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7"/>
  </p:notesMasterIdLst>
  <p:handoutMasterIdLst>
    <p:handoutMasterId r:id="rId88"/>
  </p:handoutMasterIdLst>
  <p:sldIdLst>
    <p:sldId id="256" r:id="rId2"/>
    <p:sldId id="493" r:id="rId3"/>
    <p:sldId id="506" r:id="rId4"/>
    <p:sldId id="507" r:id="rId5"/>
    <p:sldId id="481" r:id="rId6"/>
    <p:sldId id="427" r:id="rId7"/>
    <p:sldId id="432" r:id="rId8"/>
    <p:sldId id="494" r:id="rId9"/>
    <p:sldId id="482" r:id="rId10"/>
    <p:sldId id="446" r:id="rId11"/>
    <p:sldId id="447" r:id="rId12"/>
    <p:sldId id="451" r:id="rId13"/>
    <p:sldId id="463" r:id="rId14"/>
    <p:sldId id="430" r:id="rId15"/>
    <p:sldId id="431" r:id="rId16"/>
    <p:sldId id="462" r:id="rId17"/>
    <p:sldId id="458" r:id="rId18"/>
    <p:sldId id="459" r:id="rId19"/>
    <p:sldId id="460" r:id="rId20"/>
    <p:sldId id="495" r:id="rId21"/>
    <p:sldId id="461" r:id="rId22"/>
    <p:sldId id="456" r:id="rId23"/>
    <p:sldId id="434" r:id="rId24"/>
    <p:sldId id="496" r:id="rId25"/>
    <p:sldId id="497" r:id="rId26"/>
    <p:sldId id="437" r:id="rId27"/>
    <p:sldId id="453" r:id="rId28"/>
    <p:sldId id="438" r:id="rId29"/>
    <p:sldId id="439" r:id="rId30"/>
    <p:sldId id="441" r:id="rId31"/>
    <p:sldId id="442" r:id="rId32"/>
    <p:sldId id="444" r:id="rId33"/>
    <p:sldId id="465" r:id="rId34"/>
    <p:sldId id="449" r:id="rId35"/>
    <p:sldId id="448" r:id="rId36"/>
    <p:sldId id="464" r:id="rId37"/>
    <p:sldId id="443" r:id="rId38"/>
    <p:sldId id="450" r:id="rId39"/>
    <p:sldId id="485" r:id="rId40"/>
    <p:sldId id="499" r:id="rId41"/>
    <p:sldId id="487" r:id="rId42"/>
    <p:sldId id="455" r:id="rId43"/>
    <p:sldId id="452" r:id="rId44"/>
    <p:sldId id="489" r:id="rId45"/>
    <p:sldId id="490" r:id="rId46"/>
    <p:sldId id="505" r:id="rId47"/>
    <p:sldId id="502" r:id="rId48"/>
    <p:sldId id="503" r:id="rId49"/>
    <p:sldId id="504" r:id="rId50"/>
    <p:sldId id="466" r:id="rId51"/>
    <p:sldId id="476" r:id="rId52"/>
    <p:sldId id="474" r:id="rId53"/>
    <p:sldId id="500" r:id="rId54"/>
    <p:sldId id="508" r:id="rId55"/>
    <p:sldId id="509" r:id="rId56"/>
    <p:sldId id="510" r:id="rId57"/>
    <p:sldId id="511" r:id="rId58"/>
    <p:sldId id="512" r:id="rId59"/>
    <p:sldId id="513" r:id="rId60"/>
    <p:sldId id="475" r:id="rId61"/>
    <p:sldId id="491" r:id="rId62"/>
    <p:sldId id="479" r:id="rId63"/>
    <p:sldId id="473" r:id="rId64"/>
    <p:sldId id="492" r:id="rId65"/>
    <p:sldId id="514" r:id="rId66"/>
    <p:sldId id="515" r:id="rId67"/>
    <p:sldId id="516" r:id="rId68"/>
    <p:sldId id="517" r:id="rId69"/>
    <p:sldId id="518" r:id="rId70"/>
    <p:sldId id="519" r:id="rId71"/>
    <p:sldId id="498" r:id="rId72"/>
    <p:sldId id="501" r:id="rId73"/>
    <p:sldId id="520" r:id="rId74"/>
    <p:sldId id="523" r:id="rId75"/>
    <p:sldId id="524" r:id="rId76"/>
    <p:sldId id="521" r:id="rId77"/>
    <p:sldId id="522" r:id="rId78"/>
    <p:sldId id="525" r:id="rId79"/>
    <p:sldId id="477" r:id="rId80"/>
    <p:sldId id="478" r:id="rId81"/>
    <p:sldId id="483" r:id="rId82"/>
    <p:sldId id="484" r:id="rId83"/>
    <p:sldId id="468" r:id="rId84"/>
    <p:sldId id="470" r:id="rId85"/>
    <p:sldId id="426" r:id="rId86"/>
  </p:sldIdLst>
  <p:sldSz cx="9144000" cy="6858000" type="screen4x3"/>
  <p:notesSz cx="6797675" cy="9928225"/>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F8ED08"/>
    <a:srgbClr val="7AFB05"/>
    <a:srgbClr val="DBF10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47" autoAdjust="0"/>
    <p:restoredTop sz="94660"/>
  </p:normalViewPr>
  <p:slideViewPr>
    <p:cSldViewPr>
      <p:cViewPr varScale="1">
        <p:scale>
          <a:sx n="64" d="100"/>
          <a:sy n="64" d="100"/>
        </p:scale>
        <p:origin x="-15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4819"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4820"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4821"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5367EF14-EE4D-4FA7-AE3E-9884BC58F44B}"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789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0660" name="Rectangle 4"/>
          <p:cNvSpPr>
            <a:spLocks noGrp="1" noRot="1" noChangeAspect="1" noChangeArrowheads="1" noTextEdit="1"/>
          </p:cNvSpPr>
          <p:nvPr>
            <p:ph type="sldImg" idx="2"/>
          </p:nvPr>
        </p:nvSpPr>
        <p:spPr bwMode="auto">
          <a:xfrm>
            <a:off x="915988" y="744538"/>
            <a:ext cx="4965700" cy="3725862"/>
          </a:xfrm>
          <a:prstGeom prst="rect">
            <a:avLst/>
          </a:prstGeom>
          <a:noFill/>
          <a:ln w="9525">
            <a:solidFill>
              <a:srgbClr val="000000"/>
            </a:solidFill>
            <a:miter lim="800000"/>
            <a:headEnd/>
            <a:tailEnd/>
          </a:ln>
        </p:spPr>
      </p:sp>
      <p:sp>
        <p:nvSpPr>
          <p:cNvPr id="37893"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89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7895"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B86D4D4B-5F3E-439E-B046-247FF3640CD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700152A1-1CD1-441B-A5DF-B5FD28D30124}"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fld id="{252DAEE8-0EC1-4220-AEC5-08BF70D12432}" type="slidenum">
              <a:rPr lang="en-US" smtClean="0"/>
              <a:pPr/>
              <a:t>11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2A87B9F5-0608-4B4F-AA2D-B29D37A972D2}" type="slidenum">
              <a:rPr lang="en-US" smtClean="0"/>
              <a:pPr/>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868D4F9F-F0A0-4F18-919F-3401134FC050}" type="slidenum">
              <a:rPr lang="en-US" smtClean="0"/>
              <a:pPr/>
              <a:t>13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A27F0029-489D-4887-BC53-351EF7622DBE}" type="slidenum">
              <a:rPr lang="en-US" smtClean="0"/>
              <a:pPr/>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4BAC406D-8FBA-43CA-9C67-8A6BF00B25DE}" type="slidenum">
              <a:rPr lang="en-US" smtClean="0"/>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A4E82D5D-CA1E-4DCC-86BA-E9E1DF09AE99}" type="slidenum">
              <a:rPr lang="en-US" smtClean="0"/>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9494688C-B508-45D9-95DD-F3185DBEF3F8}"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77A7FED0-7654-44DA-9572-115280E6BA13}" type="slidenum">
              <a:rPr lang="en-US" smtClean="0"/>
              <a:pPr/>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4281D0F8-0278-425D-9886-2D3A21958EDD}" type="slidenum">
              <a:rPr lang="en-US" smtClean="0"/>
              <a:pPr/>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BB464C63-B9FF-4ACE-9F83-E0C3CEABD4E4}" type="slidenum">
              <a:rPr lang="en-US" smtClean="0"/>
              <a:pPr/>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C48973A9-11B4-4805-97DF-827A877DA14F}"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6EB072A3-1A53-4B46-9DED-58521DD8298A}" type="slidenum">
              <a:rPr lang="en-US" smtClean="0"/>
              <a:pPr/>
              <a:t>22</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87D8AB66-F207-41D8-84C4-CA5D514E2B92}" type="slidenum">
              <a:rPr lang="en-US" smtClean="0"/>
              <a:pPr/>
              <a:t>23</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02627E6A-DE88-4BB6-90C9-4A03E34D9157}" type="slidenum">
              <a:rPr lang="en-US" smtClean="0"/>
              <a:pPr/>
              <a:t>24</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ABD607A9-3A06-4F1E-B488-6049B3182850}" type="slidenum">
              <a:rPr lang="en-US" smtClean="0"/>
              <a:pPr/>
              <a:t>25</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p>
        </p:txBody>
      </p:sp>
      <p:sp>
        <p:nvSpPr>
          <p:cNvPr id="93188" name="Slide Number Placeholder 3"/>
          <p:cNvSpPr>
            <a:spLocks noGrp="1"/>
          </p:cNvSpPr>
          <p:nvPr>
            <p:ph type="sldNum" sz="quarter" idx="5"/>
          </p:nvPr>
        </p:nvSpPr>
        <p:spPr>
          <a:noFill/>
        </p:spPr>
        <p:txBody>
          <a:bodyPr/>
          <a:lstStyle/>
          <a:p>
            <a:fld id="{EED242EF-BF90-4427-997F-05528E442C37}" type="slidenum">
              <a:rPr lang="en-US" smtClean="0"/>
              <a:pPr/>
              <a:t>26</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2C523BE2-089F-4238-8FEA-3C07538CEE4C}" type="slidenum">
              <a:rPr lang="en-US" smtClean="0"/>
              <a:pPr/>
              <a:t>27</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endParaRPr lang="en-US" smtClean="0"/>
          </a:p>
        </p:txBody>
      </p:sp>
      <p:sp>
        <p:nvSpPr>
          <p:cNvPr id="95236" name="Slide Number Placeholder 3"/>
          <p:cNvSpPr>
            <a:spLocks noGrp="1"/>
          </p:cNvSpPr>
          <p:nvPr>
            <p:ph type="sldNum" sz="quarter" idx="5"/>
          </p:nvPr>
        </p:nvSpPr>
        <p:spPr>
          <a:noFill/>
        </p:spPr>
        <p:txBody>
          <a:bodyPr/>
          <a:lstStyle/>
          <a:p>
            <a:fld id="{35FDC836-281B-4091-B638-CD685FF2DF13}" type="slidenum">
              <a:rPr lang="en-US" smtClean="0"/>
              <a:pPr/>
              <a:t>28</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endParaRPr lang="en-US" smtClean="0"/>
          </a:p>
        </p:txBody>
      </p:sp>
      <p:sp>
        <p:nvSpPr>
          <p:cNvPr id="96260" name="Slide Number Placeholder 3"/>
          <p:cNvSpPr>
            <a:spLocks noGrp="1"/>
          </p:cNvSpPr>
          <p:nvPr>
            <p:ph type="sldNum" sz="quarter" idx="5"/>
          </p:nvPr>
        </p:nvSpPr>
        <p:spPr>
          <a:noFill/>
        </p:spPr>
        <p:txBody>
          <a:bodyPr/>
          <a:lstStyle/>
          <a:p>
            <a:fld id="{BED46C7A-7B6F-4992-9CC6-166726E77F89}" type="slidenum">
              <a:rPr lang="en-US" smtClean="0"/>
              <a:pPr/>
              <a:t>29</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endParaRPr lang="en-US" smtClean="0"/>
          </a:p>
        </p:txBody>
      </p:sp>
      <p:sp>
        <p:nvSpPr>
          <p:cNvPr id="97284" name="Slide Number Placeholder 3"/>
          <p:cNvSpPr>
            <a:spLocks noGrp="1"/>
          </p:cNvSpPr>
          <p:nvPr>
            <p:ph type="sldNum" sz="quarter" idx="5"/>
          </p:nvPr>
        </p:nvSpPr>
        <p:spPr>
          <a:noFill/>
        </p:spPr>
        <p:txBody>
          <a:bodyPr/>
          <a:lstStyle/>
          <a:p>
            <a:fld id="{15305578-0F7D-4968-B404-161418F071EC}" type="slidenum">
              <a:rPr lang="en-US" smtClean="0"/>
              <a:pPr/>
              <a:t>30</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en-US" smtClean="0"/>
          </a:p>
        </p:txBody>
      </p:sp>
      <p:sp>
        <p:nvSpPr>
          <p:cNvPr id="98308" name="Slide Number Placeholder 3"/>
          <p:cNvSpPr>
            <a:spLocks noGrp="1"/>
          </p:cNvSpPr>
          <p:nvPr>
            <p:ph type="sldNum" sz="quarter" idx="5"/>
          </p:nvPr>
        </p:nvSpPr>
        <p:spPr>
          <a:noFill/>
        </p:spPr>
        <p:txBody>
          <a:bodyPr/>
          <a:lstStyle/>
          <a:p>
            <a:fld id="{32E70CE1-90F7-4B3A-9663-5FD3E902B974}" type="slidenum">
              <a:rPr lang="en-US" smtClean="0"/>
              <a:pPr/>
              <a:t>31</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C48973A9-11B4-4805-97DF-827A877DA14F}"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endParaRPr lang="en-US" smtClean="0"/>
          </a:p>
        </p:txBody>
      </p:sp>
      <p:sp>
        <p:nvSpPr>
          <p:cNvPr id="99332" name="Slide Number Placeholder 3"/>
          <p:cNvSpPr>
            <a:spLocks noGrp="1"/>
          </p:cNvSpPr>
          <p:nvPr>
            <p:ph type="sldNum" sz="quarter" idx="5"/>
          </p:nvPr>
        </p:nvSpPr>
        <p:spPr>
          <a:noFill/>
        </p:spPr>
        <p:txBody>
          <a:bodyPr/>
          <a:lstStyle/>
          <a:p>
            <a:fld id="{A09EC11D-4504-45BC-A712-5EBDB5E45549}" type="slidenum">
              <a:rPr lang="en-US" smtClean="0"/>
              <a:pPr/>
              <a:t>32</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mtClean="0"/>
          </a:p>
        </p:txBody>
      </p:sp>
      <p:sp>
        <p:nvSpPr>
          <p:cNvPr id="100356" name="Slide Number Placeholder 3"/>
          <p:cNvSpPr>
            <a:spLocks noGrp="1"/>
          </p:cNvSpPr>
          <p:nvPr>
            <p:ph type="sldNum" sz="quarter" idx="5"/>
          </p:nvPr>
        </p:nvSpPr>
        <p:spPr>
          <a:noFill/>
        </p:spPr>
        <p:txBody>
          <a:bodyPr/>
          <a:lstStyle/>
          <a:p>
            <a:fld id="{6347548B-0F70-41F0-9D40-363FE802F333}" type="slidenum">
              <a:rPr lang="en-US" smtClean="0"/>
              <a:pPr/>
              <a:t>33</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endParaRPr lang="en-US" smtClean="0"/>
          </a:p>
        </p:txBody>
      </p:sp>
      <p:sp>
        <p:nvSpPr>
          <p:cNvPr id="101380" name="Slide Number Placeholder 3"/>
          <p:cNvSpPr>
            <a:spLocks noGrp="1"/>
          </p:cNvSpPr>
          <p:nvPr>
            <p:ph type="sldNum" sz="quarter" idx="5"/>
          </p:nvPr>
        </p:nvSpPr>
        <p:spPr>
          <a:noFill/>
        </p:spPr>
        <p:txBody>
          <a:bodyPr/>
          <a:lstStyle/>
          <a:p>
            <a:fld id="{AEF2FB09-0D94-409E-AA1B-3AF4EA3F504D}" type="slidenum">
              <a:rPr lang="en-US" smtClean="0"/>
              <a:pPr/>
              <a:t>34</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p:spPr>
        <p:txBody>
          <a:bodyPr/>
          <a:lstStyle/>
          <a:p>
            <a:endParaRPr lang="en-US" smtClean="0"/>
          </a:p>
        </p:txBody>
      </p:sp>
      <p:sp>
        <p:nvSpPr>
          <p:cNvPr id="102404" name="Slide Number Placeholder 3"/>
          <p:cNvSpPr>
            <a:spLocks noGrp="1"/>
          </p:cNvSpPr>
          <p:nvPr>
            <p:ph type="sldNum" sz="quarter" idx="5"/>
          </p:nvPr>
        </p:nvSpPr>
        <p:spPr>
          <a:noFill/>
        </p:spPr>
        <p:txBody>
          <a:bodyPr/>
          <a:lstStyle/>
          <a:p>
            <a:fld id="{093DFD97-8FFC-4A68-B123-2A1B2FF787DD}" type="slidenum">
              <a:rPr lang="en-US" smtClean="0"/>
              <a:pPr/>
              <a:t>35</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p:spPr>
        <p:txBody>
          <a:bodyPr/>
          <a:lstStyle/>
          <a:p>
            <a:endParaRPr lang="en-US" smtClean="0"/>
          </a:p>
        </p:txBody>
      </p:sp>
      <p:sp>
        <p:nvSpPr>
          <p:cNvPr id="103428" name="Slide Number Placeholder 3"/>
          <p:cNvSpPr>
            <a:spLocks noGrp="1"/>
          </p:cNvSpPr>
          <p:nvPr>
            <p:ph type="sldNum" sz="quarter" idx="5"/>
          </p:nvPr>
        </p:nvSpPr>
        <p:spPr>
          <a:noFill/>
        </p:spPr>
        <p:txBody>
          <a:bodyPr/>
          <a:lstStyle/>
          <a:p>
            <a:fld id="{17A3124C-4FF8-4A02-896E-6117F4A977CE}" type="slidenum">
              <a:rPr lang="en-US" smtClean="0"/>
              <a:pPr/>
              <a:t>36</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p:spPr>
        <p:txBody>
          <a:bodyPr/>
          <a:lstStyle/>
          <a:p>
            <a:endParaRPr lang="en-US" smtClean="0"/>
          </a:p>
        </p:txBody>
      </p:sp>
      <p:sp>
        <p:nvSpPr>
          <p:cNvPr id="104452" name="Slide Number Placeholder 3"/>
          <p:cNvSpPr>
            <a:spLocks noGrp="1"/>
          </p:cNvSpPr>
          <p:nvPr>
            <p:ph type="sldNum" sz="quarter" idx="5"/>
          </p:nvPr>
        </p:nvSpPr>
        <p:spPr>
          <a:noFill/>
        </p:spPr>
        <p:txBody>
          <a:bodyPr/>
          <a:lstStyle/>
          <a:p>
            <a:fld id="{E47C3765-9A80-4F36-9C1D-008329F15B11}" type="slidenum">
              <a:rPr lang="en-US" smtClean="0"/>
              <a:pPr/>
              <a:t>37</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p:spPr>
        <p:txBody>
          <a:bodyPr/>
          <a:lstStyle/>
          <a:p>
            <a:endParaRPr lang="en-US" smtClean="0"/>
          </a:p>
        </p:txBody>
      </p:sp>
      <p:sp>
        <p:nvSpPr>
          <p:cNvPr id="105476" name="Slide Number Placeholder 3"/>
          <p:cNvSpPr>
            <a:spLocks noGrp="1"/>
          </p:cNvSpPr>
          <p:nvPr>
            <p:ph type="sldNum" sz="quarter" idx="5"/>
          </p:nvPr>
        </p:nvSpPr>
        <p:spPr>
          <a:noFill/>
        </p:spPr>
        <p:txBody>
          <a:bodyPr/>
          <a:lstStyle/>
          <a:p>
            <a:fld id="{10965935-AEAB-4482-92A6-D5B0BD264488}" type="slidenum">
              <a:rPr lang="en-US" smtClean="0"/>
              <a:pPr/>
              <a:t>38</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p:spPr>
        <p:txBody>
          <a:bodyPr/>
          <a:lstStyle/>
          <a:p>
            <a:endParaRPr lang="en-US" smtClean="0"/>
          </a:p>
        </p:txBody>
      </p:sp>
      <p:sp>
        <p:nvSpPr>
          <p:cNvPr id="106500" name="Slide Number Placeholder 3"/>
          <p:cNvSpPr>
            <a:spLocks noGrp="1"/>
          </p:cNvSpPr>
          <p:nvPr>
            <p:ph type="sldNum" sz="quarter" idx="5"/>
          </p:nvPr>
        </p:nvSpPr>
        <p:spPr>
          <a:noFill/>
        </p:spPr>
        <p:txBody>
          <a:bodyPr/>
          <a:lstStyle/>
          <a:p>
            <a:fld id="{487C2170-C3DC-4E6F-BAE2-185912770EB3}" type="slidenum">
              <a:rPr lang="en-US" smtClean="0"/>
              <a:pPr/>
              <a:t>39</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p:spPr>
        <p:txBody>
          <a:bodyPr/>
          <a:lstStyle/>
          <a:p>
            <a:endParaRPr lang="en-US" smtClean="0"/>
          </a:p>
        </p:txBody>
      </p:sp>
      <p:sp>
        <p:nvSpPr>
          <p:cNvPr id="107524" name="Slide Number Placeholder 3"/>
          <p:cNvSpPr>
            <a:spLocks noGrp="1"/>
          </p:cNvSpPr>
          <p:nvPr>
            <p:ph type="sldNum" sz="quarter" idx="5"/>
          </p:nvPr>
        </p:nvSpPr>
        <p:spPr>
          <a:noFill/>
        </p:spPr>
        <p:txBody>
          <a:bodyPr/>
          <a:lstStyle/>
          <a:p>
            <a:fld id="{21DBA422-45AD-4C5C-A774-715DF0E6E0BE}" type="slidenum">
              <a:rPr lang="en-US" smtClean="0"/>
              <a:pPr/>
              <a:t>40</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endParaRPr lang="en-US" smtClean="0"/>
          </a:p>
        </p:txBody>
      </p:sp>
      <p:sp>
        <p:nvSpPr>
          <p:cNvPr id="108548" name="Slide Number Placeholder 3"/>
          <p:cNvSpPr>
            <a:spLocks noGrp="1"/>
          </p:cNvSpPr>
          <p:nvPr>
            <p:ph type="sldNum" sz="quarter" idx="5"/>
          </p:nvPr>
        </p:nvSpPr>
        <p:spPr>
          <a:noFill/>
        </p:spPr>
        <p:txBody>
          <a:bodyPr/>
          <a:lstStyle/>
          <a:p>
            <a:fld id="{2B508C2B-8FEE-4D8F-BD83-1898FDC0902B}" type="slidenum">
              <a:rPr lang="en-US" smtClean="0"/>
              <a:pPr/>
              <a:t>41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C48973A9-11B4-4805-97DF-827A877DA14F}"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p:spPr>
        <p:txBody>
          <a:bodyPr/>
          <a:lstStyle/>
          <a:p>
            <a:endParaRPr lang="en-US" smtClean="0"/>
          </a:p>
        </p:txBody>
      </p:sp>
      <p:sp>
        <p:nvSpPr>
          <p:cNvPr id="109572" name="Slide Number Placeholder 3"/>
          <p:cNvSpPr>
            <a:spLocks noGrp="1"/>
          </p:cNvSpPr>
          <p:nvPr>
            <p:ph type="sldNum" sz="quarter" idx="5"/>
          </p:nvPr>
        </p:nvSpPr>
        <p:spPr>
          <a:noFill/>
        </p:spPr>
        <p:txBody>
          <a:bodyPr/>
          <a:lstStyle/>
          <a:p>
            <a:fld id="{EBB86CC1-CA50-45B7-843C-38214614E302}" type="slidenum">
              <a:rPr lang="en-US" smtClean="0"/>
              <a:pPr/>
              <a:t>42</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p:spPr>
        <p:txBody>
          <a:bodyPr/>
          <a:lstStyle/>
          <a:p>
            <a:endParaRPr lang="en-US" smtClean="0"/>
          </a:p>
        </p:txBody>
      </p:sp>
      <p:sp>
        <p:nvSpPr>
          <p:cNvPr id="110596" name="Slide Number Placeholder 3"/>
          <p:cNvSpPr>
            <a:spLocks noGrp="1"/>
          </p:cNvSpPr>
          <p:nvPr>
            <p:ph type="sldNum" sz="quarter" idx="5"/>
          </p:nvPr>
        </p:nvSpPr>
        <p:spPr>
          <a:noFill/>
        </p:spPr>
        <p:txBody>
          <a:bodyPr/>
          <a:lstStyle/>
          <a:p>
            <a:fld id="{E9EB632E-8C04-42B3-9975-4B78B7C05613}" type="slidenum">
              <a:rPr lang="en-US" smtClean="0"/>
              <a:pPr/>
              <a:t>43</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p:spPr>
        <p:txBody>
          <a:bodyPr/>
          <a:lstStyle/>
          <a:p>
            <a:endParaRPr lang="en-US" smtClean="0"/>
          </a:p>
        </p:txBody>
      </p:sp>
      <p:sp>
        <p:nvSpPr>
          <p:cNvPr id="111620" name="Slide Number Placeholder 3"/>
          <p:cNvSpPr>
            <a:spLocks noGrp="1"/>
          </p:cNvSpPr>
          <p:nvPr>
            <p:ph type="sldNum" sz="quarter" idx="5"/>
          </p:nvPr>
        </p:nvSpPr>
        <p:spPr>
          <a:noFill/>
        </p:spPr>
        <p:txBody>
          <a:bodyPr/>
          <a:lstStyle/>
          <a:p>
            <a:fld id="{0C613D89-0B67-4A41-BAF4-61E9E22C22C3}" type="slidenum">
              <a:rPr lang="en-US" smtClean="0"/>
              <a:pPr/>
              <a:t>44</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p:spPr>
        <p:txBody>
          <a:bodyPr/>
          <a:lstStyle/>
          <a:p>
            <a:endParaRPr lang="en-US" smtClean="0"/>
          </a:p>
        </p:txBody>
      </p:sp>
      <p:sp>
        <p:nvSpPr>
          <p:cNvPr id="112644" name="Slide Number Placeholder 3"/>
          <p:cNvSpPr>
            <a:spLocks noGrp="1"/>
          </p:cNvSpPr>
          <p:nvPr>
            <p:ph type="sldNum" sz="quarter" idx="5"/>
          </p:nvPr>
        </p:nvSpPr>
        <p:spPr>
          <a:noFill/>
        </p:spPr>
        <p:txBody>
          <a:bodyPr/>
          <a:lstStyle/>
          <a:p>
            <a:fld id="{43E76302-B8B3-42F1-9162-593CB48C6416}" type="slidenum">
              <a:rPr lang="en-US" smtClean="0"/>
              <a:pPr/>
              <a:t>45</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p:spPr>
        <p:txBody>
          <a:bodyPr/>
          <a:lstStyle/>
          <a:p>
            <a:endParaRPr lang="en-US" smtClean="0"/>
          </a:p>
        </p:txBody>
      </p:sp>
      <p:sp>
        <p:nvSpPr>
          <p:cNvPr id="113668" name="Slide Number Placeholder 3"/>
          <p:cNvSpPr>
            <a:spLocks noGrp="1"/>
          </p:cNvSpPr>
          <p:nvPr>
            <p:ph type="sldNum" sz="quarter" idx="5"/>
          </p:nvPr>
        </p:nvSpPr>
        <p:spPr>
          <a:noFill/>
        </p:spPr>
        <p:txBody>
          <a:bodyPr/>
          <a:lstStyle/>
          <a:p>
            <a:fld id="{EE742B4E-89AA-40CD-AF71-157EA92ECCE7}" type="slidenum">
              <a:rPr lang="en-US" smtClean="0"/>
              <a:pPr/>
              <a:t>46</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p:spPr>
        <p:txBody>
          <a:bodyPr/>
          <a:lstStyle/>
          <a:p>
            <a:endParaRPr lang="en-US" smtClean="0"/>
          </a:p>
        </p:txBody>
      </p:sp>
      <p:sp>
        <p:nvSpPr>
          <p:cNvPr id="114692" name="Slide Number Placeholder 3"/>
          <p:cNvSpPr>
            <a:spLocks noGrp="1"/>
          </p:cNvSpPr>
          <p:nvPr>
            <p:ph type="sldNum" sz="quarter" idx="5"/>
          </p:nvPr>
        </p:nvSpPr>
        <p:spPr>
          <a:noFill/>
        </p:spPr>
        <p:txBody>
          <a:bodyPr/>
          <a:lstStyle/>
          <a:p>
            <a:fld id="{4133621E-CAD1-434B-A311-7CE0014384E1}" type="slidenum">
              <a:rPr lang="en-US" smtClean="0"/>
              <a:pPr/>
              <a:t>47</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p:spPr>
        <p:txBody>
          <a:bodyPr/>
          <a:lstStyle/>
          <a:p>
            <a:endParaRPr lang="en-US" smtClean="0"/>
          </a:p>
        </p:txBody>
      </p:sp>
      <p:sp>
        <p:nvSpPr>
          <p:cNvPr id="115716" name="Slide Number Placeholder 3"/>
          <p:cNvSpPr>
            <a:spLocks noGrp="1"/>
          </p:cNvSpPr>
          <p:nvPr>
            <p:ph type="sldNum" sz="quarter" idx="5"/>
          </p:nvPr>
        </p:nvSpPr>
        <p:spPr>
          <a:noFill/>
        </p:spPr>
        <p:txBody>
          <a:bodyPr/>
          <a:lstStyle/>
          <a:p>
            <a:fld id="{190041C9-33B6-4503-9F23-172B57923E26}" type="slidenum">
              <a:rPr lang="en-US" smtClean="0"/>
              <a:pPr/>
              <a:t>48</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endParaRPr lang="en-US" smtClean="0"/>
          </a:p>
        </p:txBody>
      </p:sp>
      <p:sp>
        <p:nvSpPr>
          <p:cNvPr id="116740" name="Slide Number Placeholder 3"/>
          <p:cNvSpPr>
            <a:spLocks noGrp="1"/>
          </p:cNvSpPr>
          <p:nvPr>
            <p:ph type="sldNum" sz="quarter" idx="5"/>
          </p:nvPr>
        </p:nvSpPr>
        <p:spPr>
          <a:noFill/>
        </p:spPr>
        <p:txBody>
          <a:bodyPr/>
          <a:lstStyle/>
          <a:p>
            <a:fld id="{600C4637-C585-42CC-866D-D626C27E839C}" type="slidenum">
              <a:rPr lang="en-US" smtClean="0"/>
              <a:pPr/>
              <a:t>49</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p:spPr>
        <p:txBody>
          <a:bodyPr/>
          <a:lstStyle/>
          <a:p>
            <a:endParaRPr lang="en-US" smtClean="0"/>
          </a:p>
        </p:txBody>
      </p:sp>
      <p:sp>
        <p:nvSpPr>
          <p:cNvPr id="117764" name="Slide Number Placeholder 3"/>
          <p:cNvSpPr>
            <a:spLocks noGrp="1"/>
          </p:cNvSpPr>
          <p:nvPr>
            <p:ph type="sldNum" sz="quarter" idx="5"/>
          </p:nvPr>
        </p:nvSpPr>
        <p:spPr>
          <a:noFill/>
        </p:spPr>
        <p:txBody>
          <a:bodyPr/>
          <a:lstStyle/>
          <a:p>
            <a:fld id="{51354D68-25DC-42CB-9958-FD7C937E2E6E}" type="slidenum">
              <a:rPr lang="en-US" smtClean="0"/>
              <a:pPr/>
              <a:t>50</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p:spPr>
        <p:txBody>
          <a:bodyPr/>
          <a:lstStyle/>
          <a:p>
            <a:endParaRPr lang="en-US" smtClean="0"/>
          </a:p>
        </p:txBody>
      </p:sp>
      <p:sp>
        <p:nvSpPr>
          <p:cNvPr id="118788" name="Slide Number Placeholder 3"/>
          <p:cNvSpPr>
            <a:spLocks noGrp="1"/>
          </p:cNvSpPr>
          <p:nvPr>
            <p:ph type="sldNum" sz="quarter" idx="5"/>
          </p:nvPr>
        </p:nvSpPr>
        <p:spPr>
          <a:noFill/>
        </p:spPr>
        <p:txBody>
          <a:bodyPr/>
          <a:lstStyle/>
          <a:p>
            <a:fld id="{B6E33ACC-22AC-4536-AB7D-5CE83F40B6DC}" type="slidenum">
              <a:rPr lang="en-US" smtClean="0"/>
              <a:pPr/>
              <a:t>51</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CDEDBEBE-A1B1-4EB8-9F72-ACEF76C78C3F}" type="slidenum">
              <a:rPr lang="en-US" smtClean="0"/>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p:spPr>
        <p:txBody>
          <a:bodyPr/>
          <a:lstStyle/>
          <a:p>
            <a:endParaRPr lang="en-US" smtClean="0"/>
          </a:p>
        </p:txBody>
      </p:sp>
      <p:sp>
        <p:nvSpPr>
          <p:cNvPr id="119812" name="Slide Number Placeholder 3"/>
          <p:cNvSpPr>
            <a:spLocks noGrp="1"/>
          </p:cNvSpPr>
          <p:nvPr>
            <p:ph type="sldNum" sz="quarter" idx="5"/>
          </p:nvPr>
        </p:nvSpPr>
        <p:spPr>
          <a:noFill/>
        </p:spPr>
        <p:txBody>
          <a:bodyPr/>
          <a:lstStyle/>
          <a:p>
            <a:fld id="{347AEE25-0905-427F-86BD-9B314A803DBB}" type="slidenum">
              <a:rPr lang="en-US" smtClean="0"/>
              <a:pPr/>
              <a:t>52</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p:spPr>
        <p:txBody>
          <a:bodyPr/>
          <a:lstStyle/>
          <a:p>
            <a:endParaRPr lang="en-US" smtClean="0"/>
          </a:p>
        </p:txBody>
      </p:sp>
      <p:sp>
        <p:nvSpPr>
          <p:cNvPr id="120836" name="Slide Number Placeholder 3"/>
          <p:cNvSpPr>
            <a:spLocks noGrp="1"/>
          </p:cNvSpPr>
          <p:nvPr>
            <p:ph type="sldNum" sz="quarter" idx="5"/>
          </p:nvPr>
        </p:nvSpPr>
        <p:spPr>
          <a:noFill/>
        </p:spPr>
        <p:txBody>
          <a:bodyPr/>
          <a:lstStyle/>
          <a:p>
            <a:fld id="{A7927B96-5311-4421-85B5-D40093977EA4}" type="slidenum">
              <a:rPr lang="en-US" smtClean="0"/>
              <a:pPr/>
              <a:t>53</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54</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55</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56</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57</a:t>
            </a:fld>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58</a:t>
            </a:fld>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59</a:t>
            </a:fld>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p:spPr>
        <p:txBody>
          <a:bodyPr/>
          <a:lstStyle/>
          <a:p>
            <a:endParaRPr lang="en-US" smtClean="0"/>
          </a:p>
        </p:txBody>
      </p:sp>
      <p:sp>
        <p:nvSpPr>
          <p:cNvPr id="122884" name="Slide Number Placeholder 3"/>
          <p:cNvSpPr>
            <a:spLocks noGrp="1"/>
          </p:cNvSpPr>
          <p:nvPr>
            <p:ph type="sldNum" sz="quarter" idx="5"/>
          </p:nvPr>
        </p:nvSpPr>
        <p:spPr>
          <a:noFill/>
        </p:spPr>
        <p:txBody>
          <a:bodyPr/>
          <a:lstStyle/>
          <a:p>
            <a:fld id="{293ABB2B-BA97-4DA3-966E-884F8A4FCF66}" type="slidenum">
              <a:rPr lang="en-US" smtClean="0"/>
              <a:pPr/>
              <a:t>60</a:t>
            </a:fld>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p:spPr>
        <p:txBody>
          <a:bodyPr/>
          <a:lstStyle/>
          <a:p>
            <a:endParaRPr lang="en-US" smtClean="0"/>
          </a:p>
        </p:txBody>
      </p:sp>
      <p:sp>
        <p:nvSpPr>
          <p:cNvPr id="123908" name="Slide Number Placeholder 3"/>
          <p:cNvSpPr>
            <a:spLocks noGrp="1"/>
          </p:cNvSpPr>
          <p:nvPr>
            <p:ph type="sldNum" sz="quarter" idx="5"/>
          </p:nvPr>
        </p:nvSpPr>
        <p:spPr>
          <a:noFill/>
        </p:spPr>
        <p:txBody>
          <a:bodyPr/>
          <a:lstStyle/>
          <a:p>
            <a:fld id="{421B71B3-06E0-4D42-9F6C-061A62EEC7B3}" type="slidenum">
              <a:rPr lang="en-US" smtClean="0"/>
              <a:pPr/>
              <a:t>61</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FF2E283B-F4D5-49E6-B983-F551C47C64F7}" type="slidenum">
              <a:rPr lang="en-US" smtClean="0"/>
              <a:pPr/>
              <a:t>6</a:t>
            </a:fld>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p:spPr>
        <p:txBody>
          <a:bodyPr/>
          <a:lstStyle/>
          <a:p>
            <a:endParaRPr lang="en-US" smtClean="0"/>
          </a:p>
        </p:txBody>
      </p:sp>
      <p:sp>
        <p:nvSpPr>
          <p:cNvPr id="124932" name="Slide Number Placeholder 3"/>
          <p:cNvSpPr>
            <a:spLocks noGrp="1"/>
          </p:cNvSpPr>
          <p:nvPr>
            <p:ph type="sldNum" sz="quarter" idx="5"/>
          </p:nvPr>
        </p:nvSpPr>
        <p:spPr>
          <a:noFill/>
        </p:spPr>
        <p:txBody>
          <a:bodyPr/>
          <a:lstStyle/>
          <a:p>
            <a:fld id="{9FA8D5E4-31D8-44DD-A589-1D6CE1793EF3}" type="slidenum">
              <a:rPr lang="en-US" smtClean="0"/>
              <a:pPr/>
              <a:t>62</a:t>
            </a:fld>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p:spPr>
        <p:txBody>
          <a:bodyPr/>
          <a:lstStyle/>
          <a:p>
            <a:endParaRPr lang="en-US" smtClean="0"/>
          </a:p>
        </p:txBody>
      </p:sp>
      <p:sp>
        <p:nvSpPr>
          <p:cNvPr id="125956" name="Slide Number Placeholder 3"/>
          <p:cNvSpPr>
            <a:spLocks noGrp="1"/>
          </p:cNvSpPr>
          <p:nvPr>
            <p:ph type="sldNum" sz="quarter" idx="5"/>
          </p:nvPr>
        </p:nvSpPr>
        <p:spPr>
          <a:noFill/>
        </p:spPr>
        <p:txBody>
          <a:bodyPr/>
          <a:lstStyle/>
          <a:p>
            <a:fld id="{95F19AEA-0FC8-4E6B-B4C7-18BE606B135D}" type="slidenum">
              <a:rPr lang="en-US" smtClean="0"/>
              <a:pPr/>
              <a:t>63</a:t>
            </a:fld>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a:noFill/>
        </p:spPr>
        <p:txBody>
          <a:bodyPr/>
          <a:lstStyle/>
          <a:p>
            <a:fld id="{74197974-31E8-42C1-B11D-12EF85FE1BB0}" type="slidenum">
              <a:rPr lang="en-US" smtClean="0"/>
              <a:pPr/>
              <a:t>64</a:t>
            </a:fld>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a:noFill/>
        </p:spPr>
        <p:txBody>
          <a:bodyPr/>
          <a:lstStyle/>
          <a:p>
            <a:fld id="{74197974-31E8-42C1-B11D-12EF85FE1BB0}" type="slidenum">
              <a:rPr lang="en-US" smtClean="0"/>
              <a:pPr/>
              <a:t>65</a:t>
            </a:fld>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a:noFill/>
        </p:spPr>
        <p:txBody>
          <a:bodyPr/>
          <a:lstStyle/>
          <a:p>
            <a:fld id="{74197974-31E8-42C1-B11D-12EF85FE1BB0}" type="slidenum">
              <a:rPr lang="en-US" smtClean="0"/>
              <a:pPr/>
              <a:t>66</a:t>
            </a:fld>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a:noFill/>
        </p:spPr>
        <p:txBody>
          <a:bodyPr/>
          <a:lstStyle/>
          <a:p>
            <a:fld id="{74197974-31E8-42C1-B11D-12EF85FE1BB0}" type="slidenum">
              <a:rPr lang="en-US" smtClean="0"/>
              <a:pPr/>
              <a:t>67</a:t>
            </a:fld>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a:noFill/>
        </p:spPr>
        <p:txBody>
          <a:bodyPr/>
          <a:lstStyle/>
          <a:p>
            <a:fld id="{74197974-31E8-42C1-B11D-12EF85FE1BB0}" type="slidenum">
              <a:rPr lang="en-US" smtClean="0"/>
              <a:pPr/>
              <a:t>68</a:t>
            </a:fld>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a:noFill/>
        </p:spPr>
        <p:txBody>
          <a:bodyPr/>
          <a:lstStyle/>
          <a:p>
            <a:fld id="{74197974-31E8-42C1-B11D-12EF85FE1BB0}" type="slidenum">
              <a:rPr lang="en-US" smtClean="0"/>
              <a:pPr/>
              <a:t>69</a:t>
            </a:fld>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a:noFill/>
        </p:spPr>
        <p:txBody>
          <a:bodyPr/>
          <a:lstStyle/>
          <a:p>
            <a:fld id="{74197974-31E8-42C1-B11D-12EF85FE1BB0}" type="slidenum">
              <a:rPr lang="en-US" smtClean="0"/>
              <a:pPr/>
              <a:t>70</a:t>
            </a:fld>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p:spPr>
        <p:txBody>
          <a:bodyPr/>
          <a:lstStyle/>
          <a:p>
            <a:endParaRPr lang="en-US" smtClean="0"/>
          </a:p>
        </p:txBody>
      </p:sp>
      <p:sp>
        <p:nvSpPr>
          <p:cNvPr id="128004" name="Slide Number Placeholder 3"/>
          <p:cNvSpPr>
            <a:spLocks noGrp="1"/>
          </p:cNvSpPr>
          <p:nvPr>
            <p:ph type="sldNum" sz="quarter" idx="5"/>
          </p:nvPr>
        </p:nvSpPr>
        <p:spPr>
          <a:noFill/>
        </p:spPr>
        <p:txBody>
          <a:bodyPr/>
          <a:lstStyle/>
          <a:p>
            <a:fld id="{524992F3-3EEA-4A22-93E0-308AB5918E1D}" type="slidenum">
              <a:rPr lang="en-US" smtClean="0"/>
              <a:pPr/>
              <a:t>71</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fld id="{109EC52C-5FFE-4C6B-8FCB-8DDC2AB55252}" type="slidenum">
              <a:rPr lang="en-US" smtClean="0"/>
              <a:pPr/>
              <a:t>7</a:t>
            </a:fld>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72</a:t>
            </a:fld>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73</a:t>
            </a:fld>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74</a:t>
            </a:fld>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75</a:t>
            </a:fld>
            <a:endParaRPr 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76</a:t>
            </a:fld>
            <a:endParaRPr lang="en-US"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77</a:t>
            </a:fld>
            <a:endParaRPr lang="en-US"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E302E4A4-3C77-4D78-A541-D88002E3381C}" type="slidenum">
              <a:rPr lang="en-US" smtClean="0"/>
              <a:pPr/>
              <a:t>78</a:t>
            </a:fld>
            <a:endParaRPr lang="en-US"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a:ln/>
        </p:spPr>
        <p:txBody>
          <a:bodyPr/>
          <a:lstStyle/>
          <a:p>
            <a:endParaRPr lang="en-US" smtClean="0"/>
          </a:p>
        </p:txBody>
      </p:sp>
      <p:sp>
        <p:nvSpPr>
          <p:cNvPr id="130052" name="Slide Number Placeholder 3"/>
          <p:cNvSpPr>
            <a:spLocks noGrp="1"/>
          </p:cNvSpPr>
          <p:nvPr>
            <p:ph type="sldNum" sz="quarter" idx="5"/>
          </p:nvPr>
        </p:nvSpPr>
        <p:spPr>
          <a:noFill/>
        </p:spPr>
        <p:txBody>
          <a:bodyPr/>
          <a:lstStyle/>
          <a:p>
            <a:fld id="{599B6E31-3713-4506-A388-5494C00A733A}" type="slidenum">
              <a:rPr lang="en-US" smtClean="0"/>
              <a:pPr/>
              <a:t>79</a:t>
            </a:fld>
            <a:endParaRPr lang="en-US"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p:spPr>
        <p:txBody>
          <a:bodyPr/>
          <a:lstStyle/>
          <a:p>
            <a:endParaRPr lang="en-US" smtClean="0"/>
          </a:p>
        </p:txBody>
      </p:sp>
      <p:sp>
        <p:nvSpPr>
          <p:cNvPr id="131076" name="Slide Number Placeholder 3"/>
          <p:cNvSpPr>
            <a:spLocks noGrp="1"/>
          </p:cNvSpPr>
          <p:nvPr>
            <p:ph type="sldNum" sz="quarter" idx="5"/>
          </p:nvPr>
        </p:nvSpPr>
        <p:spPr>
          <a:noFill/>
        </p:spPr>
        <p:txBody>
          <a:bodyPr/>
          <a:lstStyle/>
          <a:p>
            <a:fld id="{A0F0BBCB-057F-4DD9-8235-03B94B97B7D8}" type="slidenum">
              <a:rPr lang="en-US" smtClean="0"/>
              <a:pPr/>
              <a:t>80</a:t>
            </a:fld>
            <a:endParaRPr lang="en-US"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ln/>
        </p:spPr>
      </p:sp>
      <p:sp>
        <p:nvSpPr>
          <p:cNvPr id="132099" name="Notes Placeholder 2"/>
          <p:cNvSpPr>
            <a:spLocks noGrp="1"/>
          </p:cNvSpPr>
          <p:nvPr>
            <p:ph type="body" idx="1"/>
          </p:nvPr>
        </p:nvSpPr>
        <p:spPr>
          <a:noFill/>
          <a:ln/>
        </p:spPr>
        <p:txBody>
          <a:bodyPr/>
          <a:lstStyle/>
          <a:p>
            <a:endParaRPr lang="en-US" smtClean="0"/>
          </a:p>
        </p:txBody>
      </p:sp>
      <p:sp>
        <p:nvSpPr>
          <p:cNvPr id="132100" name="Slide Number Placeholder 3"/>
          <p:cNvSpPr>
            <a:spLocks noGrp="1"/>
          </p:cNvSpPr>
          <p:nvPr>
            <p:ph type="sldNum" sz="quarter" idx="5"/>
          </p:nvPr>
        </p:nvSpPr>
        <p:spPr>
          <a:noFill/>
        </p:spPr>
        <p:txBody>
          <a:bodyPr/>
          <a:lstStyle/>
          <a:p>
            <a:fld id="{F22AB53C-A2E7-421B-AEB3-CEBB0A55304E}" type="slidenum">
              <a:rPr lang="en-US" smtClean="0"/>
              <a:pPr/>
              <a:t>81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B1166A50-891F-4CD5-B191-6F5542C52805}" type="slidenum">
              <a:rPr lang="en-US" smtClean="0"/>
              <a:pPr/>
              <a:t>9</a:t>
            </a:fld>
            <a:endParaRPr lang="en-US"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p:spPr>
        <p:txBody>
          <a:bodyPr/>
          <a:lstStyle/>
          <a:p>
            <a:endParaRPr lang="en-US" smtClean="0"/>
          </a:p>
        </p:txBody>
      </p:sp>
      <p:sp>
        <p:nvSpPr>
          <p:cNvPr id="133124" name="Slide Number Placeholder 3"/>
          <p:cNvSpPr>
            <a:spLocks noGrp="1"/>
          </p:cNvSpPr>
          <p:nvPr>
            <p:ph type="sldNum" sz="quarter" idx="5"/>
          </p:nvPr>
        </p:nvSpPr>
        <p:spPr>
          <a:noFill/>
        </p:spPr>
        <p:txBody>
          <a:bodyPr/>
          <a:lstStyle/>
          <a:p>
            <a:fld id="{08DABCB1-4006-4A18-9E94-461012433639}" type="slidenum">
              <a:rPr lang="en-US" smtClean="0"/>
              <a:pPr/>
              <a:t>82</a:t>
            </a:fld>
            <a:endParaRPr lang="en-US"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a:ln/>
        </p:spPr>
        <p:txBody>
          <a:bodyPr/>
          <a:lstStyle/>
          <a:p>
            <a:endParaRPr lang="en-US" smtClean="0"/>
          </a:p>
        </p:txBody>
      </p:sp>
      <p:sp>
        <p:nvSpPr>
          <p:cNvPr id="134148" name="Slide Number Placeholder 3"/>
          <p:cNvSpPr>
            <a:spLocks noGrp="1"/>
          </p:cNvSpPr>
          <p:nvPr>
            <p:ph type="sldNum" sz="quarter" idx="5"/>
          </p:nvPr>
        </p:nvSpPr>
        <p:spPr>
          <a:noFill/>
        </p:spPr>
        <p:txBody>
          <a:bodyPr/>
          <a:lstStyle/>
          <a:p>
            <a:fld id="{8626DA8B-03C0-4B1F-B787-9894BD2B749A}" type="slidenum">
              <a:rPr lang="en-US" smtClean="0"/>
              <a:pPr/>
              <a:t>83</a:t>
            </a:fld>
            <a:endParaRPr lang="en-US"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p:spPr>
        <p:txBody>
          <a:bodyPr/>
          <a:lstStyle/>
          <a:p>
            <a:endParaRPr lang="en-US" smtClean="0"/>
          </a:p>
        </p:txBody>
      </p:sp>
      <p:sp>
        <p:nvSpPr>
          <p:cNvPr id="135172" name="Slide Number Placeholder 3"/>
          <p:cNvSpPr>
            <a:spLocks noGrp="1"/>
          </p:cNvSpPr>
          <p:nvPr>
            <p:ph type="sldNum" sz="quarter" idx="5"/>
          </p:nvPr>
        </p:nvSpPr>
        <p:spPr>
          <a:noFill/>
        </p:spPr>
        <p:txBody>
          <a:bodyPr/>
          <a:lstStyle/>
          <a:p>
            <a:fld id="{5EBDEA37-5D5D-4167-9B13-376D42E85A71}" type="slidenum">
              <a:rPr lang="en-US" smtClean="0"/>
              <a:pPr/>
              <a:t>84</a:t>
            </a:fld>
            <a:endParaRPr lang="en-US"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ln/>
        </p:spPr>
      </p:sp>
      <p:sp>
        <p:nvSpPr>
          <p:cNvPr id="136195" name="Notes Placeholder 2"/>
          <p:cNvSpPr>
            <a:spLocks noGrp="1"/>
          </p:cNvSpPr>
          <p:nvPr>
            <p:ph type="body" idx="1"/>
          </p:nvPr>
        </p:nvSpPr>
        <p:spPr>
          <a:noFill/>
          <a:ln/>
        </p:spPr>
        <p:txBody>
          <a:bodyPr/>
          <a:lstStyle/>
          <a:p>
            <a:endParaRPr lang="en-US" smtClean="0"/>
          </a:p>
        </p:txBody>
      </p:sp>
      <p:sp>
        <p:nvSpPr>
          <p:cNvPr id="136196" name="Slide Number Placeholder 3"/>
          <p:cNvSpPr>
            <a:spLocks noGrp="1"/>
          </p:cNvSpPr>
          <p:nvPr>
            <p:ph type="sldNum" sz="quarter" idx="5"/>
          </p:nvPr>
        </p:nvSpPr>
        <p:spPr>
          <a:noFill/>
        </p:spPr>
        <p:txBody>
          <a:bodyPr/>
          <a:lstStyle/>
          <a:p>
            <a:fld id="{86E77C23-96D9-4082-8166-C67B1EB861B4}" type="slidenum">
              <a:rPr lang="en-US" smtClean="0"/>
              <a:pPr/>
              <a:t>85</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D833ADBF-5A14-4FBC-A6C0-DE04C40BCD50}"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dirty="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dirty="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dirty="0"/>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dirty="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dirty="0"/>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dirty="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dirty="0"/>
            </a:p>
          </p:txBody>
        </p:sp>
      </p:grpSp>
      <p:sp>
        <p:nvSpPr>
          <p:cNvPr id="8204"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820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r>
              <a:rPr lang="en-US"/>
              <a:t>20th December 2014</a:t>
            </a: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en-US"/>
              <a:t>P. P. Shah &amp; Associates</a:t>
            </a: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353119F9-E6FB-4B14-B0E4-C3761D4C1B8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a:t>20th December 2014</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6" name="Rectangle 13"/>
          <p:cNvSpPr>
            <a:spLocks noGrp="1" noChangeArrowheads="1"/>
          </p:cNvSpPr>
          <p:nvPr>
            <p:ph type="sldNum" sz="quarter" idx="12"/>
          </p:nvPr>
        </p:nvSpPr>
        <p:spPr>
          <a:ln/>
        </p:spPr>
        <p:txBody>
          <a:bodyPr/>
          <a:lstStyle>
            <a:lvl1pPr>
              <a:defRPr/>
            </a:lvl1pPr>
          </a:lstStyle>
          <a:p>
            <a:pPr>
              <a:defRPr/>
            </a:pPr>
            <a:fld id="{2F5F2EA5-AB14-4E4F-9437-569EE639168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a:t>20th December 2014</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6" name="Rectangle 13"/>
          <p:cNvSpPr>
            <a:spLocks noGrp="1" noChangeArrowheads="1"/>
          </p:cNvSpPr>
          <p:nvPr>
            <p:ph type="sldNum" sz="quarter" idx="12"/>
          </p:nvPr>
        </p:nvSpPr>
        <p:spPr>
          <a:ln/>
        </p:spPr>
        <p:txBody>
          <a:bodyPr/>
          <a:lstStyle>
            <a:lvl1pPr>
              <a:defRPr/>
            </a:lvl1pPr>
          </a:lstStyle>
          <a:p>
            <a:pPr>
              <a:defRPr/>
            </a:pPr>
            <a:fld id="{0891409A-7B37-4308-A12F-B64207D26B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a:t>20th December 2014</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6" name="Rectangle 13"/>
          <p:cNvSpPr>
            <a:spLocks noGrp="1" noChangeArrowheads="1"/>
          </p:cNvSpPr>
          <p:nvPr>
            <p:ph type="sldNum" sz="quarter" idx="12"/>
          </p:nvPr>
        </p:nvSpPr>
        <p:spPr>
          <a:ln/>
        </p:spPr>
        <p:txBody>
          <a:bodyPr/>
          <a:lstStyle>
            <a:lvl1pPr>
              <a:defRPr/>
            </a:lvl1pPr>
          </a:lstStyle>
          <a:p>
            <a:pPr>
              <a:defRPr/>
            </a:pPr>
            <a:fld id="{30E0ED5D-BCFB-4B5A-B662-892F31120D9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r>
              <a:rPr lang="en-US"/>
              <a:t>20th December 2014</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6" name="Rectangle 13"/>
          <p:cNvSpPr>
            <a:spLocks noGrp="1" noChangeArrowheads="1"/>
          </p:cNvSpPr>
          <p:nvPr>
            <p:ph type="sldNum" sz="quarter" idx="12"/>
          </p:nvPr>
        </p:nvSpPr>
        <p:spPr>
          <a:ln/>
        </p:spPr>
        <p:txBody>
          <a:bodyPr/>
          <a:lstStyle>
            <a:lvl1pPr>
              <a:defRPr/>
            </a:lvl1pPr>
          </a:lstStyle>
          <a:p>
            <a:pPr>
              <a:defRPr/>
            </a:pPr>
            <a:fld id="{D6D3FDBA-E442-4AB0-A792-ABD21959DD2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r>
              <a:rPr lang="en-US"/>
              <a:t>20th December 2014</a:t>
            </a:r>
          </a:p>
        </p:txBody>
      </p:sp>
      <p:sp>
        <p:nvSpPr>
          <p:cNvPr id="6"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7" name="Rectangle 13"/>
          <p:cNvSpPr>
            <a:spLocks noGrp="1" noChangeArrowheads="1"/>
          </p:cNvSpPr>
          <p:nvPr>
            <p:ph type="sldNum" sz="quarter" idx="12"/>
          </p:nvPr>
        </p:nvSpPr>
        <p:spPr>
          <a:ln/>
        </p:spPr>
        <p:txBody>
          <a:bodyPr/>
          <a:lstStyle>
            <a:lvl1pPr>
              <a:defRPr/>
            </a:lvl1pPr>
          </a:lstStyle>
          <a:p>
            <a:pPr>
              <a:defRPr/>
            </a:pPr>
            <a:fld id="{145AAEF1-A85F-4A03-AE54-F432B745422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r>
              <a:rPr lang="en-US"/>
              <a:t>20th December 2014</a:t>
            </a:r>
          </a:p>
        </p:txBody>
      </p:sp>
      <p:sp>
        <p:nvSpPr>
          <p:cNvPr id="8"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9" name="Rectangle 13"/>
          <p:cNvSpPr>
            <a:spLocks noGrp="1" noChangeArrowheads="1"/>
          </p:cNvSpPr>
          <p:nvPr>
            <p:ph type="sldNum" sz="quarter" idx="12"/>
          </p:nvPr>
        </p:nvSpPr>
        <p:spPr>
          <a:ln/>
        </p:spPr>
        <p:txBody>
          <a:bodyPr/>
          <a:lstStyle>
            <a:lvl1pPr>
              <a:defRPr/>
            </a:lvl1pPr>
          </a:lstStyle>
          <a:p>
            <a:pPr>
              <a:defRPr/>
            </a:pPr>
            <a:fld id="{3986C9C6-85DE-49ED-BEC8-13E1147F76D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r>
              <a:rPr lang="en-US"/>
              <a:t>20th December 2014</a:t>
            </a:r>
          </a:p>
        </p:txBody>
      </p:sp>
      <p:sp>
        <p:nvSpPr>
          <p:cNvPr id="4"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5" name="Rectangle 13"/>
          <p:cNvSpPr>
            <a:spLocks noGrp="1" noChangeArrowheads="1"/>
          </p:cNvSpPr>
          <p:nvPr>
            <p:ph type="sldNum" sz="quarter" idx="12"/>
          </p:nvPr>
        </p:nvSpPr>
        <p:spPr>
          <a:ln/>
        </p:spPr>
        <p:txBody>
          <a:bodyPr/>
          <a:lstStyle>
            <a:lvl1pPr>
              <a:defRPr/>
            </a:lvl1pPr>
          </a:lstStyle>
          <a:p>
            <a:pPr>
              <a:defRPr/>
            </a:pPr>
            <a:fld id="{740C0976-AD83-4B5E-ADE6-76DA4997F86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en-US"/>
              <a:t>20th December 2014</a:t>
            </a:r>
          </a:p>
        </p:txBody>
      </p:sp>
      <p:sp>
        <p:nvSpPr>
          <p:cNvPr id="3"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4" name="Rectangle 13"/>
          <p:cNvSpPr>
            <a:spLocks noGrp="1" noChangeArrowheads="1"/>
          </p:cNvSpPr>
          <p:nvPr>
            <p:ph type="sldNum" sz="quarter" idx="12"/>
          </p:nvPr>
        </p:nvSpPr>
        <p:spPr>
          <a:ln/>
        </p:spPr>
        <p:txBody>
          <a:bodyPr/>
          <a:lstStyle>
            <a:lvl1pPr>
              <a:defRPr/>
            </a:lvl1pPr>
          </a:lstStyle>
          <a:p>
            <a:pPr>
              <a:defRPr/>
            </a:pPr>
            <a:fld id="{0695471F-40CD-431C-8A2C-29F1DE6E5E9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a:t>20th December 2014</a:t>
            </a:r>
          </a:p>
        </p:txBody>
      </p:sp>
      <p:sp>
        <p:nvSpPr>
          <p:cNvPr id="6"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7" name="Rectangle 13"/>
          <p:cNvSpPr>
            <a:spLocks noGrp="1" noChangeArrowheads="1"/>
          </p:cNvSpPr>
          <p:nvPr>
            <p:ph type="sldNum" sz="quarter" idx="12"/>
          </p:nvPr>
        </p:nvSpPr>
        <p:spPr>
          <a:ln/>
        </p:spPr>
        <p:txBody>
          <a:bodyPr/>
          <a:lstStyle>
            <a:lvl1pPr>
              <a:defRPr/>
            </a:lvl1pPr>
          </a:lstStyle>
          <a:p>
            <a:pPr>
              <a:defRPr/>
            </a:pPr>
            <a:fld id="{7D24DF59-AD99-41AF-962D-3D6AC034E69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a:t>20th December 2014</a:t>
            </a:r>
          </a:p>
        </p:txBody>
      </p:sp>
      <p:sp>
        <p:nvSpPr>
          <p:cNvPr id="6" name="Rectangle 12"/>
          <p:cNvSpPr>
            <a:spLocks noGrp="1" noChangeArrowheads="1"/>
          </p:cNvSpPr>
          <p:nvPr>
            <p:ph type="ftr" sz="quarter" idx="11"/>
          </p:nvPr>
        </p:nvSpPr>
        <p:spPr>
          <a:ln/>
        </p:spPr>
        <p:txBody>
          <a:bodyPr/>
          <a:lstStyle>
            <a:lvl1pPr>
              <a:defRPr/>
            </a:lvl1pPr>
          </a:lstStyle>
          <a:p>
            <a:pPr>
              <a:defRPr/>
            </a:pPr>
            <a:r>
              <a:rPr lang="en-US"/>
              <a:t>P. P. Shah &amp; Associates</a:t>
            </a:r>
          </a:p>
        </p:txBody>
      </p:sp>
      <p:sp>
        <p:nvSpPr>
          <p:cNvPr id="7" name="Rectangle 13"/>
          <p:cNvSpPr>
            <a:spLocks noGrp="1" noChangeArrowheads="1"/>
          </p:cNvSpPr>
          <p:nvPr>
            <p:ph type="sldNum" sz="quarter" idx="12"/>
          </p:nvPr>
        </p:nvSpPr>
        <p:spPr>
          <a:ln/>
        </p:spPr>
        <p:txBody>
          <a:bodyPr/>
          <a:lstStyle>
            <a:lvl1pPr>
              <a:defRPr/>
            </a:lvl1pPr>
          </a:lstStyle>
          <a:p>
            <a:pPr>
              <a:defRPr/>
            </a:pPr>
            <a:fld id="{B5F0423B-1DDA-4BC6-944E-F68FFC1E0D3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dirty="0"/>
          </a:p>
        </p:txBody>
      </p:sp>
      <p:sp>
        <p:nvSpPr>
          <p:cNvPr id="7171"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dirty="0"/>
          </a:p>
        </p:txBody>
      </p:sp>
      <p:sp>
        <p:nvSpPr>
          <p:cNvPr id="7172"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defRPr/>
            </a:pPr>
            <a:endParaRPr kumimoji="1" lang="en-US" sz="2400" dirty="0"/>
          </a:p>
        </p:txBody>
      </p:sp>
      <p:sp>
        <p:nvSpPr>
          <p:cNvPr id="7173"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dirty="0"/>
          </a:p>
        </p:txBody>
      </p:sp>
      <p:sp>
        <p:nvSpPr>
          <p:cNvPr id="7174"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defRPr/>
            </a:pPr>
            <a:endParaRPr kumimoji="1" lang="en-US" sz="2400" dirty="0"/>
          </a:p>
        </p:txBody>
      </p:sp>
      <p:sp>
        <p:nvSpPr>
          <p:cNvPr id="7175"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defRPr/>
            </a:pPr>
            <a:endParaRPr kumimoji="1" lang="en-US" sz="2400" dirty="0"/>
          </a:p>
        </p:txBody>
      </p:sp>
      <p:sp>
        <p:nvSpPr>
          <p:cNvPr id="7176"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dirty="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9"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r>
              <a:rPr lang="en-US"/>
              <a:t>20th December 2014</a:t>
            </a:r>
          </a:p>
        </p:txBody>
      </p:sp>
      <p:sp>
        <p:nvSpPr>
          <p:cNvPr id="7180"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r>
              <a:rPr lang="en-US"/>
              <a:t>P. P. Shah &amp; Associates</a:t>
            </a:r>
          </a:p>
        </p:txBody>
      </p:sp>
      <p:sp>
        <p:nvSpPr>
          <p:cNvPr id="7181"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1607FF1C-74AA-4AB4-B242-1F9EE0AC097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476" r:id="rId1"/>
    <p:sldLayoutId id="2147484466" r:id="rId2"/>
    <p:sldLayoutId id="2147484467" r:id="rId3"/>
    <p:sldLayoutId id="2147484468" r:id="rId4"/>
    <p:sldLayoutId id="2147484469" r:id="rId5"/>
    <p:sldLayoutId id="2147484470" r:id="rId6"/>
    <p:sldLayoutId id="2147484471" r:id="rId7"/>
    <p:sldLayoutId id="2147484472" r:id="rId8"/>
    <p:sldLayoutId id="2147484473" r:id="rId9"/>
    <p:sldLayoutId id="2147484474" r:id="rId10"/>
    <p:sldLayoutId id="214748447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moia.gov.in/"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4"/>
          <p:cNvSpPr>
            <a:spLocks noGrp="1" noChangeArrowheads="1"/>
          </p:cNvSpPr>
          <p:nvPr>
            <p:ph type="dt" sz="quarter" idx="10"/>
          </p:nvPr>
        </p:nvSpPr>
        <p:spPr>
          <a:noFill/>
        </p:spPr>
        <p:txBody>
          <a:bodyPr/>
          <a:lstStyle/>
          <a:p>
            <a:r>
              <a:rPr lang="en-US" smtClean="0"/>
              <a:t>20th December 2014</a:t>
            </a:r>
          </a:p>
        </p:txBody>
      </p:sp>
      <p:sp>
        <p:nvSpPr>
          <p:cNvPr id="3075" name="Rectangle 15"/>
          <p:cNvSpPr>
            <a:spLocks noGrp="1" noChangeArrowheads="1"/>
          </p:cNvSpPr>
          <p:nvPr>
            <p:ph type="ftr" sz="quarter" idx="11"/>
          </p:nvPr>
        </p:nvSpPr>
        <p:spPr>
          <a:xfrm>
            <a:off x="3657600" y="6248400"/>
            <a:ext cx="2895600" cy="457200"/>
          </a:xfrm>
          <a:noFill/>
        </p:spPr>
        <p:txBody>
          <a:bodyPr/>
          <a:lstStyle/>
          <a:p>
            <a:r>
              <a:rPr lang="en-US" smtClean="0"/>
              <a:t>P. P. Shah &amp; Associates</a:t>
            </a:r>
          </a:p>
        </p:txBody>
      </p:sp>
      <p:sp>
        <p:nvSpPr>
          <p:cNvPr id="3076" name="Rectangle 16"/>
          <p:cNvSpPr>
            <a:spLocks noGrp="1" noChangeArrowheads="1"/>
          </p:cNvSpPr>
          <p:nvPr>
            <p:ph type="sldNum" sz="quarter" idx="12"/>
          </p:nvPr>
        </p:nvSpPr>
        <p:spPr>
          <a:noFill/>
        </p:spPr>
        <p:txBody>
          <a:bodyPr/>
          <a:lstStyle/>
          <a:p>
            <a:fld id="{CE47F21A-D70C-4A06-AFB1-5E6EB9979AA2}" type="slidenum">
              <a:rPr lang="en-US" smtClean="0"/>
              <a:pPr/>
              <a:t>1</a:t>
            </a:fld>
            <a:endParaRPr lang="en-US" smtClean="0"/>
          </a:p>
        </p:txBody>
      </p:sp>
      <p:sp>
        <p:nvSpPr>
          <p:cNvPr id="3077" name="Rectangle 2"/>
          <p:cNvSpPr>
            <a:spLocks noGrp="1" noChangeArrowheads="1"/>
          </p:cNvSpPr>
          <p:nvPr>
            <p:ph type="ctrTitle"/>
          </p:nvPr>
        </p:nvSpPr>
        <p:spPr>
          <a:xfrm>
            <a:off x="381000" y="381000"/>
            <a:ext cx="8534400" cy="2590800"/>
          </a:xfrm>
        </p:spPr>
        <p:txBody>
          <a:bodyPr anchor="t"/>
          <a:lstStyle/>
          <a:p>
            <a:pPr algn="ctr" eaLnBrk="1" hangingPunct="1"/>
            <a:r>
              <a:rPr lang="en-US" sz="3200" dirty="0" smtClean="0">
                <a:solidFill>
                  <a:srgbClr val="990033"/>
                </a:solidFill>
                <a:latin typeface="Calibri" pitchFamily="34" charset="0"/>
                <a:cs typeface="Calibri" pitchFamily="34" charset="0"/>
              </a:rPr>
              <a:t>CHAMBER OF TAX CONSULTANTS</a:t>
            </a:r>
            <a:br>
              <a:rPr lang="en-US" sz="3200" dirty="0" smtClean="0">
                <a:solidFill>
                  <a:srgbClr val="990033"/>
                </a:solidFill>
                <a:latin typeface="Calibri" pitchFamily="34" charset="0"/>
                <a:cs typeface="Calibri" pitchFamily="34" charset="0"/>
              </a:rPr>
            </a:br>
            <a:r>
              <a:rPr lang="en-US" sz="3200" dirty="0" smtClean="0">
                <a:solidFill>
                  <a:srgbClr val="990033"/>
                </a:solidFill>
                <a:latin typeface="Calibri" pitchFamily="34" charset="0"/>
                <a:cs typeface="Calibri" pitchFamily="34" charset="0"/>
              </a:rPr>
              <a:t>WORKSHOP ON FOREIGN REMMITANCE</a:t>
            </a:r>
            <a:br>
              <a:rPr lang="en-US" sz="3200" dirty="0" smtClean="0">
                <a:solidFill>
                  <a:srgbClr val="990033"/>
                </a:solidFill>
                <a:latin typeface="Calibri" pitchFamily="34" charset="0"/>
                <a:cs typeface="Calibri" pitchFamily="34" charset="0"/>
              </a:rPr>
            </a:br>
            <a:r>
              <a:rPr lang="en-US" sz="3200" dirty="0" smtClean="0">
                <a:solidFill>
                  <a:srgbClr val="990033"/>
                </a:solidFill>
                <a:latin typeface="Calibri" pitchFamily="34" charset="0"/>
                <a:cs typeface="Calibri" pitchFamily="34" charset="0"/>
              </a:rPr>
              <a:t/>
            </a:r>
            <a:br>
              <a:rPr lang="en-US" sz="3200" dirty="0" smtClean="0">
                <a:solidFill>
                  <a:srgbClr val="990033"/>
                </a:solidFill>
                <a:latin typeface="Calibri" pitchFamily="34" charset="0"/>
                <a:cs typeface="Calibri" pitchFamily="34" charset="0"/>
              </a:rPr>
            </a:br>
            <a:r>
              <a:rPr lang="en-US" sz="3200" dirty="0" smtClean="0">
                <a:solidFill>
                  <a:schemeClr val="hlink"/>
                </a:solidFill>
                <a:latin typeface="Calibri" pitchFamily="34" charset="0"/>
                <a:cs typeface="Calibri" pitchFamily="34" charset="0"/>
              </a:rPr>
              <a:t> Expatriate Taxation-Inbound and Out bound Deputation</a:t>
            </a:r>
          </a:p>
        </p:txBody>
      </p:sp>
      <p:sp>
        <p:nvSpPr>
          <p:cNvPr id="3078" name="Rectangle 3"/>
          <p:cNvSpPr>
            <a:spLocks noGrp="1" noChangeArrowheads="1"/>
          </p:cNvSpPr>
          <p:nvPr>
            <p:ph type="subTitle" idx="1"/>
          </p:nvPr>
        </p:nvSpPr>
        <p:spPr>
          <a:xfrm>
            <a:off x="1295400" y="3657600"/>
            <a:ext cx="6781800" cy="2743200"/>
          </a:xfrm>
        </p:spPr>
        <p:txBody>
          <a:bodyPr/>
          <a:lstStyle/>
          <a:p>
            <a:pPr eaLnBrk="1" hangingPunct="1"/>
            <a:r>
              <a:rPr lang="en-US" sz="2000" b="1" smtClean="0">
                <a:solidFill>
                  <a:schemeClr val="tx2"/>
                </a:solidFill>
              </a:rPr>
              <a:t>Presented by:</a:t>
            </a:r>
          </a:p>
          <a:p>
            <a:pPr eaLnBrk="1" hangingPunct="1">
              <a:spcBef>
                <a:spcPct val="0"/>
              </a:spcBef>
            </a:pPr>
            <a:r>
              <a:rPr lang="en-US" sz="2000" b="1" smtClean="0">
                <a:solidFill>
                  <a:schemeClr val="tx2"/>
                </a:solidFill>
              </a:rPr>
              <a:t>Mr. Paresh P. Shah</a:t>
            </a:r>
          </a:p>
          <a:p>
            <a:pPr eaLnBrk="1" hangingPunct="1">
              <a:spcBef>
                <a:spcPct val="0"/>
              </a:spcBef>
            </a:pPr>
            <a:endParaRPr lang="en-US" sz="1800" b="1" smtClean="0">
              <a:solidFill>
                <a:schemeClr val="tx2"/>
              </a:solidFill>
            </a:endParaRPr>
          </a:p>
          <a:p>
            <a:pPr eaLnBrk="1" hangingPunct="1"/>
            <a:r>
              <a:rPr lang="en-US" sz="1800" smtClean="0">
                <a:solidFill>
                  <a:srgbClr val="3F4BA5"/>
                </a:solidFill>
              </a:rPr>
              <a:t>P.P. Shah &amp; Associates</a:t>
            </a:r>
          </a:p>
          <a:p>
            <a:pPr eaLnBrk="1" hangingPunct="1"/>
            <a:r>
              <a:rPr lang="en-US" sz="1800" smtClean="0">
                <a:solidFill>
                  <a:srgbClr val="3F4BA5"/>
                </a:solidFill>
              </a:rPr>
              <a:t>Chartered Accountants</a:t>
            </a:r>
          </a:p>
          <a:p>
            <a:pPr eaLnBrk="1" hangingPunct="1"/>
            <a:r>
              <a:rPr lang="en-US" sz="1800" smtClean="0">
                <a:solidFill>
                  <a:srgbClr val="3F4BA5"/>
                </a:solidFill>
              </a:rPr>
              <a:t>Email: ppshahandassociates@gmail.com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p:spPr>
        <p:txBody>
          <a:bodyPr/>
          <a:lstStyle/>
          <a:p>
            <a:r>
              <a:rPr lang="en-US" smtClean="0"/>
              <a:t>P. P. Shah &amp; Associates</a:t>
            </a:r>
          </a:p>
        </p:txBody>
      </p:sp>
      <p:sp>
        <p:nvSpPr>
          <p:cNvPr id="10243" name="Slide Number Placeholder 5"/>
          <p:cNvSpPr>
            <a:spLocks noGrp="1"/>
          </p:cNvSpPr>
          <p:nvPr>
            <p:ph type="sldNum" sz="quarter" idx="12"/>
          </p:nvPr>
        </p:nvSpPr>
        <p:spPr>
          <a:noFill/>
        </p:spPr>
        <p:txBody>
          <a:bodyPr/>
          <a:lstStyle/>
          <a:p>
            <a:fld id="{71EF3BDE-6370-4042-A70D-5F0C27C2CE86}" type="slidenum">
              <a:rPr lang="en-US" smtClean="0"/>
              <a:pPr/>
              <a:t>10</a:t>
            </a:fld>
            <a:endParaRPr lang="en-US" smtClean="0"/>
          </a:p>
        </p:txBody>
      </p:sp>
      <p:sp>
        <p:nvSpPr>
          <p:cNvPr id="10244" name="Rectangle 2"/>
          <p:cNvSpPr>
            <a:spLocks noGrp="1" noChangeArrowheads="1"/>
          </p:cNvSpPr>
          <p:nvPr>
            <p:ph type="title"/>
          </p:nvPr>
        </p:nvSpPr>
        <p:spPr/>
        <p:txBody>
          <a:bodyPr/>
          <a:lstStyle/>
          <a:p>
            <a:pPr eaLnBrk="1" hangingPunct="1"/>
            <a:r>
              <a:rPr lang="en-US" sz="4000" smtClean="0"/>
              <a:t>Person leaving India for Employment</a:t>
            </a:r>
          </a:p>
        </p:txBody>
      </p:sp>
      <p:sp>
        <p:nvSpPr>
          <p:cNvPr id="10245"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10246" name="TextBox 7"/>
          <p:cNvSpPr txBox="1">
            <a:spLocks noChangeArrowheads="1"/>
          </p:cNvSpPr>
          <p:nvPr/>
        </p:nvSpPr>
        <p:spPr bwMode="auto">
          <a:xfrm>
            <a:off x="838200" y="1981200"/>
            <a:ext cx="7924800" cy="4278313"/>
          </a:xfrm>
          <a:prstGeom prst="rect">
            <a:avLst/>
          </a:prstGeom>
          <a:noFill/>
          <a:ln w="9525">
            <a:noFill/>
            <a:miter lim="800000"/>
            <a:headEnd/>
            <a:tailEnd/>
          </a:ln>
        </p:spPr>
        <p:txBody>
          <a:bodyPr>
            <a:spAutoFit/>
          </a:bodyPr>
          <a:lstStyle/>
          <a:p>
            <a:pPr marL="381000" indent="-381000" algn="just"/>
            <a:r>
              <a:rPr lang="en-GB" sz="1600"/>
              <a:t>1.   An Indian employee leaving India in the course of his existing employment on a business visit.  He continues to be on the payroll of the Indian company. </a:t>
            </a:r>
            <a:endParaRPr lang="en-GB" sz="1600" b="1"/>
          </a:p>
          <a:p>
            <a:pPr marL="381000" indent="-381000" algn="just"/>
            <a:r>
              <a:rPr lang="en-GB" sz="1600" b="1"/>
              <a:t>	NOT  ENTITLED</a:t>
            </a:r>
            <a:r>
              <a:rPr lang="en-GB" sz="1600"/>
              <a:t>  to the benefit of the explanation.</a:t>
            </a:r>
          </a:p>
          <a:p>
            <a:pPr marL="381000" indent="-381000" algn="just"/>
            <a:endParaRPr lang="en-GB" sz="1600"/>
          </a:p>
          <a:p>
            <a:pPr marL="381000" indent="-381000" algn="just"/>
            <a:r>
              <a:rPr lang="en-GB" sz="1600"/>
              <a:t>2.  An Indian employee leaving India for taking up a new employment with his existing employer; (e.g. on deputation).  He continues to be on the payroll of the Indian company </a:t>
            </a:r>
            <a:endParaRPr lang="en-GB" sz="1600" b="1"/>
          </a:p>
          <a:p>
            <a:pPr marL="381000" indent="-381000" algn="just"/>
            <a:r>
              <a:rPr lang="en-GB" sz="1600" b="1"/>
              <a:t>	ENTITLED</a:t>
            </a:r>
            <a:r>
              <a:rPr lang="en-GB" sz="1600"/>
              <a:t> to the benefit of the explanation. </a:t>
            </a:r>
          </a:p>
          <a:p>
            <a:pPr marL="381000" indent="-381000" algn="just"/>
            <a:endParaRPr lang="en-GB" sz="1600"/>
          </a:p>
          <a:p>
            <a:pPr marL="381000" indent="-381000" algn="just"/>
            <a:r>
              <a:rPr lang="en-GB" sz="1600"/>
              <a:t>3.  An Indian employee leaving India for taking up a new employment with his existing employer; (e.g. on deputation). His payroll is transferred to the payroll of the overseas entity.  </a:t>
            </a:r>
            <a:endParaRPr lang="en-GB" sz="1600" b="1"/>
          </a:p>
          <a:p>
            <a:pPr marL="381000" indent="-381000" algn="just"/>
            <a:r>
              <a:rPr lang="en-GB" sz="1600" b="1"/>
              <a:t>	ENTITLED</a:t>
            </a:r>
            <a:r>
              <a:rPr lang="en-GB" sz="1600"/>
              <a:t> to the benefit of the explanation.</a:t>
            </a:r>
          </a:p>
          <a:p>
            <a:pPr marL="381000" indent="-381000" algn="just"/>
            <a:endParaRPr lang="en-GB" sz="1600"/>
          </a:p>
          <a:p>
            <a:pPr marL="381000" indent="-381000" algn="just"/>
            <a:r>
              <a:rPr lang="en-GB" sz="1600"/>
              <a:t>4.  An Indian employee leaving India for taking up a new employment, with a new employer </a:t>
            </a:r>
            <a:endParaRPr lang="en-GB" sz="1600" b="1"/>
          </a:p>
          <a:p>
            <a:pPr marL="381000" indent="-381000" algn="just"/>
            <a:r>
              <a:rPr lang="en-GB" sz="1600" b="1"/>
              <a:t>	ENTITLED</a:t>
            </a:r>
            <a:r>
              <a:rPr lang="en-GB" sz="1600"/>
              <a:t> to the benefit of the explanation</a:t>
            </a:r>
            <a:endParaRPr lang="en-US" sz="16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p:spPr>
        <p:txBody>
          <a:bodyPr/>
          <a:lstStyle/>
          <a:p>
            <a:r>
              <a:rPr lang="en-US" smtClean="0"/>
              <a:t>P. P. Shah &amp; Associates</a:t>
            </a:r>
          </a:p>
        </p:txBody>
      </p:sp>
      <p:sp>
        <p:nvSpPr>
          <p:cNvPr id="11267" name="Slide Number Placeholder 5"/>
          <p:cNvSpPr>
            <a:spLocks noGrp="1"/>
          </p:cNvSpPr>
          <p:nvPr>
            <p:ph type="sldNum" sz="quarter" idx="12"/>
          </p:nvPr>
        </p:nvSpPr>
        <p:spPr>
          <a:noFill/>
        </p:spPr>
        <p:txBody>
          <a:bodyPr/>
          <a:lstStyle/>
          <a:p>
            <a:fld id="{6E8A6F21-A2B0-4B58-8B90-6D5359AD8C46}" type="slidenum">
              <a:rPr lang="en-US" smtClean="0"/>
              <a:pPr/>
              <a:t>11</a:t>
            </a:fld>
            <a:endParaRPr lang="en-US" smtClean="0"/>
          </a:p>
        </p:txBody>
      </p:sp>
      <p:sp>
        <p:nvSpPr>
          <p:cNvPr id="11268" name="Rectangle 2"/>
          <p:cNvSpPr>
            <a:spLocks noGrp="1" noChangeArrowheads="1"/>
          </p:cNvSpPr>
          <p:nvPr>
            <p:ph type="title"/>
          </p:nvPr>
        </p:nvSpPr>
        <p:spPr/>
        <p:txBody>
          <a:bodyPr/>
          <a:lstStyle/>
          <a:p>
            <a:pPr eaLnBrk="1" hangingPunct="1"/>
            <a:r>
              <a:rPr lang="en-US" sz="4000" smtClean="0"/>
              <a:t>Person leaving India for Employment</a:t>
            </a:r>
          </a:p>
        </p:txBody>
      </p:sp>
      <p:sp>
        <p:nvSpPr>
          <p:cNvPr id="11269"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11270" name="TextBox 7"/>
          <p:cNvSpPr txBox="1">
            <a:spLocks noChangeArrowheads="1"/>
          </p:cNvSpPr>
          <p:nvPr/>
        </p:nvSpPr>
        <p:spPr bwMode="auto">
          <a:xfrm>
            <a:off x="990600" y="1828800"/>
            <a:ext cx="7924800" cy="4524375"/>
          </a:xfrm>
          <a:prstGeom prst="rect">
            <a:avLst/>
          </a:prstGeom>
          <a:noFill/>
          <a:ln w="9525">
            <a:noFill/>
            <a:miter lim="800000"/>
            <a:headEnd/>
            <a:tailEnd/>
          </a:ln>
        </p:spPr>
        <p:txBody>
          <a:bodyPr>
            <a:spAutoFit/>
          </a:bodyPr>
          <a:lstStyle/>
          <a:p>
            <a:pPr algn="just"/>
            <a:r>
              <a:rPr lang="en-US" i="1"/>
              <a:t>Case Law: Second ITO vs. KY Patel 33 ITD 714 (Bom)</a:t>
            </a:r>
          </a:p>
          <a:p>
            <a:pPr algn="just"/>
            <a:r>
              <a:rPr lang="en-US"/>
              <a:t>It was held that the intention of staying abroad should be on a permanent or semi-permanent basis. Hence, the undertaking of tours abroad could not be said to be ‘leaving India’. Further, it has been held that ‘for the purposes of’ should be distinguished from ‘in connection with’ employment outside India. It was held that since the tours abroad were in connection with employment in India, they could not be said to be for the purposes of employment outside India. Further, the word ‘purposes’ appears to have a wider meaning, and may cover situations where the employer continues in India.</a:t>
            </a:r>
          </a:p>
          <a:p>
            <a:pPr algn="just"/>
            <a:endParaRPr lang="en-US"/>
          </a:p>
          <a:p>
            <a:pPr algn="just"/>
            <a:r>
              <a:rPr lang="en-US" i="1"/>
              <a:t>Case Law: ITO vs. Abbott Laboratories (P) Ltd. 31 ITD 183 (Mum) (SB)</a:t>
            </a:r>
          </a:p>
          <a:p>
            <a:pPr algn="just"/>
            <a:r>
              <a:rPr lang="en-US"/>
              <a:t>It was held that when an employee working in India goes abroad for a few days, he cannot be said to have an “employment outside India”. On the other hand, if an individual has taken an employment and posted abroad, he would be employed abroad or outside India.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p:spPr>
        <p:txBody>
          <a:bodyPr/>
          <a:lstStyle/>
          <a:p>
            <a:r>
              <a:rPr lang="en-US" smtClean="0"/>
              <a:t>P. P. Shah &amp; Associates</a:t>
            </a:r>
          </a:p>
        </p:txBody>
      </p:sp>
      <p:sp>
        <p:nvSpPr>
          <p:cNvPr id="12291" name="Slide Number Placeholder 5"/>
          <p:cNvSpPr>
            <a:spLocks noGrp="1"/>
          </p:cNvSpPr>
          <p:nvPr>
            <p:ph type="sldNum" sz="quarter" idx="12"/>
          </p:nvPr>
        </p:nvSpPr>
        <p:spPr>
          <a:noFill/>
        </p:spPr>
        <p:txBody>
          <a:bodyPr/>
          <a:lstStyle/>
          <a:p>
            <a:fld id="{8C560630-CEE2-42E4-818E-8416A82EDBE2}" type="slidenum">
              <a:rPr lang="en-US" smtClean="0"/>
              <a:pPr/>
              <a:t>12</a:t>
            </a:fld>
            <a:endParaRPr lang="en-US" smtClean="0"/>
          </a:p>
        </p:txBody>
      </p:sp>
      <p:sp>
        <p:nvSpPr>
          <p:cNvPr id="12292" name="Rectangle 2"/>
          <p:cNvSpPr>
            <a:spLocks noGrp="1" noChangeArrowheads="1"/>
          </p:cNvSpPr>
          <p:nvPr>
            <p:ph type="title"/>
          </p:nvPr>
        </p:nvSpPr>
        <p:spPr/>
        <p:txBody>
          <a:bodyPr/>
          <a:lstStyle/>
          <a:p>
            <a:pPr eaLnBrk="1" hangingPunct="1"/>
            <a:r>
              <a:rPr lang="en-US" sz="4000" smtClean="0"/>
              <a:t>Person leaving India for Employment</a:t>
            </a:r>
          </a:p>
        </p:txBody>
      </p:sp>
      <p:sp>
        <p:nvSpPr>
          <p:cNvPr id="12293"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8198" name="TextBox 7"/>
          <p:cNvSpPr txBox="1">
            <a:spLocks noChangeArrowheads="1"/>
          </p:cNvSpPr>
          <p:nvPr/>
        </p:nvSpPr>
        <p:spPr bwMode="auto">
          <a:xfrm>
            <a:off x="1066800" y="1925638"/>
            <a:ext cx="7924800" cy="4386262"/>
          </a:xfrm>
          <a:prstGeom prst="rect">
            <a:avLst/>
          </a:prstGeom>
          <a:noFill/>
          <a:ln w="9525">
            <a:noFill/>
            <a:miter lim="800000"/>
            <a:headEnd/>
            <a:tailEnd/>
          </a:ln>
        </p:spPr>
        <p:txBody>
          <a:bodyPr>
            <a:spAutoFit/>
          </a:bodyPr>
          <a:lstStyle/>
          <a:p>
            <a:pPr algn="just">
              <a:defRPr/>
            </a:pPr>
            <a:r>
              <a:rPr lang="en-US" sz="1550" i="1" dirty="0"/>
              <a:t>Case Law: CIT vs. Indo Oceanic Shipping Co. Ltd. 114 Taxman 722 (Mum)</a:t>
            </a:r>
          </a:p>
          <a:p>
            <a:pPr algn="just">
              <a:defRPr/>
            </a:pPr>
            <a:r>
              <a:rPr lang="en-US" sz="1550" dirty="0"/>
              <a:t>The High Court held that the place where the contract was entered into, was not important for determining whether employment was outside India.</a:t>
            </a:r>
          </a:p>
          <a:p>
            <a:pPr algn="just">
              <a:defRPr/>
            </a:pPr>
            <a:endParaRPr lang="en-US" sz="1550" dirty="0"/>
          </a:p>
          <a:p>
            <a:pPr algn="just">
              <a:defRPr/>
            </a:pPr>
            <a:r>
              <a:rPr lang="en-US" sz="1550" i="1" dirty="0"/>
              <a:t>Case Law: K. </a:t>
            </a:r>
            <a:r>
              <a:rPr lang="en-US" sz="1550" i="1" dirty="0" err="1"/>
              <a:t>Sambasiva</a:t>
            </a:r>
            <a:r>
              <a:rPr lang="en-US" sz="1550" i="1" dirty="0"/>
              <a:t> </a:t>
            </a:r>
            <a:r>
              <a:rPr lang="en-US" sz="1550" i="1" dirty="0" err="1"/>
              <a:t>Rao</a:t>
            </a:r>
            <a:r>
              <a:rPr lang="en-US" sz="1550" i="1" dirty="0"/>
              <a:t> v ITO [2014] 42 taxmann.com 115 (ITAT)</a:t>
            </a:r>
          </a:p>
          <a:p>
            <a:pPr algn="just">
              <a:defRPr/>
            </a:pPr>
            <a:r>
              <a:rPr lang="en-US" sz="1550" dirty="0"/>
              <a:t>Going abroad for the purpose of employment only means that the visit and stay abroad should not be for other purposes such as a tourist or for medical treatment or for studies or the like. Going abroad for the purpose of employment therefore, means going abroad to take-up employment or any vocation.</a:t>
            </a:r>
          </a:p>
          <a:p>
            <a:pPr algn="just">
              <a:defRPr/>
            </a:pPr>
            <a:endParaRPr lang="en-US" sz="1550" dirty="0"/>
          </a:p>
          <a:p>
            <a:pPr algn="just">
              <a:defRPr/>
            </a:pPr>
            <a:r>
              <a:rPr lang="en-US" sz="1550" i="1" dirty="0"/>
              <a:t>Case Law: DCIT v </a:t>
            </a:r>
            <a:r>
              <a:rPr lang="en-US" sz="1550" i="1" dirty="0" err="1"/>
              <a:t>Shri</a:t>
            </a:r>
            <a:r>
              <a:rPr lang="en-US" sz="1550" i="1" dirty="0"/>
              <a:t> Ashok Kumar (ITA No. 2398/Del/2007)</a:t>
            </a:r>
          </a:p>
          <a:p>
            <a:pPr algn="just">
              <a:defRPr/>
            </a:pPr>
            <a:r>
              <a:rPr lang="en-US" sz="1550" dirty="0"/>
              <a:t>ONGC India seconded its employee to ONGC NG (A Dutch Company), employee was present for 98 days in the year of departure. During </a:t>
            </a:r>
            <a:r>
              <a:rPr lang="en-US" sz="1550" dirty="0" err="1"/>
              <a:t>secondment</a:t>
            </a:r>
            <a:r>
              <a:rPr lang="en-US" sz="1550" dirty="0"/>
              <a:t>, employee was paid partly in India and partly overseas. Entire salary cost was borne by Dutch Company. The Tribunal held that employee left Indian Co. to join a Dutch Co. which is a separate entity. Employee left India for employment outside India. Hence, 60 days was to be substituted with 182 days for residency. So, the employee was a Non Resident in India. Salary paid during the period of </a:t>
            </a:r>
            <a:r>
              <a:rPr lang="en-US" sz="1550" dirty="0" err="1"/>
              <a:t>secondment</a:t>
            </a:r>
            <a:r>
              <a:rPr lang="en-US" sz="1550" dirty="0"/>
              <a:t> not taxable in India.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p>
            <a:r>
              <a:rPr lang="en-US" smtClean="0"/>
              <a:t>P. P. Shah &amp; Associates</a:t>
            </a:r>
          </a:p>
        </p:txBody>
      </p:sp>
      <p:sp>
        <p:nvSpPr>
          <p:cNvPr id="13315" name="Slide Number Placeholder 5"/>
          <p:cNvSpPr>
            <a:spLocks noGrp="1"/>
          </p:cNvSpPr>
          <p:nvPr>
            <p:ph type="sldNum" sz="quarter" idx="12"/>
          </p:nvPr>
        </p:nvSpPr>
        <p:spPr>
          <a:noFill/>
        </p:spPr>
        <p:txBody>
          <a:bodyPr/>
          <a:lstStyle/>
          <a:p>
            <a:fld id="{E848CB3F-1F4B-4509-92AC-3B2FF149710D}" type="slidenum">
              <a:rPr lang="en-US" smtClean="0"/>
              <a:pPr/>
              <a:t>13</a:t>
            </a:fld>
            <a:endParaRPr lang="en-US" smtClean="0"/>
          </a:p>
        </p:txBody>
      </p:sp>
      <p:sp>
        <p:nvSpPr>
          <p:cNvPr id="13316" name="Rectangle 2"/>
          <p:cNvSpPr>
            <a:spLocks noGrp="1" noChangeArrowheads="1"/>
          </p:cNvSpPr>
          <p:nvPr>
            <p:ph type="title"/>
          </p:nvPr>
        </p:nvSpPr>
        <p:spPr/>
        <p:txBody>
          <a:bodyPr/>
          <a:lstStyle/>
          <a:p>
            <a:pPr eaLnBrk="1" hangingPunct="1"/>
            <a:r>
              <a:rPr lang="en-US" sz="4000" smtClean="0"/>
              <a:t>‘Visit to India’</a:t>
            </a:r>
          </a:p>
        </p:txBody>
      </p:sp>
      <p:sp>
        <p:nvSpPr>
          <p:cNvPr id="13317"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13318" name="TextBox 7"/>
          <p:cNvSpPr txBox="1">
            <a:spLocks noChangeArrowheads="1"/>
          </p:cNvSpPr>
          <p:nvPr/>
        </p:nvSpPr>
        <p:spPr bwMode="auto">
          <a:xfrm>
            <a:off x="1066800" y="2090738"/>
            <a:ext cx="7924800" cy="2586037"/>
          </a:xfrm>
          <a:prstGeom prst="rect">
            <a:avLst/>
          </a:prstGeom>
          <a:noFill/>
          <a:ln w="9525">
            <a:noFill/>
            <a:miter lim="800000"/>
            <a:headEnd/>
            <a:tailEnd/>
          </a:ln>
        </p:spPr>
        <p:txBody>
          <a:bodyPr>
            <a:spAutoFit/>
          </a:bodyPr>
          <a:lstStyle/>
          <a:p>
            <a:pPr algn="just"/>
            <a:r>
              <a:rPr lang="en-US" i="1"/>
              <a:t>Case Law: Mrs. Smita Anand [2014] 42 taxmann.com 366 (AAR)</a:t>
            </a:r>
          </a:p>
          <a:p>
            <a:pPr algn="just"/>
            <a:r>
              <a:rPr lang="en-US"/>
              <a:t>In case a person leaves India for the purpose of employment but comes back to India in the same year after resigning from her job abroad, then it cannot be said that the person has come to India on a “visit” to India. Hence, extension of 60 days to 182 days cannot be availed in such cases.</a:t>
            </a:r>
          </a:p>
          <a:p>
            <a:pPr algn="just"/>
            <a:endParaRPr lang="en-US"/>
          </a:p>
          <a:p>
            <a:pPr algn="just"/>
            <a:r>
              <a:rPr lang="en-US" i="1"/>
              <a:t>Case Law: DIT v Manoj Kumar Reddy [2011] 12 taxmann.com 326 (Kar. HC)</a:t>
            </a:r>
          </a:p>
          <a:p>
            <a:pPr algn="just"/>
            <a:r>
              <a:rPr lang="en-US"/>
              <a:t>For computing the period of 60 days for determining the residential status u/s 6(1)(c) of the ITA, period spent on visit in India was to be excluded.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p:spPr>
        <p:txBody>
          <a:bodyPr/>
          <a:lstStyle/>
          <a:p>
            <a:r>
              <a:rPr lang="en-US" smtClean="0"/>
              <a:t>P. P. Shah &amp; Associates</a:t>
            </a:r>
          </a:p>
        </p:txBody>
      </p:sp>
      <p:sp>
        <p:nvSpPr>
          <p:cNvPr id="14339" name="Slide Number Placeholder 5"/>
          <p:cNvSpPr>
            <a:spLocks noGrp="1"/>
          </p:cNvSpPr>
          <p:nvPr>
            <p:ph type="sldNum" sz="quarter" idx="12"/>
          </p:nvPr>
        </p:nvSpPr>
        <p:spPr>
          <a:noFill/>
        </p:spPr>
        <p:txBody>
          <a:bodyPr/>
          <a:lstStyle/>
          <a:p>
            <a:fld id="{7B0A5F5C-4F7D-4A69-810B-18E009B72B7B}" type="slidenum">
              <a:rPr lang="en-US" smtClean="0"/>
              <a:pPr/>
              <a:t>14</a:t>
            </a:fld>
            <a:endParaRPr lang="en-US" smtClean="0"/>
          </a:p>
        </p:txBody>
      </p:sp>
      <p:sp>
        <p:nvSpPr>
          <p:cNvPr id="14340" name="Rectangle 2"/>
          <p:cNvSpPr>
            <a:spLocks noGrp="1" noChangeArrowheads="1"/>
          </p:cNvSpPr>
          <p:nvPr>
            <p:ph type="title"/>
          </p:nvPr>
        </p:nvSpPr>
        <p:spPr/>
        <p:txBody>
          <a:bodyPr/>
          <a:lstStyle/>
          <a:p>
            <a:pPr eaLnBrk="1" hangingPunct="1"/>
            <a:r>
              <a:rPr lang="en-US" sz="4000" smtClean="0"/>
              <a:t>Residential Status under DTAA</a:t>
            </a:r>
          </a:p>
        </p:txBody>
      </p:sp>
      <p:sp>
        <p:nvSpPr>
          <p:cNvPr id="14341"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14342" name="TextBox 8"/>
          <p:cNvSpPr txBox="1">
            <a:spLocks noChangeArrowheads="1"/>
          </p:cNvSpPr>
          <p:nvPr/>
        </p:nvSpPr>
        <p:spPr bwMode="auto">
          <a:xfrm>
            <a:off x="838200" y="1981200"/>
            <a:ext cx="7924800" cy="4094163"/>
          </a:xfrm>
          <a:prstGeom prst="rect">
            <a:avLst/>
          </a:prstGeom>
          <a:noFill/>
          <a:ln w="9525">
            <a:noFill/>
            <a:miter lim="800000"/>
            <a:headEnd/>
            <a:tailEnd/>
          </a:ln>
        </p:spPr>
        <p:txBody>
          <a:bodyPr>
            <a:spAutoFit/>
          </a:bodyPr>
          <a:lstStyle/>
          <a:p>
            <a:pPr marL="342900" indent="-342900" algn="just">
              <a:buFont typeface="Wingdings" pitchFamily="2" charset="2"/>
              <a:buChar char="q"/>
            </a:pPr>
            <a:r>
              <a:rPr lang="en-US" sz="2000"/>
              <a:t>Not prescribed</a:t>
            </a:r>
          </a:p>
          <a:p>
            <a:pPr marL="342900" indent="-342900" algn="just">
              <a:buFont typeface="Wingdings" pitchFamily="2" charset="2"/>
              <a:buChar char="q"/>
            </a:pPr>
            <a:r>
              <a:rPr lang="en-US" sz="2000"/>
              <a:t>Makes reference to domestic tax law</a:t>
            </a:r>
          </a:p>
          <a:p>
            <a:pPr marL="342900" indent="-342900" algn="just">
              <a:buFont typeface="Wingdings" pitchFamily="2" charset="2"/>
              <a:buChar char="q"/>
            </a:pPr>
            <a:r>
              <a:rPr lang="en-US" sz="2000" i="1"/>
              <a:t>“A person who under the </a:t>
            </a:r>
            <a:r>
              <a:rPr lang="en-US" sz="2000" i="1" u="sng"/>
              <a:t>laws of that State </a:t>
            </a:r>
            <a:r>
              <a:rPr lang="en-US" sz="2000" i="1"/>
              <a:t>is liable to tax therein by reason of his domicile, residence, place of management or any other criterion of similar nature.”</a:t>
            </a:r>
          </a:p>
          <a:p>
            <a:pPr marL="342900" indent="-342900" algn="just">
              <a:buFont typeface="Wingdings" pitchFamily="2" charset="2"/>
              <a:buChar char="q"/>
            </a:pPr>
            <a:r>
              <a:rPr lang="en-US" sz="2000"/>
              <a:t>Does not include person liable to tax only on income from sources in that State.</a:t>
            </a:r>
          </a:p>
          <a:p>
            <a:pPr marL="342900" indent="-342900" algn="just">
              <a:buFont typeface="Wingdings" pitchFamily="2" charset="2"/>
              <a:buChar char="q"/>
            </a:pPr>
            <a:r>
              <a:rPr lang="en-US" sz="2000"/>
              <a:t>An individual can be a resident of 2 countries (dual residency) </a:t>
            </a:r>
          </a:p>
          <a:p>
            <a:pPr marL="342900" indent="-342900" algn="just">
              <a:buFont typeface="Wingdings" pitchFamily="2" charset="2"/>
              <a:buChar char="q"/>
            </a:pPr>
            <a:r>
              <a:rPr lang="en-US" sz="2000"/>
              <a:t>The relevant treaty to be applied is the treaty with the country in which employee is resident and not where the employer is resident</a:t>
            </a:r>
          </a:p>
          <a:p>
            <a:pPr marL="342900" indent="-342900" algn="just">
              <a:buFont typeface="Wingdings" pitchFamily="2" charset="2"/>
              <a:buChar char="q"/>
            </a:pPr>
            <a:r>
              <a:rPr lang="en-US" sz="2000"/>
              <a:t>Tie Breaker Test as per DTAA in case of Dual Residency (to be applied sequentially)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smtClean="0"/>
              <a:t>20th December 2014</a:t>
            </a:r>
          </a:p>
        </p:txBody>
      </p:sp>
      <p:sp>
        <p:nvSpPr>
          <p:cNvPr id="15363" name="Footer Placeholder 4"/>
          <p:cNvSpPr>
            <a:spLocks noGrp="1"/>
          </p:cNvSpPr>
          <p:nvPr>
            <p:ph type="ftr" sz="quarter" idx="11"/>
          </p:nvPr>
        </p:nvSpPr>
        <p:spPr>
          <a:noFill/>
        </p:spPr>
        <p:txBody>
          <a:bodyPr/>
          <a:lstStyle/>
          <a:p>
            <a:r>
              <a:rPr lang="en-US" smtClean="0"/>
              <a:t>P. P. Shah &amp; Associates</a:t>
            </a:r>
          </a:p>
        </p:txBody>
      </p:sp>
      <p:sp>
        <p:nvSpPr>
          <p:cNvPr id="15364" name="Slide Number Placeholder 5"/>
          <p:cNvSpPr>
            <a:spLocks noGrp="1"/>
          </p:cNvSpPr>
          <p:nvPr>
            <p:ph type="sldNum" sz="quarter" idx="12"/>
          </p:nvPr>
        </p:nvSpPr>
        <p:spPr>
          <a:noFill/>
        </p:spPr>
        <p:txBody>
          <a:bodyPr/>
          <a:lstStyle/>
          <a:p>
            <a:fld id="{0E3931FB-267B-43C3-AFEA-F1F6C2C7ABBF}" type="slidenum">
              <a:rPr lang="en-US" smtClean="0"/>
              <a:pPr/>
              <a:t>15</a:t>
            </a:fld>
            <a:endParaRPr lang="en-US" smtClean="0"/>
          </a:p>
        </p:txBody>
      </p:sp>
      <p:graphicFrame>
        <p:nvGraphicFramePr>
          <p:cNvPr id="7" name="Table 6"/>
          <p:cNvGraphicFramePr>
            <a:graphicFrameLocks noGrp="1"/>
          </p:cNvGraphicFramePr>
          <p:nvPr/>
        </p:nvGraphicFramePr>
        <p:xfrm>
          <a:off x="304800" y="685800"/>
          <a:ext cx="8305800" cy="5582920"/>
        </p:xfrm>
        <a:graphic>
          <a:graphicData uri="http://schemas.openxmlformats.org/drawingml/2006/table">
            <a:tbl>
              <a:tblPr firstRow="1" bandRow="1">
                <a:tableStyleId>{21E4AEA4-8DFA-4A89-87EB-49C32662AFE0}</a:tableStyleId>
              </a:tblPr>
              <a:tblGrid>
                <a:gridCol w="584002"/>
                <a:gridCol w="4542233"/>
                <a:gridCol w="3179565"/>
              </a:tblGrid>
              <a:tr h="370840">
                <a:tc gridSpan="3">
                  <a:txBody>
                    <a:bodyPr/>
                    <a:lstStyle/>
                    <a:p>
                      <a:pPr algn="ctr"/>
                      <a:r>
                        <a:rPr lang="en-US" sz="1400" b="1" i="0" dirty="0" smtClean="0"/>
                        <a:t>Tie Breaker Test</a:t>
                      </a:r>
                      <a:endParaRPr lang="en-US" sz="1400" b="1" i="0" dirty="0"/>
                    </a:p>
                  </a:txBody>
                  <a:tcPr/>
                </a:tc>
                <a:tc hMerge="1">
                  <a:txBody>
                    <a:bodyPr/>
                    <a:lstStyle/>
                    <a:p>
                      <a:pPr algn="ctr"/>
                      <a:endParaRPr lang="en-US" sz="1400" b="1" i="0" dirty="0"/>
                    </a:p>
                  </a:txBody>
                  <a:tcPr/>
                </a:tc>
                <a:tc hMerge="1">
                  <a:txBody>
                    <a:bodyPr/>
                    <a:lstStyle/>
                    <a:p>
                      <a:pPr algn="ctr"/>
                      <a:endParaRPr lang="en-US" sz="1400" b="1" i="0" dirty="0"/>
                    </a:p>
                  </a:txBody>
                  <a:tcPr/>
                </a:tc>
              </a:tr>
              <a:tr h="370840">
                <a:tc>
                  <a:txBody>
                    <a:bodyPr/>
                    <a:lstStyle/>
                    <a:p>
                      <a:pPr algn="ctr"/>
                      <a:r>
                        <a:rPr lang="en-US" sz="1400" b="1" dirty="0" smtClean="0"/>
                        <a:t>Sr. No</a:t>
                      </a:r>
                      <a:endParaRPr lang="en-US" sz="1400" b="1" i="0" dirty="0"/>
                    </a:p>
                  </a:txBody>
                  <a:tcPr/>
                </a:tc>
                <a:tc>
                  <a:txBody>
                    <a:bodyPr/>
                    <a:lstStyle/>
                    <a:p>
                      <a:pPr algn="ctr"/>
                      <a:r>
                        <a:rPr lang="en-US" sz="1400" b="1" dirty="0" smtClean="0"/>
                        <a:t>Connecting factor </a:t>
                      </a:r>
                      <a:endParaRPr lang="en-US" sz="1400" b="1" i="0" dirty="0"/>
                    </a:p>
                  </a:txBody>
                  <a:tcPr/>
                </a:tc>
                <a:tc>
                  <a:txBody>
                    <a:bodyPr/>
                    <a:lstStyle/>
                    <a:p>
                      <a:pPr algn="ctr"/>
                      <a:r>
                        <a:rPr lang="en-US" sz="1400" b="1" dirty="0" smtClean="0"/>
                        <a:t>Treaty Residence in </a:t>
                      </a:r>
                      <a:endParaRPr lang="en-US" sz="1400" b="1" i="0" dirty="0"/>
                    </a:p>
                  </a:txBody>
                  <a:tcPr/>
                </a:tc>
              </a:tr>
              <a:tr h="370840">
                <a:tc>
                  <a:txBody>
                    <a:bodyPr/>
                    <a:lstStyle/>
                    <a:p>
                      <a:r>
                        <a:rPr lang="en-US" sz="1400" dirty="0" smtClean="0"/>
                        <a:t>1</a:t>
                      </a:r>
                      <a:endParaRPr lang="en-US" sz="1400" b="0" i="0" dirty="0"/>
                    </a:p>
                  </a:txBody>
                  <a:tcPr/>
                </a:tc>
                <a:tc>
                  <a:txBody>
                    <a:bodyPr/>
                    <a:lstStyle/>
                    <a:p>
                      <a:r>
                        <a:rPr lang="en-US" sz="1400" b="1" dirty="0" smtClean="0"/>
                        <a:t>Permanent home </a:t>
                      </a:r>
                      <a:r>
                        <a:rPr lang="en-US" sz="1400" dirty="0" smtClean="0"/>
                        <a:t>in a Contracting</a:t>
                      </a:r>
                    </a:p>
                    <a:p>
                      <a:r>
                        <a:rPr lang="en-US" sz="1400" dirty="0" smtClean="0"/>
                        <a:t>State</a:t>
                      </a:r>
                      <a:endParaRPr lang="en-US" sz="1400" b="0" i="0" dirty="0"/>
                    </a:p>
                  </a:txBody>
                  <a:tcPr/>
                </a:tc>
                <a:tc>
                  <a:txBody>
                    <a:bodyPr/>
                    <a:lstStyle/>
                    <a:p>
                      <a:r>
                        <a:rPr lang="en-US" sz="1400" dirty="0" smtClean="0"/>
                        <a:t>The State in which the permanent home is located</a:t>
                      </a:r>
                      <a:r>
                        <a:rPr lang="en-US" sz="1400" baseline="0" dirty="0" smtClean="0"/>
                        <a:t> </a:t>
                      </a:r>
                      <a:endParaRPr lang="en-US" sz="1400" b="0" i="0" dirty="0"/>
                    </a:p>
                  </a:txBody>
                  <a:tcPr/>
                </a:tc>
              </a:tr>
              <a:tr h="370840">
                <a:tc>
                  <a:txBody>
                    <a:bodyPr/>
                    <a:lstStyle/>
                    <a:p>
                      <a:r>
                        <a:rPr lang="en-US" sz="1400" dirty="0" smtClean="0"/>
                        <a:t>2</a:t>
                      </a:r>
                      <a:endParaRPr lang="en-US" sz="1400" b="0" i="0" dirty="0"/>
                    </a:p>
                  </a:txBody>
                  <a:tcPr/>
                </a:tc>
                <a:tc>
                  <a:txBody>
                    <a:bodyPr/>
                    <a:lstStyle/>
                    <a:p>
                      <a:r>
                        <a:rPr lang="en-US" sz="1400" dirty="0" smtClean="0"/>
                        <a:t>Permanent home in both</a:t>
                      </a:r>
                    </a:p>
                    <a:p>
                      <a:r>
                        <a:rPr lang="en-US" sz="1400" dirty="0" smtClean="0"/>
                        <a:t>Contracting State, and:</a:t>
                      </a:r>
                      <a:endParaRPr lang="en-US" sz="1400" b="0" i="0" dirty="0"/>
                    </a:p>
                  </a:txBody>
                  <a:tcPr/>
                </a:tc>
                <a:tc>
                  <a:txBody>
                    <a:bodyPr/>
                    <a:lstStyle/>
                    <a:p>
                      <a:endParaRPr lang="en-US" sz="1400" b="0" i="0" dirty="0"/>
                    </a:p>
                  </a:txBody>
                  <a:tcPr/>
                </a:tc>
              </a:tr>
              <a:tr h="370840">
                <a:tc>
                  <a:txBody>
                    <a:bodyPr/>
                    <a:lstStyle/>
                    <a:p>
                      <a:endParaRPr lang="en-US" sz="1400" b="0" i="0"/>
                    </a:p>
                  </a:txBody>
                  <a:tcPr/>
                </a:tc>
                <a:tc>
                  <a:txBody>
                    <a:bodyPr/>
                    <a:lstStyle/>
                    <a:p>
                      <a:r>
                        <a:rPr lang="en-US" sz="1400" dirty="0" smtClean="0"/>
                        <a:t>(a) </a:t>
                      </a:r>
                      <a:r>
                        <a:rPr lang="en-US" sz="1400" b="1" dirty="0" smtClean="0"/>
                        <a:t>Centre of vital interests </a:t>
                      </a:r>
                      <a:r>
                        <a:rPr lang="en-US" sz="1400" dirty="0" smtClean="0"/>
                        <a:t>in one Contracting State</a:t>
                      </a:r>
                      <a:endParaRPr lang="en-US" sz="1400" b="0" i="0" dirty="0"/>
                    </a:p>
                  </a:txBody>
                  <a:tcPr/>
                </a:tc>
                <a:tc>
                  <a:txBody>
                    <a:bodyPr/>
                    <a:lstStyle/>
                    <a:p>
                      <a:r>
                        <a:rPr lang="en-US" sz="1400" dirty="0" smtClean="0"/>
                        <a:t>The State in which the centre of vital interests are located</a:t>
                      </a:r>
                      <a:endParaRPr lang="en-US" sz="1400" b="0" i="0" dirty="0"/>
                    </a:p>
                  </a:txBody>
                  <a:tcPr/>
                </a:tc>
              </a:tr>
              <a:tr h="502920">
                <a:tc>
                  <a:txBody>
                    <a:bodyPr/>
                    <a:lstStyle/>
                    <a:p>
                      <a:endParaRPr lang="en-US" sz="1400" b="0" i="0" dirty="0"/>
                    </a:p>
                  </a:txBody>
                  <a:tcPr/>
                </a:tc>
                <a:tc>
                  <a:txBody>
                    <a:bodyPr/>
                    <a:lstStyle/>
                    <a:p>
                      <a:r>
                        <a:rPr lang="en-US" sz="1400" dirty="0" smtClean="0"/>
                        <a:t>(b) Where the centre of vital interests cannot be determined</a:t>
                      </a:r>
                    </a:p>
                    <a:p>
                      <a:endParaRPr lang="en-US" sz="1400" b="0" i="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The State in which the individual has habitual abode</a:t>
                      </a:r>
                    </a:p>
                    <a:p>
                      <a:endParaRPr lang="en-US" sz="1400" b="0" i="0" dirty="0"/>
                    </a:p>
                  </a:txBody>
                  <a:tcPr/>
                </a:tc>
              </a:tr>
              <a:tr h="370840">
                <a:tc>
                  <a:txBody>
                    <a:bodyPr/>
                    <a:lstStyle/>
                    <a:p>
                      <a:r>
                        <a:rPr lang="en-US" sz="1400" dirty="0" smtClean="0"/>
                        <a:t>3</a:t>
                      </a:r>
                      <a:endParaRPr lang="en-US" sz="1400" b="0" i="0" dirty="0"/>
                    </a:p>
                  </a:txBody>
                  <a:tcPr/>
                </a:tc>
                <a:tc>
                  <a:txBody>
                    <a:bodyPr/>
                    <a:lstStyle/>
                    <a:p>
                      <a:r>
                        <a:rPr lang="en-US" sz="1400" dirty="0" smtClean="0"/>
                        <a:t>No permanent home in either</a:t>
                      </a:r>
                    </a:p>
                    <a:p>
                      <a:r>
                        <a:rPr lang="en-US" sz="1400" dirty="0" smtClean="0"/>
                        <a:t>Contracting State</a:t>
                      </a:r>
                    </a:p>
                    <a:p>
                      <a:endParaRPr lang="en-US" sz="1400" b="0" i="0" dirty="0"/>
                    </a:p>
                  </a:txBody>
                  <a:tcPr/>
                </a:tc>
                <a:tc>
                  <a:txBody>
                    <a:bodyPr/>
                    <a:lstStyle/>
                    <a:p>
                      <a:r>
                        <a:rPr lang="en-US" sz="1400" dirty="0" smtClean="0"/>
                        <a:t>The State in which the individual has habitual abode</a:t>
                      </a:r>
                      <a:endParaRPr lang="en-US" sz="1400" b="0" i="0" dirty="0"/>
                    </a:p>
                  </a:txBody>
                  <a:tcPr/>
                </a:tc>
              </a:tr>
              <a:tr h="533400">
                <a:tc>
                  <a:txBody>
                    <a:bodyPr/>
                    <a:lstStyle/>
                    <a:p>
                      <a:r>
                        <a:rPr lang="en-US" sz="1400" dirty="0" smtClean="0"/>
                        <a:t>4</a:t>
                      </a:r>
                      <a:endParaRPr lang="en-US" sz="1400" b="0" i="0" dirty="0"/>
                    </a:p>
                  </a:txBody>
                  <a:tcPr/>
                </a:tc>
                <a:tc>
                  <a:txBody>
                    <a:bodyPr/>
                    <a:lstStyle/>
                    <a:p>
                      <a:r>
                        <a:rPr lang="en-US" sz="1400" b="1" dirty="0" smtClean="0"/>
                        <a:t>Habitual abode </a:t>
                      </a:r>
                      <a:r>
                        <a:rPr lang="en-US" sz="1400" dirty="0" smtClean="0"/>
                        <a:t>in both</a:t>
                      </a:r>
                    </a:p>
                    <a:p>
                      <a:r>
                        <a:rPr lang="en-US" sz="1400" dirty="0" smtClean="0"/>
                        <a:t>Contracting States or in neither</a:t>
                      </a:r>
                    </a:p>
                    <a:p>
                      <a:r>
                        <a:rPr lang="en-US" sz="1400" dirty="0" smtClean="0"/>
                        <a:t>of them</a:t>
                      </a:r>
                    </a:p>
                    <a:p>
                      <a:endParaRPr lang="en-US" sz="1400" b="0" i="0" dirty="0"/>
                    </a:p>
                  </a:txBody>
                  <a:tcPr/>
                </a:tc>
                <a:tc>
                  <a:txBody>
                    <a:bodyPr/>
                    <a:lstStyle/>
                    <a:p>
                      <a:r>
                        <a:rPr lang="en-US" sz="1400" dirty="0" smtClean="0"/>
                        <a:t>The State of which the individual is a national</a:t>
                      </a:r>
                      <a:endParaRPr lang="en-US" sz="1400" b="0" i="0" dirty="0"/>
                    </a:p>
                  </a:txBody>
                  <a:tcPr/>
                </a:tc>
              </a:tr>
              <a:tr h="370840">
                <a:tc>
                  <a:txBody>
                    <a:bodyPr/>
                    <a:lstStyle/>
                    <a:p>
                      <a:r>
                        <a:rPr lang="en-US" sz="1400" dirty="0" smtClean="0"/>
                        <a:t>5</a:t>
                      </a:r>
                      <a:endParaRPr lang="en-US" sz="1400" b="0" i="0" dirty="0"/>
                    </a:p>
                  </a:txBody>
                  <a:tcPr/>
                </a:tc>
                <a:tc>
                  <a:txBody>
                    <a:bodyPr/>
                    <a:lstStyle/>
                    <a:p>
                      <a:r>
                        <a:rPr lang="en-US" sz="1400" b="1" dirty="0" smtClean="0"/>
                        <a:t>National </a:t>
                      </a:r>
                      <a:r>
                        <a:rPr lang="en-US" sz="1400" dirty="0" smtClean="0"/>
                        <a:t>of both Contracting</a:t>
                      </a:r>
                    </a:p>
                    <a:p>
                      <a:r>
                        <a:rPr lang="en-US" sz="1400" dirty="0" smtClean="0"/>
                        <a:t>States or of neither of them</a:t>
                      </a:r>
                    </a:p>
                    <a:p>
                      <a:endParaRPr lang="en-US" sz="1400" b="0" i="0" dirty="0"/>
                    </a:p>
                  </a:txBody>
                  <a:tcPr/>
                </a:tc>
                <a:tc>
                  <a:txBody>
                    <a:bodyPr/>
                    <a:lstStyle/>
                    <a:p>
                      <a:r>
                        <a:rPr lang="en-US" sz="1400" dirty="0" smtClean="0"/>
                        <a:t>The State which the competent authorities  determine by </a:t>
                      </a:r>
                      <a:r>
                        <a:rPr lang="en-US" sz="1400" b="1" dirty="0" smtClean="0"/>
                        <a:t>mutual agreement</a:t>
                      </a:r>
                      <a:endParaRPr lang="en-US" sz="1400" b="1" i="0"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p:spPr>
        <p:txBody>
          <a:bodyPr/>
          <a:lstStyle/>
          <a:p>
            <a:r>
              <a:rPr lang="en-US" smtClean="0"/>
              <a:t>P. P. Shah &amp; Associates</a:t>
            </a:r>
          </a:p>
        </p:txBody>
      </p:sp>
      <p:sp>
        <p:nvSpPr>
          <p:cNvPr id="16387" name="Slide Number Placeholder 5"/>
          <p:cNvSpPr>
            <a:spLocks noGrp="1"/>
          </p:cNvSpPr>
          <p:nvPr>
            <p:ph type="sldNum" sz="quarter" idx="12"/>
          </p:nvPr>
        </p:nvSpPr>
        <p:spPr>
          <a:noFill/>
        </p:spPr>
        <p:txBody>
          <a:bodyPr/>
          <a:lstStyle/>
          <a:p>
            <a:fld id="{35FD4A0B-F054-4CD0-96EB-1DCD970AA291}" type="slidenum">
              <a:rPr lang="en-US" smtClean="0"/>
              <a:pPr/>
              <a:t>16</a:t>
            </a:fld>
            <a:endParaRPr lang="en-US" smtClean="0"/>
          </a:p>
        </p:txBody>
      </p:sp>
      <p:sp>
        <p:nvSpPr>
          <p:cNvPr id="16388" name="Rectangle 2"/>
          <p:cNvSpPr>
            <a:spLocks noGrp="1" noChangeArrowheads="1"/>
          </p:cNvSpPr>
          <p:nvPr>
            <p:ph type="title"/>
          </p:nvPr>
        </p:nvSpPr>
        <p:spPr/>
        <p:txBody>
          <a:bodyPr/>
          <a:lstStyle/>
          <a:p>
            <a:pPr eaLnBrk="1" hangingPunct="1"/>
            <a:r>
              <a:rPr lang="en-US" sz="4000" smtClean="0"/>
              <a:t>Exemptions under ITA</a:t>
            </a:r>
          </a:p>
        </p:txBody>
      </p:sp>
      <p:sp>
        <p:nvSpPr>
          <p:cNvPr id="16389"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16390" name="TextBox 6"/>
          <p:cNvSpPr txBox="1">
            <a:spLocks noChangeArrowheads="1"/>
          </p:cNvSpPr>
          <p:nvPr/>
        </p:nvSpPr>
        <p:spPr bwMode="auto">
          <a:xfrm>
            <a:off x="990600" y="1981200"/>
            <a:ext cx="7924800" cy="3786188"/>
          </a:xfrm>
          <a:prstGeom prst="rect">
            <a:avLst/>
          </a:prstGeom>
          <a:noFill/>
          <a:ln w="9525">
            <a:noFill/>
            <a:miter lim="800000"/>
            <a:headEnd/>
            <a:tailEnd/>
          </a:ln>
        </p:spPr>
        <p:txBody>
          <a:bodyPr>
            <a:spAutoFit/>
          </a:bodyPr>
          <a:lstStyle/>
          <a:p>
            <a:pPr algn="just"/>
            <a:r>
              <a:rPr lang="en-US" sz="1600" u="sng"/>
              <a:t>Section 10(6)(vi) – Short stay exemption</a:t>
            </a:r>
          </a:p>
          <a:p>
            <a:pPr algn="just"/>
            <a:r>
              <a:rPr lang="en-US" sz="1600"/>
              <a:t>It provides that remuneration received by a non resident as an employee of a foreign enterprise for services rendered in India is not taxable in India if </a:t>
            </a:r>
            <a:r>
              <a:rPr lang="en-US" sz="1600" b="1"/>
              <a:t>all </a:t>
            </a:r>
            <a:r>
              <a:rPr lang="en-US" sz="1600"/>
              <a:t>the following conditions are satisfied:</a:t>
            </a:r>
          </a:p>
          <a:p>
            <a:pPr algn="just">
              <a:buFont typeface="Wingdings" pitchFamily="2" charset="2"/>
              <a:buChar char="q"/>
            </a:pPr>
            <a:r>
              <a:rPr lang="en-US" sz="1600"/>
              <a:t> The foreign enterprise is </a:t>
            </a:r>
            <a:r>
              <a:rPr lang="en-US" sz="1600" b="1"/>
              <a:t>not engaged </a:t>
            </a:r>
            <a:r>
              <a:rPr lang="en-US" sz="1600"/>
              <a:t>in any </a:t>
            </a:r>
            <a:r>
              <a:rPr lang="en-US" sz="1600" b="1"/>
              <a:t>trade or business </a:t>
            </a:r>
            <a:r>
              <a:rPr lang="en-US" sz="1600"/>
              <a:t>in India;</a:t>
            </a:r>
          </a:p>
          <a:p>
            <a:pPr algn="just">
              <a:buFont typeface="Wingdings" pitchFamily="2" charset="2"/>
              <a:buChar char="q"/>
            </a:pPr>
            <a:r>
              <a:rPr lang="en-US" sz="1600"/>
              <a:t> Employee’s </a:t>
            </a:r>
            <a:r>
              <a:rPr lang="en-US" sz="1600" b="1"/>
              <a:t>stay &lt; 90 days </a:t>
            </a:r>
            <a:r>
              <a:rPr lang="en-US" sz="1600"/>
              <a:t>in a previous year in India; </a:t>
            </a:r>
            <a:r>
              <a:rPr lang="en-US" sz="1600" b="1"/>
              <a:t>and</a:t>
            </a:r>
          </a:p>
          <a:p>
            <a:pPr algn="just">
              <a:buFont typeface="Wingdings" pitchFamily="2" charset="2"/>
              <a:buChar char="q"/>
            </a:pPr>
            <a:r>
              <a:rPr lang="en-US" sz="1600"/>
              <a:t> Such remuneration is </a:t>
            </a:r>
            <a:r>
              <a:rPr lang="en-US" sz="1600" b="1"/>
              <a:t>not liable to be deducted </a:t>
            </a:r>
            <a:r>
              <a:rPr lang="en-US" sz="1600"/>
              <a:t>from the </a:t>
            </a:r>
            <a:r>
              <a:rPr lang="en-US" sz="1600" b="1"/>
              <a:t>income of the employer </a:t>
            </a:r>
            <a:r>
              <a:rPr lang="en-US" sz="1600"/>
              <a:t>chargeable to tax in India.</a:t>
            </a:r>
          </a:p>
          <a:p>
            <a:pPr algn="just">
              <a:buFont typeface="Wingdings" pitchFamily="2" charset="2"/>
              <a:buChar char="q"/>
            </a:pPr>
            <a:endParaRPr lang="en-US" sz="1600"/>
          </a:p>
          <a:p>
            <a:pPr algn="just"/>
            <a:r>
              <a:rPr lang="en-US" sz="1600" u="sng"/>
              <a:t>Section 10(6)(viii) – Ship stay exemption</a:t>
            </a:r>
          </a:p>
          <a:p>
            <a:pPr algn="just"/>
            <a:r>
              <a:rPr lang="en-US" sz="1600"/>
              <a:t>It provides that the salary income earned by a foreign citizen, will be exempt if </a:t>
            </a:r>
            <a:r>
              <a:rPr lang="en-US" sz="1600" b="1"/>
              <a:t>all</a:t>
            </a:r>
            <a:r>
              <a:rPr lang="en-US" sz="1600"/>
              <a:t> the following conditions are satisfied:</a:t>
            </a:r>
          </a:p>
          <a:p>
            <a:pPr algn="just">
              <a:buFont typeface="Wingdings" pitchFamily="2" charset="2"/>
              <a:buChar char="q"/>
            </a:pPr>
            <a:r>
              <a:rPr lang="en-US" sz="1600"/>
              <a:t> The individual is a </a:t>
            </a:r>
            <a:r>
              <a:rPr lang="en-US" sz="1600" b="1"/>
              <a:t>‘non-resident’</a:t>
            </a:r>
            <a:r>
              <a:rPr lang="en-US" sz="1600"/>
              <a:t>;</a:t>
            </a:r>
          </a:p>
          <a:p>
            <a:pPr algn="just">
              <a:buFont typeface="Wingdings" pitchFamily="2" charset="2"/>
              <a:buChar char="q"/>
            </a:pPr>
            <a:r>
              <a:rPr lang="en-US" sz="1600"/>
              <a:t> Salary is earned </a:t>
            </a:r>
            <a:r>
              <a:rPr lang="en-US" sz="1600" b="1"/>
              <a:t>in connection with the employment on a foreign ship</a:t>
            </a:r>
            <a:r>
              <a:rPr lang="en-US" sz="1600" i="1"/>
              <a:t>; </a:t>
            </a:r>
            <a:r>
              <a:rPr lang="en-US" sz="1600" b="1"/>
              <a:t>and</a:t>
            </a:r>
          </a:p>
          <a:p>
            <a:pPr algn="just">
              <a:buFont typeface="Wingdings" pitchFamily="2" charset="2"/>
              <a:buChar char="q"/>
            </a:pPr>
            <a:r>
              <a:rPr lang="en-US" sz="1600"/>
              <a:t> Employee’s </a:t>
            </a:r>
            <a:r>
              <a:rPr lang="en-US" sz="1600" b="1"/>
              <a:t>stay &lt; 90 days </a:t>
            </a:r>
            <a:r>
              <a:rPr lang="en-US" sz="1600"/>
              <a:t>in a previous year in India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xfrm>
            <a:off x="3505200" y="6400800"/>
            <a:ext cx="2895600" cy="457200"/>
          </a:xfrm>
          <a:noFill/>
        </p:spPr>
        <p:txBody>
          <a:bodyPr/>
          <a:lstStyle/>
          <a:p>
            <a:r>
              <a:rPr lang="en-US" smtClean="0"/>
              <a:t>P. P. Shah &amp; Associates</a:t>
            </a:r>
          </a:p>
        </p:txBody>
      </p:sp>
      <p:sp>
        <p:nvSpPr>
          <p:cNvPr id="17411" name="Slide Number Placeholder 5"/>
          <p:cNvSpPr>
            <a:spLocks noGrp="1"/>
          </p:cNvSpPr>
          <p:nvPr>
            <p:ph type="sldNum" sz="quarter" idx="12"/>
          </p:nvPr>
        </p:nvSpPr>
        <p:spPr>
          <a:xfrm>
            <a:off x="7042150" y="6400800"/>
            <a:ext cx="1905000" cy="457200"/>
          </a:xfrm>
          <a:noFill/>
        </p:spPr>
        <p:txBody>
          <a:bodyPr/>
          <a:lstStyle/>
          <a:p>
            <a:fld id="{7D261875-D23C-4E75-8D02-47E0F35D4541}" type="slidenum">
              <a:rPr lang="en-US" smtClean="0"/>
              <a:pPr/>
              <a:t>17</a:t>
            </a:fld>
            <a:endParaRPr lang="en-US" smtClean="0"/>
          </a:p>
        </p:txBody>
      </p:sp>
      <p:sp>
        <p:nvSpPr>
          <p:cNvPr id="17412" name="Rectangle 14"/>
          <p:cNvSpPr>
            <a:spLocks noGrp="1" noChangeArrowheads="1"/>
          </p:cNvSpPr>
          <p:nvPr>
            <p:ph type="dt" sz="quarter" idx="10"/>
          </p:nvPr>
        </p:nvSpPr>
        <p:spPr>
          <a:xfrm>
            <a:off x="838200" y="6400800"/>
            <a:ext cx="1905000" cy="457200"/>
          </a:xfrm>
          <a:noFill/>
        </p:spPr>
        <p:txBody>
          <a:bodyPr/>
          <a:lstStyle/>
          <a:p>
            <a:r>
              <a:rPr lang="en-US" smtClean="0"/>
              <a:t>20th December 2014</a:t>
            </a:r>
          </a:p>
        </p:txBody>
      </p:sp>
      <p:sp>
        <p:nvSpPr>
          <p:cNvPr id="17413" name="Rectangle 2"/>
          <p:cNvSpPr>
            <a:spLocks noGrp="1" noChangeArrowheads="1"/>
          </p:cNvSpPr>
          <p:nvPr>
            <p:ph type="title"/>
          </p:nvPr>
        </p:nvSpPr>
        <p:spPr/>
        <p:txBody>
          <a:bodyPr/>
          <a:lstStyle/>
          <a:p>
            <a:pPr eaLnBrk="1" hangingPunct="1"/>
            <a:r>
              <a:rPr lang="en-US" sz="4000" smtClean="0"/>
              <a:t>Exemptions under DTAA</a:t>
            </a:r>
          </a:p>
        </p:txBody>
      </p:sp>
      <p:sp>
        <p:nvSpPr>
          <p:cNvPr id="17414" name="TextBox 8"/>
          <p:cNvSpPr txBox="1">
            <a:spLocks noChangeArrowheads="1"/>
          </p:cNvSpPr>
          <p:nvPr/>
        </p:nvSpPr>
        <p:spPr bwMode="auto">
          <a:xfrm>
            <a:off x="990600" y="1752600"/>
            <a:ext cx="7924800" cy="5048250"/>
          </a:xfrm>
          <a:prstGeom prst="rect">
            <a:avLst/>
          </a:prstGeom>
          <a:noFill/>
          <a:ln w="9525">
            <a:noFill/>
            <a:miter lim="800000"/>
            <a:headEnd/>
            <a:tailEnd/>
          </a:ln>
        </p:spPr>
        <p:txBody>
          <a:bodyPr>
            <a:spAutoFit/>
          </a:bodyPr>
          <a:lstStyle/>
          <a:p>
            <a:pPr algn="just"/>
            <a:r>
              <a:rPr lang="en-US" sz="1400"/>
              <a:t>Section 90 of the ITA states that the provisions of ITA or DTAA, whichever is more beneficial to the expatriate employee, will prevail.</a:t>
            </a:r>
          </a:p>
          <a:p>
            <a:pPr algn="just"/>
            <a:endParaRPr lang="en-US" sz="1400"/>
          </a:p>
          <a:p>
            <a:pPr algn="just"/>
            <a:r>
              <a:rPr lang="en-US" sz="1400"/>
              <a:t>Most DTAA’s provide for exemption from income tax if an expatriate stays in India for less than 183 days in a tax year. This is generally subject to the fact that the salary is paid by an employer who is not a resident of India, and the salary is not claimed as tax deductible expense in India. </a:t>
            </a:r>
          </a:p>
          <a:p>
            <a:pPr algn="just"/>
            <a:endParaRPr lang="en-US" sz="1400"/>
          </a:p>
          <a:p>
            <a:pPr algn="just"/>
            <a:r>
              <a:rPr lang="en-US" sz="1400"/>
              <a:t>Article 15(2) (Income from Employment) of the OECD states that remuneration derived by a resident of a contracting state (say Singapore) in respect of an employment exercised in the other contracting state (say India) shall be taxable only in the first-mentioned state (Singapore) if: </a:t>
            </a:r>
          </a:p>
          <a:p>
            <a:pPr algn="just"/>
            <a:r>
              <a:rPr lang="en-US" sz="1400"/>
              <a:t>– the recipient is present in the other state (India) for a period or periods not exceeding in aggregate 183 days in any twelve month period commencing or ending in the fiscal year concerned; and</a:t>
            </a:r>
          </a:p>
          <a:p>
            <a:pPr algn="just"/>
            <a:r>
              <a:rPr lang="en-US" sz="1400"/>
              <a:t>– the remuneration is paid by, or on behalf of, an employer who is not a resident of the other state (India); and</a:t>
            </a:r>
          </a:p>
          <a:p>
            <a:pPr algn="just"/>
            <a:r>
              <a:rPr lang="en-US" sz="1400"/>
              <a:t>– the remuneration is not borne by a permanent establishment or a fixed base which the employer has in the other state (India).</a:t>
            </a:r>
          </a:p>
          <a:p>
            <a:pPr algn="just"/>
            <a:endParaRPr lang="en-US" sz="1400"/>
          </a:p>
          <a:p>
            <a:pPr algn="just"/>
            <a:r>
              <a:rPr lang="en-US" sz="1400"/>
              <a:t>Article 15(3) further states that the remuneration derived in respect of an employment exercised aboard a ship or aircraft operated in international traffic or aboard a boat engaged in inland waterways transport, may be taxed in the Contracting State in which the place of effective management of the enterprise is situated.</a:t>
            </a:r>
          </a:p>
          <a:p>
            <a:pPr algn="just"/>
            <a:endParaRPr lang="en-US" sz="1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xfrm>
            <a:off x="3505200" y="6400800"/>
            <a:ext cx="2895600" cy="457200"/>
          </a:xfrm>
          <a:noFill/>
        </p:spPr>
        <p:txBody>
          <a:bodyPr/>
          <a:lstStyle/>
          <a:p>
            <a:r>
              <a:rPr lang="en-US" smtClean="0"/>
              <a:t>P. P. Shah &amp; Associates</a:t>
            </a:r>
          </a:p>
        </p:txBody>
      </p:sp>
      <p:sp>
        <p:nvSpPr>
          <p:cNvPr id="18435" name="Slide Number Placeholder 5"/>
          <p:cNvSpPr>
            <a:spLocks noGrp="1"/>
          </p:cNvSpPr>
          <p:nvPr>
            <p:ph type="sldNum" sz="quarter" idx="12"/>
          </p:nvPr>
        </p:nvSpPr>
        <p:spPr>
          <a:xfrm>
            <a:off x="7042150" y="6400800"/>
            <a:ext cx="1905000" cy="457200"/>
          </a:xfrm>
          <a:noFill/>
        </p:spPr>
        <p:txBody>
          <a:bodyPr/>
          <a:lstStyle/>
          <a:p>
            <a:fld id="{2BD5759F-954D-4D29-9191-1E3051B1B832}" type="slidenum">
              <a:rPr lang="en-US" smtClean="0"/>
              <a:pPr/>
              <a:t>18</a:t>
            </a:fld>
            <a:endParaRPr lang="en-US" smtClean="0"/>
          </a:p>
        </p:txBody>
      </p:sp>
      <p:sp>
        <p:nvSpPr>
          <p:cNvPr id="18436" name="Rectangle 14"/>
          <p:cNvSpPr>
            <a:spLocks noGrp="1" noChangeArrowheads="1"/>
          </p:cNvSpPr>
          <p:nvPr>
            <p:ph type="dt" sz="quarter" idx="10"/>
          </p:nvPr>
        </p:nvSpPr>
        <p:spPr>
          <a:xfrm>
            <a:off x="838200" y="6400800"/>
            <a:ext cx="1905000" cy="457200"/>
          </a:xfrm>
          <a:noFill/>
        </p:spPr>
        <p:txBody>
          <a:bodyPr/>
          <a:lstStyle/>
          <a:p>
            <a:r>
              <a:rPr lang="en-US" smtClean="0"/>
              <a:t>20th December 2014</a:t>
            </a:r>
          </a:p>
        </p:txBody>
      </p:sp>
      <p:sp>
        <p:nvSpPr>
          <p:cNvPr id="18437" name="Rectangle 2"/>
          <p:cNvSpPr>
            <a:spLocks noGrp="1" noChangeArrowheads="1"/>
          </p:cNvSpPr>
          <p:nvPr>
            <p:ph type="title"/>
          </p:nvPr>
        </p:nvSpPr>
        <p:spPr/>
        <p:txBody>
          <a:bodyPr/>
          <a:lstStyle/>
          <a:p>
            <a:pPr eaLnBrk="1" hangingPunct="1"/>
            <a:r>
              <a:rPr lang="en-US" sz="4000" smtClean="0"/>
              <a:t>Article 15: India’s DTAA</a:t>
            </a:r>
          </a:p>
        </p:txBody>
      </p:sp>
      <p:graphicFrame>
        <p:nvGraphicFramePr>
          <p:cNvPr id="7" name="Table 6"/>
          <p:cNvGraphicFramePr>
            <a:graphicFrameLocks noGrp="1"/>
          </p:cNvGraphicFramePr>
          <p:nvPr/>
        </p:nvGraphicFramePr>
        <p:xfrm>
          <a:off x="685800" y="2057400"/>
          <a:ext cx="8153400" cy="4146233"/>
        </p:xfrm>
        <a:graphic>
          <a:graphicData uri="http://schemas.openxmlformats.org/drawingml/2006/table">
            <a:tbl>
              <a:tblPr firstRow="1" bandRow="1">
                <a:tableStyleId>{5C22544A-7EE6-4342-B048-85BDC9FD1C3A}</a:tableStyleId>
              </a:tblPr>
              <a:tblGrid>
                <a:gridCol w="2038350"/>
                <a:gridCol w="2038350"/>
                <a:gridCol w="2038350"/>
                <a:gridCol w="2038350"/>
              </a:tblGrid>
              <a:tr h="568435">
                <a:tc>
                  <a:txBody>
                    <a:bodyPr/>
                    <a:lstStyle/>
                    <a:p>
                      <a:pPr algn="ctr"/>
                      <a:r>
                        <a:rPr lang="en-US" sz="1400" dirty="0" smtClean="0"/>
                        <a:t>Indo - US </a:t>
                      </a:r>
                    </a:p>
                    <a:p>
                      <a:pPr algn="ctr"/>
                      <a:r>
                        <a:rPr lang="en-US" sz="1400" dirty="0" smtClean="0"/>
                        <a:t>Treaty</a:t>
                      </a:r>
                      <a:endParaRPr lang="en-US" sz="1400" dirty="0"/>
                    </a:p>
                  </a:txBody>
                  <a:tcPr/>
                </a:tc>
                <a:tc>
                  <a:txBody>
                    <a:bodyPr/>
                    <a:lstStyle/>
                    <a:p>
                      <a:pPr algn="ctr"/>
                      <a:r>
                        <a:rPr lang="en-US" sz="1400" dirty="0" smtClean="0"/>
                        <a:t>Indo - UK </a:t>
                      </a:r>
                    </a:p>
                    <a:p>
                      <a:pPr algn="ctr"/>
                      <a:r>
                        <a:rPr lang="en-US" sz="1400" dirty="0" smtClean="0"/>
                        <a:t>Treaty</a:t>
                      </a:r>
                      <a:endParaRPr lang="en-US" sz="1400" dirty="0"/>
                    </a:p>
                  </a:txBody>
                  <a:tcPr/>
                </a:tc>
                <a:tc>
                  <a:txBody>
                    <a:bodyPr/>
                    <a:lstStyle/>
                    <a:p>
                      <a:pPr algn="ctr"/>
                      <a:r>
                        <a:rPr lang="en-US" sz="1400" dirty="0" smtClean="0"/>
                        <a:t>Indo</a:t>
                      </a:r>
                      <a:r>
                        <a:rPr lang="en-US" sz="1400" baseline="0" dirty="0" smtClean="0"/>
                        <a:t> – Australia</a:t>
                      </a:r>
                    </a:p>
                    <a:p>
                      <a:pPr algn="ctr"/>
                      <a:r>
                        <a:rPr lang="en-US" sz="1400" baseline="0" dirty="0" smtClean="0"/>
                        <a:t>Treaty</a:t>
                      </a:r>
                      <a:endParaRPr lang="en-US" sz="1400" dirty="0"/>
                    </a:p>
                  </a:txBody>
                  <a:tcPr/>
                </a:tc>
                <a:tc>
                  <a:txBody>
                    <a:bodyPr/>
                    <a:lstStyle/>
                    <a:p>
                      <a:pPr algn="ctr"/>
                      <a:r>
                        <a:rPr lang="en-US" sz="1400" dirty="0" smtClean="0"/>
                        <a:t>Indo – Swiss </a:t>
                      </a:r>
                    </a:p>
                    <a:p>
                      <a:pPr algn="ctr"/>
                      <a:r>
                        <a:rPr lang="en-US" sz="1400" dirty="0" smtClean="0"/>
                        <a:t>Treaty</a:t>
                      </a:r>
                      <a:endParaRPr lang="en-US" sz="1400" dirty="0"/>
                    </a:p>
                  </a:txBody>
                  <a:tcPr/>
                </a:tc>
              </a:tr>
              <a:tr h="1270620">
                <a:tc>
                  <a:txBody>
                    <a:bodyPr/>
                    <a:lstStyle/>
                    <a:p>
                      <a:r>
                        <a:rPr lang="en-US" sz="1400" dirty="0" smtClean="0"/>
                        <a:t>183 days in the relevant </a:t>
                      </a:r>
                      <a:r>
                        <a:rPr lang="en-US" sz="1400" i="1" u="none" dirty="0" smtClean="0"/>
                        <a:t>taxable </a:t>
                      </a:r>
                      <a:r>
                        <a:rPr lang="en-US" sz="1400" dirty="0" smtClean="0"/>
                        <a:t>year</a:t>
                      </a:r>
                      <a:endParaRPr lang="en-US" sz="1400" dirty="0"/>
                    </a:p>
                  </a:txBody>
                  <a:tcPr/>
                </a:tc>
                <a:tc>
                  <a:txBody>
                    <a:bodyPr/>
                    <a:lstStyle/>
                    <a:p>
                      <a:r>
                        <a:rPr lang="en-US" sz="1400" dirty="0" smtClean="0"/>
                        <a:t>183 days during the relevant </a:t>
                      </a:r>
                      <a:r>
                        <a:rPr lang="en-US" sz="1400" i="1" u="none" dirty="0" smtClean="0"/>
                        <a:t>fiscal </a:t>
                      </a:r>
                      <a:r>
                        <a:rPr lang="en-US" sz="1400" dirty="0" smtClean="0"/>
                        <a:t>year </a:t>
                      </a:r>
                      <a:endParaRPr lang="en-US" sz="1400" dirty="0"/>
                    </a:p>
                  </a:txBody>
                  <a:tcPr/>
                </a:tc>
                <a:tc>
                  <a:txBody>
                    <a:bodyPr/>
                    <a:lstStyle/>
                    <a:p>
                      <a:r>
                        <a:rPr lang="en-US" sz="1400" dirty="0" smtClean="0"/>
                        <a:t>183 days in the year of </a:t>
                      </a:r>
                      <a:r>
                        <a:rPr lang="en-US" sz="1400" i="1" u="none" dirty="0" smtClean="0"/>
                        <a:t>earning income </a:t>
                      </a:r>
                      <a:r>
                        <a:rPr lang="en-US" sz="1400" dirty="0" smtClean="0"/>
                        <a:t>in India</a:t>
                      </a:r>
                      <a:endParaRPr lang="en-US" sz="1400" dirty="0"/>
                    </a:p>
                  </a:txBody>
                  <a:tcPr/>
                </a:tc>
                <a:tc>
                  <a:txBody>
                    <a:bodyPr/>
                    <a:lstStyle/>
                    <a:p>
                      <a:r>
                        <a:rPr lang="en-US" sz="1400" dirty="0" smtClean="0"/>
                        <a:t>183 days in </a:t>
                      </a:r>
                      <a:r>
                        <a:rPr lang="en-US" sz="1400" i="1" dirty="0" smtClean="0"/>
                        <a:t>any 12 month period commencing or ending in the fiscal year concerned</a:t>
                      </a:r>
                      <a:endParaRPr lang="en-US" sz="1400" i="1" dirty="0"/>
                    </a:p>
                  </a:txBody>
                  <a:tcPr/>
                </a:tc>
              </a:tr>
              <a:tr h="1036558">
                <a:tc>
                  <a:txBody>
                    <a:bodyPr/>
                    <a:lstStyle/>
                    <a:p>
                      <a:r>
                        <a:rPr lang="en-US" sz="1400" dirty="0" smtClean="0"/>
                        <a:t>Salary paid by employer who is NR in India</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Salary paid by employer who is NR in India</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Salary paid by employer who is NR in India</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Salary paid by employer who is NR in India</a:t>
                      </a:r>
                    </a:p>
                    <a:p>
                      <a:endParaRPr lang="en-US" sz="1400" dirty="0"/>
                    </a:p>
                  </a:txBody>
                  <a:tcPr/>
                </a:tc>
              </a:tr>
              <a:tr h="1270620">
                <a:tc>
                  <a:txBody>
                    <a:bodyPr/>
                    <a:lstStyle/>
                    <a:p>
                      <a:r>
                        <a:rPr lang="en-US" sz="1400" dirty="0" smtClean="0"/>
                        <a:t>Remuneration </a:t>
                      </a:r>
                      <a:r>
                        <a:rPr lang="en-US" sz="1400" i="1" dirty="0" smtClean="0"/>
                        <a:t>not borne by </a:t>
                      </a:r>
                      <a:r>
                        <a:rPr lang="en-US" sz="1400" dirty="0" smtClean="0"/>
                        <a:t>PE </a:t>
                      </a:r>
                      <a:endParaRPr lang="en-US" sz="1400" dirty="0"/>
                    </a:p>
                  </a:txBody>
                  <a:tcPr/>
                </a:tc>
                <a:tc>
                  <a:txBody>
                    <a:bodyPr/>
                    <a:lstStyle/>
                    <a:p>
                      <a:r>
                        <a:rPr lang="en-US" sz="1400" dirty="0" smtClean="0"/>
                        <a:t>Remuneration </a:t>
                      </a:r>
                      <a:r>
                        <a:rPr lang="en-US" sz="1400" i="1" dirty="0" smtClean="0"/>
                        <a:t>not deductible  </a:t>
                      </a:r>
                      <a:r>
                        <a:rPr lang="en-US" sz="1400" dirty="0" smtClean="0"/>
                        <a:t>while computing </a:t>
                      </a:r>
                      <a:r>
                        <a:rPr lang="en-US" sz="1400" i="1" u="none" dirty="0" smtClean="0"/>
                        <a:t>profits of enterprise </a:t>
                      </a:r>
                      <a:r>
                        <a:rPr lang="en-US" sz="1400" dirty="0" smtClean="0"/>
                        <a:t>in India </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Remuneration </a:t>
                      </a:r>
                      <a:r>
                        <a:rPr lang="en-US" sz="1400" i="1" dirty="0" smtClean="0"/>
                        <a:t>not deductible  </a:t>
                      </a:r>
                      <a:r>
                        <a:rPr lang="en-US" sz="1400" dirty="0" smtClean="0"/>
                        <a:t>while computing </a:t>
                      </a:r>
                      <a:r>
                        <a:rPr lang="en-US" sz="1400" i="1" dirty="0" smtClean="0"/>
                        <a:t>profits of PE/Fixed base </a:t>
                      </a:r>
                      <a:r>
                        <a:rPr lang="en-US" sz="1400" dirty="0" smtClean="0"/>
                        <a:t>in India </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Remuneration </a:t>
                      </a:r>
                      <a:r>
                        <a:rPr lang="en-US" sz="1400" i="1" dirty="0" smtClean="0"/>
                        <a:t>not borne </a:t>
                      </a:r>
                      <a:r>
                        <a:rPr lang="en-US" sz="1400" dirty="0" smtClean="0"/>
                        <a:t>by PE / Fixed Base</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19459" name="Slide Number Placeholder 5"/>
          <p:cNvSpPr>
            <a:spLocks noGrp="1"/>
          </p:cNvSpPr>
          <p:nvPr>
            <p:ph type="sldNum" sz="quarter" idx="12"/>
          </p:nvPr>
        </p:nvSpPr>
        <p:spPr>
          <a:xfrm>
            <a:off x="7042150" y="6400800"/>
            <a:ext cx="1905000" cy="457200"/>
          </a:xfrm>
          <a:noFill/>
        </p:spPr>
        <p:txBody>
          <a:bodyPr/>
          <a:lstStyle/>
          <a:p>
            <a:fld id="{86CB5AF9-AA26-40EE-A2BC-AF652C727963}" type="slidenum">
              <a:rPr lang="en-US" smtClean="0"/>
              <a:pPr/>
              <a:t>19</a:t>
            </a:fld>
            <a:endParaRPr lang="en-US" smtClean="0"/>
          </a:p>
        </p:txBody>
      </p:sp>
      <p:sp>
        <p:nvSpPr>
          <p:cNvPr id="19460" name="Rectangle 2"/>
          <p:cNvSpPr>
            <a:spLocks noGrp="1" noChangeArrowheads="1"/>
          </p:cNvSpPr>
          <p:nvPr>
            <p:ph type="title"/>
          </p:nvPr>
        </p:nvSpPr>
        <p:spPr/>
        <p:txBody>
          <a:bodyPr/>
          <a:lstStyle/>
          <a:p>
            <a:r>
              <a:rPr lang="en-US" smtClean="0"/>
              <a:t>Borne By / Deductible </a:t>
            </a:r>
          </a:p>
        </p:txBody>
      </p:sp>
      <p:sp>
        <p:nvSpPr>
          <p:cNvPr id="19461"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19462" name="TextBox 6"/>
          <p:cNvSpPr txBox="1">
            <a:spLocks noChangeArrowheads="1"/>
          </p:cNvSpPr>
          <p:nvPr/>
        </p:nvSpPr>
        <p:spPr bwMode="auto">
          <a:xfrm>
            <a:off x="990600" y="1676400"/>
            <a:ext cx="7696200" cy="4986338"/>
          </a:xfrm>
          <a:prstGeom prst="rect">
            <a:avLst/>
          </a:prstGeom>
          <a:noFill/>
          <a:ln w="9525">
            <a:noFill/>
            <a:miter lim="800000"/>
            <a:headEnd/>
            <a:tailEnd/>
          </a:ln>
        </p:spPr>
        <p:txBody>
          <a:bodyPr>
            <a:spAutoFit/>
          </a:bodyPr>
          <a:lstStyle/>
          <a:p>
            <a:pPr algn="just">
              <a:lnSpc>
                <a:spcPct val="150000"/>
              </a:lnSpc>
              <a:buFont typeface="Wingdings" pitchFamily="2" charset="2"/>
              <a:buChar char="q"/>
            </a:pPr>
            <a:r>
              <a:rPr lang="en-US" sz="1400"/>
              <a:t> Its an economic concept rather than an accounting concept. Remuneration having direct and proximate relation with the PE and attribution to PE is “borne by” PE (OECD &amp; Klaus Vogel’s)</a:t>
            </a:r>
          </a:p>
          <a:p>
            <a:pPr algn="just">
              <a:lnSpc>
                <a:spcPct val="150000"/>
              </a:lnSpc>
            </a:pPr>
            <a:r>
              <a:rPr lang="en-US" sz="1400" i="1"/>
              <a:t>Case Law: DHV Consultants BV 227 ITR 97 (AAR) </a:t>
            </a:r>
            <a:r>
              <a:rPr lang="en-US" sz="1100" i="1"/>
              <a:t>(Cost incurred for rendering FTS)</a:t>
            </a:r>
          </a:p>
          <a:p>
            <a:pPr algn="just">
              <a:lnSpc>
                <a:spcPct val="150000"/>
              </a:lnSpc>
            </a:pPr>
            <a:r>
              <a:rPr lang="en-US" sz="1400" i="1"/>
              <a:t>Lloyd Helicopters International Pty Ltd [2001] 249 ITR 162 (AAR) </a:t>
            </a:r>
          </a:p>
          <a:p>
            <a:pPr algn="just">
              <a:lnSpc>
                <a:spcPct val="150000"/>
              </a:lnSpc>
            </a:pPr>
            <a:r>
              <a:rPr lang="en-US" sz="1100" i="1"/>
              <a:t>(Presumptive Taxation &amp; Attributable to)</a:t>
            </a:r>
          </a:p>
          <a:p>
            <a:pPr algn="just">
              <a:lnSpc>
                <a:spcPct val="150000"/>
              </a:lnSpc>
            </a:pPr>
            <a:r>
              <a:rPr lang="en-US" sz="1400" i="1"/>
              <a:t>Pride Foramer S.A vs ACIT [2005] 97 ITD 86 (Delhi)</a:t>
            </a:r>
          </a:p>
          <a:p>
            <a:pPr algn="just">
              <a:lnSpc>
                <a:spcPct val="150000"/>
              </a:lnSpc>
            </a:pPr>
            <a:r>
              <a:rPr lang="en-US" sz="1100" i="1"/>
              <a:t>(Presumptive Taxation &amp; Attributable to)</a:t>
            </a:r>
          </a:p>
          <a:p>
            <a:pPr algn="just">
              <a:lnSpc>
                <a:spcPct val="150000"/>
              </a:lnSpc>
              <a:buFont typeface="Wingdings" pitchFamily="2" charset="2"/>
              <a:buChar char="q"/>
            </a:pPr>
            <a:r>
              <a:rPr lang="en-US" sz="1400"/>
              <a:t> Emphasis on deductibility and not actual deduction. If the expense is attributable to or deductible by PE, it should be considered as “borne by” PE, whether deduction is claimed or not is irrelevant. </a:t>
            </a:r>
          </a:p>
          <a:p>
            <a:pPr algn="just">
              <a:lnSpc>
                <a:spcPct val="150000"/>
              </a:lnSpc>
            </a:pPr>
            <a:r>
              <a:rPr lang="en-US" sz="1400" i="1"/>
              <a:t>Case Law: Sedco Forex International Inc v CIT [2005] 147 Taxmann 389(SC)</a:t>
            </a:r>
            <a:r>
              <a:rPr lang="en-US" sz="1400"/>
              <a:t>  </a:t>
            </a:r>
          </a:p>
          <a:p>
            <a:pPr algn="just">
              <a:lnSpc>
                <a:spcPct val="150000"/>
              </a:lnSpc>
              <a:buFont typeface="Wingdings" pitchFamily="2" charset="2"/>
              <a:buChar char="q"/>
            </a:pPr>
            <a:r>
              <a:rPr lang="en-US" sz="1400"/>
              <a:t> Borne by means expense is actually paid</a:t>
            </a:r>
          </a:p>
          <a:p>
            <a:pPr algn="just">
              <a:lnSpc>
                <a:spcPct val="150000"/>
              </a:lnSpc>
            </a:pPr>
            <a:r>
              <a:rPr lang="en-US" sz="1400" i="1"/>
              <a:t>Case Law: CIT v Elitos S.P.A [2005] 145 Taxmann 210 (Allahabad HC)</a:t>
            </a:r>
          </a:p>
          <a:p>
            <a:pPr algn="just">
              <a:lnSpc>
                <a:spcPct val="150000"/>
              </a:lnSpc>
            </a:pPr>
            <a:r>
              <a:rPr lang="en-US" sz="1100" i="1"/>
              <a:t>(Services were not borne by PE) </a:t>
            </a:r>
          </a:p>
          <a:p>
            <a:pPr algn="just">
              <a:lnSpc>
                <a:spcPct val="150000"/>
              </a:lnSpc>
            </a:pPr>
            <a:r>
              <a:rPr lang="en-US" sz="1400" i="1"/>
              <a:t>Ensco Maritime Ltd vs DCIT [2004] 91 ITD 459 (Delhi)</a:t>
            </a:r>
          </a:p>
          <a:p>
            <a:pPr algn="just">
              <a:lnSpc>
                <a:spcPct val="150000"/>
              </a:lnSpc>
            </a:pPr>
            <a:r>
              <a:rPr lang="en-US" sz="1100" i="1"/>
              <a:t>(Services were rendered by PE)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099" name="Slide Number Placeholder 5"/>
          <p:cNvSpPr>
            <a:spLocks noGrp="1"/>
          </p:cNvSpPr>
          <p:nvPr>
            <p:ph type="sldNum" sz="quarter" idx="12"/>
          </p:nvPr>
        </p:nvSpPr>
        <p:spPr>
          <a:xfrm>
            <a:off x="7042150" y="6400800"/>
            <a:ext cx="1905000" cy="457200"/>
          </a:xfrm>
          <a:noFill/>
        </p:spPr>
        <p:txBody>
          <a:bodyPr/>
          <a:lstStyle/>
          <a:p>
            <a:fld id="{129EFDA8-B134-4DAF-A931-09E008737875}" type="slidenum">
              <a:rPr lang="en-US" smtClean="0"/>
              <a:pPr/>
              <a:t>2</a:t>
            </a:fld>
            <a:endParaRPr lang="en-US" smtClean="0"/>
          </a:p>
        </p:txBody>
      </p:sp>
      <p:sp>
        <p:nvSpPr>
          <p:cNvPr id="410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4101" name="Title 7"/>
          <p:cNvSpPr>
            <a:spLocks noGrp="1"/>
          </p:cNvSpPr>
          <p:nvPr>
            <p:ph type="title"/>
          </p:nvPr>
        </p:nvSpPr>
        <p:spPr>
          <a:xfrm>
            <a:off x="1066800" y="228600"/>
            <a:ext cx="7993063" cy="1462088"/>
          </a:xfrm>
        </p:spPr>
        <p:txBody>
          <a:bodyPr/>
          <a:lstStyle/>
          <a:p>
            <a:r>
              <a:rPr lang="en-US" sz="3600" dirty="0" smtClean="0"/>
              <a:t>OVERVIEW</a:t>
            </a:r>
          </a:p>
        </p:txBody>
      </p:sp>
      <p:sp>
        <p:nvSpPr>
          <p:cNvPr id="4102" name="TextBox 9"/>
          <p:cNvSpPr txBox="1">
            <a:spLocks noChangeArrowheads="1"/>
          </p:cNvSpPr>
          <p:nvPr/>
        </p:nvSpPr>
        <p:spPr bwMode="auto">
          <a:xfrm>
            <a:off x="914400" y="1981200"/>
            <a:ext cx="8077200" cy="3831818"/>
          </a:xfrm>
          <a:prstGeom prst="rect">
            <a:avLst/>
          </a:prstGeom>
          <a:noFill/>
          <a:ln w="9525">
            <a:noFill/>
            <a:miter lim="800000"/>
            <a:headEnd/>
            <a:tailEnd/>
          </a:ln>
        </p:spPr>
        <p:txBody>
          <a:bodyPr>
            <a:spAutoFit/>
          </a:bodyPr>
          <a:lstStyle/>
          <a:p>
            <a:pPr algn="just">
              <a:lnSpc>
                <a:spcPct val="150000"/>
              </a:lnSpc>
            </a:pPr>
            <a:r>
              <a:rPr lang="en-US" sz="2400" dirty="0"/>
              <a:t>Expatriate Meaning</a:t>
            </a:r>
          </a:p>
          <a:p>
            <a:pPr algn="just">
              <a:lnSpc>
                <a:spcPct val="150000"/>
              </a:lnSpc>
            </a:pPr>
            <a:r>
              <a:rPr lang="en-US" sz="2400" dirty="0"/>
              <a:t>Residential Status under ITA &amp; DTAA &amp; Issues related thereto </a:t>
            </a:r>
          </a:p>
          <a:p>
            <a:pPr algn="just">
              <a:lnSpc>
                <a:spcPct val="150000"/>
              </a:lnSpc>
            </a:pPr>
            <a:r>
              <a:rPr lang="en-US" sz="2400" dirty="0"/>
              <a:t>Taxability of Remuneration under ITA – </a:t>
            </a:r>
          </a:p>
          <a:p>
            <a:pPr algn="just">
              <a:lnSpc>
                <a:spcPct val="150000"/>
              </a:lnSpc>
            </a:pPr>
            <a:r>
              <a:rPr lang="en-US" dirty="0"/>
              <a:t>S 5(ii), S 9, S 15 to 17, Article 15 of DTAA</a:t>
            </a:r>
          </a:p>
          <a:p>
            <a:pPr algn="just">
              <a:lnSpc>
                <a:spcPct val="150000"/>
              </a:lnSpc>
            </a:pPr>
            <a:r>
              <a:rPr lang="en-US" sz="2400" dirty="0"/>
              <a:t>Issues pertaining to Inbound Expat</a:t>
            </a:r>
          </a:p>
          <a:p>
            <a:pPr algn="just">
              <a:lnSpc>
                <a:spcPct val="150000"/>
              </a:lnSpc>
            </a:pPr>
            <a:r>
              <a:rPr lang="en-US" sz="2400" dirty="0"/>
              <a:t>Issues pertaining to Outbound </a:t>
            </a:r>
            <a:r>
              <a:rPr lang="en-US" sz="2400" dirty="0" smtClean="0"/>
              <a:t>Expat</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p:spPr>
        <p:txBody>
          <a:bodyPr/>
          <a:lstStyle/>
          <a:p>
            <a:r>
              <a:rPr lang="en-US" smtClean="0"/>
              <a:t>P. P. Shah &amp; Associates</a:t>
            </a:r>
          </a:p>
        </p:txBody>
      </p:sp>
      <p:sp>
        <p:nvSpPr>
          <p:cNvPr id="20483" name="Slide Number Placeholder 5"/>
          <p:cNvSpPr>
            <a:spLocks noGrp="1"/>
          </p:cNvSpPr>
          <p:nvPr>
            <p:ph type="sldNum" sz="quarter" idx="12"/>
          </p:nvPr>
        </p:nvSpPr>
        <p:spPr>
          <a:noFill/>
        </p:spPr>
        <p:txBody>
          <a:bodyPr/>
          <a:lstStyle/>
          <a:p>
            <a:fld id="{730C3131-B4B7-4D52-96AF-5D69DF5D4453}" type="slidenum">
              <a:rPr lang="en-US" smtClean="0"/>
              <a:pPr/>
              <a:t>20</a:t>
            </a:fld>
            <a:endParaRPr lang="en-US" smtClean="0"/>
          </a:p>
        </p:txBody>
      </p:sp>
      <p:sp>
        <p:nvSpPr>
          <p:cNvPr id="20484" name="Rectangle 2"/>
          <p:cNvSpPr>
            <a:spLocks noGrp="1" noChangeArrowheads="1"/>
          </p:cNvSpPr>
          <p:nvPr>
            <p:ph type="title"/>
          </p:nvPr>
        </p:nvSpPr>
        <p:spPr/>
        <p:txBody>
          <a:bodyPr/>
          <a:lstStyle/>
          <a:p>
            <a:r>
              <a:rPr lang="en-US" smtClean="0"/>
              <a:t>Article 15 – India’s DTAA</a:t>
            </a:r>
          </a:p>
        </p:txBody>
      </p:sp>
      <p:sp>
        <p:nvSpPr>
          <p:cNvPr id="20485"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20486" name="TextBox 6"/>
          <p:cNvSpPr txBox="1">
            <a:spLocks noChangeArrowheads="1"/>
          </p:cNvSpPr>
          <p:nvPr/>
        </p:nvSpPr>
        <p:spPr bwMode="auto">
          <a:xfrm>
            <a:off x="990600" y="2243138"/>
            <a:ext cx="7696200" cy="3324225"/>
          </a:xfrm>
          <a:prstGeom prst="rect">
            <a:avLst/>
          </a:prstGeom>
          <a:noFill/>
          <a:ln w="9525">
            <a:noFill/>
            <a:miter lim="800000"/>
            <a:headEnd/>
            <a:tailEnd/>
          </a:ln>
        </p:spPr>
        <p:txBody>
          <a:bodyPr>
            <a:spAutoFit/>
          </a:bodyPr>
          <a:lstStyle/>
          <a:p>
            <a:pPr algn="just">
              <a:lnSpc>
                <a:spcPct val="150000"/>
              </a:lnSpc>
            </a:pPr>
            <a:r>
              <a:rPr lang="en-US" sz="2000" u="sng"/>
              <a:t>Deductible vs Actually Deducted</a:t>
            </a:r>
          </a:p>
          <a:p>
            <a:pPr algn="just">
              <a:lnSpc>
                <a:spcPct val="150000"/>
              </a:lnSpc>
            </a:pPr>
            <a:r>
              <a:rPr lang="en-US" sz="2000"/>
              <a:t>India - USA – Borne by PE</a:t>
            </a:r>
          </a:p>
          <a:p>
            <a:pPr algn="just">
              <a:lnSpc>
                <a:spcPct val="150000"/>
              </a:lnSpc>
            </a:pPr>
            <a:r>
              <a:rPr lang="en-US" sz="2000"/>
              <a:t>India - UK – Deductible in computing profit chargeable to tax in Other State</a:t>
            </a:r>
          </a:p>
          <a:p>
            <a:pPr algn="just">
              <a:lnSpc>
                <a:spcPct val="150000"/>
              </a:lnSpc>
            </a:pPr>
            <a:r>
              <a:rPr lang="en-US" sz="2000"/>
              <a:t>India - Singapore – Borne by PE</a:t>
            </a:r>
          </a:p>
          <a:p>
            <a:pPr algn="just">
              <a:lnSpc>
                <a:spcPct val="150000"/>
              </a:lnSpc>
            </a:pPr>
            <a:r>
              <a:rPr lang="en-US" sz="2000"/>
              <a:t>India - Australia – Deductible in determining taxable profits of PE</a:t>
            </a:r>
          </a:p>
          <a:p>
            <a:pPr algn="just">
              <a:lnSpc>
                <a:spcPct val="150000"/>
              </a:lnSpc>
            </a:pPr>
            <a:r>
              <a:rPr lang="en-US" sz="2000"/>
              <a:t>India - Swiss – Borne by PE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p:spPr>
        <p:txBody>
          <a:bodyPr/>
          <a:lstStyle/>
          <a:p>
            <a:r>
              <a:rPr lang="en-US" smtClean="0"/>
              <a:t>P. P. Shah &amp; Associates</a:t>
            </a:r>
          </a:p>
        </p:txBody>
      </p:sp>
      <p:sp>
        <p:nvSpPr>
          <p:cNvPr id="21507" name="Slide Number Placeholder 5"/>
          <p:cNvSpPr>
            <a:spLocks noGrp="1"/>
          </p:cNvSpPr>
          <p:nvPr>
            <p:ph type="sldNum" sz="quarter" idx="12"/>
          </p:nvPr>
        </p:nvSpPr>
        <p:spPr>
          <a:noFill/>
        </p:spPr>
        <p:txBody>
          <a:bodyPr/>
          <a:lstStyle/>
          <a:p>
            <a:fld id="{0794D207-6335-4A70-8AC6-03DCA4E60164}" type="slidenum">
              <a:rPr lang="en-US" smtClean="0"/>
              <a:pPr/>
              <a:t>21</a:t>
            </a:fld>
            <a:endParaRPr lang="en-US" smtClean="0"/>
          </a:p>
        </p:txBody>
      </p:sp>
      <p:sp>
        <p:nvSpPr>
          <p:cNvPr id="21508" name="Rectangle 2"/>
          <p:cNvSpPr>
            <a:spLocks noGrp="1" noChangeArrowheads="1"/>
          </p:cNvSpPr>
          <p:nvPr>
            <p:ph type="title"/>
          </p:nvPr>
        </p:nvSpPr>
        <p:spPr/>
        <p:txBody>
          <a:bodyPr/>
          <a:lstStyle/>
          <a:p>
            <a:r>
              <a:rPr lang="en-US" smtClean="0"/>
              <a:t>Computing No. of Days</a:t>
            </a:r>
          </a:p>
        </p:txBody>
      </p:sp>
      <p:sp>
        <p:nvSpPr>
          <p:cNvPr id="21509"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21510" name="TextBox 6"/>
          <p:cNvSpPr txBox="1">
            <a:spLocks noChangeArrowheads="1"/>
          </p:cNvSpPr>
          <p:nvPr/>
        </p:nvSpPr>
        <p:spPr bwMode="auto">
          <a:xfrm>
            <a:off x="990600" y="1905000"/>
            <a:ext cx="7696200" cy="3970338"/>
          </a:xfrm>
          <a:prstGeom prst="rect">
            <a:avLst/>
          </a:prstGeom>
          <a:noFill/>
          <a:ln w="9525">
            <a:noFill/>
            <a:miter lim="800000"/>
            <a:headEnd/>
            <a:tailEnd/>
          </a:ln>
        </p:spPr>
        <p:txBody>
          <a:bodyPr>
            <a:spAutoFit/>
          </a:bodyPr>
          <a:lstStyle/>
          <a:p>
            <a:pPr algn="just">
              <a:lnSpc>
                <a:spcPct val="150000"/>
              </a:lnSpc>
            </a:pPr>
            <a:r>
              <a:rPr lang="en-US" sz="1400"/>
              <a:t>As per OECD, while counting the ‘days of physical presence’;</a:t>
            </a:r>
          </a:p>
          <a:p>
            <a:pPr algn="just">
              <a:lnSpc>
                <a:spcPct val="150000"/>
              </a:lnSpc>
            </a:pPr>
            <a:r>
              <a:rPr lang="en-US" sz="1400" u="sng"/>
              <a:t>Include:</a:t>
            </a:r>
          </a:p>
          <a:p>
            <a:pPr algn="just">
              <a:lnSpc>
                <a:spcPct val="150000"/>
              </a:lnSpc>
              <a:buFontTx/>
              <a:buChar char="-"/>
            </a:pPr>
            <a:r>
              <a:rPr lang="en-US" sz="1400"/>
              <a:t> Part of a day, day of arrival, day of departure </a:t>
            </a:r>
          </a:p>
          <a:p>
            <a:pPr algn="just">
              <a:lnSpc>
                <a:spcPct val="150000"/>
              </a:lnSpc>
              <a:buFontTx/>
              <a:buChar char="-"/>
            </a:pPr>
            <a:r>
              <a:rPr lang="en-US" sz="1400"/>
              <a:t> All other days spent inside the State of activity such as Saturdays and Sundays, national holidays, holidays before, during and after the activity, short breaks (training, strikes, lock-out, delays in supplies), days of sickness (unless they prevent the individual from leaving and he would have otherwise qualified for the exemption) and death or sickness in the family. </a:t>
            </a:r>
          </a:p>
          <a:p>
            <a:pPr algn="just">
              <a:lnSpc>
                <a:spcPct val="150000"/>
              </a:lnSpc>
            </a:pPr>
            <a:endParaRPr lang="en-US" sz="1400"/>
          </a:p>
          <a:p>
            <a:pPr algn="just">
              <a:lnSpc>
                <a:spcPct val="150000"/>
              </a:lnSpc>
            </a:pPr>
            <a:r>
              <a:rPr lang="en-US" sz="1400" u="sng"/>
              <a:t>Exclude:</a:t>
            </a:r>
          </a:p>
          <a:p>
            <a:pPr algn="just">
              <a:lnSpc>
                <a:spcPct val="150000"/>
              </a:lnSpc>
            </a:pPr>
            <a:r>
              <a:rPr lang="en-US" sz="1400"/>
              <a:t>- Days in transit </a:t>
            </a:r>
          </a:p>
          <a:p>
            <a:pPr algn="just">
              <a:lnSpc>
                <a:spcPct val="150000"/>
              </a:lnSpc>
            </a:pPr>
            <a:r>
              <a:rPr lang="en-US" sz="1400"/>
              <a:t>- Any entire day spent outside the Source State, whether for holidays, business trips, or any other reason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p:spPr>
        <p:txBody>
          <a:bodyPr/>
          <a:lstStyle/>
          <a:p>
            <a:r>
              <a:rPr lang="en-US" smtClean="0"/>
              <a:t>P. P. Shah &amp; Associates</a:t>
            </a:r>
          </a:p>
        </p:txBody>
      </p:sp>
      <p:sp>
        <p:nvSpPr>
          <p:cNvPr id="22531" name="Slide Number Placeholder 5"/>
          <p:cNvSpPr>
            <a:spLocks noGrp="1"/>
          </p:cNvSpPr>
          <p:nvPr>
            <p:ph type="sldNum" sz="quarter" idx="12"/>
          </p:nvPr>
        </p:nvSpPr>
        <p:spPr>
          <a:noFill/>
        </p:spPr>
        <p:txBody>
          <a:bodyPr/>
          <a:lstStyle/>
          <a:p>
            <a:fld id="{97C497CF-16C8-4D8F-80D1-1924B54CB494}" type="slidenum">
              <a:rPr lang="en-US" smtClean="0"/>
              <a:pPr/>
              <a:t>22</a:t>
            </a:fld>
            <a:endParaRPr lang="en-US" smtClean="0"/>
          </a:p>
        </p:txBody>
      </p:sp>
      <p:sp>
        <p:nvSpPr>
          <p:cNvPr id="22532" name="Rectangle 2"/>
          <p:cNvSpPr>
            <a:spLocks noGrp="1" noChangeArrowheads="1"/>
          </p:cNvSpPr>
          <p:nvPr>
            <p:ph type="title"/>
          </p:nvPr>
        </p:nvSpPr>
        <p:spPr/>
        <p:txBody>
          <a:bodyPr/>
          <a:lstStyle/>
          <a:p>
            <a:pPr eaLnBrk="1" hangingPunct="1"/>
            <a:r>
              <a:rPr lang="en-US" sz="4000" smtClean="0"/>
              <a:t>Scope of Income </a:t>
            </a:r>
            <a:br>
              <a:rPr lang="en-US" sz="4000" smtClean="0"/>
            </a:br>
            <a:r>
              <a:rPr lang="en-US" sz="4000" smtClean="0"/>
              <a:t>- Section 5 of ITA</a:t>
            </a:r>
          </a:p>
        </p:txBody>
      </p:sp>
      <p:sp>
        <p:nvSpPr>
          <p:cNvPr id="22533"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graphicFrame>
        <p:nvGraphicFramePr>
          <p:cNvPr id="8" name="Table 7"/>
          <p:cNvGraphicFramePr>
            <a:graphicFrameLocks noGrp="1"/>
          </p:cNvGraphicFramePr>
          <p:nvPr/>
        </p:nvGraphicFramePr>
        <p:xfrm>
          <a:off x="990600" y="1905000"/>
          <a:ext cx="7848600" cy="4486656"/>
        </p:xfrm>
        <a:graphic>
          <a:graphicData uri="http://schemas.openxmlformats.org/drawingml/2006/table">
            <a:tbl>
              <a:tblPr/>
              <a:tblGrid>
                <a:gridCol w="2590800"/>
                <a:gridCol w="1676400"/>
                <a:gridCol w="2057400"/>
                <a:gridCol w="1524000"/>
              </a:tblGrid>
              <a:tr h="0">
                <a:tc>
                  <a:txBody>
                    <a:bodyPr/>
                    <a:lstStyle/>
                    <a:p>
                      <a:pPr marL="0" marR="0" algn="ctr">
                        <a:lnSpc>
                          <a:spcPct val="115000"/>
                        </a:lnSpc>
                        <a:spcBef>
                          <a:spcPts val="0"/>
                        </a:spcBef>
                        <a:spcAft>
                          <a:spcPts val="0"/>
                        </a:spcAft>
                      </a:pPr>
                      <a:r>
                        <a:rPr lang="en-US" sz="1600" b="1" dirty="0">
                          <a:latin typeface="Calibri"/>
                          <a:ea typeface="Calibri"/>
                          <a:cs typeface="Calibri"/>
                        </a:rPr>
                        <a:t>Nature of Income</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Calibri"/>
                          <a:ea typeface="Calibri"/>
                          <a:cs typeface="Calibri"/>
                        </a:rPr>
                        <a:t>Resident &amp; Ordinary Resident</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Calibri"/>
                          <a:ea typeface="Calibri"/>
                          <a:cs typeface="Calibri"/>
                        </a:rPr>
                        <a:t>Resident but not Ordinary Resident</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Calibri"/>
                          <a:ea typeface="Calibri"/>
                          <a:cs typeface="Calibri"/>
                        </a:rPr>
                        <a:t>Non-Resident</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15000"/>
                        </a:lnSpc>
                        <a:spcBef>
                          <a:spcPts val="0"/>
                        </a:spcBef>
                        <a:spcAft>
                          <a:spcPts val="0"/>
                        </a:spcAft>
                      </a:pPr>
                      <a:r>
                        <a:rPr lang="en-US" sz="1600">
                          <a:latin typeface="Calibri"/>
                          <a:ea typeface="Calibri"/>
                          <a:cs typeface="Calibri"/>
                        </a:rPr>
                        <a:t>Income received in India</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a:latin typeface="Calibri"/>
                          <a:ea typeface="Calibri"/>
                          <a:cs typeface="Calibri"/>
                        </a:rPr>
                        <a:t>Included </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Calibri"/>
                        </a:rPr>
                        <a:t>Included </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Calibri"/>
                        </a:rPr>
                        <a:t>Included </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15000"/>
                        </a:lnSpc>
                        <a:spcBef>
                          <a:spcPts val="0"/>
                        </a:spcBef>
                        <a:spcAft>
                          <a:spcPts val="0"/>
                        </a:spcAft>
                      </a:pPr>
                      <a:r>
                        <a:rPr lang="en-US" sz="1600">
                          <a:latin typeface="Calibri"/>
                          <a:ea typeface="Calibri"/>
                          <a:cs typeface="Calibri"/>
                        </a:rPr>
                        <a:t>Income deemed to be received in India</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a:latin typeface="Calibri"/>
                          <a:ea typeface="Calibri"/>
                          <a:cs typeface="Calibri"/>
                        </a:rPr>
                        <a:t>Included</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Calibri"/>
                        </a:rPr>
                        <a:t>Included </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Calibri"/>
                        </a:rPr>
                        <a:t>Included </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15000"/>
                        </a:lnSpc>
                        <a:spcBef>
                          <a:spcPts val="0"/>
                        </a:spcBef>
                        <a:spcAft>
                          <a:spcPts val="0"/>
                        </a:spcAft>
                      </a:pPr>
                      <a:r>
                        <a:rPr lang="en-US" sz="1600">
                          <a:latin typeface="Calibri"/>
                          <a:ea typeface="Calibri"/>
                          <a:cs typeface="Calibri"/>
                        </a:rPr>
                        <a:t>Income accruing or arising in India</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a:latin typeface="Calibri"/>
                          <a:ea typeface="Calibri"/>
                          <a:cs typeface="Calibri"/>
                        </a:rPr>
                        <a:t>Included</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Calibri"/>
                        </a:rPr>
                        <a:t>Included </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Calibri"/>
                        </a:rPr>
                        <a:t>Included </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15000"/>
                        </a:lnSpc>
                        <a:spcBef>
                          <a:spcPts val="0"/>
                        </a:spcBef>
                        <a:spcAft>
                          <a:spcPts val="0"/>
                        </a:spcAft>
                      </a:pPr>
                      <a:r>
                        <a:rPr lang="en-US" sz="1600">
                          <a:latin typeface="Calibri"/>
                          <a:ea typeface="Calibri"/>
                          <a:cs typeface="Calibri"/>
                        </a:rPr>
                        <a:t>Income deemed to accrue or arise in India</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a:latin typeface="Calibri"/>
                          <a:ea typeface="Calibri"/>
                          <a:cs typeface="Calibri"/>
                        </a:rPr>
                        <a:t>Included</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Calibri"/>
                        </a:rPr>
                        <a:t>Included </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Calibri"/>
                        </a:rPr>
                        <a:t>Included </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4">
                  <a:txBody>
                    <a:bodyPr/>
                    <a:lstStyle/>
                    <a:p>
                      <a:pPr marL="0" marR="0" algn="just">
                        <a:lnSpc>
                          <a:spcPct val="115000"/>
                        </a:lnSpc>
                        <a:spcBef>
                          <a:spcPts val="0"/>
                        </a:spcBef>
                        <a:spcAft>
                          <a:spcPts val="0"/>
                        </a:spcAft>
                      </a:pPr>
                      <a:r>
                        <a:rPr lang="en-US" sz="1600">
                          <a:latin typeface="Calibri"/>
                          <a:ea typeface="Calibri"/>
                          <a:cs typeface="Calibri"/>
                        </a:rPr>
                        <a:t>Income accruing or arising outside India and received outside India i.e foreign income;</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gn="just">
                        <a:lnSpc>
                          <a:spcPct val="115000"/>
                        </a:lnSpc>
                        <a:spcBef>
                          <a:spcPts val="0"/>
                        </a:spcBef>
                        <a:spcAft>
                          <a:spcPts val="0"/>
                        </a:spcAft>
                      </a:pPr>
                      <a:r>
                        <a:rPr lang="en-US" sz="1600" dirty="0" smtClean="0">
                          <a:latin typeface="Calibri"/>
                          <a:ea typeface="Calibri"/>
                          <a:cs typeface="Calibri"/>
                        </a:rPr>
                        <a:t>From business </a:t>
                      </a:r>
                      <a:r>
                        <a:rPr lang="en-US" sz="1600" dirty="0">
                          <a:latin typeface="Calibri"/>
                          <a:ea typeface="Calibri"/>
                          <a:cs typeface="Calibri"/>
                        </a:rPr>
                        <a:t>controlled in India or profession set up in India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latin typeface="Calibri"/>
                          <a:ea typeface="Calibri"/>
                          <a:cs typeface="Calibri"/>
                        </a:rPr>
                        <a:t>Included</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latin typeface="Calibri"/>
                          <a:ea typeface="Calibri"/>
                          <a:cs typeface="Calibri"/>
                        </a:rPr>
                        <a:t>Included</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a:latin typeface="Calibri"/>
                          <a:ea typeface="Calibri"/>
                          <a:cs typeface="Calibri"/>
                        </a:rPr>
                        <a:t>Excluded</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15000"/>
                        </a:lnSpc>
                        <a:spcBef>
                          <a:spcPts val="0"/>
                        </a:spcBef>
                        <a:spcAft>
                          <a:spcPts val="0"/>
                        </a:spcAft>
                      </a:pPr>
                      <a:r>
                        <a:rPr lang="en-US" sz="1600" dirty="0" smtClean="0">
                          <a:latin typeface="Calibri"/>
                          <a:ea typeface="Calibri"/>
                          <a:cs typeface="Calibri"/>
                        </a:rPr>
                        <a:t>From business </a:t>
                      </a:r>
                      <a:r>
                        <a:rPr lang="en-US" sz="1600" dirty="0">
                          <a:latin typeface="Calibri"/>
                          <a:ea typeface="Calibri"/>
                          <a:cs typeface="Calibri"/>
                        </a:rPr>
                        <a:t>controlled outside India or profession set up outside India</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a:latin typeface="Calibri"/>
                          <a:ea typeface="Calibri"/>
                          <a:cs typeface="Calibri"/>
                        </a:rPr>
                        <a:t>Included</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a:latin typeface="Calibri"/>
                          <a:ea typeface="Calibri"/>
                          <a:cs typeface="Calibri"/>
                        </a:rPr>
                        <a:t>Excluded</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latin typeface="Calibri"/>
                          <a:ea typeface="Calibri"/>
                          <a:cs typeface="Calibri"/>
                        </a:rPr>
                        <a:t>Excluded</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p:spPr>
        <p:txBody>
          <a:bodyPr/>
          <a:lstStyle/>
          <a:p>
            <a:r>
              <a:rPr lang="en-US" smtClean="0"/>
              <a:t>P. P. Shah &amp; Associates</a:t>
            </a:r>
          </a:p>
        </p:txBody>
      </p:sp>
      <p:sp>
        <p:nvSpPr>
          <p:cNvPr id="23555" name="Slide Number Placeholder 5"/>
          <p:cNvSpPr>
            <a:spLocks noGrp="1"/>
          </p:cNvSpPr>
          <p:nvPr>
            <p:ph type="sldNum" sz="quarter" idx="12"/>
          </p:nvPr>
        </p:nvSpPr>
        <p:spPr>
          <a:noFill/>
        </p:spPr>
        <p:txBody>
          <a:bodyPr/>
          <a:lstStyle/>
          <a:p>
            <a:fld id="{B2605CE3-72C6-4CEE-81E0-C0A089387A72}" type="slidenum">
              <a:rPr lang="en-US" smtClean="0"/>
              <a:pPr/>
              <a:t>23</a:t>
            </a:fld>
            <a:endParaRPr lang="en-US" smtClean="0"/>
          </a:p>
        </p:txBody>
      </p:sp>
      <p:sp>
        <p:nvSpPr>
          <p:cNvPr id="23556" name="Rectangle 2"/>
          <p:cNvSpPr>
            <a:spLocks noGrp="1" noChangeArrowheads="1"/>
          </p:cNvSpPr>
          <p:nvPr>
            <p:ph type="title"/>
          </p:nvPr>
        </p:nvSpPr>
        <p:spPr/>
        <p:txBody>
          <a:bodyPr/>
          <a:lstStyle/>
          <a:p>
            <a:pPr eaLnBrk="1" hangingPunct="1"/>
            <a:r>
              <a:rPr lang="en-US" sz="3600" smtClean="0"/>
              <a:t>Taxability of Remuneration under ITA </a:t>
            </a:r>
            <a:endParaRPr lang="en-US" sz="4000" smtClean="0"/>
          </a:p>
        </p:txBody>
      </p:sp>
      <p:sp>
        <p:nvSpPr>
          <p:cNvPr id="23557"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23558" name="TextBox 6"/>
          <p:cNvSpPr txBox="1">
            <a:spLocks noChangeArrowheads="1"/>
          </p:cNvSpPr>
          <p:nvPr/>
        </p:nvSpPr>
        <p:spPr bwMode="auto">
          <a:xfrm>
            <a:off x="990600" y="1752600"/>
            <a:ext cx="7696200" cy="4740275"/>
          </a:xfrm>
          <a:prstGeom prst="rect">
            <a:avLst/>
          </a:prstGeom>
          <a:noFill/>
          <a:ln w="9525">
            <a:noFill/>
            <a:miter lim="800000"/>
            <a:headEnd/>
            <a:tailEnd/>
          </a:ln>
        </p:spPr>
        <p:txBody>
          <a:bodyPr>
            <a:spAutoFit/>
          </a:bodyPr>
          <a:lstStyle/>
          <a:p>
            <a:pPr algn="just"/>
            <a:r>
              <a:rPr lang="en-US" i="1"/>
              <a:t>Employee employed in India </a:t>
            </a:r>
          </a:p>
          <a:p>
            <a:pPr algn="just"/>
            <a:r>
              <a:rPr lang="en-US"/>
              <a:t>Section 5 – Income accrues/arises/received in India</a:t>
            </a:r>
          </a:p>
          <a:p>
            <a:pPr algn="just"/>
            <a:endParaRPr lang="en-US"/>
          </a:p>
          <a:p>
            <a:pPr algn="just"/>
            <a:r>
              <a:rPr lang="en-US"/>
              <a:t>Where services are rendered outside India, mere receipt of salary in India is not ‘receipt’ as ‘constructive receipt’ was outside India.</a:t>
            </a:r>
          </a:p>
          <a:p>
            <a:pPr algn="just"/>
            <a:r>
              <a:rPr lang="en-US" i="1"/>
              <a:t>Case Law: Arvind Singh Chauhan v ITO 42 taxmann.com 285 (Agra ITAT)</a:t>
            </a:r>
          </a:p>
          <a:p>
            <a:pPr algn="just"/>
            <a:endParaRPr lang="en-US" i="1"/>
          </a:p>
          <a:p>
            <a:pPr algn="just"/>
            <a:r>
              <a:rPr lang="en-US" i="1"/>
              <a:t>Employee employed abroad but renders services in India </a:t>
            </a:r>
          </a:p>
          <a:p>
            <a:pPr algn="just"/>
            <a:r>
              <a:rPr lang="en-US"/>
              <a:t>Section 9(1)(ii) – income is deemed to accrue or arise in India for services rendered in India, including rest periods (i.e. salary income for rest or leave period which is preceded and succeeded by the services rendered in India and forms part of the service contract of the employment is also taxable in India.)</a:t>
            </a:r>
          </a:p>
          <a:p>
            <a:pPr algn="just"/>
            <a:r>
              <a:rPr lang="en-US"/>
              <a:t>Residential status of the recipient, duration of employment and the place of receipt of the remuneration is irrelevant. </a:t>
            </a:r>
          </a:p>
          <a:p>
            <a:pPr algn="just"/>
            <a:r>
              <a:rPr lang="en-US" sz="1600"/>
              <a:t>S 9(1)(iii) Salary paid by Gov. to Citizen of India for Services rendered out side India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p:spPr>
        <p:txBody>
          <a:bodyPr/>
          <a:lstStyle/>
          <a:p>
            <a:r>
              <a:rPr lang="en-US" smtClean="0"/>
              <a:t>P. P. Shah &amp; Associates</a:t>
            </a:r>
          </a:p>
        </p:txBody>
      </p:sp>
      <p:sp>
        <p:nvSpPr>
          <p:cNvPr id="24579" name="Slide Number Placeholder 5"/>
          <p:cNvSpPr>
            <a:spLocks noGrp="1"/>
          </p:cNvSpPr>
          <p:nvPr>
            <p:ph type="sldNum" sz="quarter" idx="12"/>
          </p:nvPr>
        </p:nvSpPr>
        <p:spPr>
          <a:noFill/>
        </p:spPr>
        <p:txBody>
          <a:bodyPr/>
          <a:lstStyle/>
          <a:p>
            <a:fld id="{B7E49456-4572-49C1-B96C-2568DBA0FA64}" type="slidenum">
              <a:rPr lang="en-US" smtClean="0"/>
              <a:pPr/>
              <a:t>24</a:t>
            </a:fld>
            <a:endParaRPr lang="en-US" smtClean="0"/>
          </a:p>
        </p:txBody>
      </p:sp>
      <p:sp>
        <p:nvSpPr>
          <p:cNvPr id="24580" name="Rectangle 2"/>
          <p:cNvSpPr>
            <a:spLocks noGrp="1" noChangeArrowheads="1"/>
          </p:cNvSpPr>
          <p:nvPr>
            <p:ph type="title"/>
          </p:nvPr>
        </p:nvSpPr>
        <p:spPr/>
        <p:txBody>
          <a:bodyPr/>
          <a:lstStyle/>
          <a:p>
            <a:pPr eaLnBrk="1" hangingPunct="1"/>
            <a:r>
              <a:rPr lang="en-US" sz="3600" smtClean="0"/>
              <a:t>Taxability of Remuneration under ITA </a:t>
            </a:r>
            <a:endParaRPr lang="en-US" sz="4000" smtClean="0"/>
          </a:p>
        </p:txBody>
      </p:sp>
      <p:sp>
        <p:nvSpPr>
          <p:cNvPr id="24581"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24582" name="TextBox 6"/>
          <p:cNvSpPr txBox="1">
            <a:spLocks noChangeArrowheads="1"/>
          </p:cNvSpPr>
          <p:nvPr/>
        </p:nvSpPr>
        <p:spPr bwMode="auto">
          <a:xfrm>
            <a:off x="990600" y="2105025"/>
            <a:ext cx="7696200" cy="3416300"/>
          </a:xfrm>
          <a:prstGeom prst="rect">
            <a:avLst/>
          </a:prstGeom>
          <a:noFill/>
          <a:ln w="9525">
            <a:noFill/>
            <a:miter lim="800000"/>
            <a:headEnd/>
            <a:tailEnd/>
          </a:ln>
        </p:spPr>
        <p:txBody>
          <a:bodyPr>
            <a:spAutoFit/>
          </a:bodyPr>
          <a:lstStyle/>
          <a:p>
            <a:pPr algn="just">
              <a:lnSpc>
                <a:spcPct val="150000"/>
              </a:lnSpc>
            </a:pPr>
            <a:r>
              <a:rPr lang="en-US" u="sng"/>
              <a:t>Section 15 of ITA</a:t>
            </a:r>
          </a:p>
          <a:p>
            <a:pPr algn="just">
              <a:lnSpc>
                <a:spcPct val="150000"/>
              </a:lnSpc>
            </a:pPr>
            <a:r>
              <a:rPr lang="en-US"/>
              <a:t>Salary is taxable on receipt or due basis</a:t>
            </a:r>
          </a:p>
          <a:p>
            <a:pPr algn="just">
              <a:lnSpc>
                <a:spcPct val="150000"/>
              </a:lnSpc>
            </a:pPr>
            <a:r>
              <a:rPr lang="en-US"/>
              <a:t>Advance or Arrears of salary paid is only taxable on receipt basis.</a:t>
            </a:r>
          </a:p>
          <a:p>
            <a:pPr algn="just">
              <a:lnSpc>
                <a:spcPct val="150000"/>
              </a:lnSpc>
            </a:pPr>
            <a:r>
              <a:rPr lang="en-US"/>
              <a:t>Receipt basis only if services are otherwise rendered in India.</a:t>
            </a:r>
          </a:p>
          <a:p>
            <a:pPr algn="just">
              <a:lnSpc>
                <a:spcPct val="150000"/>
              </a:lnSpc>
            </a:pPr>
            <a:endParaRPr lang="en-US"/>
          </a:p>
          <a:p>
            <a:pPr algn="just">
              <a:lnSpc>
                <a:spcPct val="150000"/>
              </a:lnSpc>
            </a:pPr>
            <a:r>
              <a:rPr lang="en-US" u="sng"/>
              <a:t>Section 17 of ITA – Perquisites / Profits in lieu of salary</a:t>
            </a:r>
          </a:p>
          <a:p>
            <a:pPr algn="just">
              <a:lnSpc>
                <a:spcPct val="150000"/>
              </a:lnSpc>
            </a:pPr>
            <a:r>
              <a:rPr lang="en-US"/>
              <a:t>Section 17(2)(1) - Rent Free Accommodation vs Section 10(13)(A) House Rent Allowance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p:spPr>
        <p:txBody>
          <a:bodyPr/>
          <a:lstStyle/>
          <a:p>
            <a:r>
              <a:rPr lang="en-US" smtClean="0"/>
              <a:t>P. P. Shah &amp; Associates</a:t>
            </a:r>
          </a:p>
        </p:txBody>
      </p:sp>
      <p:sp>
        <p:nvSpPr>
          <p:cNvPr id="25603" name="Slide Number Placeholder 5"/>
          <p:cNvSpPr>
            <a:spLocks noGrp="1"/>
          </p:cNvSpPr>
          <p:nvPr>
            <p:ph type="sldNum" sz="quarter" idx="12"/>
          </p:nvPr>
        </p:nvSpPr>
        <p:spPr>
          <a:noFill/>
        </p:spPr>
        <p:txBody>
          <a:bodyPr/>
          <a:lstStyle/>
          <a:p>
            <a:fld id="{C7ECC4A3-E41D-45B7-AE94-EBD696EE78AA}" type="slidenum">
              <a:rPr lang="en-US" smtClean="0"/>
              <a:pPr/>
              <a:t>25</a:t>
            </a:fld>
            <a:endParaRPr lang="en-US" smtClean="0"/>
          </a:p>
        </p:txBody>
      </p:sp>
      <p:sp>
        <p:nvSpPr>
          <p:cNvPr id="25604" name="Rectangle 2"/>
          <p:cNvSpPr>
            <a:spLocks noGrp="1" noChangeArrowheads="1"/>
          </p:cNvSpPr>
          <p:nvPr>
            <p:ph type="title"/>
          </p:nvPr>
        </p:nvSpPr>
        <p:spPr/>
        <p:txBody>
          <a:bodyPr/>
          <a:lstStyle/>
          <a:p>
            <a:pPr eaLnBrk="1" hangingPunct="1"/>
            <a:r>
              <a:rPr lang="en-US" sz="3600" smtClean="0"/>
              <a:t>Taxability of Remuneration under ITA </a:t>
            </a:r>
            <a:endParaRPr lang="en-US" sz="4000" smtClean="0"/>
          </a:p>
        </p:txBody>
      </p:sp>
      <p:sp>
        <p:nvSpPr>
          <p:cNvPr id="25605"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25606" name="TextBox 6"/>
          <p:cNvSpPr txBox="1">
            <a:spLocks noChangeArrowheads="1"/>
          </p:cNvSpPr>
          <p:nvPr/>
        </p:nvSpPr>
        <p:spPr bwMode="auto">
          <a:xfrm>
            <a:off x="990600" y="1878013"/>
            <a:ext cx="7696200" cy="4294187"/>
          </a:xfrm>
          <a:prstGeom prst="rect">
            <a:avLst/>
          </a:prstGeom>
          <a:noFill/>
          <a:ln w="9525">
            <a:noFill/>
            <a:miter lim="800000"/>
            <a:headEnd/>
            <a:tailEnd/>
          </a:ln>
        </p:spPr>
        <p:txBody>
          <a:bodyPr>
            <a:spAutoFit/>
          </a:bodyPr>
          <a:lstStyle/>
          <a:p>
            <a:pPr algn="just">
              <a:lnSpc>
                <a:spcPct val="150000"/>
              </a:lnSpc>
            </a:pPr>
            <a:r>
              <a:rPr lang="en-US" sz="1400" u="sng"/>
              <a:t>Section 10(10CC) – Non monetary perquisites(NMP)</a:t>
            </a:r>
          </a:p>
          <a:p>
            <a:pPr algn="just">
              <a:lnSpc>
                <a:spcPct val="150000"/>
              </a:lnSpc>
              <a:buFont typeface="Wingdings" pitchFamily="2" charset="2"/>
              <a:buChar char="q"/>
            </a:pPr>
            <a:r>
              <a:rPr lang="en-IN" sz="1400"/>
              <a:t>Perquisite is an advantage received by the holder of an office over and above the salary. Any benefit received incidental to employment in excess of salary is a Perquisite. Perquisite postulates relationship of employer and employee.</a:t>
            </a:r>
          </a:p>
          <a:p>
            <a:pPr algn="just">
              <a:lnSpc>
                <a:spcPct val="150000"/>
              </a:lnSpc>
            </a:pPr>
            <a:r>
              <a:rPr lang="en-IN" sz="1400" i="1"/>
              <a:t>Case Law: Shalilendra Kumar vs.Union of India [1989] 175 ITR 494 </a:t>
            </a:r>
          </a:p>
          <a:p>
            <a:pPr algn="just">
              <a:lnSpc>
                <a:spcPct val="150000"/>
              </a:lnSpc>
              <a:buFont typeface="Wingdings" pitchFamily="2" charset="2"/>
              <a:buChar char="q"/>
            </a:pPr>
            <a:r>
              <a:rPr lang="en-US" sz="1400"/>
              <a:t>Tax paid by the employer on behalf of the employee is NMP covered and exempt u/s 10(10CC)</a:t>
            </a:r>
          </a:p>
          <a:p>
            <a:pPr algn="just">
              <a:lnSpc>
                <a:spcPct val="150000"/>
              </a:lnSpc>
            </a:pPr>
            <a:r>
              <a:rPr lang="en-US" sz="1400" i="1"/>
              <a:t>Case Law: Yoshio Kubo v CIT  [2013] 36 Taxmann.com 1(Delhi HC)</a:t>
            </a:r>
          </a:p>
          <a:p>
            <a:pPr algn="just">
              <a:lnSpc>
                <a:spcPct val="150000"/>
              </a:lnSpc>
              <a:buFont typeface="Wingdings" pitchFamily="2" charset="2"/>
              <a:buChar char="q"/>
            </a:pPr>
            <a:r>
              <a:rPr lang="en-IN" sz="1400"/>
              <a:t> Tax on salary paid by the employer on behalf of employee, it is a perquisite provided for by way of non-monetary payment and therefore, exemption under the provisions of Sec. 10(10CC) will be applicable.</a:t>
            </a:r>
          </a:p>
          <a:p>
            <a:pPr algn="just">
              <a:lnSpc>
                <a:spcPct val="150000"/>
              </a:lnSpc>
            </a:pPr>
            <a:r>
              <a:rPr lang="en-IN" sz="1400" i="1"/>
              <a:t>Case Law: RBF Rig Corporation LLC (RBFRC)  v. CIT( 2007 ) 165 Taxman 101(Delhi)</a:t>
            </a:r>
            <a:endParaRPr lang="en-US" sz="1400" i="1"/>
          </a:p>
          <a:p>
            <a:pPr algn="just">
              <a:lnSpc>
                <a:spcPct val="150000"/>
              </a:lnSpc>
              <a:buFont typeface="Wingdings" pitchFamily="2" charset="2"/>
              <a:buChar char="q"/>
            </a:pPr>
            <a:r>
              <a:rPr lang="en-US" sz="1400"/>
              <a:t>Payment made to outside parties directly by the employer may be classified as a NMP</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p:spPr>
        <p:txBody>
          <a:bodyPr/>
          <a:lstStyle/>
          <a:p>
            <a:r>
              <a:rPr lang="en-US" smtClean="0"/>
              <a:t>P. P. Shah &amp; Associates</a:t>
            </a:r>
          </a:p>
        </p:txBody>
      </p:sp>
      <p:sp>
        <p:nvSpPr>
          <p:cNvPr id="26627" name="Slide Number Placeholder 5"/>
          <p:cNvSpPr>
            <a:spLocks noGrp="1"/>
          </p:cNvSpPr>
          <p:nvPr>
            <p:ph type="sldNum" sz="quarter" idx="12"/>
          </p:nvPr>
        </p:nvSpPr>
        <p:spPr>
          <a:noFill/>
        </p:spPr>
        <p:txBody>
          <a:bodyPr/>
          <a:lstStyle/>
          <a:p>
            <a:fld id="{F13FB179-E8F5-41DE-8B66-4B550A721295}" type="slidenum">
              <a:rPr lang="en-US" smtClean="0"/>
              <a:pPr/>
              <a:t>26</a:t>
            </a:fld>
            <a:endParaRPr lang="en-US" smtClean="0"/>
          </a:p>
        </p:txBody>
      </p:sp>
      <p:sp>
        <p:nvSpPr>
          <p:cNvPr id="26628"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26629" name="Title 7"/>
          <p:cNvSpPr>
            <a:spLocks noGrp="1"/>
          </p:cNvSpPr>
          <p:nvPr>
            <p:ph type="title"/>
          </p:nvPr>
        </p:nvSpPr>
        <p:spPr>
          <a:xfrm>
            <a:off x="1066800" y="2743200"/>
            <a:ext cx="7793038" cy="1462088"/>
          </a:xfrm>
        </p:spPr>
        <p:txBody>
          <a:bodyPr/>
          <a:lstStyle/>
          <a:p>
            <a:r>
              <a:rPr lang="en-US" smtClean="0"/>
              <a:t>Issues pertaining to Inbound Expat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p:spPr>
        <p:txBody>
          <a:bodyPr/>
          <a:lstStyle/>
          <a:p>
            <a:r>
              <a:rPr lang="en-US" smtClean="0"/>
              <a:t>P. P. Shah &amp; Associates</a:t>
            </a:r>
          </a:p>
        </p:txBody>
      </p:sp>
      <p:sp>
        <p:nvSpPr>
          <p:cNvPr id="27651" name="Slide Number Placeholder 5"/>
          <p:cNvSpPr>
            <a:spLocks noGrp="1"/>
          </p:cNvSpPr>
          <p:nvPr>
            <p:ph type="sldNum" sz="quarter" idx="12"/>
          </p:nvPr>
        </p:nvSpPr>
        <p:spPr>
          <a:noFill/>
        </p:spPr>
        <p:txBody>
          <a:bodyPr/>
          <a:lstStyle/>
          <a:p>
            <a:fld id="{A8D2192C-7841-4A89-8185-399A80517388}" type="slidenum">
              <a:rPr lang="en-US" smtClean="0"/>
              <a:pPr/>
              <a:t>27</a:t>
            </a:fld>
            <a:endParaRPr lang="en-US" smtClean="0"/>
          </a:p>
        </p:txBody>
      </p:sp>
      <p:sp>
        <p:nvSpPr>
          <p:cNvPr id="27652"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27653" name="TextBox 6"/>
          <p:cNvSpPr txBox="1">
            <a:spLocks noChangeArrowheads="1"/>
          </p:cNvSpPr>
          <p:nvPr/>
        </p:nvSpPr>
        <p:spPr bwMode="auto">
          <a:xfrm>
            <a:off x="990600" y="2139950"/>
            <a:ext cx="7696200" cy="4032250"/>
          </a:xfrm>
          <a:prstGeom prst="rect">
            <a:avLst/>
          </a:prstGeom>
          <a:noFill/>
          <a:ln w="9525">
            <a:noFill/>
            <a:miter lim="800000"/>
            <a:headEnd/>
            <a:tailEnd/>
          </a:ln>
        </p:spPr>
        <p:txBody>
          <a:bodyPr>
            <a:spAutoFit/>
          </a:bodyPr>
          <a:lstStyle/>
          <a:p>
            <a:pPr algn="just"/>
            <a:r>
              <a:rPr lang="en-US" sz="1600" b="1" u="sng"/>
              <a:t>Section 2(24)(iiia) of ITA</a:t>
            </a:r>
          </a:p>
          <a:p>
            <a:pPr algn="just"/>
            <a:r>
              <a:rPr lang="en-US" sz="1600"/>
              <a:t>Income includes any special allowance or benefit, other than perquisite included u/s 17(2) specifically granted to the assessee to meet expenses wholly, necessarily and exclusively for the performance of the duties of an office or employment of profit.</a:t>
            </a:r>
          </a:p>
          <a:p>
            <a:pPr algn="just"/>
            <a:endParaRPr lang="en-US" sz="1600" b="1" u="sng"/>
          </a:p>
          <a:p>
            <a:pPr algn="just"/>
            <a:r>
              <a:rPr lang="en-US" sz="1600" b="1" u="sng"/>
              <a:t>Section 10(14) of ITA read with Rule 2BB</a:t>
            </a:r>
          </a:p>
          <a:p>
            <a:pPr algn="just"/>
            <a:r>
              <a:rPr lang="en-US" sz="1600"/>
              <a:t>Any allowance or benefit (not being in the nature of perquisite u/s 17(2)) granted to meet the expenses wholly, necessarily and exclusively incurred in performance of duties of office or employment of profit, to the extent to which it is actually incurred, will be exempt from tax.</a:t>
            </a:r>
          </a:p>
          <a:p>
            <a:pPr algn="just"/>
            <a:endParaRPr lang="en-US" sz="1600" u="sng"/>
          </a:p>
          <a:p>
            <a:pPr algn="just"/>
            <a:r>
              <a:rPr lang="en-US" sz="1600" u="sng"/>
              <a:t>Rule 2BB (1)</a:t>
            </a:r>
          </a:p>
          <a:p>
            <a:pPr algn="just"/>
            <a:r>
              <a:rPr lang="en-US" sz="1600"/>
              <a:t>Any allowance granted on tour to meet the ordinary daily charges incurred by an employee on account of absence from his normal place of duty.   </a:t>
            </a:r>
          </a:p>
          <a:p>
            <a:pPr algn="just"/>
            <a:endParaRPr lang="en-US" sz="1600"/>
          </a:p>
        </p:txBody>
      </p:sp>
      <p:sp>
        <p:nvSpPr>
          <p:cNvPr id="27654" name="Title 7"/>
          <p:cNvSpPr>
            <a:spLocks noGrp="1"/>
          </p:cNvSpPr>
          <p:nvPr>
            <p:ph type="title"/>
          </p:nvPr>
        </p:nvSpPr>
        <p:spPr>
          <a:xfrm>
            <a:off x="1150938" y="228600"/>
            <a:ext cx="7793037" cy="1462088"/>
          </a:xfrm>
        </p:spPr>
        <p:txBody>
          <a:bodyPr/>
          <a:lstStyle/>
          <a:p>
            <a:r>
              <a:rPr lang="en-US" smtClean="0"/>
              <a:t>Per Diem Allowance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p:spPr>
        <p:txBody>
          <a:bodyPr/>
          <a:lstStyle/>
          <a:p>
            <a:r>
              <a:rPr lang="en-US" smtClean="0"/>
              <a:t>P. P. Shah &amp; Associates</a:t>
            </a:r>
          </a:p>
        </p:txBody>
      </p:sp>
      <p:sp>
        <p:nvSpPr>
          <p:cNvPr id="28675" name="Slide Number Placeholder 5"/>
          <p:cNvSpPr>
            <a:spLocks noGrp="1"/>
          </p:cNvSpPr>
          <p:nvPr>
            <p:ph type="sldNum" sz="quarter" idx="12"/>
          </p:nvPr>
        </p:nvSpPr>
        <p:spPr>
          <a:noFill/>
        </p:spPr>
        <p:txBody>
          <a:bodyPr/>
          <a:lstStyle/>
          <a:p>
            <a:fld id="{8A7E47E7-DE6C-4A85-954B-4D6BB25BAFC4}" type="slidenum">
              <a:rPr lang="en-US" smtClean="0"/>
              <a:pPr/>
              <a:t>28</a:t>
            </a:fld>
            <a:endParaRPr lang="en-US" smtClean="0"/>
          </a:p>
        </p:txBody>
      </p:sp>
      <p:sp>
        <p:nvSpPr>
          <p:cNvPr id="28676"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28677" name="TextBox 6"/>
          <p:cNvSpPr txBox="1">
            <a:spLocks noChangeArrowheads="1"/>
          </p:cNvSpPr>
          <p:nvPr/>
        </p:nvSpPr>
        <p:spPr bwMode="auto">
          <a:xfrm>
            <a:off x="990600" y="2097088"/>
            <a:ext cx="7696200" cy="3694112"/>
          </a:xfrm>
          <a:prstGeom prst="rect">
            <a:avLst/>
          </a:prstGeom>
          <a:noFill/>
          <a:ln w="9525">
            <a:noFill/>
            <a:miter lim="800000"/>
            <a:headEnd/>
            <a:tailEnd/>
          </a:ln>
        </p:spPr>
        <p:txBody>
          <a:bodyPr>
            <a:spAutoFit/>
          </a:bodyPr>
          <a:lstStyle/>
          <a:p>
            <a:pPr algn="just"/>
            <a:r>
              <a:rPr lang="en-US" i="1"/>
              <a:t>Case Law: CIT v Goslino Mario and Others [2000] 241 ITR 312,</a:t>
            </a:r>
          </a:p>
          <a:p>
            <a:pPr algn="just"/>
            <a:r>
              <a:rPr lang="en-US"/>
              <a:t>Daily allowances were received by foreign technician for meeting expenses (i.e. food and other expenses) while on assignment in India. The technicians were required to stay away from their homes (normal place of residence) during their stay in India. The HC held that the daily allowances provided were wholly and necessarily incurred in performance of duties. Accordingly, the same was exempt u/s 10(14) to the extent such expenses are actually incurred for that purpose  </a:t>
            </a:r>
          </a:p>
          <a:p>
            <a:pPr algn="just"/>
            <a:endParaRPr lang="en-US" i="1"/>
          </a:p>
          <a:p>
            <a:pPr algn="just"/>
            <a:r>
              <a:rPr lang="en-US" i="1"/>
              <a:t>Case Law: Hindustan Powerplus 271 ITR 433</a:t>
            </a:r>
          </a:p>
          <a:p>
            <a:pPr algn="just"/>
            <a:r>
              <a:rPr lang="en-US"/>
              <a:t>AAR held that living expenses, furnished house, air fare and per diem for rest period, home travel, car etc is exempt u/s 10(14)(i) in the hands of foreign deputees</a:t>
            </a:r>
          </a:p>
        </p:txBody>
      </p:sp>
      <p:sp>
        <p:nvSpPr>
          <p:cNvPr id="28678" name="Title 7"/>
          <p:cNvSpPr>
            <a:spLocks noGrp="1"/>
          </p:cNvSpPr>
          <p:nvPr>
            <p:ph type="title"/>
          </p:nvPr>
        </p:nvSpPr>
        <p:spPr/>
        <p:txBody>
          <a:bodyPr/>
          <a:lstStyle/>
          <a:p>
            <a:r>
              <a:rPr lang="en-US" smtClean="0"/>
              <a:t>Per Diem Allowance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p:spPr>
        <p:txBody>
          <a:bodyPr/>
          <a:lstStyle/>
          <a:p>
            <a:r>
              <a:rPr lang="en-US" smtClean="0"/>
              <a:t>P. P. Shah &amp; Associates</a:t>
            </a:r>
          </a:p>
        </p:txBody>
      </p:sp>
      <p:sp>
        <p:nvSpPr>
          <p:cNvPr id="29699" name="Slide Number Placeholder 5"/>
          <p:cNvSpPr>
            <a:spLocks noGrp="1"/>
          </p:cNvSpPr>
          <p:nvPr>
            <p:ph type="sldNum" sz="quarter" idx="12"/>
          </p:nvPr>
        </p:nvSpPr>
        <p:spPr>
          <a:noFill/>
        </p:spPr>
        <p:txBody>
          <a:bodyPr/>
          <a:lstStyle/>
          <a:p>
            <a:fld id="{5510BEF2-A2D2-4CD8-959C-B88B92F58D6B}" type="slidenum">
              <a:rPr lang="en-US" smtClean="0"/>
              <a:pPr/>
              <a:t>29</a:t>
            </a:fld>
            <a:endParaRPr lang="en-US" smtClean="0"/>
          </a:p>
        </p:txBody>
      </p:sp>
      <p:sp>
        <p:nvSpPr>
          <p:cNvPr id="29700"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29701" name="Title 7"/>
          <p:cNvSpPr>
            <a:spLocks noGrp="1"/>
          </p:cNvSpPr>
          <p:nvPr>
            <p:ph type="title"/>
          </p:nvPr>
        </p:nvSpPr>
        <p:spPr/>
        <p:txBody>
          <a:bodyPr/>
          <a:lstStyle/>
          <a:p>
            <a:pPr algn="ctr"/>
            <a:r>
              <a:rPr lang="en-US" smtClean="0"/>
              <a:t>Hypothetical Tax and Tax Equalization </a:t>
            </a:r>
          </a:p>
        </p:txBody>
      </p:sp>
      <p:sp>
        <p:nvSpPr>
          <p:cNvPr id="29702" name="TextBox 9"/>
          <p:cNvSpPr txBox="1">
            <a:spLocks noChangeArrowheads="1"/>
          </p:cNvSpPr>
          <p:nvPr/>
        </p:nvSpPr>
        <p:spPr bwMode="auto">
          <a:xfrm>
            <a:off x="1143000" y="2000250"/>
            <a:ext cx="3352800" cy="1200150"/>
          </a:xfrm>
          <a:prstGeom prst="rect">
            <a:avLst/>
          </a:prstGeom>
          <a:noFill/>
          <a:ln w="9525">
            <a:noFill/>
            <a:miter lim="800000"/>
            <a:headEnd/>
            <a:tailEnd/>
          </a:ln>
        </p:spPr>
        <p:txBody>
          <a:bodyPr>
            <a:spAutoFit/>
          </a:bodyPr>
          <a:lstStyle/>
          <a:p>
            <a:r>
              <a:rPr lang="en-US"/>
              <a:t>Suppose employee is drawing salary of $ 1,000 p.m and is liable to income tax @ 30% in Home Country</a:t>
            </a:r>
          </a:p>
        </p:txBody>
      </p:sp>
      <p:graphicFrame>
        <p:nvGraphicFramePr>
          <p:cNvPr id="11" name="Table 10"/>
          <p:cNvGraphicFramePr>
            <a:graphicFrameLocks noGrp="1"/>
          </p:cNvGraphicFramePr>
          <p:nvPr/>
        </p:nvGraphicFramePr>
        <p:xfrm>
          <a:off x="838200" y="3352800"/>
          <a:ext cx="3200400" cy="1752600"/>
        </p:xfrm>
        <a:graphic>
          <a:graphicData uri="http://schemas.openxmlformats.org/drawingml/2006/table">
            <a:tbl>
              <a:tblPr firstRow="1" bandRow="1">
                <a:tableStyleId>{3B4B98B0-60AC-42C2-AFA5-B58CD77FA1E5}</a:tableStyleId>
              </a:tblPr>
              <a:tblGrid>
                <a:gridCol w="1981200"/>
                <a:gridCol w="1219200"/>
              </a:tblGrid>
              <a:tr h="370840">
                <a:tc>
                  <a:txBody>
                    <a:bodyPr/>
                    <a:lstStyle/>
                    <a:p>
                      <a:pPr algn="ctr"/>
                      <a:r>
                        <a:rPr lang="en-US" dirty="0" smtClean="0"/>
                        <a:t>Particulars</a:t>
                      </a:r>
                      <a:endParaRPr lang="en-US" dirty="0"/>
                    </a:p>
                  </a:txBody>
                  <a:tcPr/>
                </a:tc>
                <a:tc>
                  <a:txBody>
                    <a:bodyPr/>
                    <a:lstStyle/>
                    <a:p>
                      <a:pPr algn="ctr"/>
                      <a:r>
                        <a:rPr lang="en-US" dirty="0" smtClean="0"/>
                        <a:t>USD</a:t>
                      </a:r>
                      <a:endParaRPr lang="en-US" dirty="0"/>
                    </a:p>
                  </a:txBody>
                  <a:tcPr/>
                </a:tc>
              </a:tr>
              <a:tr h="370840">
                <a:tc>
                  <a:txBody>
                    <a:bodyPr/>
                    <a:lstStyle/>
                    <a:p>
                      <a:r>
                        <a:rPr lang="en-US" dirty="0" smtClean="0"/>
                        <a:t>Basic Salary</a:t>
                      </a:r>
                      <a:endParaRPr lang="en-US" dirty="0"/>
                    </a:p>
                  </a:txBody>
                  <a:tcPr/>
                </a:tc>
                <a:tc>
                  <a:txBody>
                    <a:bodyPr/>
                    <a:lstStyle/>
                    <a:p>
                      <a:pPr algn="r"/>
                      <a:r>
                        <a:rPr lang="en-US" dirty="0" smtClean="0"/>
                        <a:t>12,000</a:t>
                      </a:r>
                      <a:endParaRPr lang="en-US" dirty="0"/>
                    </a:p>
                  </a:txBody>
                  <a:tcPr/>
                </a:tc>
              </a:tr>
              <a:tr h="370840">
                <a:tc>
                  <a:txBody>
                    <a:bodyPr/>
                    <a:lstStyle/>
                    <a:p>
                      <a:r>
                        <a:rPr lang="en-US" dirty="0" smtClean="0"/>
                        <a:t>Less: Inc</a:t>
                      </a:r>
                      <a:r>
                        <a:rPr lang="en-US" baseline="0" dirty="0" smtClean="0"/>
                        <a:t> Tax @ 35%</a:t>
                      </a:r>
                      <a:endParaRPr lang="en-US" dirty="0"/>
                    </a:p>
                  </a:txBody>
                  <a:tcPr/>
                </a:tc>
                <a:tc>
                  <a:txBody>
                    <a:bodyPr/>
                    <a:lstStyle/>
                    <a:p>
                      <a:pPr algn="r"/>
                      <a:r>
                        <a:rPr lang="en-US" dirty="0" smtClean="0"/>
                        <a:t>3,600</a:t>
                      </a:r>
                      <a:endParaRPr lang="en-US" dirty="0"/>
                    </a:p>
                  </a:txBody>
                  <a:tcPr/>
                </a:tc>
              </a:tr>
              <a:tr h="370840">
                <a:tc>
                  <a:txBody>
                    <a:bodyPr/>
                    <a:lstStyle/>
                    <a:p>
                      <a:r>
                        <a:rPr lang="en-US" dirty="0" smtClean="0"/>
                        <a:t>Net Salary</a:t>
                      </a:r>
                      <a:endParaRPr lang="en-US" dirty="0"/>
                    </a:p>
                  </a:txBody>
                  <a:tcPr/>
                </a:tc>
                <a:tc>
                  <a:txBody>
                    <a:bodyPr/>
                    <a:lstStyle/>
                    <a:p>
                      <a:pPr algn="r"/>
                      <a:r>
                        <a:rPr lang="en-US" dirty="0" smtClean="0"/>
                        <a:t>8,400</a:t>
                      </a:r>
                      <a:endParaRPr lang="en-US" dirty="0"/>
                    </a:p>
                  </a:txBody>
                  <a:tcPr/>
                </a:tc>
              </a:tr>
            </a:tbl>
          </a:graphicData>
        </a:graphic>
      </p:graphicFrame>
      <p:sp>
        <p:nvSpPr>
          <p:cNvPr id="29715" name="TextBox 11"/>
          <p:cNvSpPr txBox="1">
            <a:spLocks noChangeArrowheads="1"/>
          </p:cNvSpPr>
          <p:nvPr/>
        </p:nvSpPr>
        <p:spPr bwMode="auto">
          <a:xfrm>
            <a:off x="5029200" y="1981200"/>
            <a:ext cx="3352800" cy="646113"/>
          </a:xfrm>
          <a:prstGeom prst="rect">
            <a:avLst/>
          </a:prstGeom>
          <a:noFill/>
          <a:ln w="9525">
            <a:noFill/>
            <a:miter lim="800000"/>
            <a:headEnd/>
            <a:tailEnd/>
          </a:ln>
        </p:spPr>
        <p:txBody>
          <a:bodyPr>
            <a:spAutoFit/>
          </a:bodyPr>
          <a:lstStyle/>
          <a:p>
            <a:r>
              <a:rPr lang="en-US"/>
              <a:t>Now, employee is taxed @ 40% in Host Country</a:t>
            </a:r>
          </a:p>
        </p:txBody>
      </p:sp>
      <p:graphicFrame>
        <p:nvGraphicFramePr>
          <p:cNvPr id="13" name="Table 12"/>
          <p:cNvGraphicFramePr>
            <a:graphicFrameLocks noGrp="1"/>
          </p:cNvGraphicFramePr>
          <p:nvPr/>
        </p:nvGraphicFramePr>
        <p:xfrm>
          <a:off x="4800600" y="3352800"/>
          <a:ext cx="3505200" cy="1752600"/>
        </p:xfrm>
        <a:graphic>
          <a:graphicData uri="http://schemas.openxmlformats.org/drawingml/2006/table">
            <a:tbl>
              <a:tblPr firstRow="1" bandRow="1">
                <a:tableStyleId>{3B4B98B0-60AC-42C2-AFA5-B58CD77FA1E5}</a:tableStyleId>
              </a:tblPr>
              <a:tblGrid>
                <a:gridCol w="2209800"/>
                <a:gridCol w="1295400"/>
              </a:tblGrid>
              <a:tr h="370840">
                <a:tc>
                  <a:txBody>
                    <a:bodyPr/>
                    <a:lstStyle/>
                    <a:p>
                      <a:pPr algn="ctr"/>
                      <a:r>
                        <a:rPr lang="en-US" dirty="0" smtClean="0"/>
                        <a:t>Particulars</a:t>
                      </a:r>
                      <a:endParaRPr lang="en-US" dirty="0"/>
                    </a:p>
                  </a:txBody>
                  <a:tcPr/>
                </a:tc>
                <a:tc>
                  <a:txBody>
                    <a:bodyPr/>
                    <a:lstStyle/>
                    <a:p>
                      <a:pPr algn="ctr"/>
                      <a:r>
                        <a:rPr lang="en-US" dirty="0" smtClean="0"/>
                        <a:t>USD</a:t>
                      </a:r>
                      <a:endParaRPr lang="en-US" dirty="0"/>
                    </a:p>
                  </a:txBody>
                  <a:tcPr/>
                </a:tc>
              </a:tr>
              <a:tr h="370840">
                <a:tc>
                  <a:txBody>
                    <a:bodyPr/>
                    <a:lstStyle/>
                    <a:p>
                      <a:r>
                        <a:rPr lang="en-US" dirty="0" smtClean="0"/>
                        <a:t>Basic Salary</a:t>
                      </a:r>
                      <a:endParaRPr lang="en-US" dirty="0"/>
                    </a:p>
                  </a:txBody>
                  <a:tcPr/>
                </a:tc>
                <a:tc>
                  <a:txBody>
                    <a:bodyPr/>
                    <a:lstStyle/>
                    <a:p>
                      <a:pPr algn="r"/>
                      <a:r>
                        <a:rPr lang="en-US" dirty="0" smtClean="0"/>
                        <a:t>12,000</a:t>
                      </a:r>
                      <a:endParaRPr lang="en-US" dirty="0"/>
                    </a:p>
                  </a:txBody>
                  <a:tcPr/>
                </a:tc>
              </a:tr>
              <a:tr h="370840">
                <a:tc>
                  <a:txBody>
                    <a:bodyPr/>
                    <a:lstStyle/>
                    <a:p>
                      <a:r>
                        <a:rPr lang="en-US" dirty="0" smtClean="0"/>
                        <a:t>Less: Inc</a:t>
                      </a:r>
                      <a:r>
                        <a:rPr lang="en-US" baseline="0" dirty="0" smtClean="0"/>
                        <a:t> Tax @ 40%</a:t>
                      </a:r>
                      <a:endParaRPr lang="en-US" dirty="0"/>
                    </a:p>
                  </a:txBody>
                  <a:tcPr/>
                </a:tc>
                <a:tc>
                  <a:txBody>
                    <a:bodyPr/>
                    <a:lstStyle/>
                    <a:p>
                      <a:pPr algn="r"/>
                      <a:r>
                        <a:rPr lang="en-US" dirty="0" smtClean="0"/>
                        <a:t>4,800</a:t>
                      </a:r>
                      <a:endParaRPr lang="en-US" dirty="0"/>
                    </a:p>
                  </a:txBody>
                  <a:tcPr/>
                </a:tc>
              </a:tr>
              <a:tr h="370840">
                <a:tc>
                  <a:txBody>
                    <a:bodyPr/>
                    <a:lstStyle/>
                    <a:p>
                      <a:r>
                        <a:rPr lang="en-US" dirty="0" smtClean="0"/>
                        <a:t>Net Salary</a:t>
                      </a:r>
                      <a:endParaRPr lang="en-US" dirty="0"/>
                    </a:p>
                  </a:txBody>
                  <a:tcPr/>
                </a:tc>
                <a:tc>
                  <a:txBody>
                    <a:bodyPr/>
                    <a:lstStyle/>
                    <a:p>
                      <a:pPr algn="r"/>
                      <a:r>
                        <a:rPr lang="en-US" dirty="0" smtClean="0"/>
                        <a:t>7,200</a:t>
                      </a:r>
                      <a:endParaRPr lang="en-US" dirty="0"/>
                    </a:p>
                  </a:txBody>
                  <a:tcPr/>
                </a:tc>
              </a:tr>
            </a:tbl>
          </a:graphicData>
        </a:graphic>
      </p:graphicFrame>
      <p:sp>
        <p:nvSpPr>
          <p:cNvPr id="29728" name="TextBox 13"/>
          <p:cNvSpPr txBox="1">
            <a:spLocks noChangeArrowheads="1"/>
          </p:cNvSpPr>
          <p:nvPr/>
        </p:nvSpPr>
        <p:spPr bwMode="auto">
          <a:xfrm>
            <a:off x="914400" y="5486400"/>
            <a:ext cx="7696200" cy="646113"/>
          </a:xfrm>
          <a:prstGeom prst="rect">
            <a:avLst/>
          </a:prstGeom>
          <a:noFill/>
          <a:ln w="9525">
            <a:noFill/>
            <a:miter lim="800000"/>
            <a:headEnd/>
            <a:tailEnd/>
          </a:ln>
        </p:spPr>
        <p:txBody>
          <a:bodyPr>
            <a:spAutoFit/>
          </a:bodyPr>
          <a:lstStyle/>
          <a:p>
            <a:pPr algn="just"/>
            <a:r>
              <a:rPr lang="en-US"/>
              <a:t>Thus, the employee is worse off by $ 1,200 ($ 8,400-$ 7,200) if he accepts the assignment of going abroad on same terms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099" name="Slide Number Placeholder 5"/>
          <p:cNvSpPr>
            <a:spLocks noGrp="1"/>
          </p:cNvSpPr>
          <p:nvPr>
            <p:ph type="sldNum" sz="quarter" idx="12"/>
          </p:nvPr>
        </p:nvSpPr>
        <p:spPr>
          <a:xfrm>
            <a:off x="7042150" y="6400800"/>
            <a:ext cx="1905000" cy="457200"/>
          </a:xfrm>
          <a:noFill/>
        </p:spPr>
        <p:txBody>
          <a:bodyPr/>
          <a:lstStyle/>
          <a:p>
            <a:fld id="{129EFDA8-B134-4DAF-A931-09E008737875}" type="slidenum">
              <a:rPr lang="en-US" smtClean="0"/>
              <a:pPr/>
              <a:t>3</a:t>
            </a:fld>
            <a:endParaRPr lang="en-US" smtClean="0"/>
          </a:p>
        </p:txBody>
      </p:sp>
      <p:sp>
        <p:nvSpPr>
          <p:cNvPr id="410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4101" name="Title 7"/>
          <p:cNvSpPr>
            <a:spLocks noGrp="1"/>
          </p:cNvSpPr>
          <p:nvPr>
            <p:ph type="title"/>
          </p:nvPr>
        </p:nvSpPr>
        <p:spPr>
          <a:xfrm>
            <a:off x="1066800" y="228600"/>
            <a:ext cx="7993063" cy="1462088"/>
          </a:xfrm>
        </p:spPr>
        <p:txBody>
          <a:bodyPr/>
          <a:lstStyle/>
          <a:p>
            <a:r>
              <a:rPr lang="en-US" sz="3600" dirty="0" smtClean="0"/>
              <a:t>OVERVIEW (</a:t>
            </a:r>
            <a:r>
              <a:rPr lang="en-US" sz="3600" dirty="0" err="1" smtClean="0"/>
              <a:t>con’t</a:t>
            </a:r>
            <a:r>
              <a:rPr lang="en-US" sz="3600" dirty="0" smtClean="0"/>
              <a:t>)</a:t>
            </a:r>
          </a:p>
        </p:txBody>
      </p:sp>
      <p:sp>
        <p:nvSpPr>
          <p:cNvPr id="4102" name="TextBox 9"/>
          <p:cNvSpPr txBox="1">
            <a:spLocks noChangeArrowheads="1"/>
          </p:cNvSpPr>
          <p:nvPr/>
        </p:nvSpPr>
        <p:spPr bwMode="auto">
          <a:xfrm>
            <a:off x="914400" y="1828801"/>
            <a:ext cx="8077200" cy="5247590"/>
          </a:xfrm>
          <a:prstGeom prst="rect">
            <a:avLst/>
          </a:prstGeom>
          <a:noFill/>
          <a:ln w="9525">
            <a:noFill/>
            <a:miter lim="800000"/>
            <a:headEnd/>
            <a:tailEnd/>
          </a:ln>
        </p:spPr>
        <p:txBody>
          <a:bodyPr wrap="square">
            <a:spAutoFit/>
          </a:bodyPr>
          <a:lstStyle/>
          <a:p>
            <a:pPr algn="just"/>
            <a:r>
              <a:rPr lang="en-US" sz="2300" dirty="0" err="1" smtClean="0"/>
              <a:t>Secondment</a:t>
            </a:r>
            <a:r>
              <a:rPr lang="en-US" sz="2300" dirty="0" smtClean="0"/>
              <a:t> Meaning</a:t>
            </a:r>
          </a:p>
          <a:p>
            <a:pPr algn="just"/>
            <a:endParaRPr lang="en-US" sz="2300" dirty="0" smtClean="0"/>
          </a:p>
          <a:p>
            <a:pPr algn="just"/>
            <a:r>
              <a:rPr lang="en-US" sz="2300" dirty="0" smtClean="0"/>
              <a:t>Issues relating to Inbound </a:t>
            </a:r>
            <a:r>
              <a:rPr lang="en-US" sz="2300" dirty="0" err="1" smtClean="0"/>
              <a:t>Secondment</a:t>
            </a:r>
            <a:endParaRPr lang="en-US" sz="2300" dirty="0" smtClean="0"/>
          </a:p>
          <a:p>
            <a:pPr algn="just"/>
            <a:r>
              <a:rPr lang="en-US" sz="2300" dirty="0" smtClean="0"/>
              <a:t>        - Income Tax (FTS, Service PE)</a:t>
            </a:r>
          </a:p>
          <a:p>
            <a:pPr algn="just"/>
            <a:r>
              <a:rPr lang="en-US" sz="2300" dirty="0" smtClean="0"/>
              <a:t>        - Service Tax</a:t>
            </a:r>
          </a:p>
          <a:p>
            <a:pPr algn="just"/>
            <a:r>
              <a:rPr lang="en-US" sz="2300" dirty="0" smtClean="0"/>
              <a:t>        - FEMA</a:t>
            </a:r>
          </a:p>
          <a:p>
            <a:pPr algn="just"/>
            <a:endParaRPr lang="en-US" sz="2300" dirty="0" smtClean="0"/>
          </a:p>
          <a:p>
            <a:pPr algn="just"/>
            <a:r>
              <a:rPr lang="en-US" sz="2300" dirty="0" smtClean="0"/>
              <a:t>Issues relating to Outbound </a:t>
            </a:r>
            <a:r>
              <a:rPr lang="en-US" sz="2300" dirty="0" err="1" smtClean="0"/>
              <a:t>Secondment</a:t>
            </a:r>
            <a:endParaRPr lang="en-US" sz="2300" dirty="0" smtClean="0"/>
          </a:p>
          <a:p>
            <a:pPr algn="just"/>
            <a:r>
              <a:rPr lang="en-US" sz="2300" dirty="0" smtClean="0"/>
              <a:t>        - Income Tax</a:t>
            </a:r>
          </a:p>
          <a:p>
            <a:pPr algn="just"/>
            <a:r>
              <a:rPr lang="en-US" sz="2300" dirty="0" smtClean="0"/>
              <a:t>        - Service Tax</a:t>
            </a:r>
          </a:p>
          <a:p>
            <a:pPr algn="just"/>
            <a:r>
              <a:rPr lang="en-US" sz="2300" dirty="0" smtClean="0"/>
              <a:t>        - FEMA</a:t>
            </a:r>
          </a:p>
          <a:p>
            <a:pPr algn="just"/>
            <a:endParaRPr lang="en-US" sz="2300" dirty="0" smtClean="0"/>
          </a:p>
          <a:p>
            <a:pPr algn="just"/>
            <a:r>
              <a:rPr lang="en-US" sz="2300" dirty="0" smtClean="0"/>
              <a:t>International </a:t>
            </a:r>
            <a:r>
              <a:rPr lang="en-US" sz="2300" dirty="0" err="1" smtClean="0"/>
              <a:t>Secondment</a:t>
            </a:r>
            <a:r>
              <a:rPr lang="en-US" sz="2300" dirty="0" smtClean="0"/>
              <a:t> Agreement – Important features</a:t>
            </a:r>
          </a:p>
          <a:p>
            <a:pPr algn="just">
              <a:lnSpc>
                <a:spcPct val="150000"/>
              </a:lnSpc>
            </a:pPr>
            <a:endParaRPr lang="en-US"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30723" name="Slide Number Placeholder 5"/>
          <p:cNvSpPr>
            <a:spLocks noGrp="1"/>
          </p:cNvSpPr>
          <p:nvPr>
            <p:ph type="sldNum" sz="quarter" idx="12"/>
          </p:nvPr>
        </p:nvSpPr>
        <p:spPr>
          <a:xfrm>
            <a:off x="7042150" y="6400800"/>
            <a:ext cx="1905000" cy="457200"/>
          </a:xfrm>
          <a:noFill/>
        </p:spPr>
        <p:txBody>
          <a:bodyPr/>
          <a:lstStyle/>
          <a:p>
            <a:fld id="{2EEE184F-6769-4DAE-B428-F53B518A229F}" type="slidenum">
              <a:rPr lang="en-US" smtClean="0"/>
              <a:pPr/>
              <a:t>30</a:t>
            </a:fld>
            <a:endParaRPr lang="en-US" smtClean="0"/>
          </a:p>
        </p:txBody>
      </p:sp>
      <p:sp>
        <p:nvSpPr>
          <p:cNvPr id="30724"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30725" name="Title 7"/>
          <p:cNvSpPr>
            <a:spLocks noGrp="1"/>
          </p:cNvSpPr>
          <p:nvPr>
            <p:ph type="title"/>
          </p:nvPr>
        </p:nvSpPr>
        <p:spPr/>
        <p:txBody>
          <a:bodyPr/>
          <a:lstStyle/>
          <a:p>
            <a:pPr algn="ctr"/>
            <a:r>
              <a:rPr lang="en-US" smtClean="0"/>
              <a:t>Hypothetical Tax and Tax Equalization </a:t>
            </a:r>
          </a:p>
        </p:txBody>
      </p:sp>
      <p:sp>
        <p:nvSpPr>
          <p:cNvPr id="30726" name="TextBox 8"/>
          <p:cNvSpPr txBox="1">
            <a:spLocks noChangeArrowheads="1"/>
          </p:cNvSpPr>
          <p:nvPr/>
        </p:nvSpPr>
        <p:spPr bwMode="auto">
          <a:xfrm>
            <a:off x="990600" y="1905000"/>
            <a:ext cx="8001000" cy="584200"/>
          </a:xfrm>
          <a:prstGeom prst="rect">
            <a:avLst/>
          </a:prstGeom>
          <a:noFill/>
          <a:ln w="9525">
            <a:noFill/>
            <a:miter lim="800000"/>
            <a:headEnd/>
            <a:tailEnd/>
          </a:ln>
        </p:spPr>
        <p:txBody>
          <a:bodyPr>
            <a:spAutoFit/>
          </a:bodyPr>
          <a:lstStyle/>
          <a:p>
            <a:r>
              <a:rPr lang="en-US" sz="1600"/>
              <a:t>To eliminate this, the salary of employee is recalculated as the amount net of notional tax in the Home Country . This notional tax is known as “Hypothetical Tax”.</a:t>
            </a:r>
          </a:p>
        </p:txBody>
      </p:sp>
      <p:graphicFrame>
        <p:nvGraphicFramePr>
          <p:cNvPr id="11" name="Table 10"/>
          <p:cNvGraphicFramePr>
            <a:graphicFrameLocks noGrp="1"/>
          </p:cNvGraphicFramePr>
          <p:nvPr/>
        </p:nvGraphicFramePr>
        <p:xfrm>
          <a:off x="1066800" y="2590800"/>
          <a:ext cx="6934200" cy="2984177"/>
        </p:xfrm>
        <a:graphic>
          <a:graphicData uri="http://schemas.openxmlformats.org/drawingml/2006/table">
            <a:tbl>
              <a:tblPr firstRow="1" bandRow="1">
                <a:tableStyleId>{3B4B98B0-60AC-42C2-AFA5-B58CD77FA1E5}</a:tableStyleId>
              </a:tblPr>
              <a:tblGrid>
                <a:gridCol w="5791200"/>
                <a:gridCol w="1143000"/>
              </a:tblGrid>
              <a:tr h="215128">
                <a:tc>
                  <a:txBody>
                    <a:bodyPr/>
                    <a:lstStyle/>
                    <a:p>
                      <a:pPr algn="ctr"/>
                      <a:r>
                        <a:rPr lang="en-US" sz="1600" dirty="0" smtClean="0"/>
                        <a:t>Particulars</a:t>
                      </a:r>
                      <a:endParaRPr lang="en-US" sz="1600" dirty="0"/>
                    </a:p>
                  </a:txBody>
                  <a:tcPr/>
                </a:tc>
                <a:tc>
                  <a:txBody>
                    <a:bodyPr/>
                    <a:lstStyle/>
                    <a:p>
                      <a:pPr algn="ctr"/>
                      <a:r>
                        <a:rPr lang="en-US" sz="1600" dirty="0" smtClean="0"/>
                        <a:t>USD</a:t>
                      </a:r>
                      <a:endParaRPr lang="en-US" sz="1600" dirty="0"/>
                    </a:p>
                  </a:txBody>
                  <a:tcPr/>
                </a:tc>
              </a:tr>
              <a:tr h="215128">
                <a:tc>
                  <a:txBody>
                    <a:bodyPr/>
                    <a:lstStyle/>
                    <a:p>
                      <a:r>
                        <a:rPr lang="en-US" sz="1600" dirty="0" smtClean="0"/>
                        <a:t>Basic Salary</a:t>
                      </a:r>
                      <a:endParaRPr lang="en-US" sz="1600" dirty="0"/>
                    </a:p>
                  </a:txBody>
                  <a:tcPr/>
                </a:tc>
                <a:tc>
                  <a:txBody>
                    <a:bodyPr/>
                    <a:lstStyle/>
                    <a:p>
                      <a:pPr algn="r"/>
                      <a:r>
                        <a:rPr lang="en-US" sz="1600" dirty="0" smtClean="0"/>
                        <a:t>12,000</a:t>
                      </a:r>
                      <a:endParaRPr lang="en-US" sz="1600" dirty="0"/>
                    </a:p>
                  </a:txBody>
                  <a:tcPr/>
                </a:tc>
              </a:tr>
              <a:tr h="300590">
                <a:tc>
                  <a:txBody>
                    <a:bodyPr/>
                    <a:lstStyle/>
                    <a:p>
                      <a:r>
                        <a:rPr lang="en-US" sz="1600" dirty="0" smtClean="0"/>
                        <a:t>Less: Hypo </a:t>
                      </a:r>
                      <a:r>
                        <a:rPr lang="en-US" sz="1600" baseline="0" dirty="0" smtClean="0"/>
                        <a:t>Tax @ 30%</a:t>
                      </a:r>
                      <a:endParaRPr lang="en-US" sz="1600" dirty="0"/>
                    </a:p>
                  </a:txBody>
                  <a:tcPr/>
                </a:tc>
                <a:tc>
                  <a:txBody>
                    <a:bodyPr/>
                    <a:lstStyle/>
                    <a:p>
                      <a:pPr algn="r"/>
                      <a:r>
                        <a:rPr lang="en-US" sz="1600" dirty="0" smtClean="0"/>
                        <a:t>3,600</a:t>
                      </a:r>
                      <a:endParaRPr lang="en-US" sz="1600" dirty="0"/>
                    </a:p>
                  </a:txBody>
                  <a:tcPr/>
                </a:tc>
              </a:tr>
              <a:tr h="215128">
                <a:tc>
                  <a:txBody>
                    <a:bodyPr/>
                    <a:lstStyle/>
                    <a:p>
                      <a:r>
                        <a:rPr lang="en-US" sz="1600" dirty="0" smtClean="0"/>
                        <a:t>Net Salary</a:t>
                      </a:r>
                      <a:endParaRPr lang="en-US" sz="1600" dirty="0"/>
                    </a:p>
                  </a:txBody>
                  <a:tcPr/>
                </a:tc>
                <a:tc>
                  <a:txBody>
                    <a:bodyPr/>
                    <a:lstStyle/>
                    <a:p>
                      <a:pPr algn="r"/>
                      <a:r>
                        <a:rPr lang="en-US" sz="1600" dirty="0" smtClean="0"/>
                        <a:t>8,400</a:t>
                      </a:r>
                      <a:endParaRPr lang="en-US" sz="1600" dirty="0"/>
                    </a:p>
                  </a:txBody>
                  <a:tcPr/>
                </a:tc>
              </a:tr>
              <a:tr h="424362">
                <a:tc>
                  <a:txBody>
                    <a:bodyPr/>
                    <a:lstStyle/>
                    <a:p>
                      <a:r>
                        <a:rPr lang="en-US" sz="1600" dirty="0" smtClean="0"/>
                        <a:t>Add:</a:t>
                      </a:r>
                      <a:r>
                        <a:rPr lang="en-US" sz="1600" baseline="0" dirty="0" smtClean="0"/>
                        <a:t> Tax in Host Country (8,400*40/60)</a:t>
                      </a:r>
                      <a:endParaRPr lang="en-US" sz="1600" dirty="0"/>
                    </a:p>
                  </a:txBody>
                  <a:tcPr/>
                </a:tc>
                <a:tc>
                  <a:txBody>
                    <a:bodyPr/>
                    <a:lstStyle/>
                    <a:p>
                      <a:pPr algn="r"/>
                      <a:r>
                        <a:rPr lang="en-US" sz="1600" dirty="0" smtClean="0"/>
                        <a:t>5,600</a:t>
                      </a:r>
                      <a:endParaRPr lang="en-US" sz="1600" dirty="0"/>
                    </a:p>
                  </a:txBody>
                  <a:tcPr/>
                </a:tc>
              </a:tr>
              <a:tr h="548135">
                <a:tc>
                  <a:txBody>
                    <a:bodyPr/>
                    <a:lstStyle/>
                    <a:p>
                      <a:r>
                        <a:rPr lang="en-US" sz="1600" dirty="0" smtClean="0"/>
                        <a:t>Revised Salary (includes tax equalization of 2,000) </a:t>
                      </a:r>
                      <a:endParaRPr lang="en-US" sz="1600" dirty="0"/>
                    </a:p>
                  </a:txBody>
                  <a:tcPr/>
                </a:tc>
                <a:tc>
                  <a:txBody>
                    <a:bodyPr/>
                    <a:lstStyle/>
                    <a:p>
                      <a:pPr algn="r"/>
                      <a:r>
                        <a:rPr lang="en-US" sz="1600" dirty="0" smtClean="0"/>
                        <a:t>14,000</a:t>
                      </a:r>
                      <a:endParaRPr lang="en-US" sz="1600" dirty="0"/>
                    </a:p>
                  </a:txBody>
                  <a:tcPr/>
                </a:tc>
              </a:tr>
              <a:tr h="215128">
                <a:tc>
                  <a:txBody>
                    <a:bodyPr/>
                    <a:lstStyle/>
                    <a:p>
                      <a:r>
                        <a:rPr lang="en-US" sz="1600" dirty="0" smtClean="0"/>
                        <a:t>Income Tax @</a:t>
                      </a:r>
                      <a:r>
                        <a:rPr lang="en-US" sz="1600" baseline="0" dirty="0" smtClean="0"/>
                        <a:t> 30% in Home Country</a:t>
                      </a:r>
                      <a:endParaRPr lang="en-US" sz="1600" dirty="0"/>
                    </a:p>
                  </a:txBody>
                  <a:tcPr/>
                </a:tc>
                <a:tc>
                  <a:txBody>
                    <a:bodyPr/>
                    <a:lstStyle/>
                    <a:p>
                      <a:pPr algn="r"/>
                      <a:r>
                        <a:rPr lang="en-US" sz="1600" dirty="0" smtClean="0"/>
                        <a:t>4,200</a:t>
                      </a:r>
                      <a:endParaRPr lang="en-US" sz="1600" dirty="0"/>
                    </a:p>
                  </a:txBody>
                  <a:tcPr/>
                </a:tc>
              </a:tr>
              <a:tr h="215128">
                <a:tc>
                  <a:txBody>
                    <a:bodyPr/>
                    <a:lstStyle/>
                    <a:p>
                      <a:r>
                        <a:rPr lang="en-US" sz="1600" dirty="0" smtClean="0"/>
                        <a:t>Less: Credit for tax in Host Country (to the extent of</a:t>
                      </a:r>
                      <a:r>
                        <a:rPr lang="en-US" sz="1600" baseline="0" dirty="0" smtClean="0"/>
                        <a:t> 4,200)</a:t>
                      </a:r>
                      <a:endParaRPr lang="en-US" sz="1600" dirty="0"/>
                    </a:p>
                  </a:txBody>
                  <a:tcPr/>
                </a:tc>
                <a:tc>
                  <a:txBody>
                    <a:bodyPr/>
                    <a:lstStyle/>
                    <a:p>
                      <a:pPr algn="r"/>
                      <a:endParaRPr lang="en-US" sz="1600" dirty="0"/>
                    </a:p>
                  </a:txBody>
                  <a:tcPr/>
                </a:tc>
              </a:tr>
            </a:tbl>
          </a:graphicData>
        </a:graphic>
      </p:graphicFrame>
      <p:sp>
        <p:nvSpPr>
          <p:cNvPr id="30747" name="TextBox 14"/>
          <p:cNvSpPr txBox="1">
            <a:spLocks noChangeArrowheads="1"/>
          </p:cNvSpPr>
          <p:nvPr/>
        </p:nvSpPr>
        <p:spPr bwMode="auto">
          <a:xfrm>
            <a:off x="838200" y="5664200"/>
            <a:ext cx="8001000" cy="830263"/>
          </a:xfrm>
          <a:prstGeom prst="rect">
            <a:avLst/>
          </a:prstGeom>
          <a:noFill/>
          <a:ln w="9525">
            <a:noFill/>
            <a:miter lim="800000"/>
            <a:headEnd/>
            <a:tailEnd/>
          </a:ln>
        </p:spPr>
        <p:txBody>
          <a:bodyPr>
            <a:spAutoFit/>
          </a:bodyPr>
          <a:lstStyle/>
          <a:p>
            <a:r>
              <a:rPr lang="en-US" sz="1600"/>
              <a:t>Thus, the tax payable in the Home Country is $ 4,200 against which tax credit available is $ 5,600 paid in Host Country and as a result no tax is payable in Home Country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31747" name="Slide Number Placeholder 5"/>
          <p:cNvSpPr>
            <a:spLocks noGrp="1"/>
          </p:cNvSpPr>
          <p:nvPr>
            <p:ph type="sldNum" sz="quarter" idx="12"/>
          </p:nvPr>
        </p:nvSpPr>
        <p:spPr>
          <a:xfrm>
            <a:off x="7042150" y="6400800"/>
            <a:ext cx="1905000" cy="457200"/>
          </a:xfrm>
          <a:noFill/>
        </p:spPr>
        <p:txBody>
          <a:bodyPr/>
          <a:lstStyle/>
          <a:p>
            <a:fld id="{57DD9BE9-C7BE-45EE-A8F2-205F18356A15}" type="slidenum">
              <a:rPr lang="en-US" smtClean="0"/>
              <a:pPr/>
              <a:t>31</a:t>
            </a:fld>
            <a:endParaRPr lang="en-US" smtClean="0"/>
          </a:p>
        </p:txBody>
      </p:sp>
      <p:sp>
        <p:nvSpPr>
          <p:cNvPr id="3174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31749" name="Title 7"/>
          <p:cNvSpPr>
            <a:spLocks noGrp="1"/>
          </p:cNvSpPr>
          <p:nvPr>
            <p:ph type="title"/>
          </p:nvPr>
        </p:nvSpPr>
        <p:spPr/>
        <p:txBody>
          <a:bodyPr/>
          <a:lstStyle/>
          <a:p>
            <a:pPr algn="ctr"/>
            <a:r>
              <a:rPr lang="en-US" smtClean="0"/>
              <a:t>Hypothetical Tax and Tax Equalization </a:t>
            </a:r>
          </a:p>
        </p:txBody>
      </p:sp>
      <p:sp>
        <p:nvSpPr>
          <p:cNvPr id="31750" name="TextBox 8"/>
          <p:cNvSpPr txBox="1">
            <a:spLocks noChangeArrowheads="1"/>
          </p:cNvSpPr>
          <p:nvPr/>
        </p:nvSpPr>
        <p:spPr bwMode="auto">
          <a:xfrm>
            <a:off x="990600" y="1828800"/>
            <a:ext cx="8001000" cy="338138"/>
          </a:xfrm>
          <a:prstGeom prst="rect">
            <a:avLst/>
          </a:prstGeom>
          <a:noFill/>
          <a:ln w="9525">
            <a:noFill/>
            <a:miter lim="800000"/>
            <a:headEnd/>
            <a:tailEnd/>
          </a:ln>
        </p:spPr>
        <p:txBody>
          <a:bodyPr>
            <a:spAutoFit/>
          </a:bodyPr>
          <a:lstStyle/>
          <a:p>
            <a:r>
              <a:rPr lang="en-US" sz="1600"/>
              <a:t>Amount of remuneration taxable in Host Country (India)</a:t>
            </a:r>
          </a:p>
        </p:txBody>
      </p:sp>
      <p:graphicFrame>
        <p:nvGraphicFramePr>
          <p:cNvPr id="11" name="Table 10"/>
          <p:cNvGraphicFramePr>
            <a:graphicFrameLocks noGrp="1"/>
          </p:cNvGraphicFramePr>
          <p:nvPr/>
        </p:nvGraphicFramePr>
        <p:xfrm>
          <a:off x="1066800" y="2209800"/>
          <a:ext cx="5029200" cy="1219200"/>
        </p:xfrm>
        <a:graphic>
          <a:graphicData uri="http://schemas.openxmlformats.org/drawingml/2006/table">
            <a:tbl>
              <a:tblPr firstRow="1" bandRow="1">
                <a:tableStyleId>{3B4B98B0-60AC-42C2-AFA5-B58CD77FA1E5}</a:tableStyleId>
              </a:tblPr>
              <a:tblGrid>
                <a:gridCol w="3628663"/>
                <a:gridCol w="1400537"/>
              </a:tblGrid>
              <a:tr h="215128">
                <a:tc>
                  <a:txBody>
                    <a:bodyPr/>
                    <a:lstStyle/>
                    <a:p>
                      <a:pPr algn="ctr"/>
                      <a:r>
                        <a:rPr lang="en-US" sz="1400" dirty="0" smtClean="0"/>
                        <a:t>Particulars</a:t>
                      </a:r>
                      <a:endParaRPr lang="en-US" sz="1400" dirty="0"/>
                    </a:p>
                  </a:txBody>
                  <a:tcPr/>
                </a:tc>
                <a:tc>
                  <a:txBody>
                    <a:bodyPr/>
                    <a:lstStyle/>
                    <a:p>
                      <a:pPr algn="ctr"/>
                      <a:r>
                        <a:rPr lang="en-US" sz="1400" dirty="0" smtClean="0"/>
                        <a:t>USD</a:t>
                      </a:r>
                      <a:endParaRPr lang="en-US" sz="1400" dirty="0"/>
                    </a:p>
                  </a:txBody>
                  <a:tcPr/>
                </a:tc>
              </a:tr>
              <a:tr h="215128">
                <a:tc>
                  <a:txBody>
                    <a:bodyPr/>
                    <a:lstStyle/>
                    <a:p>
                      <a:r>
                        <a:rPr lang="en-US" sz="1400" dirty="0" smtClean="0"/>
                        <a:t>Gross</a:t>
                      </a:r>
                      <a:r>
                        <a:rPr lang="en-US" sz="1400" baseline="0" dirty="0" smtClean="0"/>
                        <a:t> Salary received in Host Country</a:t>
                      </a:r>
                      <a:endParaRPr lang="en-US" sz="1400" dirty="0"/>
                    </a:p>
                  </a:txBody>
                  <a:tcPr/>
                </a:tc>
                <a:tc>
                  <a:txBody>
                    <a:bodyPr/>
                    <a:lstStyle/>
                    <a:p>
                      <a:pPr algn="r"/>
                      <a:r>
                        <a:rPr lang="en-US" sz="1400" dirty="0" smtClean="0"/>
                        <a:t>14,000</a:t>
                      </a:r>
                      <a:endParaRPr lang="en-US" sz="1400" dirty="0"/>
                    </a:p>
                  </a:txBody>
                  <a:tcPr/>
                </a:tc>
              </a:tr>
              <a:tr h="300590">
                <a:tc>
                  <a:txBody>
                    <a:bodyPr/>
                    <a:lstStyle/>
                    <a:p>
                      <a:r>
                        <a:rPr lang="en-US" sz="1400" dirty="0" smtClean="0"/>
                        <a:t>Less: Hypo </a:t>
                      </a:r>
                      <a:r>
                        <a:rPr lang="en-US" sz="1400" baseline="0" dirty="0" smtClean="0"/>
                        <a:t>Tax</a:t>
                      </a:r>
                      <a:endParaRPr lang="en-US" sz="1400" dirty="0"/>
                    </a:p>
                  </a:txBody>
                  <a:tcPr/>
                </a:tc>
                <a:tc>
                  <a:txBody>
                    <a:bodyPr/>
                    <a:lstStyle/>
                    <a:p>
                      <a:pPr algn="r"/>
                      <a:r>
                        <a:rPr lang="en-US" sz="1400" dirty="0" smtClean="0"/>
                        <a:t>3,600</a:t>
                      </a:r>
                      <a:endParaRPr lang="en-US" sz="1400" dirty="0"/>
                    </a:p>
                  </a:txBody>
                  <a:tcPr/>
                </a:tc>
              </a:tr>
              <a:tr h="215128">
                <a:tc>
                  <a:txBody>
                    <a:bodyPr/>
                    <a:lstStyle/>
                    <a:p>
                      <a:r>
                        <a:rPr lang="en-US" sz="1400" dirty="0" smtClean="0"/>
                        <a:t>Taxable</a:t>
                      </a:r>
                      <a:r>
                        <a:rPr lang="en-US" sz="1400" baseline="0" dirty="0" smtClean="0"/>
                        <a:t> </a:t>
                      </a:r>
                      <a:r>
                        <a:rPr lang="en-US" sz="1400" dirty="0" smtClean="0"/>
                        <a:t>Salary in India</a:t>
                      </a:r>
                      <a:endParaRPr lang="en-US" sz="1400" dirty="0"/>
                    </a:p>
                  </a:txBody>
                  <a:tcPr/>
                </a:tc>
                <a:tc>
                  <a:txBody>
                    <a:bodyPr/>
                    <a:lstStyle/>
                    <a:p>
                      <a:pPr algn="r"/>
                      <a:r>
                        <a:rPr lang="en-US" sz="1400" dirty="0" smtClean="0"/>
                        <a:t>10,400</a:t>
                      </a:r>
                      <a:endParaRPr lang="en-US" sz="1400" dirty="0"/>
                    </a:p>
                  </a:txBody>
                  <a:tcPr/>
                </a:tc>
              </a:tr>
            </a:tbl>
          </a:graphicData>
        </a:graphic>
      </p:graphicFrame>
      <p:sp>
        <p:nvSpPr>
          <p:cNvPr id="31763" name="TextBox 9"/>
          <p:cNvSpPr txBox="1">
            <a:spLocks noChangeArrowheads="1"/>
          </p:cNvSpPr>
          <p:nvPr/>
        </p:nvSpPr>
        <p:spPr bwMode="auto">
          <a:xfrm>
            <a:off x="762000" y="3600450"/>
            <a:ext cx="8077200" cy="2892425"/>
          </a:xfrm>
          <a:prstGeom prst="rect">
            <a:avLst/>
          </a:prstGeom>
          <a:noFill/>
          <a:ln w="9525">
            <a:noFill/>
            <a:miter lim="800000"/>
            <a:headEnd/>
            <a:tailEnd/>
          </a:ln>
        </p:spPr>
        <p:txBody>
          <a:bodyPr>
            <a:spAutoFit/>
          </a:bodyPr>
          <a:lstStyle/>
          <a:p>
            <a:pPr algn="just"/>
            <a:r>
              <a:rPr lang="en-US" sz="1400" i="1"/>
              <a:t>Case Law: CIT v Percy Batlivala and Others (2010 TIOL 175)</a:t>
            </a:r>
          </a:p>
          <a:p>
            <a:pPr algn="just"/>
            <a:r>
              <a:rPr lang="en-US" sz="1400"/>
              <a:t>It was held that “In our opinion, the income arising in India in the present case is actual salary plus the incremental tax liability arising on account of Indian assignment. Hypo tax never accrued to the assessee and thus is deductible.” </a:t>
            </a:r>
          </a:p>
          <a:p>
            <a:pPr algn="just"/>
            <a:endParaRPr lang="en-US" sz="1400" i="1"/>
          </a:p>
          <a:p>
            <a:pPr algn="just"/>
            <a:r>
              <a:rPr lang="en-US" sz="1400" i="1"/>
              <a:t>Case Law: Roy Marshal v ACIT [2011] 11 taxmann.com 135 (ITAT)</a:t>
            </a:r>
          </a:p>
          <a:p>
            <a:pPr algn="just"/>
            <a:r>
              <a:rPr lang="en-US" sz="1400" i="1"/>
              <a:t>Jaydev H. Raja [2012] 211 Taxmann 188</a:t>
            </a:r>
          </a:p>
          <a:p>
            <a:pPr algn="just"/>
            <a:r>
              <a:rPr lang="en-US" sz="1400" i="1"/>
              <a:t>Anand Kumar  Dutta v JCIT (ITA No. 943/Del/2005)</a:t>
            </a:r>
          </a:p>
          <a:p>
            <a:pPr algn="just"/>
            <a:r>
              <a:rPr lang="en-US" sz="1400" i="1"/>
              <a:t>Yoshio Kubo v CIT  [2013] 36 Taxmann.com 1(Delhi HC)</a:t>
            </a:r>
          </a:p>
          <a:p>
            <a:pPr algn="just"/>
            <a:r>
              <a:rPr lang="en-US" sz="1400"/>
              <a:t>It was held that the hypothetical tax amount was not received from the employer and did not constitute income. As the employees were only paid a net salary and the taxes borne by the employer were already included in the taxable salary, deduction of hypothetical taxes would be allowed.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32771" name="Slide Number Placeholder 5"/>
          <p:cNvSpPr>
            <a:spLocks noGrp="1"/>
          </p:cNvSpPr>
          <p:nvPr>
            <p:ph type="sldNum" sz="quarter" idx="12"/>
          </p:nvPr>
        </p:nvSpPr>
        <p:spPr>
          <a:xfrm>
            <a:off x="7042150" y="6400800"/>
            <a:ext cx="1905000" cy="457200"/>
          </a:xfrm>
          <a:noFill/>
        </p:spPr>
        <p:txBody>
          <a:bodyPr/>
          <a:lstStyle/>
          <a:p>
            <a:fld id="{BC177571-EC4A-4226-8BE4-49161522DEA3}" type="slidenum">
              <a:rPr lang="en-US" smtClean="0"/>
              <a:pPr/>
              <a:t>32</a:t>
            </a:fld>
            <a:endParaRPr lang="en-US" smtClean="0"/>
          </a:p>
        </p:txBody>
      </p:sp>
      <p:sp>
        <p:nvSpPr>
          <p:cNvPr id="32772"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32773" name="Title 7"/>
          <p:cNvSpPr>
            <a:spLocks noGrp="1"/>
          </p:cNvSpPr>
          <p:nvPr>
            <p:ph type="title"/>
          </p:nvPr>
        </p:nvSpPr>
        <p:spPr/>
        <p:txBody>
          <a:bodyPr/>
          <a:lstStyle/>
          <a:p>
            <a:r>
              <a:rPr lang="en-US" sz="3600" smtClean="0"/>
              <a:t>Provident Fund &amp; Miscellaneous Provisions Act, 1952</a:t>
            </a:r>
            <a:endParaRPr lang="en-US" smtClean="0"/>
          </a:p>
        </p:txBody>
      </p:sp>
      <p:sp>
        <p:nvSpPr>
          <p:cNvPr id="32774" name="TextBox 9"/>
          <p:cNvSpPr txBox="1">
            <a:spLocks noChangeArrowheads="1"/>
          </p:cNvSpPr>
          <p:nvPr/>
        </p:nvSpPr>
        <p:spPr bwMode="auto">
          <a:xfrm>
            <a:off x="838200" y="1925638"/>
            <a:ext cx="8077200" cy="4594225"/>
          </a:xfrm>
          <a:prstGeom prst="rect">
            <a:avLst/>
          </a:prstGeom>
          <a:noFill/>
          <a:ln w="9525">
            <a:noFill/>
            <a:miter lim="800000"/>
            <a:headEnd/>
            <a:tailEnd/>
          </a:ln>
        </p:spPr>
        <p:txBody>
          <a:bodyPr>
            <a:spAutoFit/>
          </a:bodyPr>
          <a:lstStyle/>
          <a:p>
            <a:pPr algn="just">
              <a:lnSpc>
                <a:spcPct val="150000"/>
              </a:lnSpc>
            </a:pPr>
            <a:r>
              <a:rPr lang="en-US" sz="1500" b="1" u="sng"/>
              <a:t>Provident Fund &amp; Pension Fund (India)</a:t>
            </a:r>
            <a:endParaRPr lang="en-US" sz="1500" i="1"/>
          </a:p>
          <a:p>
            <a:pPr algn="just">
              <a:lnSpc>
                <a:spcPct val="150000"/>
              </a:lnSpc>
            </a:pPr>
            <a:r>
              <a:rPr lang="en-US" sz="1500"/>
              <a:t>International Workers (IW’s) are defined to include foreign nationals working for an establishment in India to which the Provident Fund Regulation applies and Indian employees seconded to a country with which India has entered into a Social Security Agreement (SSA).</a:t>
            </a:r>
          </a:p>
          <a:p>
            <a:pPr algn="just">
              <a:lnSpc>
                <a:spcPct val="150000"/>
              </a:lnSpc>
            </a:pPr>
            <a:r>
              <a:rPr lang="en-US" sz="1500"/>
              <a:t>A relief has been provided in case of “Excluded Employee” which primarily refers to IWs coming from a country with which India has entered into a (SSA) and who are contributing to a social security programme in his country of origin, either as a citizen or a resident and who enjoys the status of a detached worker.</a:t>
            </a:r>
          </a:p>
          <a:p>
            <a:pPr algn="just">
              <a:lnSpc>
                <a:spcPct val="150000"/>
              </a:lnSpc>
            </a:pPr>
            <a:r>
              <a:rPr lang="en-US" sz="1500"/>
              <a:t>Broadly, with respect to every IW, other than an Excluded Employee, both the IW and the employer would be required to make contributions as per the PF Act. </a:t>
            </a:r>
          </a:p>
          <a:p>
            <a:pPr algn="just">
              <a:lnSpc>
                <a:spcPct val="150000"/>
              </a:lnSpc>
            </a:pPr>
            <a:r>
              <a:rPr lang="en-US" sz="1500"/>
              <a:t>Hence, all IWs are required to become members of the PF Scheme, the Pension Scheme and Employees Deposit Linked Insurance Scheme (EDLIS) unless they qualify as Excluded Employees.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33795" name="Slide Number Placeholder 5"/>
          <p:cNvSpPr>
            <a:spLocks noGrp="1"/>
          </p:cNvSpPr>
          <p:nvPr>
            <p:ph type="sldNum" sz="quarter" idx="12"/>
          </p:nvPr>
        </p:nvSpPr>
        <p:spPr>
          <a:xfrm>
            <a:off x="7042150" y="6400800"/>
            <a:ext cx="1905000" cy="457200"/>
          </a:xfrm>
          <a:noFill/>
        </p:spPr>
        <p:txBody>
          <a:bodyPr/>
          <a:lstStyle/>
          <a:p>
            <a:fld id="{AD41343A-6FDF-443F-8430-BBE59A5291D2}" type="slidenum">
              <a:rPr lang="en-US" smtClean="0"/>
              <a:pPr/>
              <a:t>33</a:t>
            </a:fld>
            <a:endParaRPr lang="en-US" smtClean="0"/>
          </a:p>
        </p:txBody>
      </p:sp>
      <p:sp>
        <p:nvSpPr>
          <p:cNvPr id="33796"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33797" name="Title 7"/>
          <p:cNvSpPr>
            <a:spLocks noGrp="1"/>
          </p:cNvSpPr>
          <p:nvPr>
            <p:ph type="title"/>
          </p:nvPr>
        </p:nvSpPr>
        <p:spPr/>
        <p:txBody>
          <a:bodyPr/>
          <a:lstStyle/>
          <a:p>
            <a:r>
              <a:rPr lang="en-US" sz="4000" smtClean="0"/>
              <a:t>Provident Fund &amp; Pension Fund</a:t>
            </a:r>
            <a:endParaRPr lang="en-US" smtClean="0"/>
          </a:p>
        </p:txBody>
      </p:sp>
      <p:sp>
        <p:nvSpPr>
          <p:cNvPr id="33798" name="TextBox 9"/>
          <p:cNvSpPr txBox="1">
            <a:spLocks noChangeArrowheads="1"/>
          </p:cNvSpPr>
          <p:nvPr/>
        </p:nvSpPr>
        <p:spPr bwMode="auto">
          <a:xfrm>
            <a:off x="914400" y="1752600"/>
            <a:ext cx="8077200" cy="4895850"/>
          </a:xfrm>
          <a:prstGeom prst="rect">
            <a:avLst/>
          </a:prstGeom>
          <a:noFill/>
          <a:ln w="9525">
            <a:noFill/>
            <a:miter lim="800000"/>
            <a:headEnd/>
            <a:tailEnd/>
          </a:ln>
        </p:spPr>
        <p:txBody>
          <a:bodyPr>
            <a:spAutoFit/>
          </a:bodyPr>
          <a:lstStyle/>
          <a:p>
            <a:pPr algn="just">
              <a:lnSpc>
                <a:spcPct val="150000"/>
              </a:lnSpc>
            </a:pPr>
            <a:r>
              <a:rPr lang="en-US" sz="1400"/>
              <a:t>Every eligible IW is required to enroll from his first day of employment in India. </a:t>
            </a:r>
          </a:p>
          <a:p>
            <a:pPr algn="just">
              <a:lnSpc>
                <a:spcPct val="150000"/>
              </a:lnSpc>
            </a:pPr>
            <a:endParaRPr lang="en-US" sz="1400"/>
          </a:p>
          <a:p>
            <a:pPr algn="just">
              <a:lnSpc>
                <a:spcPct val="150000"/>
              </a:lnSpc>
            </a:pPr>
            <a:r>
              <a:rPr lang="en-US" sz="1400"/>
              <a:t>Accordingly, subject to applicability of PF Act, all IW’s (other than Excluded Employees) have to contribute to the PF Scheme at the rate of 12 percent of his salary. The employer is also required to make a matching contribution of 12 percent.</a:t>
            </a:r>
          </a:p>
          <a:p>
            <a:pPr algn="just">
              <a:lnSpc>
                <a:spcPct val="150000"/>
              </a:lnSpc>
            </a:pPr>
            <a:endParaRPr lang="en-US" sz="1400"/>
          </a:p>
          <a:p>
            <a:pPr algn="just">
              <a:lnSpc>
                <a:spcPct val="150000"/>
              </a:lnSpc>
            </a:pPr>
            <a:r>
              <a:rPr lang="en-US" sz="1400"/>
              <a:t>These aforesaid rules will apply irrespective of the place where salary is paid (in India or abroad) and in any currency. It depends on whether the establishment in India is liable to PF or no.</a:t>
            </a:r>
          </a:p>
          <a:p>
            <a:pPr algn="just">
              <a:lnSpc>
                <a:spcPct val="150000"/>
              </a:lnSpc>
            </a:pPr>
            <a:endParaRPr lang="en-US" sz="1400" b="1" u="sng"/>
          </a:p>
          <a:p>
            <a:pPr algn="just">
              <a:lnSpc>
                <a:spcPct val="150000"/>
              </a:lnSpc>
            </a:pPr>
            <a:r>
              <a:rPr lang="en-US" sz="1400" b="1" u="sng"/>
              <a:t>Social Security Agreements</a:t>
            </a:r>
          </a:p>
          <a:p>
            <a:pPr algn="just">
              <a:lnSpc>
                <a:spcPct val="150000"/>
              </a:lnSpc>
            </a:pPr>
            <a:r>
              <a:rPr lang="en-US" sz="1400"/>
              <a:t>SSA's are bilateral agreements between India and other countries designed to protect the interests of cross border workers. They provide for equality of treatment of the workers of both the countries.</a:t>
            </a:r>
          </a:p>
          <a:p>
            <a:pPr algn="just">
              <a:lnSpc>
                <a:spcPct val="150000"/>
              </a:lnSpc>
            </a:pPr>
            <a:r>
              <a:rPr lang="en-US" sz="1400"/>
              <a:t>India has entered into 18 SSA's till date out of which only 9 are in force.</a:t>
            </a:r>
          </a:p>
          <a:p>
            <a:pPr algn="just">
              <a:lnSpc>
                <a:spcPct val="150000"/>
              </a:lnSpc>
            </a:pPr>
            <a:r>
              <a:rPr lang="en-US" sz="1400"/>
              <a:t>The list of countries with which India has signed SSA's can be found on </a:t>
            </a:r>
            <a:r>
              <a:rPr lang="en-US" sz="1400">
                <a:hlinkClick r:id="rId3"/>
              </a:rPr>
              <a:t>www.moia.gov.in</a:t>
            </a:r>
            <a:endParaRPr lang="en-US" sz="1400"/>
          </a:p>
          <a:p>
            <a:pPr algn="just">
              <a:lnSpc>
                <a:spcPct val="150000"/>
              </a:lnSpc>
            </a:pPr>
            <a:r>
              <a:rPr lang="en-US" sz="1400"/>
              <a:t>i.e Ministry of Overseas Indian Affairs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34819" name="Slide Number Placeholder 5"/>
          <p:cNvSpPr>
            <a:spLocks noGrp="1"/>
          </p:cNvSpPr>
          <p:nvPr>
            <p:ph type="sldNum" sz="quarter" idx="12"/>
          </p:nvPr>
        </p:nvSpPr>
        <p:spPr>
          <a:xfrm>
            <a:off x="7042150" y="6400800"/>
            <a:ext cx="1905000" cy="457200"/>
          </a:xfrm>
          <a:noFill/>
        </p:spPr>
        <p:txBody>
          <a:bodyPr/>
          <a:lstStyle/>
          <a:p>
            <a:fld id="{173DD1A2-4D84-4D9C-93FF-4915C9A0861E}" type="slidenum">
              <a:rPr lang="en-US" smtClean="0"/>
              <a:pPr/>
              <a:t>34</a:t>
            </a:fld>
            <a:endParaRPr lang="en-US" smtClean="0"/>
          </a:p>
        </p:txBody>
      </p:sp>
      <p:sp>
        <p:nvSpPr>
          <p:cNvPr id="3482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34821" name="Title 7"/>
          <p:cNvSpPr>
            <a:spLocks noGrp="1"/>
          </p:cNvSpPr>
          <p:nvPr>
            <p:ph type="title"/>
          </p:nvPr>
        </p:nvSpPr>
        <p:spPr/>
        <p:txBody>
          <a:bodyPr/>
          <a:lstStyle/>
          <a:p>
            <a:r>
              <a:rPr lang="en-US" sz="4000" smtClean="0"/>
              <a:t>Provident Fund &amp; Pension Fund</a:t>
            </a:r>
          </a:p>
        </p:txBody>
      </p:sp>
      <p:sp>
        <p:nvSpPr>
          <p:cNvPr id="34822" name="TextBox 9"/>
          <p:cNvSpPr txBox="1">
            <a:spLocks noChangeArrowheads="1"/>
          </p:cNvSpPr>
          <p:nvPr/>
        </p:nvSpPr>
        <p:spPr bwMode="auto">
          <a:xfrm>
            <a:off x="838200" y="2003425"/>
            <a:ext cx="8077200" cy="4278313"/>
          </a:xfrm>
          <a:prstGeom prst="rect">
            <a:avLst/>
          </a:prstGeom>
          <a:noFill/>
          <a:ln w="9525">
            <a:noFill/>
            <a:miter lim="800000"/>
            <a:headEnd/>
            <a:tailEnd/>
          </a:ln>
        </p:spPr>
        <p:txBody>
          <a:bodyPr>
            <a:spAutoFit/>
          </a:bodyPr>
          <a:lstStyle/>
          <a:p>
            <a:pPr algn="just"/>
            <a:r>
              <a:rPr lang="en-US" sz="1700" b="1" u="sng"/>
              <a:t>Taxability of Contribution to Pension &amp; Social Security Funds  in India</a:t>
            </a:r>
          </a:p>
          <a:p>
            <a:pPr algn="just"/>
            <a:endParaRPr lang="en-US" sz="1700" b="1" i="1" u="sng"/>
          </a:p>
          <a:p>
            <a:pPr algn="just">
              <a:buFont typeface="Wingdings" pitchFamily="2" charset="2"/>
              <a:buChar char="q"/>
            </a:pPr>
            <a:r>
              <a:rPr lang="en-US" sz="1700"/>
              <a:t>Indian Co. is liable to PF and deducts the same.</a:t>
            </a:r>
          </a:p>
          <a:p>
            <a:pPr algn="just">
              <a:buFont typeface="Wingdings" pitchFamily="2" charset="2"/>
              <a:buChar char="q"/>
            </a:pPr>
            <a:r>
              <a:rPr lang="en-US" sz="1700"/>
              <a:t>Contribution to PF is exempt from tax u/s 80C</a:t>
            </a:r>
          </a:p>
          <a:p>
            <a:pPr algn="just">
              <a:buFont typeface="Wingdings" pitchFamily="2" charset="2"/>
              <a:buChar char="q"/>
            </a:pPr>
            <a:r>
              <a:rPr lang="en-US" sz="1700"/>
              <a:t>Employer’s contribution is also exempt</a:t>
            </a:r>
          </a:p>
          <a:p>
            <a:pPr algn="just">
              <a:buFont typeface="Wingdings" pitchFamily="2" charset="2"/>
              <a:buChar char="q"/>
            </a:pPr>
            <a:r>
              <a:rPr lang="en-US" sz="1700"/>
              <a:t>If the deputation is for less than 5 years, at the time of withdrawal of the balance in PF A/c, the following will be taxed;</a:t>
            </a:r>
          </a:p>
          <a:p>
            <a:pPr algn="just">
              <a:buFontTx/>
              <a:buChar char="-"/>
            </a:pPr>
            <a:r>
              <a:rPr lang="en-US" sz="1700"/>
              <a:t>Employer contribution</a:t>
            </a:r>
          </a:p>
          <a:p>
            <a:pPr algn="just">
              <a:buFontTx/>
              <a:buChar char="-"/>
            </a:pPr>
            <a:r>
              <a:rPr lang="en-US" sz="1700"/>
              <a:t> accrued interest and </a:t>
            </a:r>
          </a:p>
          <a:p>
            <a:pPr algn="just">
              <a:buFontTx/>
              <a:buChar char="-"/>
            </a:pPr>
            <a:r>
              <a:rPr lang="en-US" sz="1700"/>
              <a:t> employee contributions to the extent of 80C deduction</a:t>
            </a:r>
          </a:p>
          <a:p>
            <a:pPr algn="just"/>
            <a:endParaRPr lang="en-US" sz="1700"/>
          </a:p>
          <a:p>
            <a:pPr algn="just">
              <a:buFont typeface="Wingdings" pitchFamily="2" charset="2"/>
              <a:buChar char="q"/>
            </a:pPr>
            <a:r>
              <a:rPr lang="en-US" sz="1700"/>
              <a:t> Refund of PF is allowed for expatriates coming from countries with which India has SSA.</a:t>
            </a:r>
          </a:p>
          <a:p>
            <a:pPr algn="just">
              <a:buFont typeface="Wingdings" pitchFamily="2" charset="2"/>
              <a:buChar char="q"/>
            </a:pPr>
            <a:r>
              <a:rPr lang="en-US" sz="1700"/>
              <a:t> He is not required to contribute to the PF Scheme if SSA is in force.</a:t>
            </a:r>
          </a:p>
          <a:p>
            <a:pPr algn="just">
              <a:buFont typeface="Wingdings" pitchFamily="2" charset="2"/>
              <a:buChar char="q"/>
            </a:pPr>
            <a:r>
              <a:rPr lang="en-US" sz="1700"/>
              <a:t> If contribution is made then he is allowed to get refund if treaty is available </a:t>
            </a:r>
          </a:p>
          <a:p>
            <a:pPr algn="just">
              <a:buFont typeface="Wingdings" pitchFamily="2" charset="2"/>
              <a:buChar char="q"/>
            </a:pPr>
            <a:r>
              <a:rPr lang="en-US" sz="1700"/>
              <a:t> Contribution is payable  if SSA is not in force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35843" name="Slide Number Placeholder 5"/>
          <p:cNvSpPr>
            <a:spLocks noGrp="1"/>
          </p:cNvSpPr>
          <p:nvPr>
            <p:ph type="sldNum" sz="quarter" idx="12"/>
          </p:nvPr>
        </p:nvSpPr>
        <p:spPr>
          <a:xfrm>
            <a:off x="7042150" y="6400800"/>
            <a:ext cx="1905000" cy="457200"/>
          </a:xfrm>
          <a:noFill/>
        </p:spPr>
        <p:txBody>
          <a:bodyPr/>
          <a:lstStyle/>
          <a:p>
            <a:fld id="{95B9D8C6-BF7D-47EF-96EC-84A7A2F5CE36}" type="slidenum">
              <a:rPr lang="en-US" smtClean="0"/>
              <a:pPr/>
              <a:t>35</a:t>
            </a:fld>
            <a:endParaRPr lang="en-US" smtClean="0"/>
          </a:p>
        </p:txBody>
      </p:sp>
      <p:sp>
        <p:nvSpPr>
          <p:cNvPr id="35844"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35845" name="Title 7"/>
          <p:cNvSpPr>
            <a:spLocks noGrp="1"/>
          </p:cNvSpPr>
          <p:nvPr>
            <p:ph type="title"/>
          </p:nvPr>
        </p:nvSpPr>
        <p:spPr/>
        <p:txBody>
          <a:bodyPr/>
          <a:lstStyle/>
          <a:p>
            <a:r>
              <a:rPr lang="en-US" sz="4000" smtClean="0"/>
              <a:t>Pension &amp; Social Security Funds </a:t>
            </a:r>
            <a:endParaRPr lang="en-US" smtClean="0"/>
          </a:p>
        </p:txBody>
      </p:sp>
      <p:sp>
        <p:nvSpPr>
          <p:cNvPr id="35846" name="TextBox 9"/>
          <p:cNvSpPr txBox="1">
            <a:spLocks noChangeArrowheads="1"/>
          </p:cNvSpPr>
          <p:nvPr/>
        </p:nvSpPr>
        <p:spPr bwMode="auto">
          <a:xfrm>
            <a:off x="914400" y="1828800"/>
            <a:ext cx="8077200" cy="4616450"/>
          </a:xfrm>
          <a:prstGeom prst="rect">
            <a:avLst/>
          </a:prstGeom>
          <a:noFill/>
          <a:ln w="9525">
            <a:noFill/>
            <a:miter lim="800000"/>
            <a:headEnd/>
            <a:tailEnd/>
          </a:ln>
        </p:spPr>
        <p:txBody>
          <a:bodyPr>
            <a:spAutoFit/>
          </a:bodyPr>
          <a:lstStyle/>
          <a:p>
            <a:pPr algn="just"/>
            <a:r>
              <a:rPr lang="en-US" sz="1400" b="1" u="sng"/>
              <a:t>Contribution to Pension &amp; Social Security Funds in Home Country</a:t>
            </a:r>
          </a:p>
          <a:p>
            <a:pPr algn="just"/>
            <a:endParaRPr lang="en-US" sz="1400" b="1" i="1" u="sng"/>
          </a:p>
          <a:p>
            <a:pPr algn="just"/>
            <a:r>
              <a:rPr lang="en-US" sz="1400" i="1"/>
              <a:t>Case Law: AAR Ruling -P-12 of 1995 [1997-228 ITR 61] </a:t>
            </a:r>
          </a:p>
          <a:p>
            <a:pPr algn="just"/>
            <a:endParaRPr lang="en-US" sz="1400" i="1"/>
          </a:p>
          <a:p>
            <a:pPr algn="just"/>
            <a:r>
              <a:rPr lang="en-US" sz="1400"/>
              <a:t>Taxability of withdrawals from the individual retirements arrangement (IRA) of an NRI:  Contributions made to the IRA were tax deferred i.e. they were tax deductible at the time of contribution but liable to tax at the time of withdrawal. As the applicant planned to shift to India, he intended to invest part of his IRA funds in a non-resident non-repatriable rupee deposit (NR-NR-RD) scheme. It was held that no Indian Income-tax would be payable on withdrawals from NR-NR-RD account as such withdrawals do not at all constitute income in his hands.</a:t>
            </a:r>
          </a:p>
          <a:p>
            <a:pPr algn="just"/>
            <a:endParaRPr lang="en-US" sz="1400" i="1"/>
          </a:p>
          <a:p>
            <a:pPr algn="just"/>
            <a:r>
              <a:rPr lang="en-US" sz="1400" i="1"/>
              <a:t>Case Law: Yoshio Kubo v CIT  [2013] 36 Taxmann.com 1(Delhi HC)</a:t>
            </a:r>
          </a:p>
          <a:p>
            <a:pPr algn="just"/>
            <a:r>
              <a:rPr lang="en-US" sz="1400"/>
              <a:t>In the said case, a Japanese national ("</a:t>
            </a:r>
            <a:r>
              <a:rPr lang="en-US" sz="1400" b="1"/>
              <a:t>Employee Y</a:t>
            </a:r>
            <a:r>
              <a:rPr lang="en-US" sz="1400"/>
              <a:t>") employed by Sony Corporation of Japan ("</a:t>
            </a:r>
            <a:r>
              <a:rPr lang="en-US" sz="1400" b="1"/>
              <a:t>SCJ</a:t>
            </a:r>
            <a:r>
              <a:rPr lang="en-US" sz="1400"/>
              <a:t>") was deputed to work in Sony India Ltd. SCJ made contributions in compliance with legal requirements in Japan, towards social security benefits of Employee Y.</a:t>
            </a:r>
          </a:p>
          <a:p>
            <a:pPr algn="just"/>
            <a:r>
              <a:rPr lang="en-US" sz="1400"/>
              <a:t>The Delhi HC rejected the tax department's argument that the payments fell within the scope of perquisite. Section 17(2)(v) of the Income tax Act, 1961 ("</a:t>
            </a:r>
            <a:r>
              <a:rPr lang="en-US" sz="1400" b="1"/>
              <a:t>ITA</a:t>
            </a:r>
            <a:r>
              <a:rPr lang="en-US" sz="1400"/>
              <a:t>") deals with any sum payable by the employer to effect an assurance on the life of the employee or to effect a contract for an annuity, barring payments made through recognized funds and certain statutory funds. The court held Employee Y does not get any vested right at the time of contribution of the fund by the SCJ. Being a contingent payment, the contribution does not qualify as a perquisite until the contingency occurs.</a:t>
            </a:r>
            <a:endParaRPr lang="en-US" sz="1400" i="1"/>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36867" name="Slide Number Placeholder 5"/>
          <p:cNvSpPr>
            <a:spLocks noGrp="1"/>
          </p:cNvSpPr>
          <p:nvPr>
            <p:ph type="sldNum" sz="quarter" idx="12"/>
          </p:nvPr>
        </p:nvSpPr>
        <p:spPr>
          <a:xfrm>
            <a:off x="7042150" y="6400800"/>
            <a:ext cx="1905000" cy="457200"/>
          </a:xfrm>
          <a:noFill/>
        </p:spPr>
        <p:txBody>
          <a:bodyPr/>
          <a:lstStyle/>
          <a:p>
            <a:fld id="{974BF11C-1018-4F78-9436-FBFFDF3A831D}" type="slidenum">
              <a:rPr lang="en-US" smtClean="0"/>
              <a:pPr/>
              <a:t>36</a:t>
            </a:fld>
            <a:endParaRPr lang="en-US" smtClean="0"/>
          </a:p>
        </p:txBody>
      </p:sp>
      <p:sp>
        <p:nvSpPr>
          <p:cNvPr id="368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36869" name="Title 7"/>
          <p:cNvSpPr>
            <a:spLocks noGrp="1"/>
          </p:cNvSpPr>
          <p:nvPr>
            <p:ph type="title"/>
          </p:nvPr>
        </p:nvSpPr>
        <p:spPr/>
        <p:txBody>
          <a:bodyPr/>
          <a:lstStyle/>
          <a:p>
            <a:r>
              <a:rPr lang="en-US" sz="4000" smtClean="0"/>
              <a:t>Pension &amp; Social Security Funds </a:t>
            </a:r>
            <a:endParaRPr lang="en-US" smtClean="0"/>
          </a:p>
        </p:txBody>
      </p:sp>
      <p:sp>
        <p:nvSpPr>
          <p:cNvPr id="36870" name="TextBox 9"/>
          <p:cNvSpPr txBox="1">
            <a:spLocks noChangeArrowheads="1"/>
          </p:cNvSpPr>
          <p:nvPr/>
        </p:nvSpPr>
        <p:spPr bwMode="auto">
          <a:xfrm>
            <a:off x="914400" y="1828800"/>
            <a:ext cx="8077200" cy="4524375"/>
          </a:xfrm>
          <a:prstGeom prst="rect">
            <a:avLst/>
          </a:prstGeom>
          <a:noFill/>
          <a:ln w="9525">
            <a:noFill/>
            <a:miter lim="800000"/>
            <a:headEnd/>
            <a:tailEnd/>
          </a:ln>
        </p:spPr>
        <p:txBody>
          <a:bodyPr>
            <a:spAutoFit/>
          </a:bodyPr>
          <a:lstStyle/>
          <a:p>
            <a:pPr algn="just"/>
            <a:r>
              <a:rPr lang="en-US" sz="1600" i="1"/>
              <a:t>Case Law: </a:t>
            </a:r>
            <a:r>
              <a:rPr lang="es-ES" sz="1600" i="1"/>
              <a:t>ACIT vs Harashima Naoki Tashio, ITA No. 4634/Del</a:t>
            </a:r>
          </a:p>
          <a:p>
            <a:pPr algn="just"/>
            <a:endParaRPr lang="en-US" sz="1600"/>
          </a:p>
          <a:p>
            <a:pPr algn="just"/>
            <a:r>
              <a:rPr lang="en-US" sz="1600"/>
              <a:t>In case of a foreign national, working as employee of Indian Co., employer’s contribution towards social security, health insurance, etc. in Japan was held not liable to tax in the hands of the employee in India as it was made under statutory provisions of Japan, did not give any vested right to the employee in the year of contribution and it was a contingent benefit i.e. the employee may or may not get any benefit depending upon happening or non-happening of an event which is beyond the control of the employee. Therefore, the amount contributed by the employer was not treated as a taxable perquisite in the hands of the employee. </a:t>
            </a:r>
          </a:p>
          <a:p>
            <a:pPr algn="just"/>
            <a:endParaRPr lang="en-US" sz="1600" i="1"/>
          </a:p>
          <a:p>
            <a:pPr algn="just"/>
            <a:r>
              <a:rPr lang="en-US" sz="1600" i="1" u="sng"/>
              <a:t>Other Similar Cases:</a:t>
            </a:r>
          </a:p>
          <a:p>
            <a:pPr algn="just"/>
            <a:r>
              <a:rPr lang="en-US" sz="1600" i="1"/>
              <a:t>ACIT vs Eric Matthew Gottesman (2007) 15 SOT 301 (Del) ACIT</a:t>
            </a:r>
          </a:p>
          <a:p>
            <a:pPr algn="just"/>
            <a:r>
              <a:rPr lang="en-US" sz="1600" i="1"/>
              <a:t>Circle 47(1) vs Hideki Ishihara in ITA No. 1906/Del/08 </a:t>
            </a:r>
          </a:p>
          <a:p>
            <a:pPr algn="just"/>
            <a:r>
              <a:rPr lang="en-US" sz="1600" i="1"/>
              <a:t>ITO vs Lukas Fole (2009) 124 TTJ (Pune) 965</a:t>
            </a:r>
          </a:p>
          <a:p>
            <a:pPr algn="just"/>
            <a:r>
              <a:rPr lang="en-US" sz="1600" i="1"/>
              <a:t>Gallotti Raoul vs ACIT 61 ITD (Bom.) 453</a:t>
            </a:r>
          </a:p>
          <a:p>
            <a:pPr algn="just"/>
            <a:endParaRPr lang="en-US" sz="1600" i="1"/>
          </a:p>
          <a:p>
            <a:pPr algn="just"/>
            <a:r>
              <a:rPr lang="pt-BR" sz="1600" i="1"/>
              <a:t>Refer : Circular No. 4 [F. No. 73-A/2/69-IT (A-II)]</a:t>
            </a:r>
            <a:endParaRPr lang="en-US" sz="1600" i="1"/>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37891" name="Slide Number Placeholder 5"/>
          <p:cNvSpPr>
            <a:spLocks noGrp="1"/>
          </p:cNvSpPr>
          <p:nvPr>
            <p:ph type="sldNum" sz="quarter" idx="12"/>
          </p:nvPr>
        </p:nvSpPr>
        <p:spPr>
          <a:xfrm>
            <a:off x="7042150" y="6400800"/>
            <a:ext cx="1905000" cy="457200"/>
          </a:xfrm>
          <a:noFill/>
        </p:spPr>
        <p:txBody>
          <a:bodyPr/>
          <a:lstStyle/>
          <a:p>
            <a:fld id="{9C8941A7-CF02-4028-B5E1-CFB2A2DD6BC0}" type="slidenum">
              <a:rPr lang="en-US" smtClean="0"/>
              <a:pPr/>
              <a:t>37</a:t>
            </a:fld>
            <a:endParaRPr lang="en-US" smtClean="0"/>
          </a:p>
        </p:txBody>
      </p:sp>
      <p:sp>
        <p:nvSpPr>
          <p:cNvPr id="37892"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37893" name="Title 7"/>
          <p:cNvSpPr>
            <a:spLocks noGrp="1"/>
          </p:cNvSpPr>
          <p:nvPr>
            <p:ph type="title"/>
          </p:nvPr>
        </p:nvSpPr>
        <p:spPr>
          <a:xfrm>
            <a:off x="914400" y="214313"/>
            <a:ext cx="8229600" cy="1462087"/>
          </a:xfrm>
        </p:spPr>
        <p:txBody>
          <a:bodyPr/>
          <a:lstStyle/>
          <a:p>
            <a:r>
              <a:rPr lang="en-US" sz="4000" smtClean="0"/>
              <a:t>Medical Insurance, Tax Consultancy Fees Etc</a:t>
            </a:r>
          </a:p>
        </p:txBody>
      </p:sp>
      <p:sp>
        <p:nvSpPr>
          <p:cNvPr id="37894" name="TextBox 9"/>
          <p:cNvSpPr txBox="1">
            <a:spLocks noChangeArrowheads="1"/>
          </p:cNvSpPr>
          <p:nvPr/>
        </p:nvSpPr>
        <p:spPr bwMode="auto">
          <a:xfrm>
            <a:off x="838200" y="1828800"/>
            <a:ext cx="8077200" cy="4708525"/>
          </a:xfrm>
          <a:prstGeom prst="rect">
            <a:avLst/>
          </a:prstGeom>
          <a:noFill/>
          <a:ln w="9525">
            <a:noFill/>
            <a:miter lim="800000"/>
            <a:headEnd/>
            <a:tailEnd/>
          </a:ln>
        </p:spPr>
        <p:txBody>
          <a:bodyPr>
            <a:spAutoFit/>
          </a:bodyPr>
          <a:lstStyle/>
          <a:p>
            <a:pPr algn="just"/>
            <a:r>
              <a:rPr lang="en-US" sz="1500" b="1" u="sng"/>
              <a:t>Medical Insurance, Tax Consultancy Fees Etc</a:t>
            </a:r>
            <a:endParaRPr lang="en-US" sz="1500" i="1"/>
          </a:p>
          <a:p>
            <a:pPr algn="just"/>
            <a:endParaRPr lang="en-US" sz="1500" i="1"/>
          </a:p>
          <a:p>
            <a:pPr algn="just"/>
            <a:r>
              <a:rPr lang="en-US" sz="1500" i="1"/>
              <a:t>Case Law: Yoshio Kubo v CIT  [2013] 36 Taxmann.com 1(Delhi HC)</a:t>
            </a:r>
          </a:p>
          <a:p>
            <a:pPr algn="just"/>
            <a:endParaRPr lang="en-US" sz="1500" i="1"/>
          </a:p>
          <a:p>
            <a:pPr algn="just">
              <a:buFontTx/>
              <a:buChar char="-"/>
            </a:pPr>
            <a:r>
              <a:rPr lang="en-US" sz="1500"/>
              <a:t>Payment of Medical Insurance by employer for the expat employee is not a perquisite</a:t>
            </a:r>
          </a:p>
          <a:p>
            <a:pPr algn="just"/>
            <a:endParaRPr lang="en-US" sz="1500"/>
          </a:p>
          <a:p>
            <a:pPr algn="just">
              <a:buFontTx/>
              <a:buChar char="-"/>
            </a:pPr>
            <a:r>
              <a:rPr lang="en-US" sz="1500"/>
              <a:t> Payment by employer of tax consultant fees for filing expat’s returns not perquisite as tax was borne by employer</a:t>
            </a:r>
          </a:p>
          <a:p>
            <a:pPr algn="just"/>
            <a:endParaRPr lang="en-US" sz="1500"/>
          </a:p>
          <a:p>
            <a:pPr algn="just">
              <a:buFontTx/>
              <a:buChar char="-"/>
            </a:pPr>
            <a:r>
              <a:rPr lang="en-US" sz="1500"/>
              <a:t> Tax refund received by expat employee not income in his hands as tax was to be borne by employer and thus the refund was a loan to employee</a:t>
            </a:r>
          </a:p>
          <a:p>
            <a:pPr algn="just"/>
            <a:endParaRPr lang="en-US" sz="1500"/>
          </a:p>
          <a:p>
            <a:pPr algn="just">
              <a:buFontTx/>
              <a:buChar char="-"/>
            </a:pPr>
            <a:r>
              <a:rPr lang="en-US" sz="1500"/>
              <a:t> Employer’s contribution to overseas social security, pension and medical/ health insurance do not qualify as perquisite under Section 17(1)(v) of the Act and are not taxable in the hands of the employees.</a:t>
            </a:r>
          </a:p>
          <a:p>
            <a:pPr algn="just">
              <a:buFontTx/>
              <a:buChar char="-"/>
            </a:pPr>
            <a:endParaRPr lang="en-US" sz="1500"/>
          </a:p>
          <a:p>
            <a:pPr algn="just"/>
            <a:r>
              <a:rPr lang="en-US" sz="1500" i="1"/>
              <a:t>Circular: No. 707, dated 11/07/1995 – Where non-residents are deputed to work in India and taxes are borne by employers, in certain cases if an employee to whom refunds are due has already left India and has no bank account here by the time assessment orders are passed, refund can be issued to employer as tax has been borne by it.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38915" name="Slide Number Placeholder 5"/>
          <p:cNvSpPr>
            <a:spLocks noGrp="1"/>
          </p:cNvSpPr>
          <p:nvPr>
            <p:ph type="sldNum" sz="quarter" idx="12"/>
          </p:nvPr>
        </p:nvSpPr>
        <p:spPr>
          <a:xfrm>
            <a:off x="7042150" y="6400800"/>
            <a:ext cx="1905000" cy="457200"/>
          </a:xfrm>
          <a:noFill/>
        </p:spPr>
        <p:txBody>
          <a:bodyPr/>
          <a:lstStyle/>
          <a:p>
            <a:fld id="{C837B22F-7AED-486F-B386-B07C94F1988E}" type="slidenum">
              <a:rPr lang="en-US" smtClean="0"/>
              <a:pPr/>
              <a:t>38</a:t>
            </a:fld>
            <a:endParaRPr lang="en-US" smtClean="0"/>
          </a:p>
        </p:txBody>
      </p:sp>
      <p:sp>
        <p:nvSpPr>
          <p:cNvPr id="38916"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38917" name="Title 7"/>
          <p:cNvSpPr>
            <a:spLocks noGrp="1"/>
          </p:cNvSpPr>
          <p:nvPr>
            <p:ph type="title"/>
          </p:nvPr>
        </p:nvSpPr>
        <p:spPr/>
        <p:txBody>
          <a:bodyPr/>
          <a:lstStyle/>
          <a:p>
            <a:pPr algn="ctr"/>
            <a:r>
              <a:rPr lang="en-US" sz="4000" smtClean="0"/>
              <a:t>EMPLOYEE STOCK OPTION PLAN (ESOP’s)</a:t>
            </a:r>
          </a:p>
        </p:txBody>
      </p:sp>
      <p:sp>
        <p:nvSpPr>
          <p:cNvPr id="38918" name="Rectangle 6"/>
          <p:cNvSpPr>
            <a:spLocks noChangeArrowheads="1"/>
          </p:cNvSpPr>
          <p:nvPr/>
        </p:nvSpPr>
        <p:spPr bwMode="auto">
          <a:xfrm>
            <a:off x="685800" y="1905000"/>
            <a:ext cx="8382000" cy="4546600"/>
          </a:xfrm>
          <a:prstGeom prst="rect">
            <a:avLst/>
          </a:prstGeom>
          <a:noFill/>
          <a:ln w="9525">
            <a:noFill/>
            <a:miter lim="800000"/>
            <a:headEnd/>
            <a:tailEnd/>
          </a:ln>
        </p:spPr>
        <p:txBody>
          <a:bodyPr>
            <a:spAutoFit/>
          </a:bodyPr>
          <a:lstStyle/>
          <a:p>
            <a:pPr algn="just">
              <a:lnSpc>
                <a:spcPct val="150000"/>
              </a:lnSpc>
            </a:pPr>
            <a:r>
              <a:rPr lang="en-US" sz="1500"/>
              <a:t>There are four key events in a ESOP — grant, vesting, exercise and sale. </a:t>
            </a:r>
          </a:p>
          <a:p>
            <a:pPr algn="just">
              <a:lnSpc>
                <a:spcPct val="150000"/>
              </a:lnSpc>
            </a:pPr>
            <a:r>
              <a:rPr lang="en-US" sz="1500" u="sng"/>
              <a:t>Grant Date</a:t>
            </a:r>
            <a:r>
              <a:rPr lang="en-US" sz="1500"/>
              <a:t>: Date on which employer and employee agree on terms of ESOP</a:t>
            </a:r>
          </a:p>
          <a:p>
            <a:pPr algn="just">
              <a:lnSpc>
                <a:spcPct val="150000"/>
              </a:lnSpc>
            </a:pPr>
            <a:r>
              <a:rPr lang="en-US" sz="1500" u="sng"/>
              <a:t>Vesting Date</a:t>
            </a:r>
            <a:r>
              <a:rPr lang="en-US" sz="1500"/>
              <a:t>: Date when the employee is entitled to receive the shares after satisfying the specified conditions</a:t>
            </a:r>
          </a:p>
          <a:p>
            <a:pPr algn="just">
              <a:lnSpc>
                <a:spcPct val="150000"/>
              </a:lnSpc>
            </a:pPr>
            <a:r>
              <a:rPr lang="en-US" sz="1500" u="sng"/>
              <a:t>Vesting Period</a:t>
            </a:r>
            <a:r>
              <a:rPr lang="en-US" sz="1500"/>
              <a:t>: Period between grant date and vesting date. Also called lock-in period</a:t>
            </a:r>
          </a:p>
          <a:p>
            <a:pPr algn="just">
              <a:lnSpc>
                <a:spcPct val="150000"/>
              </a:lnSpc>
            </a:pPr>
            <a:r>
              <a:rPr lang="en-US" sz="1500" u="sng"/>
              <a:t>Exercise the option</a:t>
            </a:r>
            <a:r>
              <a:rPr lang="en-US" sz="1500"/>
              <a:t>: employees can buy shares by exercising their option anytime after the vesting period</a:t>
            </a:r>
          </a:p>
          <a:p>
            <a:pPr algn="just">
              <a:lnSpc>
                <a:spcPct val="150000"/>
              </a:lnSpc>
            </a:pPr>
            <a:endParaRPr lang="en-US" sz="1500"/>
          </a:p>
          <a:p>
            <a:pPr algn="just">
              <a:lnSpc>
                <a:spcPct val="150000"/>
              </a:lnSpc>
            </a:pPr>
            <a:r>
              <a:rPr lang="en-US" sz="1500"/>
              <a:t>Taxable as Perquisite/Salary – at the time of exercise of option when shares are allotted,  difference between FMV as on date of exercise and the exercise price</a:t>
            </a:r>
          </a:p>
          <a:p>
            <a:pPr algn="just">
              <a:lnSpc>
                <a:spcPct val="150000"/>
              </a:lnSpc>
            </a:pPr>
            <a:endParaRPr lang="en-US" sz="1500"/>
          </a:p>
          <a:p>
            <a:pPr algn="just">
              <a:lnSpc>
                <a:spcPct val="150000"/>
              </a:lnSpc>
            </a:pPr>
            <a:r>
              <a:rPr lang="en-US" sz="1500"/>
              <a:t>Taxable as Capital Gain – at the time of sale of shares, difference between sale price and FMV as on date of exercise is treated as gain. Period of holding from date of allotment.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39939" name="Slide Number Placeholder 5"/>
          <p:cNvSpPr>
            <a:spLocks noGrp="1"/>
          </p:cNvSpPr>
          <p:nvPr>
            <p:ph type="sldNum" sz="quarter" idx="12"/>
          </p:nvPr>
        </p:nvSpPr>
        <p:spPr>
          <a:xfrm>
            <a:off x="7042150" y="6400800"/>
            <a:ext cx="1905000" cy="457200"/>
          </a:xfrm>
          <a:noFill/>
        </p:spPr>
        <p:txBody>
          <a:bodyPr/>
          <a:lstStyle/>
          <a:p>
            <a:fld id="{3BB59419-4EE4-4071-81A5-F3FCD4EBC317}" type="slidenum">
              <a:rPr lang="en-US" smtClean="0"/>
              <a:pPr/>
              <a:t>39</a:t>
            </a:fld>
            <a:endParaRPr lang="en-US" smtClean="0"/>
          </a:p>
        </p:txBody>
      </p:sp>
      <p:sp>
        <p:nvSpPr>
          <p:cNvPr id="3994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39941" name="Title 7"/>
          <p:cNvSpPr>
            <a:spLocks noGrp="1"/>
          </p:cNvSpPr>
          <p:nvPr>
            <p:ph type="title"/>
          </p:nvPr>
        </p:nvSpPr>
        <p:spPr/>
        <p:txBody>
          <a:bodyPr/>
          <a:lstStyle/>
          <a:p>
            <a:r>
              <a:rPr lang="en-US" smtClean="0"/>
              <a:t>ESOP’s</a:t>
            </a:r>
          </a:p>
        </p:txBody>
      </p:sp>
      <p:graphicFrame>
        <p:nvGraphicFramePr>
          <p:cNvPr id="7" name="Table 6"/>
          <p:cNvGraphicFramePr>
            <a:graphicFrameLocks noGrp="1"/>
          </p:cNvGraphicFramePr>
          <p:nvPr/>
        </p:nvGraphicFramePr>
        <p:xfrm>
          <a:off x="1371600" y="2295525"/>
          <a:ext cx="6096000" cy="30378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dirty="0" smtClean="0"/>
                        <a:t>Events</a:t>
                      </a:r>
                      <a:endParaRPr lang="en-US" dirty="0"/>
                    </a:p>
                  </a:txBody>
                  <a:tcPr/>
                </a:tc>
                <a:tc>
                  <a:txBody>
                    <a:bodyPr/>
                    <a:lstStyle/>
                    <a:p>
                      <a:pPr algn="ctr"/>
                      <a:endParaRPr lang="en-US" dirty="0"/>
                    </a:p>
                  </a:txBody>
                  <a:tcPr/>
                </a:tc>
                <a:tc>
                  <a:txBody>
                    <a:bodyPr/>
                    <a:lstStyle/>
                    <a:p>
                      <a:pPr algn="ctr"/>
                      <a:r>
                        <a:rPr lang="en-US" dirty="0" smtClean="0"/>
                        <a:t>Tax Impact</a:t>
                      </a:r>
                      <a:endParaRPr lang="en-US" dirty="0"/>
                    </a:p>
                  </a:txBody>
                  <a:tcPr/>
                </a:tc>
              </a:tr>
              <a:tr h="370840">
                <a:tc>
                  <a:txBody>
                    <a:bodyPr/>
                    <a:lstStyle/>
                    <a:p>
                      <a:r>
                        <a:rPr lang="en-US" dirty="0" smtClean="0"/>
                        <a:t>Grant of Options</a:t>
                      </a:r>
                      <a:endParaRPr lang="en-US" dirty="0"/>
                    </a:p>
                  </a:txBody>
                  <a:tcPr/>
                </a:tc>
                <a:tc>
                  <a:txBody>
                    <a:bodyPr/>
                    <a:lstStyle/>
                    <a:p>
                      <a:endParaRPr lang="en-US" dirty="0"/>
                    </a:p>
                  </a:txBody>
                  <a:tcPr/>
                </a:tc>
                <a:tc>
                  <a:txBody>
                    <a:bodyPr/>
                    <a:lstStyle/>
                    <a:p>
                      <a:r>
                        <a:rPr lang="en-US" dirty="0" smtClean="0"/>
                        <a:t>No Tax</a:t>
                      </a:r>
                      <a:endParaRPr lang="en-US" dirty="0"/>
                    </a:p>
                  </a:txBody>
                  <a:tcPr/>
                </a:tc>
              </a:tr>
              <a:tr h="370840">
                <a:tc>
                  <a:txBody>
                    <a:bodyPr/>
                    <a:lstStyle/>
                    <a:p>
                      <a:r>
                        <a:rPr lang="en-US" dirty="0" smtClean="0"/>
                        <a:t>Vesting of Options</a:t>
                      </a:r>
                      <a:endParaRPr lang="en-US" dirty="0"/>
                    </a:p>
                  </a:txBody>
                  <a:tcPr/>
                </a:tc>
                <a:tc>
                  <a:txBody>
                    <a:bodyPr/>
                    <a:lstStyle/>
                    <a:p>
                      <a:endParaRPr lang="en-US" dirty="0"/>
                    </a:p>
                  </a:txBody>
                  <a:tcPr/>
                </a:tc>
                <a:tc>
                  <a:txBody>
                    <a:bodyPr/>
                    <a:lstStyle/>
                    <a:p>
                      <a:r>
                        <a:rPr lang="en-US" dirty="0" smtClean="0"/>
                        <a:t>No Tax</a:t>
                      </a:r>
                      <a:endParaRPr lang="en-US" dirty="0"/>
                    </a:p>
                  </a:txBody>
                  <a:tcPr/>
                </a:tc>
              </a:tr>
              <a:tr h="370840">
                <a:tc>
                  <a:txBody>
                    <a:bodyPr/>
                    <a:lstStyle/>
                    <a:p>
                      <a:r>
                        <a:rPr lang="en-US" dirty="0" smtClean="0"/>
                        <a:t>Exercise of Options </a:t>
                      </a:r>
                      <a:endParaRPr lang="en-US" dirty="0"/>
                    </a:p>
                  </a:txBody>
                  <a:tcPr/>
                </a:tc>
                <a:tc>
                  <a:txBody>
                    <a:bodyPr/>
                    <a:lstStyle/>
                    <a:p>
                      <a:r>
                        <a:rPr lang="en-US" dirty="0" smtClean="0"/>
                        <a:t>(relevant for</a:t>
                      </a:r>
                      <a:r>
                        <a:rPr lang="en-US" baseline="0" dirty="0" smtClean="0"/>
                        <a:t> valuation of shares) </a:t>
                      </a:r>
                      <a:endParaRPr lang="en-US" dirty="0"/>
                    </a:p>
                  </a:txBody>
                  <a:tcPr/>
                </a:tc>
                <a:tc>
                  <a:txBody>
                    <a:bodyPr/>
                    <a:lstStyle/>
                    <a:p>
                      <a:r>
                        <a:rPr lang="en-US" dirty="0" smtClean="0"/>
                        <a:t>No Tax</a:t>
                      </a:r>
                      <a:endParaRPr lang="en-US" dirty="0"/>
                    </a:p>
                  </a:txBody>
                  <a:tcPr/>
                </a:tc>
              </a:tr>
              <a:tr h="370840">
                <a:tc>
                  <a:txBody>
                    <a:bodyPr/>
                    <a:lstStyle/>
                    <a:p>
                      <a:r>
                        <a:rPr lang="en-US" dirty="0" smtClean="0"/>
                        <a:t>Allotment of Shares</a:t>
                      </a:r>
                      <a:endParaRPr lang="en-US" dirty="0"/>
                    </a:p>
                  </a:txBody>
                  <a:tcPr/>
                </a:tc>
                <a:tc>
                  <a:txBody>
                    <a:bodyPr/>
                    <a:lstStyle/>
                    <a:p>
                      <a:endParaRPr lang="en-US" dirty="0"/>
                    </a:p>
                  </a:txBody>
                  <a:tcPr/>
                </a:tc>
                <a:tc>
                  <a:txBody>
                    <a:bodyPr/>
                    <a:lstStyle/>
                    <a:p>
                      <a:r>
                        <a:rPr lang="en-US" dirty="0" smtClean="0"/>
                        <a:t>Taxable Perquisite </a:t>
                      </a:r>
                      <a:endParaRPr lang="en-US" dirty="0"/>
                    </a:p>
                  </a:txBody>
                  <a:tcPr/>
                </a:tc>
              </a:tr>
              <a:tr h="370840">
                <a:tc>
                  <a:txBody>
                    <a:bodyPr/>
                    <a:lstStyle/>
                    <a:p>
                      <a:r>
                        <a:rPr lang="en-US" dirty="0" smtClean="0"/>
                        <a:t>Sale of Share</a:t>
                      </a:r>
                      <a:endParaRPr lang="en-US" dirty="0"/>
                    </a:p>
                  </a:txBody>
                  <a:tcPr/>
                </a:tc>
                <a:tc>
                  <a:txBody>
                    <a:bodyPr/>
                    <a:lstStyle/>
                    <a:p>
                      <a:endParaRPr lang="en-US" dirty="0"/>
                    </a:p>
                  </a:txBody>
                  <a:tcPr/>
                </a:tc>
                <a:tc>
                  <a:txBody>
                    <a:bodyPr/>
                    <a:lstStyle/>
                    <a:p>
                      <a:r>
                        <a:rPr lang="en-US" dirty="0" smtClean="0"/>
                        <a:t>Capital Gains</a:t>
                      </a:r>
                      <a:endParaRPr lang="en-US" dirty="0"/>
                    </a:p>
                  </a:txBody>
                  <a:tcPr/>
                </a:tc>
              </a:tr>
            </a:tbl>
          </a:graphicData>
        </a:graphic>
      </p:graphicFrame>
      <p:cxnSp>
        <p:nvCxnSpPr>
          <p:cNvPr id="39972" name="Straight Arrow Connector 8"/>
          <p:cNvCxnSpPr>
            <a:cxnSpLocks noChangeShapeType="1"/>
          </p:cNvCxnSpPr>
          <p:nvPr/>
        </p:nvCxnSpPr>
        <p:spPr bwMode="auto">
          <a:xfrm>
            <a:off x="3657600" y="4657725"/>
            <a:ext cx="1600200" cy="0"/>
          </a:xfrm>
          <a:prstGeom prst="straightConnector1">
            <a:avLst/>
          </a:prstGeom>
          <a:noFill/>
          <a:ln w="9525" algn="ctr">
            <a:solidFill>
              <a:schemeClr val="tx1"/>
            </a:solidFill>
            <a:round/>
            <a:headEnd/>
            <a:tailEnd type="arrow" w="med" len="med"/>
          </a:ln>
        </p:spPr>
      </p:cxnSp>
      <p:cxnSp>
        <p:nvCxnSpPr>
          <p:cNvPr id="39973" name="Straight Arrow Connector 9"/>
          <p:cNvCxnSpPr>
            <a:cxnSpLocks noChangeShapeType="1"/>
          </p:cNvCxnSpPr>
          <p:nvPr/>
        </p:nvCxnSpPr>
        <p:spPr bwMode="auto">
          <a:xfrm>
            <a:off x="3657600" y="5114925"/>
            <a:ext cx="1600200" cy="0"/>
          </a:xfrm>
          <a:prstGeom prst="straightConnector1">
            <a:avLst/>
          </a:prstGeom>
          <a:noFill/>
          <a:ln w="9525" algn="ctr">
            <a:solidFill>
              <a:schemeClr val="tx1"/>
            </a:solidFill>
            <a:round/>
            <a:headEnd/>
            <a:tailEnd type="arrow" w="med" len="med"/>
          </a:ln>
        </p:spPr>
      </p:cxnSp>
      <p:cxnSp>
        <p:nvCxnSpPr>
          <p:cNvPr id="39974" name="Straight Arrow Connector 10"/>
          <p:cNvCxnSpPr>
            <a:cxnSpLocks noChangeShapeType="1"/>
          </p:cNvCxnSpPr>
          <p:nvPr/>
        </p:nvCxnSpPr>
        <p:spPr bwMode="auto">
          <a:xfrm>
            <a:off x="3657600" y="2828925"/>
            <a:ext cx="1600200" cy="0"/>
          </a:xfrm>
          <a:prstGeom prst="straightConnector1">
            <a:avLst/>
          </a:prstGeom>
          <a:noFill/>
          <a:ln w="9525" algn="ctr">
            <a:solidFill>
              <a:schemeClr val="tx1"/>
            </a:solidFill>
            <a:round/>
            <a:headEnd/>
            <a:tailEnd type="arrow" w="med" len="med"/>
          </a:ln>
        </p:spPr>
      </p:cxnSp>
      <p:cxnSp>
        <p:nvCxnSpPr>
          <p:cNvPr id="39975" name="Straight Arrow Connector 11"/>
          <p:cNvCxnSpPr>
            <a:cxnSpLocks noChangeShapeType="1"/>
          </p:cNvCxnSpPr>
          <p:nvPr/>
        </p:nvCxnSpPr>
        <p:spPr bwMode="auto">
          <a:xfrm>
            <a:off x="3657600" y="3286125"/>
            <a:ext cx="1600200" cy="0"/>
          </a:xfrm>
          <a:prstGeom prst="straightConnector1">
            <a:avLst/>
          </a:prstGeom>
          <a:noFill/>
          <a:ln w="9525"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099" name="Slide Number Placeholder 5"/>
          <p:cNvSpPr>
            <a:spLocks noGrp="1"/>
          </p:cNvSpPr>
          <p:nvPr>
            <p:ph type="sldNum" sz="quarter" idx="12"/>
          </p:nvPr>
        </p:nvSpPr>
        <p:spPr>
          <a:xfrm>
            <a:off x="7042150" y="6400800"/>
            <a:ext cx="1905000" cy="457200"/>
          </a:xfrm>
          <a:noFill/>
        </p:spPr>
        <p:txBody>
          <a:bodyPr/>
          <a:lstStyle/>
          <a:p>
            <a:fld id="{129EFDA8-B134-4DAF-A931-09E008737875}" type="slidenum">
              <a:rPr lang="en-US" smtClean="0"/>
              <a:pPr/>
              <a:t>4</a:t>
            </a:fld>
            <a:endParaRPr lang="en-US" smtClean="0"/>
          </a:p>
        </p:txBody>
      </p:sp>
      <p:sp>
        <p:nvSpPr>
          <p:cNvPr id="410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4101" name="Title 7"/>
          <p:cNvSpPr>
            <a:spLocks noGrp="1"/>
          </p:cNvSpPr>
          <p:nvPr>
            <p:ph type="title"/>
          </p:nvPr>
        </p:nvSpPr>
        <p:spPr>
          <a:xfrm>
            <a:off x="1066800" y="228600"/>
            <a:ext cx="7993063" cy="1462088"/>
          </a:xfrm>
        </p:spPr>
        <p:txBody>
          <a:bodyPr/>
          <a:lstStyle/>
          <a:p>
            <a:r>
              <a:rPr lang="en-US" sz="3600" dirty="0" smtClean="0"/>
              <a:t>OVERVIEW (</a:t>
            </a:r>
            <a:r>
              <a:rPr lang="en-US" sz="3600" dirty="0" err="1" smtClean="0"/>
              <a:t>con’t</a:t>
            </a:r>
            <a:r>
              <a:rPr lang="en-US" sz="3600" dirty="0" smtClean="0"/>
              <a:t>)</a:t>
            </a:r>
          </a:p>
        </p:txBody>
      </p:sp>
      <p:sp>
        <p:nvSpPr>
          <p:cNvPr id="4102" name="TextBox 9"/>
          <p:cNvSpPr txBox="1">
            <a:spLocks noChangeArrowheads="1"/>
          </p:cNvSpPr>
          <p:nvPr/>
        </p:nvSpPr>
        <p:spPr bwMode="auto">
          <a:xfrm>
            <a:off x="914400" y="1828801"/>
            <a:ext cx="8077200" cy="2939266"/>
          </a:xfrm>
          <a:prstGeom prst="rect">
            <a:avLst/>
          </a:prstGeom>
          <a:noFill/>
          <a:ln w="9525">
            <a:noFill/>
            <a:miter lim="800000"/>
            <a:headEnd/>
            <a:tailEnd/>
          </a:ln>
        </p:spPr>
        <p:txBody>
          <a:bodyPr wrap="square">
            <a:spAutoFit/>
          </a:bodyPr>
          <a:lstStyle/>
          <a:p>
            <a:pPr algn="just"/>
            <a:r>
              <a:rPr lang="en-US" sz="2300" dirty="0" smtClean="0"/>
              <a:t>Other Issues</a:t>
            </a:r>
          </a:p>
          <a:p>
            <a:pPr algn="just"/>
            <a:endParaRPr lang="en-US" sz="2300" dirty="0" smtClean="0"/>
          </a:p>
          <a:p>
            <a:pPr algn="just"/>
            <a:r>
              <a:rPr lang="en-US" sz="2300" dirty="0" smtClean="0"/>
              <a:t>       - TDS from Salary</a:t>
            </a:r>
          </a:p>
          <a:p>
            <a:pPr algn="just"/>
            <a:endParaRPr lang="en-US" sz="2300" dirty="0" smtClean="0"/>
          </a:p>
          <a:p>
            <a:pPr algn="just"/>
            <a:r>
              <a:rPr lang="en-US" sz="2300" dirty="0" smtClean="0"/>
              <a:t>       - Tax Residency Certificate</a:t>
            </a:r>
          </a:p>
          <a:p>
            <a:pPr algn="just"/>
            <a:endParaRPr lang="en-US" sz="2300" dirty="0" smtClean="0"/>
          </a:p>
          <a:p>
            <a:pPr algn="just"/>
            <a:r>
              <a:rPr lang="en-US" sz="2300" dirty="0" smtClean="0"/>
              <a:t>        - Foreign Asset Disclosures in IT Return</a:t>
            </a:r>
          </a:p>
          <a:p>
            <a:pPr algn="just"/>
            <a:endParaRPr lang="en-US" sz="24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0963" name="Slide Number Placeholder 5"/>
          <p:cNvSpPr>
            <a:spLocks noGrp="1"/>
          </p:cNvSpPr>
          <p:nvPr>
            <p:ph type="sldNum" sz="quarter" idx="12"/>
          </p:nvPr>
        </p:nvSpPr>
        <p:spPr>
          <a:xfrm>
            <a:off x="7042150" y="6400800"/>
            <a:ext cx="1905000" cy="457200"/>
          </a:xfrm>
          <a:noFill/>
        </p:spPr>
        <p:txBody>
          <a:bodyPr/>
          <a:lstStyle/>
          <a:p>
            <a:fld id="{E349A908-DA7C-40DC-B5F8-BA3DAED4BA68}" type="slidenum">
              <a:rPr lang="en-US" smtClean="0"/>
              <a:pPr/>
              <a:t>40</a:t>
            </a:fld>
            <a:endParaRPr lang="en-US" smtClean="0"/>
          </a:p>
        </p:txBody>
      </p:sp>
      <p:sp>
        <p:nvSpPr>
          <p:cNvPr id="40964"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40965" name="Title 7"/>
          <p:cNvSpPr>
            <a:spLocks noGrp="1"/>
          </p:cNvSpPr>
          <p:nvPr>
            <p:ph type="title"/>
          </p:nvPr>
        </p:nvSpPr>
        <p:spPr/>
        <p:txBody>
          <a:bodyPr/>
          <a:lstStyle/>
          <a:p>
            <a:r>
              <a:rPr lang="en-US" sz="3600" smtClean="0"/>
              <a:t>Tie Breaker Test – TDS on Other Income</a:t>
            </a:r>
            <a:endParaRPr lang="en-US" smtClean="0"/>
          </a:p>
        </p:txBody>
      </p:sp>
      <p:sp>
        <p:nvSpPr>
          <p:cNvPr id="40966" name="Rectangle 6"/>
          <p:cNvSpPr>
            <a:spLocks noChangeArrowheads="1"/>
          </p:cNvSpPr>
          <p:nvPr/>
        </p:nvSpPr>
        <p:spPr bwMode="auto">
          <a:xfrm>
            <a:off x="609600" y="2286000"/>
            <a:ext cx="8382000" cy="3416300"/>
          </a:xfrm>
          <a:prstGeom prst="rect">
            <a:avLst/>
          </a:prstGeom>
          <a:noFill/>
          <a:ln w="9525">
            <a:noFill/>
            <a:miter lim="800000"/>
            <a:headEnd/>
            <a:tailEnd/>
          </a:ln>
        </p:spPr>
        <p:txBody>
          <a:bodyPr>
            <a:spAutoFit/>
          </a:bodyPr>
          <a:lstStyle/>
          <a:p>
            <a:pPr algn="just">
              <a:lnSpc>
                <a:spcPct val="150000"/>
              </a:lnSpc>
            </a:pPr>
            <a:r>
              <a:rPr lang="en-US" b="1" u="sng"/>
              <a:t>ISSUES</a:t>
            </a:r>
          </a:p>
          <a:p>
            <a:pPr algn="just">
              <a:lnSpc>
                <a:spcPct val="150000"/>
              </a:lnSpc>
            </a:pPr>
            <a:endParaRPr lang="en-US" b="1" u="sng"/>
          </a:p>
          <a:p>
            <a:pPr algn="just">
              <a:lnSpc>
                <a:spcPct val="150000"/>
              </a:lnSpc>
            </a:pPr>
            <a:r>
              <a:rPr lang="en-US"/>
              <a:t>Resident under Tie Breaker Test :  For Treaty purposes only</a:t>
            </a:r>
          </a:p>
          <a:p>
            <a:pPr algn="just">
              <a:lnSpc>
                <a:spcPct val="150000"/>
              </a:lnSpc>
            </a:pPr>
            <a:endParaRPr lang="en-US"/>
          </a:p>
          <a:p>
            <a:pPr algn="just">
              <a:lnSpc>
                <a:spcPct val="150000"/>
              </a:lnSpc>
            </a:pPr>
            <a:r>
              <a:rPr lang="en-US"/>
              <a:t>Resident in Source (Host) State : For other income not covered by Treaty including income in Resident (Home) State</a:t>
            </a:r>
          </a:p>
          <a:p>
            <a:pPr algn="just">
              <a:lnSpc>
                <a:spcPct val="150000"/>
              </a:lnSpc>
            </a:pPr>
            <a:endParaRPr lang="en-US"/>
          </a:p>
          <a:p>
            <a:pPr algn="just">
              <a:lnSpc>
                <a:spcPct val="150000"/>
              </a:lnSpc>
            </a:pPr>
            <a:r>
              <a:rPr lang="en-US"/>
              <a:t>Third Country Income / Source State Income paid by Resident of Home Country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1987" name="Slide Number Placeholder 5"/>
          <p:cNvSpPr>
            <a:spLocks noGrp="1"/>
          </p:cNvSpPr>
          <p:nvPr>
            <p:ph type="sldNum" sz="quarter" idx="12"/>
          </p:nvPr>
        </p:nvSpPr>
        <p:spPr>
          <a:xfrm>
            <a:off x="7042150" y="6400800"/>
            <a:ext cx="1905000" cy="457200"/>
          </a:xfrm>
          <a:noFill/>
        </p:spPr>
        <p:txBody>
          <a:bodyPr/>
          <a:lstStyle/>
          <a:p>
            <a:fld id="{59A18174-D9F2-4109-97B0-2A3D5ACCE5BC}" type="slidenum">
              <a:rPr lang="en-US" smtClean="0"/>
              <a:pPr/>
              <a:t>41</a:t>
            </a:fld>
            <a:endParaRPr lang="en-US" smtClean="0"/>
          </a:p>
        </p:txBody>
      </p:sp>
      <p:sp>
        <p:nvSpPr>
          <p:cNvPr id="4198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41989" name="Title 7"/>
          <p:cNvSpPr>
            <a:spLocks noGrp="1"/>
          </p:cNvSpPr>
          <p:nvPr>
            <p:ph type="title"/>
          </p:nvPr>
        </p:nvSpPr>
        <p:spPr/>
        <p:txBody>
          <a:bodyPr/>
          <a:lstStyle/>
          <a:p>
            <a:r>
              <a:rPr lang="en-US" smtClean="0"/>
              <a:t>ESOP’s</a:t>
            </a:r>
          </a:p>
        </p:txBody>
      </p:sp>
      <p:sp>
        <p:nvSpPr>
          <p:cNvPr id="41990" name="Rectangle 6"/>
          <p:cNvSpPr>
            <a:spLocks noChangeArrowheads="1"/>
          </p:cNvSpPr>
          <p:nvPr/>
        </p:nvSpPr>
        <p:spPr bwMode="auto">
          <a:xfrm>
            <a:off x="609600" y="1968500"/>
            <a:ext cx="8382000" cy="4032250"/>
          </a:xfrm>
          <a:prstGeom prst="rect">
            <a:avLst/>
          </a:prstGeom>
          <a:noFill/>
          <a:ln w="9525">
            <a:noFill/>
            <a:miter lim="800000"/>
            <a:headEnd/>
            <a:tailEnd/>
          </a:ln>
        </p:spPr>
        <p:txBody>
          <a:bodyPr>
            <a:spAutoFit/>
          </a:bodyPr>
          <a:lstStyle/>
          <a:p>
            <a:pPr algn="just"/>
            <a:r>
              <a:rPr lang="en-US" sz="1600" u="sng"/>
              <a:t>Issues involved in ESOP’s</a:t>
            </a:r>
          </a:p>
          <a:p>
            <a:pPr algn="just"/>
            <a:r>
              <a:rPr lang="en-US" sz="1600"/>
              <a:t>1. </a:t>
            </a:r>
            <a:r>
              <a:rPr lang="en-US" sz="1600" u="sng"/>
              <a:t>Accrual</a:t>
            </a:r>
            <a:endParaRPr lang="en-US" sz="1600"/>
          </a:p>
          <a:p>
            <a:pPr algn="just"/>
            <a:r>
              <a:rPr lang="en-US" sz="1600"/>
              <a:t>At the time of exercise of options  </a:t>
            </a:r>
          </a:p>
          <a:p>
            <a:pPr algn="just"/>
            <a:endParaRPr lang="en-US" sz="1600"/>
          </a:p>
          <a:p>
            <a:pPr algn="just"/>
            <a:r>
              <a:rPr lang="en-US" sz="1600"/>
              <a:t>2. </a:t>
            </a:r>
            <a:r>
              <a:rPr lang="en-US" sz="1600" u="sng"/>
              <a:t>Source</a:t>
            </a:r>
          </a:p>
          <a:p>
            <a:pPr algn="just"/>
            <a:r>
              <a:rPr lang="en-US" sz="1600"/>
              <a:t>Where is it arising – In India or Foreign Country</a:t>
            </a:r>
          </a:p>
          <a:p>
            <a:pPr algn="just"/>
            <a:endParaRPr lang="en-US" sz="1600"/>
          </a:p>
          <a:p>
            <a:pPr algn="just"/>
            <a:r>
              <a:rPr lang="en-US" sz="1600"/>
              <a:t>3. </a:t>
            </a:r>
            <a:r>
              <a:rPr lang="en-US" sz="1600" u="sng"/>
              <a:t>Due</a:t>
            </a:r>
          </a:p>
          <a:p>
            <a:pPr algn="just"/>
            <a:r>
              <a:rPr lang="en-US" sz="1600"/>
              <a:t>At the time of Sale</a:t>
            </a:r>
          </a:p>
          <a:p>
            <a:pPr algn="just"/>
            <a:endParaRPr lang="en-US" sz="1600"/>
          </a:p>
          <a:p>
            <a:pPr algn="just"/>
            <a:r>
              <a:rPr lang="en-US" sz="1600"/>
              <a:t>4. </a:t>
            </a:r>
            <a:r>
              <a:rPr lang="en-US" sz="1600" u="sng"/>
              <a:t>TDS u/s 192</a:t>
            </a:r>
          </a:p>
          <a:p>
            <a:pPr algn="just">
              <a:buFont typeface="Arial" charset="0"/>
              <a:buChar char="•"/>
            </a:pPr>
            <a:r>
              <a:rPr lang="en-US" sz="1600"/>
              <a:t> An employer is required to compute the benefit under the stock options, as perquisite, include the same as part of the salary income and withhold the tax on the same from the employee.</a:t>
            </a:r>
          </a:p>
          <a:p>
            <a:pPr algn="just">
              <a:buFont typeface="Arial" charset="0"/>
              <a:buChar char="•"/>
            </a:pPr>
            <a:r>
              <a:rPr lang="en-US" sz="1600"/>
              <a:t> It may include options of Subsidiary Company or that of Parent company outside India</a:t>
            </a:r>
          </a:p>
          <a:p>
            <a:pPr algn="just">
              <a:buFont typeface="Arial" charset="0"/>
              <a:buChar char="•"/>
            </a:pPr>
            <a:r>
              <a:rPr lang="en-US" sz="1600"/>
              <a:t> Short Term Gain in most cases where exercise time is based upon the liquidity event.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3011" name="Slide Number Placeholder 5"/>
          <p:cNvSpPr>
            <a:spLocks noGrp="1"/>
          </p:cNvSpPr>
          <p:nvPr>
            <p:ph type="sldNum" sz="quarter" idx="12"/>
          </p:nvPr>
        </p:nvSpPr>
        <p:spPr>
          <a:xfrm>
            <a:off x="7042150" y="6400800"/>
            <a:ext cx="1905000" cy="457200"/>
          </a:xfrm>
          <a:noFill/>
        </p:spPr>
        <p:txBody>
          <a:bodyPr/>
          <a:lstStyle/>
          <a:p>
            <a:fld id="{B766E4AE-C1C2-49CA-BE37-CF0D534BF4FF}" type="slidenum">
              <a:rPr lang="en-US" smtClean="0"/>
              <a:pPr/>
              <a:t>42</a:t>
            </a:fld>
            <a:endParaRPr lang="en-US" smtClean="0"/>
          </a:p>
        </p:txBody>
      </p:sp>
      <p:sp>
        <p:nvSpPr>
          <p:cNvPr id="43012"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43013" name="Title 7"/>
          <p:cNvSpPr>
            <a:spLocks noGrp="1"/>
          </p:cNvSpPr>
          <p:nvPr>
            <p:ph type="title"/>
          </p:nvPr>
        </p:nvSpPr>
        <p:spPr/>
        <p:txBody>
          <a:bodyPr/>
          <a:lstStyle/>
          <a:p>
            <a:r>
              <a:rPr lang="en-US" smtClean="0"/>
              <a:t>ESOP’s</a:t>
            </a:r>
          </a:p>
        </p:txBody>
      </p:sp>
      <p:sp>
        <p:nvSpPr>
          <p:cNvPr id="43014" name="Rectangle 6"/>
          <p:cNvSpPr>
            <a:spLocks noChangeArrowheads="1"/>
          </p:cNvSpPr>
          <p:nvPr/>
        </p:nvSpPr>
        <p:spPr bwMode="auto">
          <a:xfrm>
            <a:off x="609600" y="1968500"/>
            <a:ext cx="8382000" cy="3365500"/>
          </a:xfrm>
          <a:prstGeom prst="rect">
            <a:avLst/>
          </a:prstGeom>
          <a:noFill/>
          <a:ln w="9525">
            <a:noFill/>
            <a:miter lim="800000"/>
            <a:headEnd/>
            <a:tailEnd/>
          </a:ln>
        </p:spPr>
        <p:txBody>
          <a:bodyPr>
            <a:spAutoFit/>
          </a:bodyPr>
          <a:lstStyle/>
          <a:p>
            <a:pPr algn="just">
              <a:lnSpc>
                <a:spcPct val="150000"/>
              </a:lnSpc>
            </a:pPr>
            <a:r>
              <a:rPr lang="en-US" sz="1600"/>
              <a:t>Depending on where an individual is at the time of these key events, the taxing implications in India may differ.</a:t>
            </a:r>
          </a:p>
          <a:p>
            <a:pPr algn="just">
              <a:lnSpc>
                <a:spcPct val="150000"/>
              </a:lnSpc>
            </a:pPr>
            <a:endParaRPr lang="en-US" sz="1600"/>
          </a:p>
          <a:p>
            <a:pPr algn="just">
              <a:lnSpc>
                <a:spcPct val="150000"/>
              </a:lnSpc>
            </a:pPr>
            <a:r>
              <a:rPr lang="en-US" sz="1600"/>
              <a:t>For </a:t>
            </a:r>
            <a:r>
              <a:rPr lang="en-US" sz="1600" u="sng"/>
              <a:t>Resident</a:t>
            </a:r>
            <a:r>
              <a:rPr lang="en-US" sz="1600"/>
              <a:t>– taxed on global income therefore, taxable both at time of exercise (as salary income) and at time of sale (as capital gains)</a:t>
            </a:r>
          </a:p>
          <a:p>
            <a:pPr algn="just">
              <a:lnSpc>
                <a:spcPct val="150000"/>
              </a:lnSpc>
            </a:pPr>
            <a:endParaRPr lang="en-US" sz="1600"/>
          </a:p>
          <a:p>
            <a:pPr algn="just">
              <a:lnSpc>
                <a:spcPct val="150000"/>
              </a:lnSpc>
            </a:pPr>
            <a:r>
              <a:rPr lang="en-US" sz="1600"/>
              <a:t>For </a:t>
            </a:r>
            <a:r>
              <a:rPr lang="en-US" sz="1600" u="sng"/>
              <a:t>Non Resident and RNOR </a:t>
            </a:r>
            <a:r>
              <a:rPr lang="en-US" sz="1600"/>
              <a:t>- Only the perquisite value proportionate to their accrual in India is taxable in India (as salary income) and on sale only if consideration is received in India (assuming shares of a foreign company)</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4035" name="Slide Number Placeholder 5"/>
          <p:cNvSpPr>
            <a:spLocks noGrp="1"/>
          </p:cNvSpPr>
          <p:nvPr>
            <p:ph type="sldNum" sz="quarter" idx="12"/>
          </p:nvPr>
        </p:nvSpPr>
        <p:spPr>
          <a:xfrm>
            <a:off x="7042150" y="6400800"/>
            <a:ext cx="1905000" cy="457200"/>
          </a:xfrm>
          <a:noFill/>
        </p:spPr>
        <p:txBody>
          <a:bodyPr/>
          <a:lstStyle/>
          <a:p>
            <a:fld id="{CD58E0D1-C828-489B-98CC-C9EE199FF1D5}" type="slidenum">
              <a:rPr lang="en-US" smtClean="0"/>
              <a:pPr/>
              <a:t>43</a:t>
            </a:fld>
            <a:endParaRPr lang="en-US" smtClean="0"/>
          </a:p>
        </p:txBody>
      </p:sp>
      <p:sp>
        <p:nvSpPr>
          <p:cNvPr id="44036"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44037" name="Title 7"/>
          <p:cNvSpPr>
            <a:spLocks noGrp="1"/>
          </p:cNvSpPr>
          <p:nvPr>
            <p:ph type="title"/>
          </p:nvPr>
        </p:nvSpPr>
        <p:spPr/>
        <p:txBody>
          <a:bodyPr/>
          <a:lstStyle/>
          <a:p>
            <a:r>
              <a:rPr lang="en-US" smtClean="0"/>
              <a:t>ESOP’s</a:t>
            </a:r>
          </a:p>
        </p:txBody>
      </p:sp>
      <p:sp>
        <p:nvSpPr>
          <p:cNvPr id="44038" name="Rectangle 6"/>
          <p:cNvSpPr>
            <a:spLocks noChangeArrowheads="1"/>
          </p:cNvSpPr>
          <p:nvPr/>
        </p:nvSpPr>
        <p:spPr bwMode="auto">
          <a:xfrm>
            <a:off x="838200" y="2057400"/>
            <a:ext cx="7848600" cy="4200525"/>
          </a:xfrm>
          <a:prstGeom prst="rect">
            <a:avLst/>
          </a:prstGeom>
          <a:noFill/>
          <a:ln w="9525">
            <a:noFill/>
            <a:miter lim="800000"/>
            <a:headEnd/>
            <a:tailEnd/>
          </a:ln>
        </p:spPr>
        <p:txBody>
          <a:bodyPr>
            <a:spAutoFit/>
          </a:bodyPr>
          <a:lstStyle/>
          <a:p>
            <a:pPr algn="just">
              <a:lnSpc>
                <a:spcPct val="150000"/>
              </a:lnSpc>
            </a:pPr>
            <a:r>
              <a:rPr lang="en-US" sz="1500" u="sng"/>
              <a:t>Tax Implications of Stock Options granted by Foreign Co. to employees of Indian Sub.</a:t>
            </a:r>
            <a:endParaRPr lang="en-US" sz="1500"/>
          </a:p>
          <a:p>
            <a:pPr algn="just">
              <a:lnSpc>
                <a:spcPct val="150000"/>
              </a:lnSpc>
            </a:pPr>
            <a:r>
              <a:rPr lang="en-US" sz="1500" i="1"/>
              <a:t>Case Law: ACIT v Robert Arthur Keltz [2013] 35 taxmann.com 424 (ITAT)</a:t>
            </a:r>
          </a:p>
          <a:p>
            <a:pPr algn="just">
              <a:lnSpc>
                <a:spcPct val="150000"/>
              </a:lnSpc>
            </a:pPr>
            <a:endParaRPr lang="en-US" sz="1500" i="1"/>
          </a:p>
          <a:p>
            <a:pPr algn="just">
              <a:lnSpc>
                <a:spcPct val="150000"/>
              </a:lnSpc>
            </a:pPr>
            <a:r>
              <a:rPr lang="en-US" sz="1500"/>
              <a:t>The principle laid down by the Delhi 'I' Benches in the case of Asstt. CIT v. Ellin 'D' Rozario [IT Appeal No. 2918 (Delhi) of 2005, dated 5-12-2008] is that only proportionate salary would be taxable in India, if a part of activity done by the assessee has no relation to any India specific job or activity. In this case, it is not in dispute that the assessee was in India only for a short period and that prior to it, he has not done any service connected with any activity in India. Thus, applying the same propositions to the facts of the case on hand, as the assessee has not rendered service in India for the whole grant period, only such proportion of the ESOP perquisite as is relatable to the service rendered by the assessee in India is taxable in India.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5059" name="Slide Number Placeholder 5"/>
          <p:cNvSpPr>
            <a:spLocks noGrp="1"/>
          </p:cNvSpPr>
          <p:nvPr>
            <p:ph type="sldNum" sz="quarter" idx="12"/>
          </p:nvPr>
        </p:nvSpPr>
        <p:spPr>
          <a:xfrm>
            <a:off x="7042150" y="6400800"/>
            <a:ext cx="1905000" cy="457200"/>
          </a:xfrm>
          <a:noFill/>
        </p:spPr>
        <p:txBody>
          <a:bodyPr/>
          <a:lstStyle/>
          <a:p>
            <a:fld id="{9EE6A70E-A7BD-4B25-8AEC-D9C8D7DE56C7}" type="slidenum">
              <a:rPr lang="en-US" smtClean="0"/>
              <a:pPr/>
              <a:t>44</a:t>
            </a:fld>
            <a:endParaRPr lang="en-US" smtClean="0"/>
          </a:p>
        </p:txBody>
      </p:sp>
      <p:sp>
        <p:nvSpPr>
          <p:cNvPr id="4506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45061" name="Title 7"/>
          <p:cNvSpPr>
            <a:spLocks noGrp="1"/>
          </p:cNvSpPr>
          <p:nvPr>
            <p:ph type="title"/>
          </p:nvPr>
        </p:nvSpPr>
        <p:spPr/>
        <p:txBody>
          <a:bodyPr/>
          <a:lstStyle/>
          <a:p>
            <a:r>
              <a:rPr lang="en-US" smtClean="0"/>
              <a:t>ESOP’s</a:t>
            </a:r>
          </a:p>
        </p:txBody>
      </p:sp>
      <p:sp>
        <p:nvSpPr>
          <p:cNvPr id="45062" name="Rectangle 6"/>
          <p:cNvSpPr>
            <a:spLocks noChangeArrowheads="1"/>
          </p:cNvSpPr>
          <p:nvPr/>
        </p:nvSpPr>
        <p:spPr bwMode="auto">
          <a:xfrm>
            <a:off x="838200" y="1981200"/>
            <a:ext cx="7848600" cy="4105275"/>
          </a:xfrm>
          <a:prstGeom prst="rect">
            <a:avLst/>
          </a:prstGeom>
          <a:noFill/>
          <a:ln w="9525">
            <a:noFill/>
            <a:miter lim="800000"/>
            <a:headEnd/>
            <a:tailEnd/>
          </a:ln>
        </p:spPr>
        <p:txBody>
          <a:bodyPr>
            <a:spAutoFit/>
          </a:bodyPr>
          <a:lstStyle/>
          <a:p>
            <a:pPr algn="just">
              <a:lnSpc>
                <a:spcPct val="150000"/>
              </a:lnSpc>
            </a:pPr>
            <a:r>
              <a:rPr lang="en-US" sz="1600" u="sng"/>
              <a:t>Tax Implications of Stock Options granted by Foreign Co. to Returning employees </a:t>
            </a:r>
          </a:p>
          <a:p>
            <a:pPr algn="just">
              <a:lnSpc>
                <a:spcPct val="150000"/>
              </a:lnSpc>
            </a:pPr>
            <a:r>
              <a:rPr lang="en-US" sz="1600" i="1"/>
              <a:t>Case Law: Mrs. Smita Anand [2014] 42 taxmann.com 366 (AAR)</a:t>
            </a:r>
          </a:p>
          <a:p>
            <a:pPr algn="just">
              <a:lnSpc>
                <a:spcPct val="150000"/>
              </a:lnSpc>
            </a:pPr>
            <a:endParaRPr lang="en-US" sz="1600"/>
          </a:p>
          <a:p>
            <a:pPr algn="just">
              <a:lnSpc>
                <a:spcPct val="150000"/>
              </a:lnSpc>
            </a:pPr>
            <a:r>
              <a:rPr lang="en-US" sz="1600"/>
              <a:t>An Indian citizen used to work with a China based company during which she was granted some ESOPs. Vesting and exercise took place during her employment in China after which she resigned from the employment and came to India and received the proceeds of the exercise. It was held that the assessee was resident in India in the year during which exercise took place and perquisite is received; the entire receipt is liable to tax in India on the principle of taxation of global income in India. The perquisite income was taxed on the receipt basis in India despite the fact that ESOPs used to vest in her (i.e. income accrued) while working outside India. </a:t>
            </a:r>
            <a:endParaRPr lang="en-US" sz="1600" i="1"/>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6083" name="Slide Number Placeholder 5"/>
          <p:cNvSpPr>
            <a:spLocks noGrp="1"/>
          </p:cNvSpPr>
          <p:nvPr>
            <p:ph type="sldNum" sz="quarter" idx="12"/>
          </p:nvPr>
        </p:nvSpPr>
        <p:spPr>
          <a:xfrm>
            <a:off x="7042150" y="6400800"/>
            <a:ext cx="1905000" cy="457200"/>
          </a:xfrm>
          <a:noFill/>
        </p:spPr>
        <p:txBody>
          <a:bodyPr/>
          <a:lstStyle/>
          <a:p>
            <a:fld id="{72C3FEE6-4636-47E0-B47B-59A128E42A8E}" type="slidenum">
              <a:rPr lang="en-US" smtClean="0"/>
              <a:pPr/>
              <a:t>45</a:t>
            </a:fld>
            <a:endParaRPr lang="en-US" smtClean="0"/>
          </a:p>
        </p:txBody>
      </p:sp>
      <p:sp>
        <p:nvSpPr>
          <p:cNvPr id="46084"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graphicFrame>
        <p:nvGraphicFramePr>
          <p:cNvPr id="7" name="Table 6"/>
          <p:cNvGraphicFramePr>
            <a:graphicFrameLocks noGrp="1"/>
          </p:cNvGraphicFramePr>
          <p:nvPr/>
        </p:nvGraphicFramePr>
        <p:xfrm>
          <a:off x="228600" y="304800"/>
          <a:ext cx="8763000" cy="6167082"/>
        </p:xfrm>
        <a:graphic>
          <a:graphicData uri="http://schemas.openxmlformats.org/drawingml/2006/table">
            <a:tbl>
              <a:tblPr/>
              <a:tblGrid>
                <a:gridCol w="1451372"/>
                <a:gridCol w="1451372"/>
                <a:gridCol w="1451372"/>
                <a:gridCol w="1451372"/>
                <a:gridCol w="1451372"/>
                <a:gridCol w="1506140"/>
              </a:tblGrid>
              <a:tr h="1816455">
                <a:tc>
                  <a:txBody>
                    <a:bodyPr/>
                    <a:lstStyle/>
                    <a:p>
                      <a:pPr algn="ctr"/>
                      <a:r>
                        <a:rPr lang="en-US" sz="1600" dirty="0" smtClean="0"/>
                        <a:t>Sr. </a:t>
                      </a:r>
                      <a:r>
                        <a:rPr lang="en-US" sz="1600" dirty="0"/>
                        <a:t>No.</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846A"/>
                    </a:solidFill>
                  </a:tcPr>
                </a:tc>
                <a:tc>
                  <a:txBody>
                    <a:bodyPr/>
                    <a:lstStyle/>
                    <a:p>
                      <a:pPr algn="ctr"/>
                      <a:r>
                        <a:rPr lang="en-US" sz="1600" dirty="0"/>
                        <a:t>Status at the taxable event (i.e. exercise of ESOPs) in India</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846A"/>
                    </a:solidFill>
                  </a:tcPr>
                </a:tc>
                <a:tc>
                  <a:txBody>
                    <a:bodyPr/>
                    <a:lstStyle/>
                    <a:p>
                      <a:pPr algn="ctr"/>
                      <a:r>
                        <a:rPr lang="en-US" sz="1600" dirty="0"/>
                        <a:t>Whether stayed in India during any part of the vesting period</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846A"/>
                    </a:solidFill>
                  </a:tcPr>
                </a:tc>
                <a:tc>
                  <a:txBody>
                    <a:bodyPr/>
                    <a:lstStyle/>
                    <a:p>
                      <a:pPr algn="ctr"/>
                      <a:r>
                        <a:rPr lang="en-US" sz="1600"/>
                        <a:t>Whether taxable in India [India ESOP Plan (IEP)]</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846A"/>
                    </a:solidFill>
                  </a:tcPr>
                </a:tc>
                <a:tc>
                  <a:txBody>
                    <a:bodyPr/>
                    <a:lstStyle/>
                    <a:p>
                      <a:pPr algn="ctr"/>
                      <a:r>
                        <a:rPr lang="en-US" sz="1600"/>
                        <a:t>Whether taxable in India [Foreign ESOP Plan (FEP])</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846A"/>
                    </a:solidFill>
                  </a:tcPr>
                </a:tc>
                <a:tc>
                  <a:txBody>
                    <a:bodyPr/>
                    <a:lstStyle/>
                    <a:p>
                      <a:pPr algn="ctr"/>
                      <a:r>
                        <a:rPr lang="en-US" sz="1600"/>
                        <a:t>Extent of taxation</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846A"/>
                    </a:solidFill>
                  </a:tcPr>
                </a:tc>
              </a:tr>
              <a:tr h="456138">
                <a:tc rowSpan="2">
                  <a:txBody>
                    <a:bodyPr/>
                    <a:lstStyle/>
                    <a:p>
                      <a:pPr algn="ctr"/>
                      <a:r>
                        <a:rPr lang="en-US" sz="1600"/>
                        <a:t>1</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rowSpan="2">
                  <a:txBody>
                    <a:bodyPr/>
                    <a:lstStyle/>
                    <a:p>
                      <a:pPr algn="ctr"/>
                      <a:r>
                        <a:rPr lang="en-US" sz="1600" dirty="0"/>
                        <a:t>Resident</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846A"/>
                    </a:solidFill>
                  </a:tcPr>
                </a:tc>
                <a:tc>
                  <a:txBody>
                    <a:bodyPr/>
                    <a:lstStyle/>
                    <a:p>
                      <a:pPr algn="ctr"/>
                      <a:r>
                        <a:rPr lang="en-US" sz="1600" dirty="0"/>
                        <a:t>Yes</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a:txBody>
                    <a:bodyPr/>
                    <a:lstStyle/>
                    <a:p>
                      <a:pPr algn="ctr"/>
                      <a:r>
                        <a:rPr lang="en-US" sz="1600"/>
                        <a:t>Yes</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a:txBody>
                    <a:bodyPr/>
                    <a:lstStyle/>
                    <a:p>
                      <a:pPr algn="ctr"/>
                      <a:r>
                        <a:rPr lang="en-US" sz="1600"/>
                        <a:t>Yes</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a:txBody>
                    <a:bodyPr/>
                    <a:lstStyle/>
                    <a:p>
                      <a:pPr algn="ctr"/>
                      <a:r>
                        <a:rPr lang="en-US" sz="1600" dirty="0"/>
                        <a:t>Fully </a:t>
                      </a:r>
                      <a:r>
                        <a:rPr lang="en-US" sz="1600" dirty="0" smtClean="0"/>
                        <a:t>taxed</a:t>
                      </a:r>
                      <a:endParaRPr lang="en-US" sz="1600" dirty="0"/>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r>
              <a:tr h="928631">
                <a:tc vMerge="1">
                  <a:txBody>
                    <a:bodyPr/>
                    <a:lstStyle/>
                    <a:p>
                      <a:endParaRPr lang="en-US"/>
                    </a:p>
                  </a:txBody>
                  <a:tcPr/>
                </a:tc>
                <a:tc vMerge="1">
                  <a:txBody>
                    <a:bodyPr/>
                    <a:lstStyle/>
                    <a:p>
                      <a:endParaRPr lang="en-US"/>
                    </a:p>
                  </a:txBody>
                  <a:tcPr/>
                </a:tc>
                <a:tc>
                  <a:txBody>
                    <a:bodyPr/>
                    <a:lstStyle/>
                    <a:p>
                      <a:pPr algn="ctr"/>
                      <a:r>
                        <a:rPr lang="en-US" sz="1600"/>
                        <a:t>No</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c>
                  <a:txBody>
                    <a:bodyPr/>
                    <a:lstStyle/>
                    <a:p>
                      <a:pPr algn="ctr"/>
                      <a:r>
                        <a:rPr lang="en-US" sz="1600"/>
                        <a:t>Yes</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c>
                  <a:txBody>
                    <a:bodyPr/>
                    <a:lstStyle/>
                    <a:p>
                      <a:pPr algn="ctr"/>
                      <a:r>
                        <a:rPr lang="en-US" sz="1600" dirty="0" smtClean="0"/>
                        <a:t>No</a:t>
                      </a:r>
                      <a:endParaRPr lang="en-US" sz="1600" dirty="0"/>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c>
                  <a:txBody>
                    <a:bodyPr/>
                    <a:lstStyle/>
                    <a:p>
                      <a:pPr algn="ctr"/>
                      <a:r>
                        <a:rPr lang="en-US" sz="1600" dirty="0"/>
                        <a:t>IEP-Fully </a:t>
                      </a:r>
                      <a:r>
                        <a:rPr lang="en-US" sz="1600" dirty="0" smtClean="0"/>
                        <a:t>taxed</a:t>
                      </a:r>
                      <a:r>
                        <a:rPr lang="en-US" sz="1600" dirty="0"/>
                        <a:t/>
                      </a:r>
                      <a:br>
                        <a:rPr lang="en-US" sz="1600" dirty="0"/>
                      </a:br>
                      <a:r>
                        <a:rPr lang="en-US" sz="1600" dirty="0"/>
                        <a:t>FEP </a:t>
                      </a:r>
                      <a:r>
                        <a:rPr lang="en-US" sz="1600" dirty="0" smtClean="0"/>
                        <a:t>– </a:t>
                      </a:r>
                      <a:r>
                        <a:rPr lang="en-US" sz="1600" dirty="0"/>
                        <a:t>NA</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r>
              <a:tr h="456138">
                <a:tc rowSpan="2">
                  <a:txBody>
                    <a:bodyPr/>
                    <a:lstStyle/>
                    <a:p>
                      <a:pPr algn="ctr"/>
                      <a:r>
                        <a:rPr lang="en-US" sz="1600"/>
                        <a:t>2</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rowSpan="2">
                  <a:txBody>
                    <a:bodyPr/>
                    <a:lstStyle/>
                    <a:p>
                      <a:pPr algn="ctr"/>
                      <a:r>
                        <a:rPr lang="en-US" sz="1600" dirty="0" smtClean="0"/>
                        <a:t>Non-Resident</a:t>
                      </a:r>
                      <a:endParaRPr lang="en-US" sz="1600" dirty="0"/>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846A"/>
                    </a:solidFill>
                  </a:tcPr>
                </a:tc>
                <a:tc>
                  <a:txBody>
                    <a:bodyPr/>
                    <a:lstStyle/>
                    <a:p>
                      <a:pPr algn="ctr"/>
                      <a:r>
                        <a:rPr lang="en-US" sz="1600" dirty="0"/>
                        <a:t>Yes</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a:txBody>
                    <a:bodyPr/>
                    <a:lstStyle/>
                    <a:p>
                      <a:pPr algn="ctr"/>
                      <a:r>
                        <a:rPr lang="en-US" sz="1600"/>
                        <a:t>Yes</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a:txBody>
                    <a:bodyPr/>
                    <a:lstStyle/>
                    <a:p>
                      <a:pPr algn="ctr"/>
                      <a:r>
                        <a:rPr lang="en-US" sz="1600"/>
                        <a:t>Yes</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a:txBody>
                    <a:bodyPr/>
                    <a:lstStyle/>
                    <a:p>
                      <a:pPr algn="ctr"/>
                      <a:r>
                        <a:rPr lang="en-US" sz="1600" dirty="0"/>
                        <a:t>Proportionate</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r>
              <a:tr h="347626">
                <a:tc vMerge="1">
                  <a:txBody>
                    <a:bodyPr/>
                    <a:lstStyle/>
                    <a:p>
                      <a:endParaRPr lang="en-US"/>
                    </a:p>
                  </a:txBody>
                  <a:tcPr/>
                </a:tc>
                <a:tc vMerge="1">
                  <a:txBody>
                    <a:bodyPr/>
                    <a:lstStyle/>
                    <a:p>
                      <a:endParaRPr lang="en-US"/>
                    </a:p>
                  </a:txBody>
                  <a:tcPr/>
                </a:tc>
                <a:tc>
                  <a:txBody>
                    <a:bodyPr/>
                    <a:lstStyle/>
                    <a:p>
                      <a:pPr algn="ctr"/>
                      <a:r>
                        <a:rPr lang="en-US" sz="1600"/>
                        <a:t>No</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c>
                  <a:txBody>
                    <a:bodyPr/>
                    <a:lstStyle/>
                    <a:p>
                      <a:pPr algn="ctr"/>
                      <a:r>
                        <a:rPr lang="en-US" sz="1600"/>
                        <a:t>No</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c>
                  <a:txBody>
                    <a:bodyPr/>
                    <a:lstStyle/>
                    <a:p>
                      <a:pPr algn="ctr"/>
                      <a:r>
                        <a:rPr lang="en-US" sz="1600"/>
                        <a:t>No</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c>
                  <a:txBody>
                    <a:bodyPr/>
                    <a:lstStyle/>
                    <a:p>
                      <a:pPr algn="ctr"/>
                      <a:r>
                        <a:rPr lang="en-US" sz="1600"/>
                        <a:t>NA</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r>
              <a:tr h="1233463">
                <a:tc rowSpan="2">
                  <a:txBody>
                    <a:bodyPr/>
                    <a:lstStyle/>
                    <a:p>
                      <a:pPr algn="ctr"/>
                      <a:r>
                        <a:rPr lang="en-US" sz="1600"/>
                        <a:t>3</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rowSpan="2">
                  <a:txBody>
                    <a:bodyPr/>
                    <a:lstStyle/>
                    <a:p>
                      <a:pPr algn="ctr"/>
                      <a:r>
                        <a:rPr lang="en-US" sz="1600" dirty="0"/>
                        <a:t>RNOR</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846A"/>
                    </a:solidFill>
                  </a:tcPr>
                </a:tc>
                <a:tc>
                  <a:txBody>
                    <a:bodyPr/>
                    <a:lstStyle/>
                    <a:p>
                      <a:pPr algn="ctr"/>
                      <a:r>
                        <a:rPr lang="en-US" sz="1600" dirty="0"/>
                        <a:t>Yes</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a:txBody>
                    <a:bodyPr/>
                    <a:lstStyle/>
                    <a:p>
                      <a:pPr algn="ctr"/>
                      <a:r>
                        <a:rPr lang="en-US" sz="1600" dirty="0"/>
                        <a:t>Yes</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a:txBody>
                    <a:bodyPr/>
                    <a:lstStyle/>
                    <a:p>
                      <a:pPr algn="ctr"/>
                      <a:r>
                        <a:rPr lang="en-US" sz="1600"/>
                        <a:t>Yes</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c>
                  <a:txBody>
                    <a:bodyPr/>
                    <a:lstStyle/>
                    <a:p>
                      <a:pPr algn="ctr"/>
                      <a:r>
                        <a:rPr lang="en-US" sz="1600" dirty="0"/>
                        <a:t>IEP - Fully </a:t>
                      </a:r>
                      <a:r>
                        <a:rPr lang="en-US" sz="1600" dirty="0" smtClean="0"/>
                        <a:t>taxed </a:t>
                      </a:r>
                      <a:r>
                        <a:rPr lang="en-US" sz="1600" dirty="0"/>
                        <a:t/>
                      </a:r>
                      <a:br>
                        <a:rPr lang="en-US" sz="1600" dirty="0"/>
                      </a:br>
                      <a:r>
                        <a:rPr lang="en-US" sz="1600" dirty="0"/>
                        <a:t>FEP-Proportionate</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3AA8B"/>
                    </a:solidFill>
                  </a:tcPr>
                </a:tc>
              </a:tr>
              <a:tr h="928631">
                <a:tc vMerge="1">
                  <a:txBody>
                    <a:bodyPr/>
                    <a:lstStyle/>
                    <a:p>
                      <a:endParaRPr lang="en-US"/>
                    </a:p>
                  </a:txBody>
                  <a:tcPr/>
                </a:tc>
                <a:tc vMerge="1">
                  <a:txBody>
                    <a:bodyPr/>
                    <a:lstStyle/>
                    <a:p>
                      <a:endParaRPr lang="en-US"/>
                    </a:p>
                  </a:txBody>
                  <a:tcPr/>
                </a:tc>
                <a:tc>
                  <a:txBody>
                    <a:bodyPr/>
                    <a:lstStyle/>
                    <a:p>
                      <a:pPr algn="ctr"/>
                      <a:r>
                        <a:rPr lang="en-US" sz="1600"/>
                        <a:t>No</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c>
                  <a:txBody>
                    <a:bodyPr/>
                    <a:lstStyle/>
                    <a:p>
                      <a:pPr algn="ctr"/>
                      <a:r>
                        <a:rPr lang="en-US" sz="1600" dirty="0" smtClean="0"/>
                        <a:t>Yes</a:t>
                      </a:r>
                      <a:endParaRPr lang="en-US" sz="1600" dirty="0"/>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c>
                  <a:txBody>
                    <a:bodyPr/>
                    <a:lstStyle/>
                    <a:p>
                      <a:pPr algn="ctr"/>
                      <a:r>
                        <a:rPr lang="en-US" sz="1600"/>
                        <a:t>No</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c>
                  <a:txBody>
                    <a:bodyPr/>
                    <a:lstStyle/>
                    <a:p>
                      <a:pPr algn="ctr"/>
                      <a:r>
                        <a:rPr lang="en-US" sz="1600" dirty="0"/>
                        <a:t>IEP - Fully </a:t>
                      </a:r>
                      <a:r>
                        <a:rPr lang="en-US" sz="1600" dirty="0" smtClean="0"/>
                        <a:t>taxed </a:t>
                      </a:r>
                      <a:r>
                        <a:rPr lang="en-US" sz="1600" dirty="0"/>
                        <a:t/>
                      </a:r>
                      <a:br>
                        <a:rPr lang="en-US" sz="1600" dirty="0"/>
                      </a:br>
                      <a:r>
                        <a:rPr lang="en-US" sz="1600" dirty="0"/>
                        <a:t>FEP - NA</a:t>
                      </a:r>
                    </a:p>
                  </a:txBody>
                  <a:tcPr marL="23974" marR="23974" marT="23974" marB="2397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5C0A5"/>
                    </a:solidFill>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7107" name="Slide Number Placeholder 5"/>
          <p:cNvSpPr>
            <a:spLocks noGrp="1"/>
          </p:cNvSpPr>
          <p:nvPr>
            <p:ph type="sldNum" sz="quarter" idx="12"/>
          </p:nvPr>
        </p:nvSpPr>
        <p:spPr>
          <a:xfrm>
            <a:off x="7042150" y="6400800"/>
            <a:ext cx="1905000" cy="457200"/>
          </a:xfrm>
          <a:noFill/>
        </p:spPr>
        <p:txBody>
          <a:bodyPr/>
          <a:lstStyle/>
          <a:p>
            <a:fld id="{1AFF7C9D-3ACF-47B3-8696-B8AEFF2A3F70}" type="slidenum">
              <a:rPr lang="en-US" smtClean="0"/>
              <a:pPr/>
              <a:t>46</a:t>
            </a:fld>
            <a:endParaRPr lang="en-US" smtClean="0"/>
          </a:p>
        </p:txBody>
      </p:sp>
      <p:sp>
        <p:nvSpPr>
          <p:cNvPr id="4710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47109" name="TextBox 5"/>
          <p:cNvSpPr txBox="1">
            <a:spLocks noChangeArrowheads="1"/>
          </p:cNvSpPr>
          <p:nvPr/>
        </p:nvSpPr>
        <p:spPr bwMode="auto">
          <a:xfrm>
            <a:off x="685800" y="1905000"/>
            <a:ext cx="8382000" cy="4572000"/>
          </a:xfrm>
          <a:prstGeom prst="rect">
            <a:avLst/>
          </a:prstGeom>
          <a:noFill/>
          <a:ln w="9525">
            <a:noFill/>
            <a:miter lim="800000"/>
            <a:headEnd/>
            <a:tailEnd/>
          </a:ln>
        </p:spPr>
        <p:txBody>
          <a:bodyPr>
            <a:spAutoFit/>
          </a:bodyPr>
          <a:lstStyle/>
          <a:p>
            <a:pPr algn="just">
              <a:lnSpc>
                <a:spcPct val="150000"/>
              </a:lnSpc>
            </a:pPr>
            <a:r>
              <a:rPr lang="en-US" sz="1400"/>
              <a:t>Reference can be made to Para 15-06 on “Payments relating to prior employment”, of Article 15 to the commentary by Philip Baker;</a:t>
            </a:r>
          </a:p>
          <a:p>
            <a:pPr>
              <a:lnSpc>
                <a:spcPct val="150000"/>
              </a:lnSpc>
            </a:pPr>
            <a:r>
              <a:rPr lang="en-US" sz="1400" i="1"/>
              <a:t>“Issues have arisen regarding payments to an employee for prior service and paid after the employee has changed his country of residence. Two cases illustrate this. In a Canadian case the employee had acquired various stock option rights while he was an employee of an American company and resident of the United States. After he left that employment and moved to Canada he exercised those rights. When the  Revenue in Canada sought to tax the profits, he attempted to rely upon the equivalent of Article 15 on the basis that he derived the remuneration while resident in the United States. The Tax Court rejected this, holding that he derived the remuneration when he exercised the rights, and he was then a resident of Canada. </a:t>
            </a:r>
          </a:p>
          <a:p>
            <a:pPr>
              <a:lnSpc>
                <a:spcPct val="150000"/>
              </a:lnSpc>
            </a:pPr>
            <a:r>
              <a:rPr lang="en-US" sz="1400" i="1"/>
              <a:t>The second case, a decision of the Bundesfinanzhof, concerned  an "anniversary bonus" paid to a German resident employee after 25 years, five of which had been spent in the United States or Canada. The court held that the bonus relating to those five years derived from employment abroad, and were therefore taxable where the employment had been exercised.”</a:t>
            </a:r>
          </a:p>
        </p:txBody>
      </p:sp>
      <p:sp>
        <p:nvSpPr>
          <p:cNvPr id="47110" name="Title 7"/>
          <p:cNvSpPr>
            <a:spLocks noGrp="1"/>
          </p:cNvSpPr>
          <p:nvPr>
            <p:ph type="title"/>
          </p:nvPr>
        </p:nvSpPr>
        <p:spPr>
          <a:xfrm>
            <a:off x="1150938" y="214313"/>
            <a:ext cx="6469062" cy="1462087"/>
          </a:xfrm>
        </p:spPr>
        <p:txBody>
          <a:bodyPr/>
          <a:lstStyle/>
          <a:p>
            <a:r>
              <a:rPr lang="en-US" sz="3600" smtClean="0"/>
              <a:t>ESOP’s</a:t>
            </a:r>
            <a:endParaRPr lang="en-US"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8131" name="Slide Number Placeholder 5"/>
          <p:cNvSpPr>
            <a:spLocks noGrp="1"/>
          </p:cNvSpPr>
          <p:nvPr>
            <p:ph type="sldNum" sz="quarter" idx="12"/>
          </p:nvPr>
        </p:nvSpPr>
        <p:spPr>
          <a:xfrm>
            <a:off x="7042150" y="6400800"/>
            <a:ext cx="1905000" cy="457200"/>
          </a:xfrm>
          <a:noFill/>
        </p:spPr>
        <p:txBody>
          <a:bodyPr/>
          <a:lstStyle/>
          <a:p>
            <a:fld id="{7DC03D0E-7D7A-4A3E-BA9D-685C98427DF3}" type="slidenum">
              <a:rPr lang="en-US" smtClean="0"/>
              <a:pPr/>
              <a:t>47</a:t>
            </a:fld>
            <a:endParaRPr lang="en-US" smtClean="0"/>
          </a:p>
        </p:txBody>
      </p:sp>
      <p:sp>
        <p:nvSpPr>
          <p:cNvPr id="48132"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48133" name="TextBox 5"/>
          <p:cNvSpPr txBox="1">
            <a:spLocks noChangeArrowheads="1"/>
          </p:cNvSpPr>
          <p:nvPr/>
        </p:nvSpPr>
        <p:spPr bwMode="auto">
          <a:xfrm>
            <a:off x="609600" y="1981200"/>
            <a:ext cx="8382000" cy="4186238"/>
          </a:xfrm>
          <a:prstGeom prst="rect">
            <a:avLst/>
          </a:prstGeom>
          <a:noFill/>
          <a:ln w="9525">
            <a:noFill/>
            <a:miter lim="800000"/>
            <a:headEnd/>
            <a:tailEnd/>
          </a:ln>
        </p:spPr>
        <p:txBody>
          <a:bodyPr>
            <a:spAutoFit/>
          </a:bodyPr>
          <a:lstStyle/>
          <a:p>
            <a:pPr algn="just"/>
            <a:r>
              <a:rPr lang="en-US" sz="1400"/>
              <a:t>Q: Can it be an option for Home State Resident to elect a residential status for a Third State where he is a Resident under that State’s domestic laws also?</a:t>
            </a:r>
          </a:p>
          <a:p>
            <a:pPr algn="just"/>
            <a:endParaRPr lang="en-US" sz="1400"/>
          </a:p>
          <a:p>
            <a:pPr algn="just"/>
            <a:r>
              <a:rPr lang="en-US" sz="1400"/>
              <a:t>For Eg. Mr. X is a Resident of India as well as U.A.E as per the domestic tax laws of both these countries. He earns income from US and Germany.</a:t>
            </a:r>
          </a:p>
          <a:p>
            <a:pPr algn="just"/>
            <a:endParaRPr lang="en-US" sz="1400"/>
          </a:p>
          <a:p>
            <a:pPr algn="just"/>
            <a:r>
              <a:rPr lang="en-US" sz="1400"/>
              <a:t>Can Mr. X opt to be Resident of U.A.E for the income sourced in US and apply US-U.A.E tax treaty and opt to be a Resident of India for the German sourced income and apply India-Germany tax treaty?</a:t>
            </a:r>
          </a:p>
          <a:p>
            <a:pPr algn="just"/>
            <a:endParaRPr lang="en-US" sz="1400"/>
          </a:p>
          <a:p>
            <a:pPr algn="just"/>
            <a:r>
              <a:rPr lang="en-US" sz="1400"/>
              <a:t>A reference can be made to Para 12 (3) of Article 4 to the commentary of Klaus Vogel which reads as;</a:t>
            </a:r>
          </a:p>
          <a:p>
            <a:pPr algn="just"/>
            <a:r>
              <a:rPr lang="en-US" sz="1400" i="1"/>
              <a:t>“The State of which the taxpayer is a resident by virtue only of that State's domestic law rather than by virtue of treaty law as well., is thus restricted by Article 4(2), read in conjunction with the distributive rules , to taxing no more than such items of income and /or capital as are attributed to the State of source and/or of situs. This, however, does not mean that in such a case the latter State must(or will) apply its domestic rules on taxation of non-residents. Since the taxpayer is 'deemed' to be a non-resident only in regard to the application of the treaty's distributive rules, he continues to be generally subject to those taxation procedural provisions of his State of secondary residence which apply to all other taxpayers who are residents thereof (cf. OstBMF of 29 May 1992,2 SWI 205(1992): DTC Austria/ Germany; Hof Den Haag, Rolno. 39/82 M 2 BNB 1985/49; Munch Pedersen, B., 53 R&amp;R 167(1983)).” </a:t>
            </a:r>
            <a:endParaRPr lang="en-US" sz="1400"/>
          </a:p>
        </p:txBody>
      </p:sp>
      <p:sp>
        <p:nvSpPr>
          <p:cNvPr id="48134" name="Title 7"/>
          <p:cNvSpPr>
            <a:spLocks noGrp="1"/>
          </p:cNvSpPr>
          <p:nvPr>
            <p:ph type="title"/>
          </p:nvPr>
        </p:nvSpPr>
        <p:spPr>
          <a:xfrm>
            <a:off x="1150938" y="214313"/>
            <a:ext cx="6469062" cy="1462087"/>
          </a:xfrm>
        </p:spPr>
        <p:txBody>
          <a:bodyPr/>
          <a:lstStyle/>
          <a:p>
            <a:r>
              <a:rPr lang="en-US" sz="3600" smtClean="0"/>
              <a:t>Income from Third State</a:t>
            </a:r>
            <a:endParaRPr lang="en-US"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49155" name="Slide Number Placeholder 5"/>
          <p:cNvSpPr>
            <a:spLocks noGrp="1"/>
          </p:cNvSpPr>
          <p:nvPr>
            <p:ph type="sldNum" sz="quarter" idx="12"/>
          </p:nvPr>
        </p:nvSpPr>
        <p:spPr>
          <a:xfrm>
            <a:off x="7042150" y="6400800"/>
            <a:ext cx="1905000" cy="457200"/>
          </a:xfrm>
          <a:noFill/>
        </p:spPr>
        <p:txBody>
          <a:bodyPr/>
          <a:lstStyle/>
          <a:p>
            <a:fld id="{BCEB749E-AB42-47D3-8E82-00E06CD43AD6}" type="slidenum">
              <a:rPr lang="en-US" smtClean="0"/>
              <a:pPr/>
              <a:t>48</a:t>
            </a:fld>
            <a:endParaRPr lang="en-US" smtClean="0"/>
          </a:p>
        </p:txBody>
      </p:sp>
      <p:sp>
        <p:nvSpPr>
          <p:cNvPr id="49156"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49157" name="TextBox 5"/>
          <p:cNvSpPr txBox="1">
            <a:spLocks noChangeArrowheads="1"/>
          </p:cNvSpPr>
          <p:nvPr/>
        </p:nvSpPr>
        <p:spPr bwMode="auto">
          <a:xfrm>
            <a:off x="609600" y="2070100"/>
            <a:ext cx="8382000" cy="4246563"/>
          </a:xfrm>
          <a:prstGeom prst="rect">
            <a:avLst/>
          </a:prstGeom>
          <a:noFill/>
          <a:ln w="9525">
            <a:noFill/>
            <a:miter lim="800000"/>
            <a:headEnd/>
            <a:tailEnd/>
          </a:ln>
        </p:spPr>
        <p:txBody>
          <a:bodyPr>
            <a:spAutoFit/>
          </a:bodyPr>
          <a:lstStyle/>
          <a:p>
            <a:pPr algn="just">
              <a:lnSpc>
                <a:spcPct val="150000"/>
              </a:lnSpc>
            </a:pPr>
            <a:r>
              <a:rPr lang="en-US" sz="1500"/>
              <a:t>Further, a reference can be made to Para 12 (4) of Article 4 to the commentary of Klaus Vogel which reads as;</a:t>
            </a:r>
          </a:p>
          <a:p>
            <a:pPr algn="just">
              <a:lnSpc>
                <a:spcPct val="150000"/>
              </a:lnSpc>
            </a:pPr>
            <a:r>
              <a:rPr lang="en-US" sz="1500" i="1"/>
              <a:t>“Income from sources in third states: Where a person who under the Article 4(1) is a Resident of both the States receives income from sources in a third state, Article 21 has to be considered in conjunction with Article 4(2). This results in such income being taxable only in the contracting state in which that person has his treaty residence. In this particular situation, therefore, determination of residence under Article 4(2) is also a determination of which of the two contracting states is entitled to tax income from sources in a third state. While the third state is the state of source in relation to the contracting states, the “State of Source” in the relationship between the two contracting states is deemed to be that State in which the person concerned has no treaty residence (cf. supra m.nos 12f.). That State is thus barred from taxing income from sources in a third state.”</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50179" name="Slide Number Placeholder 5"/>
          <p:cNvSpPr>
            <a:spLocks noGrp="1"/>
          </p:cNvSpPr>
          <p:nvPr>
            <p:ph type="sldNum" sz="quarter" idx="12"/>
          </p:nvPr>
        </p:nvSpPr>
        <p:spPr>
          <a:xfrm>
            <a:off x="7042150" y="6400800"/>
            <a:ext cx="1905000" cy="457200"/>
          </a:xfrm>
          <a:noFill/>
        </p:spPr>
        <p:txBody>
          <a:bodyPr/>
          <a:lstStyle/>
          <a:p>
            <a:fld id="{CF86FC30-8D0F-4AFB-BBB3-5772D024E8E7}" type="slidenum">
              <a:rPr lang="en-US" smtClean="0"/>
              <a:pPr/>
              <a:t>49</a:t>
            </a:fld>
            <a:endParaRPr lang="en-US" smtClean="0"/>
          </a:p>
        </p:txBody>
      </p:sp>
      <p:sp>
        <p:nvSpPr>
          <p:cNvPr id="5018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50181" name="TextBox 5"/>
          <p:cNvSpPr txBox="1">
            <a:spLocks noChangeArrowheads="1"/>
          </p:cNvSpPr>
          <p:nvPr/>
        </p:nvSpPr>
        <p:spPr bwMode="auto">
          <a:xfrm>
            <a:off x="609600" y="2070100"/>
            <a:ext cx="8382000" cy="2654300"/>
          </a:xfrm>
          <a:prstGeom prst="rect">
            <a:avLst/>
          </a:prstGeom>
          <a:noFill/>
          <a:ln w="9525">
            <a:noFill/>
            <a:miter lim="800000"/>
            <a:headEnd/>
            <a:tailEnd/>
          </a:ln>
        </p:spPr>
        <p:txBody>
          <a:bodyPr>
            <a:spAutoFit/>
          </a:bodyPr>
          <a:lstStyle/>
          <a:p>
            <a:pPr algn="just">
              <a:lnSpc>
                <a:spcPct val="150000"/>
              </a:lnSpc>
            </a:pPr>
            <a:r>
              <a:rPr lang="en-US" sz="1600"/>
              <a:t>Q: What happens if one of the State where he is a Resident has to apply source state tax?</a:t>
            </a:r>
          </a:p>
          <a:p>
            <a:pPr algn="just">
              <a:lnSpc>
                <a:spcPct val="150000"/>
              </a:lnSpc>
            </a:pPr>
            <a:endParaRPr lang="en-US" sz="1600"/>
          </a:p>
          <a:p>
            <a:pPr algn="just">
              <a:lnSpc>
                <a:spcPct val="150000"/>
              </a:lnSpc>
            </a:pPr>
            <a:r>
              <a:rPr lang="en-US" sz="1600"/>
              <a:t>- He should not have any income in both the States where he is claiming to be a Resident</a:t>
            </a:r>
          </a:p>
          <a:p>
            <a:pPr algn="just">
              <a:lnSpc>
                <a:spcPct val="150000"/>
              </a:lnSpc>
            </a:pPr>
            <a:r>
              <a:rPr lang="en-US" sz="1600"/>
              <a:t>- This situation is helpful only in case of territorial based taxation (like Singapore, India will not help) </a:t>
            </a:r>
          </a:p>
          <a:p>
            <a:pPr algn="just">
              <a:lnSpc>
                <a:spcPct val="150000"/>
              </a:lnSpc>
            </a:pPr>
            <a:endParaRPr lang="en-US" sz="1600" i="1"/>
          </a:p>
          <a:p>
            <a:pPr algn="just">
              <a:lnSpc>
                <a:spcPct val="150000"/>
              </a:lnSpc>
            </a:pPr>
            <a:endParaRPr lang="en-US" sz="1500" i="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5123" name="Slide Number Placeholder 5"/>
          <p:cNvSpPr>
            <a:spLocks noGrp="1"/>
          </p:cNvSpPr>
          <p:nvPr>
            <p:ph type="sldNum" sz="quarter" idx="12"/>
          </p:nvPr>
        </p:nvSpPr>
        <p:spPr>
          <a:xfrm>
            <a:off x="7042150" y="6400800"/>
            <a:ext cx="1905000" cy="457200"/>
          </a:xfrm>
          <a:noFill/>
        </p:spPr>
        <p:txBody>
          <a:bodyPr/>
          <a:lstStyle/>
          <a:p>
            <a:fld id="{8942C584-0C8E-4A22-A698-26BC8ECDB419}" type="slidenum">
              <a:rPr lang="en-US" smtClean="0"/>
              <a:pPr/>
              <a:t>5</a:t>
            </a:fld>
            <a:endParaRPr lang="en-US" smtClean="0"/>
          </a:p>
        </p:txBody>
      </p:sp>
      <p:sp>
        <p:nvSpPr>
          <p:cNvPr id="5124"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5125" name="Title 7"/>
          <p:cNvSpPr>
            <a:spLocks noGrp="1"/>
          </p:cNvSpPr>
          <p:nvPr>
            <p:ph type="title"/>
          </p:nvPr>
        </p:nvSpPr>
        <p:spPr>
          <a:xfrm>
            <a:off x="1066800" y="228600"/>
            <a:ext cx="7993063" cy="1462088"/>
          </a:xfrm>
        </p:spPr>
        <p:txBody>
          <a:bodyPr/>
          <a:lstStyle/>
          <a:p>
            <a:r>
              <a:rPr lang="en-US" sz="3600" smtClean="0"/>
              <a:t>Expatriate</a:t>
            </a:r>
          </a:p>
        </p:txBody>
      </p:sp>
      <p:sp>
        <p:nvSpPr>
          <p:cNvPr id="5126" name="TextBox 9"/>
          <p:cNvSpPr txBox="1">
            <a:spLocks noChangeArrowheads="1"/>
          </p:cNvSpPr>
          <p:nvPr/>
        </p:nvSpPr>
        <p:spPr bwMode="auto">
          <a:xfrm>
            <a:off x="914400" y="2149475"/>
            <a:ext cx="8077200" cy="3260725"/>
          </a:xfrm>
          <a:prstGeom prst="rect">
            <a:avLst/>
          </a:prstGeom>
          <a:noFill/>
          <a:ln w="9525">
            <a:noFill/>
            <a:miter lim="800000"/>
            <a:headEnd/>
            <a:tailEnd/>
          </a:ln>
        </p:spPr>
        <p:txBody>
          <a:bodyPr>
            <a:spAutoFit/>
          </a:bodyPr>
          <a:lstStyle/>
          <a:p>
            <a:pPr algn="just">
              <a:lnSpc>
                <a:spcPct val="150000"/>
              </a:lnSpc>
              <a:buFont typeface="Wingdings" pitchFamily="2" charset="2"/>
              <a:buChar char="q"/>
            </a:pPr>
            <a:r>
              <a:rPr lang="en-US" sz="2000"/>
              <a:t> The word expatriate is not defined</a:t>
            </a:r>
          </a:p>
          <a:p>
            <a:pPr algn="just">
              <a:lnSpc>
                <a:spcPct val="150000"/>
              </a:lnSpc>
            </a:pPr>
            <a:endParaRPr lang="en-US" sz="2000"/>
          </a:p>
          <a:p>
            <a:pPr algn="just">
              <a:lnSpc>
                <a:spcPct val="150000"/>
              </a:lnSpc>
              <a:buFont typeface="Wingdings" pitchFamily="2" charset="2"/>
              <a:buChar char="q"/>
            </a:pPr>
            <a:r>
              <a:rPr lang="en-US" sz="2000"/>
              <a:t> Usually, it refers to an employee working abroad and who comes to work in a country for a short period (say between 6 months to 5 years). They do not intend to become permanent residents </a:t>
            </a:r>
          </a:p>
          <a:p>
            <a:pPr algn="just">
              <a:lnSpc>
                <a:spcPct val="150000"/>
              </a:lnSpc>
            </a:pPr>
            <a:endParaRPr lang="en-US" sz="2000"/>
          </a:p>
          <a:p>
            <a:pPr algn="just">
              <a:lnSpc>
                <a:spcPct val="150000"/>
              </a:lnSpc>
              <a:buFont typeface="Wingdings" pitchFamily="2" charset="2"/>
              <a:buChar char="q"/>
            </a:pPr>
            <a:r>
              <a:rPr lang="en-US" sz="2000"/>
              <a:t> Under Indian context, it includes NRI’s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4"/>
          <p:cNvSpPr>
            <a:spLocks noGrp="1"/>
          </p:cNvSpPr>
          <p:nvPr>
            <p:ph type="ftr" sz="quarter" idx="11"/>
          </p:nvPr>
        </p:nvSpPr>
        <p:spPr>
          <a:noFill/>
        </p:spPr>
        <p:txBody>
          <a:bodyPr/>
          <a:lstStyle/>
          <a:p>
            <a:r>
              <a:rPr lang="en-US" smtClean="0"/>
              <a:t>P. P. Shah &amp; Associates</a:t>
            </a:r>
          </a:p>
        </p:txBody>
      </p:sp>
      <p:sp>
        <p:nvSpPr>
          <p:cNvPr id="51203" name="Slide Number Placeholder 5"/>
          <p:cNvSpPr>
            <a:spLocks noGrp="1"/>
          </p:cNvSpPr>
          <p:nvPr>
            <p:ph type="sldNum" sz="quarter" idx="12"/>
          </p:nvPr>
        </p:nvSpPr>
        <p:spPr>
          <a:noFill/>
        </p:spPr>
        <p:txBody>
          <a:bodyPr/>
          <a:lstStyle/>
          <a:p>
            <a:fld id="{E75F5A4E-53CC-4956-A3A6-0C9D6ACA2E4E}" type="slidenum">
              <a:rPr lang="en-US" smtClean="0"/>
              <a:pPr/>
              <a:t>50</a:t>
            </a:fld>
            <a:endParaRPr lang="en-US" smtClean="0"/>
          </a:p>
        </p:txBody>
      </p:sp>
      <p:sp>
        <p:nvSpPr>
          <p:cNvPr id="51204"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sp>
        <p:nvSpPr>
          <p:cNvPr id="51205" name="Title 7"/>
          <p:cNvSpPr>
            <a:spLocks noGrp="1"/>
          </p:cNvSpPr>
          <p:nvPr>
            <p:ph type="title"/>
          </p:nvPr>
        </p:nvSpPr>
        <p:spPr>
          <a:xfrm>
            <a:off x="1066800" y="2209800"/>
            <a:ext cx="7793038" cy="1995488"/>
          </a:xfrm>
        </p:spPr>
        <p:txBody>
          <a:bodyPr/>
          <a:lstStyle/>
          <a:p>
            <a:r>
              <a:rPr lang="en-US" smtClean="0"/>
              <a:t/>
            </a:r>
            <a:br>
              <a:rPr lang="en-US" smtClean="0"/>
            </a:br>
            <a:r>
              <a:rPr lang="en-US" smtClean="0"/>
              <a:t/>
            </a:r>
            <a:br>
              <a:rPr lang="en-US" smtClean="0"/>
            </a:br>
            <a:r>
              <a:rPr lang="en-US" smtClean="0"/>
              <a:t>Issues pertaining to Outbound Expat</a:t>
            </a:r>
            <a:br>
              <a:rPr lang="en-US" smtClean="0"/>
            </a:br>
            <a:endParaRPr lang="en-US"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52227" name="Slide Number Placeholder 5"/>
          <p:cNvSpPr>
            <a:spLocks noGrp="1"/>
          </p:cNvSpPr>
          <p:nvPr>
            <p:ph type="sldNum" sz="quarter" idx="12"/>
          </p:nvPr>
        </p:nvSpPr>
        <p:spPr>
          <a:xfrm>
            <a:off x="7042150" y="6400800"/>
            <a:ext cx="1905000" cy="457200"/>
          </a:xfrm>
          <a:noFill/>
        </p:spPr>
        <p:txBody>
          <a:bodyPr/>
          <a:lstStyle/>
          <a:p>
            <a:fld id="{D5A15715-369F-4212-9501-C34A43993DE1}" type="slidenum">
              <a:rPr lang="en-US" smtClean="0"/>
              <a:pPr/>
              <a:t>51</a:t>
            </a:fld>
            <a:endParaRPr lang="en-US" smtClean="0"/>
          </a:p>
        </p:txBody>
      </p:sp>
      <p:sp>
        <p:nvSpPr>
          <p:cNvPr id="5222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52229" name="Title 7"/>
          <p:cNvSpPr>
            <a:spLocks noGrp="1"/>
          </p:cNvSpPr>
          <p:nvPr>
            <p:ph type="title"/>
          </p:nvPr>
        </p:nvSpPr>
        <p:spPr>
          <a:xfrm>
            <a:off x="1150938" y="214313"/>
            <a:ext cx="7993062" cy="1462087"/>
          </a:xfrm>
        </p:spPr>
        <p:txBody>
          <a:bodyPr/>
          <a:lstStyle/>
          <a:p>
            <a:r>
              <a:rPr lang="en-US" sz="3600" smtClean="0"/>
              <a:t>Employment exercised outside India </a:t>
            </a:r>
            <a:r>
              <a:rPr lang="en-US" smtClean="0"/>
              <a:t> </a:t>
            </a:r>
          </a:p>
        </p:txBody>
      </p:sp>
      <p:sp>
        <p:nvSpPr>
          <p:cNvPr id="52230" name="TextBox 9"/>
          <p:cNvSpPr txBox="1">
            <a:spLocks noChangeArrowheads="1"/>
          </p:cNvSpPr>
          <p:nvPr/>
        </p:nvSpPr>
        <p:spPr bwMode="auto">
          <a:xfrm>
            <a:off x="990600" y="1733550"/>
            <a:ext cx="8077200" cy="4895850"/>
          </a:xfrm>
          <a:prstGeom prst="rect">
            <a:avLst/>
          </a:prstGeom>
          <a:noFill/>
          <a:ln w="9525">
            <a:noFill/>
            <a:miter lim="800000"/>
            <a:headEnd/>
            <a:tailEnd/>
          </a:ln>
        </p:spPr>
        <p:txBody>
          <a:bodyPr>
            <a:spAutoFit/>
          </a:bodyPr>
          <a:lstStyle/>
          <a:p>
            <a:pPr algn="just">
              <a:lnSpc>
                <a:spcPct val="150000"/>
              </a:lnSpc>
            </a:pPr>
            <a:r>
              <a:rPr lang="en-US" sz="1400" u="sng"/>
              <a:t>Place of Payment - Relevance</a:t>
            </a:r>
          </a:p>
          <a:p>
            <a:pPr algn="just">
              <a:lnSpc>
                <a:spcPct val="150000"/>
              </a:lnSpc>
            </a:pPr>
            <a:r>
              <a:rPr lang="en-US" sz="1400" i="1"/>
              <a:t>OECD commentary on Article 15 </a:t>
            </a:r>
            <a:r>
              <a:rPr lang="en-US" sz="1400"/>
              <a:t>“Paragraph 1 establishes the general rule as to the taxation of income of employment (other than pensions), namely that such income is taxable in the State, where the employment is actually exercised. Employment is exercised in the place where the employee is physically present when performing the activities for which employment income is paid”. </a:t>
            </a:r>
          </a:p>
          <a:p>
            <a:pPr algn="just">
              <a:lnSpc>
                <a:spcPct val="150000"/>
              </a:lnSpc>
            </a:pPr>
            <a:r>
              <a:rPr lang="en-US" sz="1400"/>
              <a:t>Commentary by Klaus Vogel states that as a rule, the place where the employment is exercised is the place where the assignee is personally present for the purpose of exercising his employment. </a:t>
            </a:r>
          </a:p>
          <a:p>
            <a:pPr algn="just">
              <a:lnSpc>
                <a:spcPct val="150000"/>
              </a:lnSpc>
            </a:pPr>
            <a:r>
              <a:rPr lang="en-US" sz="1400"/>
              <a:t>If the assignee is physically present in the host country during the duration of assignment, this means employment is exercised in that country and therefore, salary accrues in host country.</a:t>
            </a:r>
          </a:p>
          <a:p>
            <a:pPr algn="just">
              <a:lnSpc>
                <a:spcPct val="150000"/>
              </a:lnSpc>
            </a:pPr>
            <a:endParaRPr lang="en-US" sz="1400"/>
          </a:p>
          <a:p>
            <a:pPr algn="just">
              <a:lnSpc>
                <a:spcPct val="150000"/>
              </a:lnSpc>
            </a:pPr>
            <a:r>
              <a:rPr lang="en-US" sz="1400"/>
              <a:t>It is irrelevant for the application of DTAA that the remuneration is physically paid to the assignees in India as long as it pertains to employment exercised outside India.</a:t>
            </a:r>
          </a:p>
          <a:p>
            <a:pPr algn="just">
              <a:lnSpc>
                <a:spcPct val="150000"/>
              </a:lnSpc>
            </a:pPr>
            <a:r>
              <a:rPr lang="en-US" sz="1400" i="1"/>
              <a:t>Case Law: British Gas India Pvt Ltd [2006] 287 ITR 462</a:t>
            </a:r>
          </a:p>
          <a:p>
            <a:pPr algn="just">
              <a:lnSpc>
                <a:spcPct val="150000"/>
              </a:lnSpc>
            </a:pPr>
            <a:r>
              <a:rPr lang="en-US" sz="1400" i="1"/>
              <a:t>Sunil Muncif ITA No. 2346/Ahd/2012</a:t>
            </a:r>
            <a:endParaRPr lang="en-US" sz="140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53251" name="Slide Number Placeholder 5"/>
          <p:cNvSpPr>
            <a:spLocks noGrp="1"/>
          </p:cNvSpPr>
          <p:nvPr>
            <p:ph type="sldNum" sz="quarter" idx="12"/>
          </p:nvPr>
        </p:nvSpPr>
        <p:spPr>
          <a:xfrm>
            <a:off x="7042150" y="6400800"/>
            <a:ext cx="1905000" cy="457200"/>
          </a:xfrm>
          <a:noFill/>
        </p:spPr>
        <p:txBody>
          <a:bodyPr/>
          <a:lstStyle/>
          <a:p>
            <a:fld id="{BFBC20C9-2871-44A4-A547-ED4A1EB9EE35}" type="slidenum">
              <a:rPr lang="en-US" smtClean="0"/>
              <a:pPr/>
              <a:t>52</a:t>
            </a:fld>
            <a:endParaRPr lang="en-US" smtClean="0"/>
          </a:p>
        </p:txBody>
      </p:sp>
      <p:sp>
        <p:nvSpPr>
          <p:cNvPr id="53252"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53253" name="Title 6"/>
          <p:cNvSpPr>
            <a:spLocks noGrp="1"/>
          </p:cNvSpPr>
          <p:nvPr>
            <p:ph type="title"/>
          </p:nvPr>
        </p:nvSpPr>
        <p:spPr/>
        <p:txBody>
          <a:bodyPr/>
          <a:lstStyle/>
          <a:p>
            <a:r>
              <a:rPr lang="en-US" smtClean="0"/>
              <a:t>Per Diem Allowance</a:t>
            </a:r>
          </a:p>
        </p:txBody>
      </p:sp>
      <p:sp>
        <p:nvSpPr>
          <p:cNvPr id="53254" name="Rectangle 5"/>
          <p:cNvSpPr>
            <a:spLocks noChangeArrowheads="1"/>
          </p:cNvSpPr>
          <p:nvPr/>
        </p:nvSpPr>
        <p:spPr bwMode="auto">
          <a:xfrm>
            <a:off x="1143000" y="1985963"/>
            <a:ext cx="7467600" cy="3140075"/>
          </a:xfrm>
          <a:prstGeom prst="rect">
            <a:avLst/>
          </a:prstGeom>
          <a:noFill/>
          <a:ln w="9525">
            <a:noFill/>
            <a:miter lim="800000"/>
            <a:headEnd/>
            <a:tailEnd/>
          </a:ln>
        </p:spPr>
        <p:txBody>
          <a:bodyPr>
            <a:spAutoFit/>
          </a:bodyPr>
          <a:lstStyle/>
          <a:p>
            <a:pPr algn="just"/>
            <a:r>
              <a:rPr lang="en-US" u="sng"/>
              <a:t>Deputation vs Tour</a:t>
            </a:r>
          </a:p>
          <a:p>
            <a:pPr algn="just"/>
            <a:endParaRPr lang="en-US" u="sng"/>
          </a:p>
          <a:p>
            <a:pPr algn="just"/>
            <a:r>
              <a:rPr lang="en-US" i="1"/>
              <a:t>Case Law: ITO v Saptarshi Ghosh [2011] 15 taxmann.com 328 (Kolkata)</a:t>
            </a:r>
          </a:p>
          <a:p>
            <a:pPr algn="just"/>
            <a:endParaRPr lang="en-US" i="1"/>
          </a:p>
          <a:p>
            <a:pPr algn="just"/>
            <a:r>
              <a:rPr lang="en-US"/>
              <a:t>It was held that employees should be considered to be on tour where employees were sent on deputation by TCS Ltd, an Indian company to USA as they are not transferred to USA. Further, the period of deputation or the fact that the family accompanies during the deputation does not alter the position even if they are sent for more than 12 months.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54275" name="Slide Number Placeholder 5"/>
          <p:cNvSpPr>
            <a:spLocks noGrp="1"/>
          </p:cNvSpPr>
          <p:nvPr>
            <p:ph type="sldNum" sz="quarter" idx="12"/>
          </p:nvPr>
        </p:nvSpPr>
        <p:spPr>
          <a:xfrm>
            <a:off x="7042150" y="6400800"/>
            <a:ext cx="1905000" cy="457200"/>
          </a:xfrm>
          <a:noFill/>
        </p:spPr>
        <p:txBody>
          <a:bodyPr/>
          <a:lstStyle/>
          <a:p>
            <a:fld id="{86C1D1BB-2375-4FA3-A90C-36342CDE1C79}" type="slidenum">
              <a:rPr lang="en-US" smtClean="0"/>
              <a:pPr/>
              <a:t>53</a:t>
            </a:fld>
            <a:endParaRPr lang="en-US" smtClean="0"/>
          </a:p>
        </p:txBody>
      </p:sp>
      <p:sp>
        <p:nvSpPr>
          <p:cNvPr id="54276"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54277" name="Rectangle 5"/>
          <p:cNvSpPr>
            <a:spLocks noChangeArrowheads="1"/>
          </p:cNvSpPr>
          <p:nvPr/>
        </p:nvSpPr>
        <p:spPr bwMode="auto">
          <a:xfrm>
            <a:off x="1143000" y="2049463"/>
            <a:ext cx="7467600" cy="3970337"/>
          </a:xfrm>
          <a:prstGeom prst="rect">
            <a:avLst/>
          </a:prstGeom>
          <a:noFill/>
          <a:ln w="9525">
            <a:noFill/>
            <a:miter lim="800000"/>
            <a:headEnd/>
            <a:tailEnd/>
          </a:ln>
        </p:spPr>
        <p:txBody>
          <a:bodyPr>
            <a:spAutoFit/>
          </a:bodyPr>
          <a:lstStyle/>
          <a:p>
            <a:pPr algn="just"/>
            <a:r>
              <a:rPr lang="en-US"/>
              <a:t>Outbound Deputation on Projects by Software Companies – Section 10A deduction</a:t>
            </a:r>
          </a:p>
          <a:p>
            <a:pPr algn="just"/>
            <a:endParaRPr lang="en-US"/>
          </a:p>
          <a:p>
            <a:pPr algn="just"/>
            <a:r>
              <a:rPr lang="en-US"/>
              <a:t>If the employees of Ind Co. are deputed to F Co. then 2 situations arise:</a:t>
            </a:r>
          </a:p>
          <a:p>
            <a:pPr algn="just"/>
            <a:endParaRPr lang="en-US"/>
          </a:p>
          <a:p>
            <a:pPr algn="just"/>
            <a:r>
              <a:rPr lang="en-US" u="sng"/>
              <a:t>Supervision &amp; Control with US Co.</a:t>
            </a:r>
          </a:p>
          <a:p>
            <a:pPr algn="just"/>
            <a:r>
              <a:rPr lang="en-US"/>
              <a:t>10A deduction may not be available</a:t>
            </a:r>
          </a:p>
          <a:p>
            <a:pPr algn="just"/>
            <a:endParaRPr lang="en-US"/>
          </a:p>
          <a:p>
            <a:pPr algn="just"/>
            <a:r>
              <a:rPr lang="en-US" u="sng"/>
              <a:t>Supervision &amp; Control with Ind Co.</a:t>
            </a:r>
          </a:p>
          <a:p>
            <a:pPr algn="just"/>
            <a:r>
              <a:rPr lang="en-US"/>
              <a:t>10A deduction available</a:t>
            </a:r>
          </a:p>
          <a:p>
            <a:pPr algn="just"/>
            <a:endParaRPr lang="en-US" u="sng"/>
          </a:p>
          <a:p>
            <a:pPr algn="just"/>
            <a:r>
              <a:rPr lang="en-US" i="1"/>
              <a:t>Case Law: IDS Software Solutions (India) Pvt Ltd 2009 TIOL 82 Bang</a:t>
            </a:r>
          </a:p>
          <a:p>
            <a:pPr algn="just"/>
            <a:r>
              <a:rPr lang="en-US"/>
              <a:t>Ind Co. was employer and not F Co. </a:t>
            </a:r>
          </a:p>
        </p:txBody>
      </p:sp>
      <p:sp>
        <p:nvSpPr>
          <p:cNvPr id="54278" name="Title 6"/>
          <p:cNvSpPr>
            <a:spLocks noGrp="1"/>
          </p:cNvSpPr>
          <p:nvPr>
            <p:ph type="title"/>
          </p:nvPr>
        </p:nvSpPr>
        <p:spPr>
          <a:xfrm>
            <a:off x="1150938" y="152400"/>
            <a:ext cx="7793037" cy="1462088"/>
          </a:xfrm>
        </p:spPr>
        <p:txBody>
          <a:bodyPr/>
          <a:lstStyle/>
          <a:p>
            <a:r>
              <a:rPr lang="en-US" sz="3400" smtClean="0"/>
              <a:t>Body Shopping – Deduction for Exports</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54</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smtClean="0"/>
              <a:t>International </a:t>
            </a:r>
            <a:r>
              <a:rPr lang="en-US" sz="2800" dirty="0" err="1" smtClean="0"/>
              <a:t>Secondment</a:t>
            </a:r>
            <a:r>
              <a:rPr lang="en-US" sz="2800" dirty="0" smtClean="0"/>
              <a:t> Agreement – Important features</a:t>
            </a:r>
          </a:p>
        </p:txBody>
      </p:sp>
      <p:sp>
        <p:nvSpPr>
          <p:cNvPr id="62470" name="TextBox 5"/>
          <p:cNvSpPr txBox="1">
            <a:spLocks noChangeArrowheads="1"/>
          </p:cNvSpPr>
          <p:nvPr/>
        </p:nvSpPr>
        <p:spPr bwMode="auto">
          <a:xfrm>
            <a:off x="838200" y="1905000"/>
            <a:ext cx="7696200" cy="4616648"/>
          </a:xfrm>
          <a:prstGeom prst="rect">
            <a:avLst/>
          </a:prstGeom>
          <a:noFill/>
          <a:ln w="9525">
            <a:noFill/>
            <a:miter lim="800000"/>
            <a:headEnd/>
            <a:tailEnd/>
          </a:ln>
        </p:spPr>
        <p:txBody>
          <a:bodyPr wrap="square">
            <a:spAutoFit/>
          </a:bodyPr>
          <a:lstStyle/>
          <a:p>
            <a:pPr>
              <a:lnSpc>
                <a:spcPct val="150000"/>
              </a:lnSpc>
            </a:pPr>
            <a:r>
              <a:rPr lang="en-US" sz="1400" u="sng" dirty="0" smtClean="0"/>
              <a:t>Scope of Agreement </a:t>
            </a:r>
            <a:endParaRPr lang="en-US" sz="1400" u="sng" dirty="0"/>
          </a:p>
          <a:p>
            <a:pPr marL="225425" indent="-225425">
              <a:lnSpc>
                <a:spcPct val="150000"/>
              </a:lnSpc>
              <a:buFont typeface="Wingdings" pitchFamily="2" charset="2"/>
              <a:buChar char="q"/>
            </a:pPr>
            <a:r>
              <a:rPr lang="en-US" sz="1400" dirty="0" smtClean="0"/>
              <a:t>Employer shall be an independent contractor engaged by the Company to make the </a:t>
            </a:r>
            <a:r>
              <a:rPr lang="en-US" sz="1400" dirty="0" err="1" smtClean="0"/>
              <a:t>Secondees</a:t>
            </a:r>
            <a:r>
              <a:rPr lang="en-US" sz="1400" dirty="0" smtClean="0"/>
              <a:t> available for the purposes of the Agreement</a:t>
            </a:r>
          </a:p>
          <a:p>
            <a:pPr>
              <a:lnSpc>
                <a:spcPct val="150000"/>
              </a:lnSpc>
              <a:buFont typeface="Wingdings" pitchFamily="2" charset="2"/>
              <a:buChar char="q"/>
            </a:pPr>
            <a:r>
              <a:rPr lang="en-US" sz="1400" dirty="0" smtClean="0"/>
              <a:t> Neither the Employer nor any </a:t>
            </a:r>
            <a:r>
              <a:rPr lang="en-US" sz="1400" dirty="0" err="1" smtClean="0"/>
              <a:t>Secondee</a:t>
            </a:r>
            <a:r>
              <a:rPr lang="en-US" sz="1400" dirty="0" smtClean="0"/>
              <a:t> shall be a servant or employee of the Company</a:t>
            </a:r>
            <a:endParaRPr lang="en-US" sz="1400" dirty="0"/>
          </a:p>
          <a:p>
            <a:pPr marL="225425" indent="-225425">
              <a:lnSpc>
                <a:spcPct val="150000"/>
              </a:lnSpc>
              <a:buFont typeface="Wingdings" pitchFamily="2" charset="2"/>
              <a:buChar char="q"/>
            </a:pPr>
            <a:r>
              <a:rPr lang="en-US" sz="1400" dirty="0" smtClean="0"/>
              <a:t>The Company shall have the right to exercise supervision, control and direction over each </a:t>
            </a:r>
            <a:r>
              <a:rPr lang="en-US" sz="1400" dirty="0" err="1" smtClean="0"/>
              <a:t>Secondee</a:t>
            </a:r>
            <a:r>
              <a:rPr lang="en-US" sz="1400" dirty="0" smtClean="0"/>
              <a:t>, but each such </a:t>
            </a:r>
            <a:r>
              <a:rPr lang="en-US" sz="1400" dirty="0" err="1" smtClean="0"/>
              <a:t>Secondee</a:t>
            </a:r>
            <a:r>
              <a:rPr lang="en-US" sz="1400" dirty="0" smtClean="0"/>
              <a:t> shall remain an employee of the Employer for all purposes (other than for U.S. tax purposes), including promotion and career planning.</a:t>
            </a:r>
          </a:p>
          <a:p>
            <a:pPr marL="225425" indent="-225425">
              <a:lnSpc>
                <a:spcPct val="150000"/>
              </a:lnSpc>
              <a:buFont typeface="Wingdings" pitchFamily="2" charset="2"/>
              <a:buChar char="q"/>
            </a:pPr>
            <a:r>
              <a:rPr lang="en-US" sz="1400" dirty="0" smtClean="0"/>
              <a:t>The Company shall have no authority to terminate employment or to administer disciplinary action with respect to any </a:t>
            </a:r>
            <a:r>
              <a:rPr lang="en-US" sz="1400" dirty="0" err="1" smtClean="0"/>
              <a:t>Secondee</a:t>
            </a:r>
            <a:r>
              <a:rPr lang="en-US" sz="1400" dirty="0" smtClean="0"/>
              <a:t>, except to terminate the </a:t>
            </a:r>
            <a:r>
              <a:rPr lang="en-US" sz="1400" dirty="0" err="1" smtClean="0"/>
              <a:t>secondment</a:t>
            </a:r>
            <a:r>
              <a:rPr lang="en-US" sz="1400" dirty="0" smtClean="0"/>
              <a:t> as provided in the Agreement</a:t>
            </a:r>
          </a:p>
          <a:p>
            <a:pPr marL="225425" indent="-225425">
              <a:lnSpc>
                <a:spcPct val="150000"/>
              </a:lnSpc>
              <a:buFont typeface="Wingdings" pitchFamily="2" charset="2"/>
              <a:buChar char="q"/>
            </a:pPr>
            <a:r>
              <a:rPr lang="en-US" sz="1400" dirty="0" smtClean="0"/>
              <a:t>No </a:t>
            </a:r>
            <a:r>
              <a:rPr lang="en-US" sz="1400" dirty="0" err="1" smtClean="0"/>
              <a:t>Secondee</a:t>
            </a:r>
            <a:r>
              <a:rPr lang="en-US" sz="1400" dirty="0" smtClean="0"/>
              <a:t> shall retain the authority to negotiate or enter into contracts on behalf of Employer during the course of the </a:t>
            </a:r>
            <a:r>
              <a:rPr lang="en-US" sz="1400" dirty="0" err="1" smtClean="0"/>
              <a:t>Secondment</a:t>
            </a:r>
            <a:endParaRPr lang="en-US" sz="1400" dirty="0" smtClean="0"/>
          </a:p>
          <a:p>
            <a:pPr marL="225425" indent="-225425">
              <a:lnSpc>
                <a:spcPct val="150000"/>
              </a:lnSpc>
              <a:buFont typeface="Wingdings" pitchFamily="2" charset="2"/>
              <a:buChar char="q"/>
            </a:pPr>
            <a:r>
              <a:rPr lang="en-US" sz="1400" dirty="0" smtClean="0"/>
              <a:t>All </a:t>
            </a:r>
            <a:r>
              <a:rPr lang="en-US" sz="1400" dirty="0" err="1" smtClean="0"/>
              <a:t>resposibilities</a:t>
            </a:r>
            <a:r>
              <a:rPr lang="en-US" sz="1400" dirty="0" smtClean="0"/>
              <a:t>  to the Employer prior to assignment of </a:t>
            </a:r>
            <a:r>
              <a:rPr lang="en-US" sz="1400" dirty="0" err="1" smtClean="0"/>
              <a:t>Secondee</a:t>
            </a:r>
            <a:r>
              <a:rPr lang="en-US" sz="1400" dirty="0" smtClean="0"/>
              <a:t> shall be suspended during the course of their </a:t>
            </a:r>
            <a:r>
              <a:rPr lang="en-US" sz="1400" dirty="0" err="1" smtClean="0"/>
              <a:t>secondment</a:t>
            </a:r>
            <a:endParaRPr lang="en-US" sz="14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55</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smtClean="0"/>
              <a:t>International </a:t>
            </a:r>
            <a:r>
              <a:rPr lang="en-US" sz="2800" dirty="0" err="1" smtClean="0"/>
              <a:t>Secondment</a:t>
            </a:r>
            <a:r>
              <a:rPr lang="en-US" sz="2800" dirty="0" smtClean="0"/>
              <a:t> Agreement – Important features (</a:t>
            </a:r>
            <a:r>
              <a:rPr lang="en-US" sz="2800" dirty="0" err="1" smtClean="0"/>
              <a:t>con’t</a:t>
            </a:r>
            <a:r>
              <a:rPr lang="en-US" sz="2800" dirty="0" smtClean="0"/>
              <a:t>)</a:t>
            </a:r>
          </a:p>
        </p:txBody>
      </p:sp>
      <p:sp>
        <p:nvSpPr>
          <p:cNvPr id="62470" name="TextBox 5"/>
          <p:cNvSpPr txBox="1">
            <a:spLocks noChangeArrowheads="1"/>
          </p:cNvSpPr>
          <p:nvPr/>
        </p:nvSpPr>
        <p:spPr bwMode="auto">
          <a:xfrm>
            <a:off x="838200" y="1905000"/>
            <a:ext cx="7696200" cy="4616648"/>
          </a:xfrm>
          <a:prstGeom prst="rect">
            <a:avLst/>
          </a:prstGeom>
          <a:noFill/>
          <a:ln w="9525">
            <a:noFill/>
            <a:miter lim="800000"/>
            <a:headEnd/>
            <a:tailEnd/>
          </a:ln>
        </p:spPr>
        <p:txBody>
          <a:bodyPr wrap="square">
            <a:spAutoFit/>
          </a:bodyPr>
          <a:lstStyle/>
          <a:p>
            <a:pPr>
              <a:lnSpc>
                <a:spcPct val="150000"/>
              </a:lnSpc>
            </a:pPr>
            <a:r>
              <a:rPr lang="en-US" sz="1400" u="sng" dirty="0" smtClean="0"/>
              <a:t>Duties of </a:t>
            </a:r>
            <a:r>
              <a:rPr lang="en-US" sz="1400" u="sng" dirty="0" err="1" smtClean="0"/>
              <a:t>Secondees</a:t>
            </a:r>
            <a:r>
              <a:rPr lang="en-US" sz="1400" u="sng" dirty="0" smtClean="0"/>
              <a:t> </a:t>
            </a:r>
            <a:endParaRPr lang="en-US" sz="1400" u="sng" dirty="0"/>
          </a:p>
          <a:p>
            <a:pPr marL="225425" indent="-225425">
              <a:lnSpc>
                <a:spcPct val="150000"/>
              </a:lnSpc>
              <a:buFont typeface="Wingdings" pitchFamily="2" charset="2"/>
              <a:buChar char="q"/>
            </a:pPr>
            <a:r>
              <a:rPr lang="en-US" sz="1400" dirty="0" err="1" smtClean="0"/>
              <a:t>Secondee</a:t>
            </a:r>
            <a:r>
              <a:rPr lang="en-US" sz="1400" dirty="0" smtClean="0"/>
              <a:t> to carry out his or her assigned functions, subject to direction and management of the Company</a:t>
            </a:r>
          </a:p>
          <a:p>
            <a:pPr marL="225425" indent="-225425">
              <a:lnSpc>
                <a:spcPct val="150000"/>
              </a:lnSpc>
              <a:buFont typeface="Wingdings" pitchFamily="2" charset="2"/>
              <a:buChar char="q"/>
            </a:pPr>
            <a:r>
              <a:rPr lang="en-US" sz="1400" dirty="0" smtClean="0"/>
              <a:t>However, any disciplinary action shall be taken only by Employer</a:t>
            </a:r>
          </a:p>
          <a:p>
            <a:pPr marL="225425" indent="-225425">
              <a:lnSpc>
                <a:spcPct val="150000"/>
              </a:lnSpc>
            </a:pPr>
            <a:endParaRPr lang="en-US" sz="1400" u="sng" dirty="0" smtClean="0"/>
          </a:p>
          <a:p>
            <a:pPr marL="225425" indent="-225425">
              <a:lnSpc>
                <a:spcPct val="150000"/>
              </a:lnSpc>
            </a:pPr>
            <a:r>
              <a:rPr lang="en-US" sz="1400" u="sng" dirty="0" smtClean="0"/>
              <a:t>Duties of Company &amp; Employer</a:t>
            </a:r>
          </a:p>
          <a:p>
            <a:pPr marL="225425" indent="-225425">
              <a:lnSpc>
                <a:spcPct val="150000"/>
              </a:lnSpc>
              <a:buFont typeface="Wingdings" pitchFamily="2" charset="2"/>
              <a:buChar char="q"/>
            </a:pPr>
            <a:r>
              <a:rPr lang="en-US" sz="1400" dirty="0" smtClean="0"/>
              <a:t>Company to provide suitable accommodation, equipment and other facilities to </a:t>
            </a:r>
            <a:r>
              <a:rPr lang="en-US" sz="1400" dirty="0" err="1" smtClean="0"/>
              <a:t>Secondees</a:t>
            </a:r>
            <a:endParaRPr lang="en-US" sz="1400" dirty="0" smtClean="0"/>
          </a:p>
          <a:p>
            <a:pPr marL="225425" indent="-225425">
              <a:lnSpc>
                <a:spcPct val="150000"/>
              </a:lnSpc>
              <a:buFont typeface="Wingdings" pitchFamily="2" charset="2"/>
              <a:buChar char="q"/>
            </a:pPr>
            <a:r>
              <a:rPr lang="en-US" sz="1400" dirty="0" smtClean="0"/>
              <a:t>Company to provide administrative assistance in connection to travel, transport, import &amp; export of personal effects, immigration, customs</a:t>
            </a:r>
          </a:p>
          <a:p>
            <a:pPr marL="225425" indent="-225425">
              <a:lnSpc>
                <a:spcPct val="150000"/>
              </a:lnSpc>
              <a:buFont typeface="Wingdings" pitchFamily="2" charset="2"/>
              <a:buChar char="q"/>
            </a:pPr>
            <a:r>
              <a:rPr lang="en-US" sz="1400" dirty="0" smtClean="0"/>
              <a:t>Company to provide for local transport for business purposes</a:t>
            </a:r>
          </a:p>
          <a:p>
            <a:pPr marL="225425" indent="-225425">
              <a:lnSpc>
                <a:spcPct val="150000"/>
              </a:lnSpc>
              <a:buFont typeface="Wingdings" pitchFamily="2" charset="2"/>
              <a:buChar char="q"/>
            </a:pPr>
            <a:r>
              <a:rPr lang="en-US" sz="1400" dirty="0" smtClean="0"/>
              <a:t>Company to pay fees to the Employer for each </a:t>
            </a:r>
            <a:r>
              <a:rPr lang="en-US" sz="1400" dirty="0" err="1" smtClean="0"/>
              <a:t>Secondee</a:t>
            </a:r>
            <a:r>
              <a:rPr lang="en-US" sz="1400" dirty="0" smtClean="0"/>
              <a:t> calculated based on a formula set forth in the Agreement</a:t>
            </a:r>
          </a:p>
          <a:p>
            <a:pPr marL="225425" indent="-225425">
              <a:lnSpc>
                <a:spcPct val="150000"/>
              </a:lnSpc>
              <a:buFont typeface="Wingdings" pitchFamily="2" charset="2"/>
              <a:buChar char="q"/>
            </a:pPr>
            <a:r>
              <a:rPr lang="en-US" sz="1400" dirty="0" smtClean="0"/>
              <a:t>Employer to maintain payroll responsibility for payment of all salary and benefits as per compensation package applicable to the </a:t>
            </a:r>
            <a:r>
              <a:rPr lang="en-US" sz="1400" dirty="0" err="1" smtClean="0"/>
              <a:t>Secondee</a:t>
            </a:r>
            <a:r>
              <a:rPr lang="en-US" sz="1400" dirty="0" smtClean="0"/>
              <a:t> during the assignment</a:t>
            </a:r>
            <a:endParaRPr lang="en-US" sz="14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56</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smtClean="0"/>
              <a:t>International </a:t>
            </a:r>
            <a:r>
              <a:rPr lang="en-US" sz="2800" dirty="0" err="1" smtClean="0"/>
              <a:t>Secondment</a:t>
            </a:r>
            <a:r>
              <a:rPr lang="en-US" sz="2800" dirty="0" smtClean="0"/>
              <a:t> Agreement – Important features (</a:t>
            </a:r>
            <a:r>
              <a:rPr lang="en-US" sz="2800" dirty="0" err="1" smtClean="0"/>
              <a:t>con’t</a:t>
            </a:r>
            <a:r>
              <a:rPr lang="en-US" sz="2800" dirty="0" smtClean="0"/>
              <a:t>)</a:t>
            </a:r>
          </a:p>
        </p:txBody>
      </p:sp>
      <p:sp>
        <p:nvSpPr>
          <p:cNvPr id="62470" name="TextBox 5"/>
          <p:cNvSpPr txBox="1">
            <a:spLocks noChangeArrowheads="1"/>
          </p:cNvSpPr>
          <p:nvPr/>
        </p:nvSpPr>
        <p:spPr bwMode="auto">
          <a:xfrm>
            <a:off x="838200" y="1905000"/>
            <a:ext cx="7696200" cy="4616648"/>
          </a:xfrm>
          <a:prstGeom prst="rect">
            <a:avLst/>
          </a:prstGeom>
          <a:noFill/>
          <a:ln w="9525">
            <a:noFill/>
            <a:miter lim="800000"/>
            <a:headEnd/>
            <a:tailEnd/>
          </a:ln>
        </p:spPr>
        <p:txBody>
          <a:bodyPr wrap="square">
            <a:spAutoFit/>
          </a:bodyPr>
          <a:lstStyle/>
          <a:p>
            <a:pPr>
              <a:lnSpc>
                <a:spcPct val="150000"/>
              </a:lnSpc>
            </a:pPr>
            <a:r>
              <a:rPr lang="en-US" sz="1400" u="sng" dirty="0" smtClean="0"/>
              <a:t>Liability &amp; Indemnity </a:t>
            </a:r>
            <a:endParaRPr lang="en-US" sz="1400" u="sng" dirty="0"/>
          </a:p>
          <a:p>
            <a:pPr marL="225425" indent="-225425">
              <a:lnSpc>
                <a:spcPct val="150000"/>
              </a:lnSpc>
              <a:buFont typeface="Wingdings" pitchFamily="2" charset="2"/>
              <a:buChar char="q"/>
            </a:pPr>
            <a:r>
              <a:rPr lang="en-US" sz="1400" dirty="0" smtClean="0"/>
              <a:t>Employer responsible for, and shall keep Company indemnified from all costs, claims, etc. arising out of or incidental to the provision of services by the </a:t>
            </a:r>
            <a:r>
              <a:rPr lang="en-US" sz="1400" dirty="0" err="1" smtClean="0"/>
              <a:t>Secondees</a:t>
            </a:r>
            <a:r>
              <a:rPr lang="en-US" sz="1400" dirty="0" smtClean="0"/>
              <a:t> relating to (</a:t>
            </a:r>
            <a:r>
              <a:rPr lang="en-US" sz="1400" dirty="0" err="1" smtClean="0"/>
              <a:t>i</a:t>
            </a:r>
            <a:r>
              <a:rPr lang="en-US" sz="1400" dirty="0" smtClean="0"/>
              <a:t>) injuries, death, illnesses of </a:t>
            </a:r>
            <a:r>
              <a:rPr lang="en-US" sz="1400" dirty="0" err="1" smtClean="0"/>
              <a:t>Secondees</a:t>
            </a:r>
            <a:r>
              <a:rPr lang="en-US" sz="1400" dirty="0" smtClean="0"/>
              <a:t>, and (ii) all damages to or losses of the property of </a:t>
            </a:r>
            <a:r>
              <a:rPr lang="en-US" sz="1400" dirty="0" err="1" smtClean="0"/>
              <a:t>Secondees</a:t>
            </a:r>
            <a:endParaRPr lang="en-US" sz="1400" dirty="0" smtClean="0"/>
          </a:p>
          <a:p>
            <a:pPr marL="225425" indent="-225425">
              <a:lnSpc>
                <a:spcPct val="150000"/>
              </a:lnSpc>
              <a:buFont typeface="Wingdings" pitchFamily="2" charset="2"/>
              <a:buChar char="q"/>
            </a:pPr>
            <a:r>
              <a:rPr lang="en-US" sz="1400" u="sng" dirty="0" smtClean="0"/>
              <a:t>C</a:t>
            </a:r>
            <a:r>
              <a:rPr lang="en-US" sz="1400" dirty="0" smtClean="0"/>
              <a:t>ompany responsible for, and shall keep Employer indemnified from all costs, claims, etc. arising out of or incidental to the provision of services by the </a:t>
            </a:r>
            <a:r>
              <a:rPr lang="en-US" sz="1400" dirty="0" err="1" smtClean="0"/>
              <a:t>Secondees</a:t>
            </a:r>
            <a:r>
              <a:rPr lang="en-US" sz="1400" dirty="0" smtClean="0"/>
              <a:t> relating to (</a:t>
            </a:r>
            <a:r>
              <a:rPr lang="en-US" sz="1400" dirty="0" err="1" smtClean="0"/>
              <a:t>i</a:t>
            </a:r>
            <a:r>
              <a:rPr lang="en-US" sz="1400" dirty="0" smtClean="0"/>
              <a:t>) injuries, death, illnesses of employees of the Company (other than </a:t>
            </a:r>
            <a:r>
              <a:rPr lang="en-US" sz="1400" dirty="0" err="1" smtClean="0"/>
              <a:t>Secondees</a:t>
            </a:r>
            <a:r>
              <a:rPr lang="en-US" sz="1400" dirty="0" smtClean="0"/>
              <a:t>), and (ii) all damages to or losses of the property of employees of the Company (other than </a:t>
            </a:r>
            <a:r>
              <a:rPr lang="en-US" sz="1400" dirty="0" err="1" smtClean="0"/>
              <a:t>Secondees</a:t>
            </a:r>
            <a:r>
              <a:rPr lang="en-US" sz="1400" dirty="0" smtClean="0"/>
              <a:t>)</a:t>
            </a:r>
          </a:p>
          <a:p>
            <a:pPr marL="225425" indent="-225425">
              <a:lnSpc>
                <a:spcPct val="150000"/>
              </a:lnSpc>
              <a:buFont typeface="Wingdings" pitchFamily="2" charset="2"/>
              <a:buChar char="q"/>
            </a:pPr>
            <a:endParaRPr lang="en-US" sz="1400" u="sng" dirty="0" smtClean="0"/>
          </a:p>
          <a:p>
            <a:pPr>
              <a:lnSpc>
                <a:spcPct val="150000"/>
              </a:lnSpc>
            </a:pPr>
            <a:r>
              <a:rPr lang="en-US" sz="1400" u="sng" dirty="0" smtClean="0"/>
              <a:t>Assignment of rights under the Agreement</a:t>
            </a:r>
          </a:p>
          <a:p>
            <a:pPr marL="225425" indent="-225425">
              <a:lnSpc>
                <a:spcPct val="150000"/>
              </a:lnSpc>
              <a:buFont typeface="Wingdings" pitchFamily="2" charset="2"/>
              <a:buChar char="q"/>
            </a:pPr>
            <a:r>
              <a:rPr lang="en-US" sz="1400" dirty="0" smtClean="0"/>
              <a:t>Company cannot transfer or assign without prior written approval of Employer</a:t>
            </a:r>
            <a:endParaRPr lang="en-US" sz="1400" u="sng" dirty="0" smtClean="0"/>
          </a:p>
          <a:p>
            <a:pPr marL="225425" indent="-225425">
              <a:lnSpc>
                <a:spcPct val="150000"/>
              </a:lnSpc>
              <a:buFont typeface="Wingdings" pitchFamily="2" charset="2"/>
              <a:buChar char="q"/>
            </a:pPr>
            <a:r>
              <a:rPr lang="en-US" sz="1400" dirty="0" smtClean="0"/>
              <a:t>Employer has the right to assign or transfer its rights &amp; obligations under the Agreement to an Affiliate provided notice of such assignment or transfer is given to the Company</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57</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smtClean="0"/>
              <a:t>International </a:t>
            </a:r>
            <a:r>
              <a:rPr lang="en-US" sz="2800" dirty="0" err="1" smtClean="0"/>
              <a:t>Secondment</a:t>
            </a:r>
            <a:r>
              <a:rPr lang="en-US" sz="2800" dirty="0" smtClean="0"/>
              <a:t> Agreement – Important features (</a:t>
            </a:r>
            <a:r>
              <a:rPr lang="en-US" sz="2800" dirty="0" err="1" smtClean="0"/>
              <a:t>con’t</a:t>
            </a:r>
            <a:r>
              <a:rPr lang="en-US" sz="2800" dirty="0" smtClean="0"/>
              <a:t>)</a:t>
            </a:r>
          </a:p>
        </p:txBody>
      </p:sp>
      <p:sp>
        <p:nvSpPr>
          <p:cNvPr id="62470" name="TextBox 5"/>
          <p:cNvSpPr txBox="1">
            <a:spLocks noChangeArrowheads="1"/>
          </p:cNvSpPr>
          <p:nvPr/>
        </p:nvSpPr>
        <p:spPr bwMode="auto">
          <a:xfrm>
            <a:off x="838200" y="1905000"/>
            <a:ext cx="7696200" cy="3000821"/>
          </a:xfrm>
          <a:prstGeom prst="rect">
            <a:avLst/>
          </a:prstGeom>
          <a:noFill/>
          <a:ln w="9525">
            <a:noFill/>
            <a:miter lim="800000"/>
            <a:headEnd/>
            <a:tailEnd/>
          </a:ln>
        </p:spPr>
        <p:txBody>
          <a:bodyPr wrap="square">
            <a:spAutoFit/>
          </a:bodyPr>
          <a:lstStyle/>
          <a:p>
            <a:pPr>
              <a:lnSpc>
                <a:spcPct val="150000"/>
              </a:lnSpc>
            </a:pPr>
            <a:r>
              <a:rPr lang="en-US" sz="1400" u="sng" dirty="0" smtClean="0"/>
              <a:t>Other provisions </a:t>
            </a:r>
            <a:endParaRPr lang="en-US" sz="1400" u="sng" dirty="0"/>
          </a:p>
          <a:p>
            <a:pPr marL="225425" indent="-225425">
              <a:lnSpc>
                <a:spcPct val="150000"/>
              </a:lnSpc>
              <a:buFont typeface="Wingdings" pitchFamily="2" charset="2"/>
              <a:buChar char="q"/>
            </a:pPr>
            <a:r>
              <a:rPr lang="en-US" sz="1400" dirty="0" smtClean="0"/>
              <a:t>Solely for the purposes of compliance with the laws of parent country, the Company will make any necessary payments on behalf of </a:t>
            </a:r>
            <a:r>
              <a:rPr lang="en-US" sz="1400" dirty="0" err="1" smtClean="0"/>
              <a:t>Secondees</a:t>
            </a:r>
            <a:r>
              <a:rPr lang="en-US" sz="1400" dirty="0" smtClean="0"/>
              <a:t> to taxing authorities of parent country as may be required. </a:t>
            </a:r>
          </a:p>
          <a:p>
            <a:pPr marL="225425" indent="-225425">
              <a:lnSpc>
                <a:spcPct val="150000"/>
              </a:lnSpc>
              <a:buFont typeface="Wingdings" pitchFamily="2" charset="2"/>
              <a:buChar char="q"/>
            </a:pPr>
            <a:r>
              <a:rPr lang="en-US" sz="1400" dirty="0" smtClean="0"/>
              <a:t>Notwithstanding the foregoing, for tax purposes of parent country, the Parties  agree to treat the Company as the employer of the </a:t>
            </a:r>
            <a:r>
              <a:rPr lang="en-US" sz="1400" dirty="0" err="1" smtClean="0"/>
              <a:t>Secondees</a:t>
            </a:r>
            <a:r>
              <a:rPr lang="en-US" sz="1400" dirty="0" smtClean="0"/>
              <a:t> during the </a:t>
            </a:r>
            <a:r>
              <a:rPr lang="en-US" sz="1400" dirty="0" err="1" smtClean="0"/>
              <a:t>secondment</a:t>
            </a:r>
            <a:r>
              <a:rPr lang="en-US" sz="1400" dirty="0" smtClean="0"/>
              <a:t> period.</a:t>
            </a:r>
          </a:p>
          <a:p>
            <a:pPr marL="225425" indent="-225425">
              <a:lnSpc>
                <a:spcPct val="150000"/>
              </a:lnSpc>
              <a:buFont typeface="Wingdings" pitchFamily="2" charset="2"/>
              <a:buChar char="q"/>
            </a:pPr>
            <a:r>
              <a:rPr lang="en-US" sz="1400" dirty="0" smtClean="0"/>
              <a:t>In case there is </a:t>
            </a:r>
            <a:r>
              <a:rPr lang="en-US" sz="1400" dirty="0" err="1" smtClean="0"/>
              <a:t>Totalization</a:t>
            </a:r>
            <a:r>
              <a:rPr lang="en-US" sz="1400" dirty="0" smtClean="0"/>
              <a:t> Agreement between country of which </a:t>
            </a:r>
            <a:r>
              <a:rPr lang="en-US" sz="1400" dirty="0" err="1" smtClean="0"/>
              <a:t>Secondee</a:t>
            </a:r>
            <a:r>
              <a:rPr lang="en-US" sz="1400" dirty="0" smtClean="0"/>
              <a:t> is resident and parent country / host country, Employer to obtain on behalf of such </a:t>
            </a:r>
            <a:r>
              <a:rPr lang="en-US" sz="1400" dirty="0" err="1" smtClean="0"/>
              <a:t>Secondee</a:t>
            </a:r>
            <a:r>
              <a:rPr lang="en-US" sz="1400" dirty="0" smtClean="0"/>
              <a:t> a ‘certificate of coverage’ to establish the </a:t>
            </a:r>
            <a:r>
              <a:rPr lang="en-US" sz="1400" dirty="0" err="1" smtClean="0"/>
              <a:t>Secondee’s</a:t>
            </a:r>
            <a:r>
              <a:rPr lang="en-US" sz="1400" dirty="0" smtClean="0"/>
              <a:t> entitlement to such exemption.</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58</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smtClean="0"/>
              <a:t>Characteristics of employer-employee relationship or 'contract of service'</a:t>
            </a:r>
            <a:endParaRPr lang="en-US" sz="2800" dirty="0" smtClean="0"/>
          </a:p>
        </p:txBody>
      </p:sp>
      <p:sp>
        <p:nvSpPr>
          <p:cNvPr id="62470" name="TextBox 5"/>
          <p:cNvSpPr txBox="1">
            <a:spLocks noChangeArrowheads="1"/>
          </p:cNvSpPr>
          <p:nvPr/>
        </p:nvSpPr>
        <p:spPr bwMode="auto">
          <a:xfrm>
            <a:off x="838200" y="1905000"/>
            <a:ext cx="7696200" cy="3970318"/>
          </a:xfrm>
          <a:prstGeom prst="rect">
            <a:avLst/>
          </a:prstGeom>
          <a:noFill/>
          <a:ln w="9525">
            <a:noFill/>
            <a:miter lim="800000"/>
            <a:headEnd/>
            <a:tailEnd/>
          </a:ln>
        </p:spPr>
        <p:txBody>
          <a:bodyPr wrap="square">
            <a:spAutoFit/>
          </a:bodyPr>
          <a:lstStyle/>
          <a:p>
            <a:pPr>
              <a:lnSpc>
                <a:spcPct val="150000"/>
              </a:lnSpc>
              <a:buFont typeface="Wingdings" pitchFamily="2" charset="2"/>
              <a:buChar char="Ø"/>
            </a:pPr>
            <a:r>
              <a:rPr lang="en-US" sz="1400" dirty="0" smtClean="0"/>
              <a:t> Relationship </a:t>
            </a:r>
            <a:r>
              <a:rPr lang="en-US" sz="1400" dirty="0" smtClean="0"/>
              <a:t>of master-servant between employer and employee</a:t>
            </a:r>
          </a:p>
          <a:p>
            <a:pPr>
              <a:lnSpc>
                <a:spcPct val="150000"/>
              </a:lnSpc>
              <a:buFont typeface="Wingdings" pitchFamily="2" charset="2"/>
              <a:buChar char="Ø"/>
            </a:pPr>
            <a:r>
              <a:rPr lang="en-US" sz="1400" dirty="0" smtClean="0"/>
              <a:t> I</a:t>
            </a:r>
            <a:r>
              <a:rPr lang="en-US" sz="1400" dirty="0" smtClean="0"/>
              <a:t>. Co. (employer) to exercise control and supervision, give instructions and directions regarding the work of employee (without any interference from F. Co.)</a:t>
            </a:r>
          </a:p>
          <a:p>
            <a:pPr>
              <a:lnSpc>
                <a:spcPct val="150000"/>
              </a:lnSpc>
              <a:buFont typeface="Wingdings" pitchFamily="2" charset="2"/>
              <a:buChar char="Ø"/>
            </a:pPr>
            <a:r>
              <a:rPr lang="en-US" sz="1400" dirty="0" smtClean="0"/>
              <a:t> I</a:t>
            </a:r>
            <a:r>
              <a:rPr lang="en-US" sz="1400" dirty="0" smtClean="0"/>
              <a:t>. Co. has right to terminate services of employee</a:t>
            </a:r>
          </a:p>
          <a:p>
            <a:pPr>
              <a:lnSpc>
                <a:spcPct val="150000"/>
              </a:lnSpc>
              <a:buFont typeface="Wingdings" pitchFamily="2" charset="2"/>
              <a:buChar char="Ø"/>
            </a:pPr>
            <a:r>
              <a:rPr lang="en-US" sz="1400" dirty="0" smtClean="0"/>
              <a:t> Obligation </a:t>
            </a:r>
            <a:r>
              <a:rPr lang="en-US" sz="1400" dirty="0" smtClean="0"/>
              <a:t>to pay salary / other employment costs of employee vests with I. Co. alone which should be expressly specified in the </a:t>
            </a:r>
            <a:r>
              <a:rPr lang="en-US" sz="1400" dirty="0" err="1" smtClean="0"/>
              <a:t>secondment</a:t>
            </a:r>
            <a:r>
              <a:rPr lang="en-US" sz="1400" dirty="0" smtClean="0"/>
              <a:t> agreement and other legal documents. </a:t>
            </a:r>
          </a:p>
          <a:p>
            <a:pPr>
              <a:lnSpc>
                <a:spcPct val="150000"/>
              </a:lnSpc>
              <a:buFont typeface="Wingdings" pitchFamily="2" charset="2"/>
              <a:buChar char="Ø"/>
            </a:pPr>
            <a:r>
              <a:rPr lang="en-US" sz="1400" dirty="0" smtClean="0"/>
              <a:t> Standard </a:t>
            </a:r>
            <a:r>
              <a:rPr lang="en-US" sz="1400" dirty="0" smtClean="0"/>
              <a:t>policies and procedures applicable to I. Co.’s domestic employees should apply to seconded employees </a:t>
            </a:r>
          </a:p>
          <a:p>
            <a:pPr>
              <a:lnSpc>
                <a:spcPct val="150000"/>
              </a:lnSpc>
              <a:buFont typeface="Wingdings" pitchFamily="2" charset="2"/>
              <a:buChar char="Ø"/>
            </a:pPr>
            <a:r>
              <a:rPr lang="en-US" sz="1400" dirty="0" smtClean="0"/>
              <a:t> Place </a:t>
            </a:r>
            <a:r>
              <a:rPr lang="en-US" sz="1400" dirty="0" smtClean="0"/>
              <a:t>of work, tools, material to be provided by I. Co. </a:t>
            </a:r>
          </a:p>
          <a:p>
            <a:pPr>
              <a:lnSpc>
                <a:spcPct val="150000"/>
              </a:lnSpc>
              <a:buFont typeface="Wingdings" pitchFamily="2" charset="2"/>
              <a:buChar char="Ø"/>
            </a:pPr>
            <a:r>
              <a:rPr lang="en-US" sz="1400" dirty="0" smtClean="0"/>
              <a:t> During </a:t>
            </a:r>
            <a:r>
              <a:rPr lang="en-US" sz="1400" dirty="0" err="1" smtClean="0"/>
              <a:t>secondment</a:t>
            </a:r>
            <a:r>
              <a:rPr lang="en-US" sz="1400" dirty="0" smtClean="0"/>
              <a:t>, I. Co. has the right to relocate employees in any of its plants / offices and / or change work profile</a:t>
            </a:r>
          </a:p>
          <a:p>
            <a:pPr>
              <a:lnSpc>
                <a:spcPct val="150000"/>
              </a:lnSpc>
            </a:pPr>
            <a:endParaRPr lang="en-US" sz="14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59</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smtClean="0"/>
              <a:t>Characteristics of employer-employee relationship or 'contract of </a:t>
            </a:r>
            <a:r>
              <a:rPr lang="en-US" sz="2800" dirty="0" smtClean="0"/>
              <a:t>service‘ (</a:t>
            </a:r>
            <a:r>
              <a:rPr lang="en-US" sz="2800" dirty="0" err="1" smtClean="0"/>
              <a:t>con’t</a:t>
            </a:r>
            <a:r>
              <a:rPr lang="en-US" sz="2800" dirty="0" smtClean="0"/>
              <a:t>)</a:t>
            </a:r>
            <a:endParaRPr lang="en-US" sz="2800" dirty="0" smtClean="0"/>
          </a:p>
        </p:txBody>
      </p:sp>
      <p:sp>
        <p:nvSpPr>
          <p:cNvPr id="62470" name="TextBox 5"/>
          <p:cNvSpPr txBox="1">
            <a:spLocks noChangeArrowheads="1"/>
          </p:cNvSpPr>
          <p:nvPr/>
        </p:nvSpPr>
        <p:spPr bwMode="auto">
          <a:xfrm>
            <a:off x="838200" y="1905000"/>
            <a:ext cx="7696200" cy="2677656"/>
          </a:xfrm>
          <a:prstGeom prst="rect">
            <a:avLst/>
          </a:prstGeom>
          <a:noFill/>
          <a:ln w="9525">
            <a:noFill/>
            <a:miter lim="800000"/>
            <a:headEnd/>
            <a:tailEnd/>
          </a:ln>
        </p:spPr>
        <p:txBody>
          <a:bodyPr wrap="square">
            <a:spAutoFit/>
          </a:bodyPr>
          <a:lstStyle/>
          <a:p>
            <a:pPr>
              <a:lnSpc>
                <a:spcPct val="150000"/>
              </a:lnSpc>
              <a:buFont typeface="Wingdings" pitchFamily="2" charset="2"/>
              <a:buChar char="Ø"/>
            </a:pPr>
            <a:r>
              <a:rPr lang="en-US" sz="1400" dirty="0" smtClean="0"/>
              <a:t> Seconded </a:t>
            </a:r>
            <a:r>
              <a:rPr lang="en-US" sz="1400" dirty="0" smtClean="0"/>
              <a:t>employees should have legal recourse to I. Co. in case of default in salary payments, or any disputes arising in relation to his </a:t>
            </a:r>
            <a:r>
              <a:rPr lang="en-US" sz="1400" dirty="0" err="1" smtClean="0"/>
              <a:t>secondment</a:t>
            </a:r>
            <a:r>
              <a:rPr lang="en-US" sz="1400" dirty="0" smtClean="0"/>
              <a:t> in </a:t>
            </a:r>
            <a:r>
              <a:rPr lang="en-US" sz="1400" dirty="0" smtClean="0"/>
              <a:t>India</a:t>
            </a:r>
          </a:p>
          <a:p>
            <a:pPr>
              <a:lnSpc>
                <a:spcPct val="150000"/>
              </a:lnSpc>
              <a:buFont typeface="Wingdings" pitchFamily="2" charset="2"/>
              <a:buChar char="Ø"/>
            </a:pPr>
            <a:endParaRPr lang="en-US" sz="1400" dirty="0" smtClean="0"/>
          </a:p>
          <a:p>
            <a:pPr>
              <a:lnSpc>
                <a:spcPct val="150000"/>
              </a:lnSpc>
              <a:buFont typeface="Wingdings" pitchFamily="2" charset="2"/>
              <a:buChar char="Ø"/>
            </a:pPr>
            <a:r>
              <a:rPr lang="en-US" sz="1400" dirty="0" smtClean="0"/>
              <a:t> Obligation </a:t>
            </a:r>
            <a:r>
              <a:rPr lang="en-US" sz="1400" dirty="0" smtClean="0"/>
              <a:t>of withholding tax vests with I. Co</a:t>
            </a:r>
            <a:r>
              <a:rPr lang="en-US" sz="1400" dirty="0" smtClean="0"/>
              <a:t>.</a:t>
            </a:r>
          </a:p>
          <a:p>
            <a:pPr>
              <a:lnSpc>
                <a:spcPct val="150000"/>
              </a:lnSpc>
              <a:buFont typeface="Wingdings" pitchFamily="2" charset="2"/>
              <a:buChar char="Ø"/>
            </a:pPr>
            <a:endParaRPr lang="en-US" sz="1400" dirty="0" smtClean="0"/>
          </a:p>
          <a:p>
            <a:pPr>
              <a:lnSpc>
                <a:spcPct val="150000"/>
              </a:lnSpc>
              <a:buFont typeface="Wingdings" pitchFamily="2" charset="2"/>
              <a:buChar char="Ø"/>
            </a:pPr>
            <a:r>
              <a:rPr lang="en-US" sz="1400" dirty="0" smtClean="0"/>
              <a:t> Documents </a:t>
            </a:r>
            <a:r>
              <a:rPr lang="en-US" sz="1400" dirty="0" smtClean="0"/>
              <a:t>to explicitly clarify that disbursement of salary through F. Co. (if any), is done only for administrative convenience and it is done on behalf of I. Co.</a:t>
            </a:r>
          </a:p>
          <a:p>
            <a:pPr>
              <a:lnSpc>
                <a:spcPct val="150000"/>
              </a:lnSpc>
            </a:pP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p:spPr>
        <p:txBody>
          <a:bodyPr/>
          <a:lstStyle/>
          <a:p>
            <a:r>
              <a:rPr lang="en-US" smtClean="0"/>
              <a:t>P. P. Shah &amp; Associates</a:t>
            </a:r>
          </a:p>
        </p:txBody>
      </p:sp>
      <p:sp>
        <p:nvSpPr>
          <p:cNvPr id="6147" name="Slide Number Placeholder 5"/>
          <p:cNvSpPr>
            <a:spLocks noGrp="1"/>
          </p:cNvSpPr>
          <p:nvPr>
            <p:ph type="sldNum" sz="quarter" idx="12"/>
          </p:nvPr>
        </p:nvSpPr>
        <p:spPr>
          <a:noFill/>
        </p:spPr>
        <p:txBody>
          <a:bodyPr/>
          <a:lstStyle/>
          <a:p>
            <a:fld id="{4951CAE1-8F48-4F3C-BC09-09BD465CE549}" type="slidenum">
              <a:rPr lang="en-US" smtClean="0"/>
              <a:pPr/>
              <a:t>6</a:t>
            </a:fld>
            <a:endParaRPr lang="en-US" smtClean="0"/>
          </a:p>
        </p:txBody>
      </p:sp>
      <p:sp>
        <p:nvSpPr>
          <p:cNvPr id="6148" name="Rectangle 2"/>
          <p:cNvSpPr>
            <a:spLocks noGrp="1" noChangeArrowheads="1"/>
          </p:cNvSpPr>
          <p:nvPr>
            <p:ph type="title"/>
          </p:nvPr>
        </p:nvSpPr>
        <p:spPr/>
        <p:txBody>
          <a:bodyPr/>
          <a:lstStyle/>
          <a:p>
            <a:pPr eaLnBrk="1" hangingPunct="1"/>
            <a:r>
              <a:rPr lang="en-US" sz="4000" smtClean="0"/>
              <a:t>Residential Status in India</a:t>
            </a:r>
            <a:br>
              <a:rPr lang="en-US" sz="4000" smtClean="0"/>
            </a:br>
            <a:r>
              <a:rPr lang="en-US" sz="4000" smtClean="0"/>
              <a:t>- Section 6 of ITA</a:t>
            </a:r>
          </a:p>
        </p:txBody>
      </p:sp>
      <p:sp>
        <p:nvSpPr>
          <p:cNvPr id="6149" name="Rectangle 14"/>
          <p:cNvSpPr>
            <a:spLocks noGrp="1" noChangeArrowheads="1"/>
          </p:cNvSpPr>
          <p:nvPr>
            <p:ph type="dt" sz="quarter" idx="10"/>
          </p:nvPr>
        </p:nvSpPr>
        <p:spPr>
          <a:xfrm>
            <a:off x="990600" y="6248400"/>
            <a:ext cx="1905000" cy="457200"/>
          </a:xfrm>
          <a:noFill/>
        </p:spPr>
        <p:txBody>
          <a:bodyPr/>
          <a:lstStyle/>
          <a:p>
            <a:r>
              <a:rPr lang="en-US" smtClean="0"/>
              <a:t>20th December 2014</a:t>
            </a:r>
          </a:p>
        </p:txBody>
      </p:sp>
      <p:graphicFrame>
        <p:nvGraphicFramePr>
          <p:cNvPr id="7" name="Table 6"/>
          <p:cNvGraphicFramePr>
            <a:graphicFrameLocks noGrp="1"/>
          </p:cNvGraphicFramePr>
          <p:nvPr/>
        </p:nvGraphicFramePr>
        <p:xfrm>
          <a:off x="762000" y="2062163"/>
          <a:ext cx="8153400" cy="4206240"/>
        </p:xfrm>
        <a:graphic>
          <a:graphicData uri="http://schemas.openxmlformats.org/drawingml/2006/table">
            <a:tbl>
              <a:tblPr/>
              <a:tblGrid>
                <a:gridCol w="1111827"/>
                <a:gridCol w="5166290"/>
                <a:gridCol w="1875283"/>
              </a:tblGrid>
              <a:tr h="285115">
                <a:tc>
                  <a:txBody>
                    <a:bodyPr/>
                    <a:lstStyle/>
                    <a:p>
                      <a:pPr marL="0" marR="0" algn="ctr">
                        <a:lnSpc>
                          <a:spcPct val="115000"/>
                        </a:lnSpc>
                        <a:spcBef>
                          <a:spcPts val="0"/>
                        </a:spcBef>
                        <a:spcAft>
                          <a:spcPts val="0"/>
                        </a:spcAft>
                      </a:pPr>
                      <a:r>
                        <a:rPr lang="en-US" sz="2000" b="1" dirty="0">
                          <a:latin typeface="Calibri"/>
                          <a:ea typeface="Calibri"/>
                          <a:cs typeface="Calibri"/>
                        </a:rPr>
                        <a:t>Status</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Calibri"/>
                          <a:ea typeface="Calibri"/>
                          <a:cs typeface="Calibri"/>
                        </a:rPr>
                        <a:t>Conditions</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err="1" smtClean="0">
                          <a:latin typeface="Calibri"/>
                          <a:ea typeface="Calibri"/>
                          <a:cs typeface="Arial"/>
                        </a:rPr>
                        <a:t>Avg</a:t>
                      </a:r>
                      <a:r>
                        <a:rPr lang="en-US" sz="2000" baseline="0" dirty="0" smtClean="0">
                          <a:latin typeface="Calibri"/>
                          <a:ea typeface="Calibri"/>
                          <a:cs typeface="Arial"/>
                        </a:rPr>
                        <a:t> Stay in India</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5485">
                <a:tc>
                  <a:txBody>
                    <a:bodyPr/>
                    <a:lstStyle/>
                    <a:p>
                      <a:pPr marL="0" marR="0" algn="just">
                        <a:lnSpc>
                          <a:spcPct val="115000"/>
                        </a:lnSpc>
                        <a:spcBef>
                          <a:spcPts val="0"/>
                        </a:spcBef>
                        <a:spcAft>
                          <a:spcPts val="0"/>
                        </a:spcAft>
                      </a:pPr>
                      <a:r>
                        <a:rPr lang="en-US" sz="2000" dirty="0" smtClean="0">
                          <a:latin typeface="Calibri"/>
                          <a:ea typeface="Calibri"/>
                          <a:cs typeface="Calibri"/>
                        </a:rPr>
                        <a:t>Resident</a:t>
                      </a:r>
                    </a:p>
                    <a:p>
                      <a:pPr marL="0" marR="0" algn="just">
                        <a:lnSpc>
                          <a:spcPct val="115000"/>
                        </a:lnSpc>
                        <a:spcBef>
                          <a:spcPts val="0"/>
                        </a:spcBef>
                        <a:spcAft>
                          <a:spcPts val="0"/>
                        </a:spcAft>
                      </a:pPr>
                      <a:r>
                        <a:rPr lang="en-US" sz="2000" dirty="0" smtClean="0">
                          <a:latin typeface="Calibri"/>
                          <a:ea typeface="Calibri"/>
                          <a:cs typeface="Calibri"/>
                        </a:rPr>
                        <a:t>[S 6(1)]</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alibri"/>
                          <a:ea typeface="Calibri"/>
                          <a:cs typeface="Calibri"/>
                        </a:rPr>
                        <a:t>Present in India for </a:t>
                      </a:r>
                      <a:r>
                        <a:rPr lang="en-US" sz="2000" dirty="0" err="1">
                          <a:latin typeface="Calibri"/>
                          <a:ea typeface="Calibri"/>
                          <a:cs typeface="Calibri"/>
                        </a:rPr>
                        <a:t>atleast</a:t>
                      </a:r>
                      <a:r>
                        <a:rPr lang="en-US" sz="2000" dirty="0">
                          <a:latin typeface="Calibri"/>
                          <a:ea typeface="Calibri"/>
                          <a:cs typeface="Calibri"/>
                        </a:rPr>
                        <a:t> 182 days in the previous year </a:t>
                      </a:r>
                      <a:r>
                        <a:rPr lang="en-US" sz="2000" b="1" dirty="0">
                          <a:latin typeface="Calibri"/>
                          <a:ea typeface="Calibri"/>
                          <a:cs typeface="Calibri"/>
                        </a:rPr>
                        <a:t>OR</a:t>
                      </a:r>
                      <a:r>
                        <a:rPr lang="en-US" sz="2000" dirty="0">
                          <a:latin typeface="Calibri"/>
                          <a:ea typeface="Calibri"/>
                          <a:cs typeface="Calibri"/>
                        </a:rPr>
                        <a:t> </a:t>
                      </a:r>
                      <a:r>
                        <a:rPr lang="en-US" sz="2000" dirty="0" err="1">
                          <a:latin typeface="Calibri"/>
                          <a:ea typeface="Calibri"/>
                          <a:cs typeface="Calibri"/>
                        </a:rPr>
                        <a:t>atleast</a:t>
                      </a:r>
                      <a:r>
                        <a:rPr lang="en-US" sz="2000" dirty="0">
                          <a:latin typeface="Calibri"/>
                          <a:ea typeface="Calibri"/>
                          <a:cs typeface="Calibri"/>
                        </a:rPr>
                        <a:t> 60 days in the previous year </a:t>
                      </a:r>
                      <a:r>
                        <a:rPr lang="en-US" sz="2000" b="1" dirty="0" smtClean="0">
                          <a:latin typeface="Calibri"/>
                          <a:ea typeface="Calibri"/>
                          <a:cs typeface="Calibri"/>
                        </a:rPr>
                        <a:t>AND</a:t>
                      </a:r>
                      <a:r>
                        <a:rPr lang="en-US" sz="2000" dirty="0" smtClean="0">
                          <a:latin typeface="Calibri"/>
                          <a:ea typeface="Calibri"/>
                          <a:cs typeface="Calibri"/>
                        </a:rPr>
                        <a:t> </a:t>
                      </a:r>
                      <a:r>
                        <a:rPr lang="en-US" sz="2000" dirty="0" err="1">
                          <a:latin typeface="Calibri"/>
                          <a:ea typeface="Calibri"/>
                          <a:cs typeface="Calibri"/>
                        </a:rPr>
                        <a:t>atleast</a:t>
                      </a:r>
                      <a:r>
                        <a:rPr lang="en-US" sz="2000" dirty="0">
                          <a:latin typeface="Calibri"/>
                          <a:ea typeface="Calibri"/>
                          <a:cs typeface="Calibri"/>
                        </a:rPr>
                        <a:t> 365 days in the 4 years preceding the previous year</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smtClean="0">
                          <a:latin typeface="Calibri"/>
                          <a:ea typeface="Calibri"/>
                          <a:cs typeface="Arial"/>
                        </a:rPr>
                        <a:t>106 days in 4 years</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207">
                <a:tc>
                  <a:txBody>
                    <a:bodyPr/>
                    <a:lstStyle/>
                    <a:p>
                      <a:pPr marL="0" marR="0" algn="just">
                        <a:lnSpc>
                          <a:spcPct val="115000"/>
                        </a:lnSpc>
                        <a:spcBef>
                          <a:spcPts val="0"/>
                        </a:spcBef>
                        <a:spcAft>
                          <a:spcPts val="0"/>
                        </a:spcAft>
                      </a:pPr>
                      <a:r>
                        <a:rPr lang="en-US" sz="2000" dirty="0">
                          <a:latin typeface="Calibri"/>
                          <a:ea typeface="Calibri"/>
                          <a:cs typeface="Calibri"/>
                        </a:rPr>
                        <a:t>Resident but not </a:t>
                      </a:r>
                      <a:endParaRPr lang="en-US" sz="2000" dirty="0" smtClean="0">
                        <a:latin typeface="Calibri"/>
                        <a:ea typeface="Calibri"/>
                        <a:cs typeface="Calibri"/>
                      </a:endParaRPr>
                    </a:p>
                    <a:p>
                      <a:pPr marL="0" marR="0" algn="just">
                        <a:lnSpc>
                          <a:spcPct val="115000"/>
                        </a:lnSpc>
                        <a:spcBef>
                          <a:spcPts val="0"/>
                        </a:spcBef>
                        <a:spcAft>
                          <a:spcPts val="0"/>
                        </a:spcAft>
                      </a:pPr>
                      <a:r>
                        <a:rPr lang="en-US" sz="2000" dirty="0" smtClean="0">
                          <a:latin typeface="Calibri"/>
                          <a:ea typeface="Calibri"/>
                          <a:cs typeface="Calibri"/>
                        </a:rPr>
                        <a:t>Ordinary Resident</a:t>
                      </a:r>
                    </a:p>
                    <a:p>
                      <a:pPr marL="0" marR="0" algn="just">
                        <a:lnSpc>
                          <a:spcPct val="115000"/>
                        </a:lnSpc>
                        <a:spcBef>
                          <a:spcPts val="0"/>
                        </a:spcBef>
                        <a:spcAft>
                          <a:spcPts val="0"/>
                        </a:spcAft>
                      </a:pPr>
                      <a:r>
                        <a:rPr lang="en-US" sz="2000" dirty="0" smtClean="0">
                          <a:latin typeface="Calibri"/>
                          <a:ea typeface="Calibri"/>
                          <a:cs typeface="Arial"/>
                        </a:rPr>
                        <a:t>[S 6(6)]</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alibri"/>
                          <a:ea typeface="Calibri"/>
                          <a:cs typeface="Calibri"/>
                        </a:rPr>
                        <a:t>Present in India for less than 729 days during the preceding seven years </a:t>
                      </a:r>
                      <a:r>
                        <a:rPr lang="en-US" sz="2000" b="1" dirty="0" smtClean="0">
                          <a:latin typeface="Calibri"/>
                          <a:ea typeface="Calibri"/>
                          <a:cs typeface="Calibri"/>
                        </a:rPr>
                        <a:t>OR</a:t>
                      </a:r>
                      <a:r>
                        <a:rPr lang="en-US" sz="2000" dirty="0" smtClean="0">
                          <a:latin typeface="Calibri"/>
                          <a:ea typeface="Calibri"/>
                          <a:cs typeface="Calibri"/>
                        </a:rPr>
                        <a:t> </a:t>
                      </a:r>
                      <a:r>
                        <a:rPr lang="en-US" sz="2000" dirty="0">
                          <a:latin typeface="Calibri"/>
                          <a:ea typeface="Calibri"/>
                          <a:cs typeface="Calibri"/>
                        </a:rPr>
                        <a:t>who was a non resident in nine out of ten preceding previous </a:t>
                      </a:r>
                      <a:r>
                        <a:rPr lang="en-US" sz="2000" dirty="0" smtClean="0">
                          <a:latin typeface="Calibri"/>
                          <a:ea typeface="Calibri"/>
                          <a:cs typeface="Calibri"/>
                        </a:rPr>
                        <a:t>years</a:t>
                      </a:r>
                    </a:p>
                    <a:p>
                      <a:pPr marL="0" marR="0" algn="just">
                        <a:lnSpc>
                          <a:spcPct val="115000"/>
                        </a:lnSpc>
                        <a:spcBef>
                          <a:spcPts val="0"/>
                        </a:spcBef>
                        <a:spcAft>
                          <a:spcPts val="0"/>
                        </a:spcAft>
                      </a:pPr>
                      <a:r>
                        <a:rPr lang="en-US" sz="2000" i="1" dirty="0" smtClean="0">
                          <a:latin typeface="Calibri"/>
                          <a:ea typeface="Calibri"/>
                          <a:cs typeface="Calibri"/>
                        </a:rPr>
                        <a:t>(not a Resident v Non Resident)</a:t>
                      </a:r>
                      <a:endParaRPr lang="en-US" sz="2000" i="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smtClean="0">
                          <a:latin typeface="Calibri"/>
                          <a:ea typeface="Calibri"/>
                          <a:cs typeface="Arial"/>
                        </a:rPr>
                        <a:t>104 days</a:t>
                      </a:r>
                      <a:r>
                        <a:rPr lang="en-US" sz="2000" baseline="0" dirty="0" smtClean="0">
                          <a:latin typeface="Calibri"/>
                          <a:ea typeface="Calibri"/>
                          <a:cs typeface="Arial"/>
                        </a:rPr>
                        <a:t> in 7 years</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just">
                        <a:lnSpc>
                          <a:spcPct val="115000"/>
                        </a:lnSpc>
                        <a:spcBef>
                          <a:spcPts val="0"/>
                        </a:spcBef>
                        <a:spcAft>
                          <a:spcPts val="0"/>
                        </a:spcAft>
                      </a:pPr>
                      <a:r>
                        <a:rPr lang="en-US" sz="2000">
                          <a:latin typeface="Calibri"/>
                          <a:ea typeface="Calibri"/>
                          <a:cs typeface="Calibri"/>
                        </a:rPr>
                        <a:t>Non Resident </a:t>
                      </a:r>
                      <a:endParaRPr lang="en-US"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alibri"/>
                          <a:ea typeface="Calibri"/>
                          <a:cs typeface="Calibri"/>
                        </a:rPr>
                        <a:t>One who does not satisfy the above conditions</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smtClean="0">
                          <a:latin typeface="Calibri"/>
                          <a:ea typeface="Calibri"/>
                          <a:cs typeface="Arial"/>
                        </a:rPr>
                        <a:t> </a:t>
                      </a:r>
                      <a:endParaRPr lang="en-US"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56323" name="Slide Number Placeholder 5"/>
          <p:cNvSpPr>
            <a:spLocks noGrp="1"/>
          </p:cNvSpPr>
          <p:nvPr>
            <p:ph type="sldNum" sz="quarter" idx="12"/>
          </p:nvPr>
        </p:nvSpPr>
        <p:spPr>
          <a:xfrm>
            <a:off x="7042150" y="6400800"/>
            <a:ext cx="1905000" cy="457200"/>
          </a:xfrm>
          <a:noFill/>
        </p:spPr>
        <p:txBody>
          <a:bodyPr/>
          <a:lstStyle/>
          <a:p>
            <a:fld id="{71CFC142-2777-4A8C-85AA-ABA265F01F97}" type="slidenum">
              <a:rPr lang="en-US" smtClean="0"/>
              <a:pPr/>
              <a:t>60</a:t>
            </a:fld>
            <a:endParaRPr lang="en-US" smtClean="0"/>
          </a:p>
        </p:txBody>
      </p:sp>
      <p:sp>
        <p:nvSpPr>
          <p:cNvPr id="56324"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56325" name="Title 7"/>
          <p:cNvSpPr>
            <a:spLocks noGrp="1"/>
          </p:cNvSpPr>
          <p:nvPr>
            <p:ph type="title"/>
          </p:nvPr>
        </p:nvSpPr>
        <p:spPr>
          <a:xfrm>
            <a:off x="1066800" y="228600"/>
            <a:ext cx="7993063" cy="1462088"/>
          </a:xfrm>
        </p:spPr>
        <p:txBody>
          <a:bodyPr/>
          <a:lstStyle/>
          <a:p>
            <a:r>
              <a:rPr lang="en-US" sz="3600" smtClean="0"/>
              <a:t>Secondment</a:t>
            </a:r>
          </a:p>
        </p:txBody>
      </p:sp>
      <p:sp>
        <p:nvSpPr>
          <p:cNvPr id="56326" name="TextBox 9"/>
          <p:cNvSpPr txBox="1">
            <a:spLocks noChangeArrowheads="1"/>
          </p:cNvSpPr>
          <p:nvPr/>
        </p:nvSpPr>
        <p:spPr bwMode="auto">
          <a:xfrm>
            <a:off x="914400" y="2047875"/>
            <a:ext cx="8077200" cy="3900488"/>
          </a:xfrm>
          <a:prstGeom prst="rect">
            <a:avLst/>
          </a:prstGeom>
          <a:noFill/>
          <a:ln w="9525">
            <a:noFill/>
            <a:miter lim="800000"/>
            <a:headEnd/>
            <a:tailEnd/>
          </a:ln>
        </p:spPr>
        <p:txBody>
          <a:bodyPr>
            <a:spAutoFit/>
          </a:bodyPr>
          <a:lstStyle/>
          <a:p>
            <a:pPr algn="just">
              <a:lnSpc>
                <a:spcPct val="150000"/>
              </a:lnSpc>
            </a:pPr>
            <a:r>
              <a:rPr lang="en-US" sz="1500"/>
              <a:t>Secondment, a common practice in employment, is created when employees are brought on contracts from overseas entities to their Indian affiliates for a fixed tenure. In terms of the secondment agreement, seconded employees work under the direction, control and supervision of the Indian affiliate’s board and management. Such employees receive salaries overseas in their home country, that is, they remain on the payroll of the overseas entities. The Indian affiliates reimburse their overseas principals or partners for such salary costs. This arrangement or the salary reimbursement is purely on cost basis. </a:t>
            </a:r>
          </a:p>
          <a:p>
            <a:pPr algn="just">
              <a:lnSpc>
                <a:spcPct val="150000"/>
              </a:lnSpc>
            </a:pPr>
            <a:r>
              <a:rPr lang="en-US" sz="1500"/>
              <a:t>Under this, the F Co. is the Legal Employer and the I Co. is the Economic Employer</a:t>
            </a:r>
          </a:p>
          <a:p>
            <a:pPr algn="just">
              <a:lnSpc>
                <a:spcPct val="150000"/>
              </a:lnSpc>
            </a:pPr>
            <a:endParaRPr lang="en-US" sz="1500"/>
          </a:p>
          <a:p>
            <a:pPr algn="just">
              <a:lnSpc>
                <a:spcPct val="150000"/>
              </a:lnSpc>
            </a:pPr>
            <a:r>
              <a:rPr lang="en-US" sz="1500" b="1"/>
              <a:t>Q: Whether reimbursement of salary received by F Co. amounts to Fees for Technical Services (FTS) and hence taxable in its hands?</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57347" name="Slide Number Placeholder 5"/>
          <p:cNvSpPr>
            <a:spLocks noGrp="1"/>
          </p:cNvSpPr>
          <p:nvPr>
            <p:ph type="sldNum" sz="quarter" idx="12"/>
          </p:nvPr>
        </p:nvSpPr>
        <p:spPr>
          <a:xfrm>
            <a:off x="7042150" y="6400800"/>
            <a:ext cx="1905000" cy="457200"/>
          </a:xfrm>
          <a:noFill/>
        </p:spPr>
        <p:txBody>
          <a:bodyPr/>
          <a:lstStyle/>
          <a:p>
            <a:fld id="{D411B346-864D-4686-99F9-8D1B710A1294}" type="slidenum">
              <a:rPr lang="en-US" smtClean="0"/>
              <a:pPr/>
              <a:t>61</a:t>
            </a:fld>
            <a:endParaRPr lang="en-US" smtClean="0"/>
          </a:p>
        </p:txBody>
      </p:sp>
      <p:sp>
        <p:nvSpPr>
          <p:cNvPr id="5734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57349" name="Title 7"/>
          <p:cNvSpPr>
            <a:spLocks noGrp="1"/>
          </p:cNvSpPr>
          <p:nvPr>
            <p:ph type="title"/>
          </p:nvPr>
        </p:nvSpPr>
        <p:spPr>
          <a:xfrm>
            <a:off x="1066800" y="228600"/>
            <a:ext cx="7993063" cy="1462088"/>
          </a:xfrm>
        </p:spPr>
        <p:txBody>
          <a:bodyPr/>
          <a:lstStyle/>
          <a:p>
            <a:r>
              <a:rPr lang="en-US" sz="3600" smtClean="0"/>
              <a:t>Secondment</a:t>
            </a:r>
          </a:p>
        </p:txBody>
      </p:sp>
      <p:sp>
        <p:nvSpPr>
          <p:cNvPr id="57350" name="TextBox 9"/>
          <p:cNvSpPr txBox="1">
            <a:spLocks noChangeArrowheads="1"/>
          </p:cNvSpPr>
          <p:nvPr/>
        </p:nvSpPr>
        <p:spPr bwMode="auto">
          <a:xfrm>
            <a:off x="914400" y="1970088"/>
            <a:ext cx="8077200" cy="4278312"/>
          </a:xfrm>
          <a:prstGeom prst="rect">
            <a:avLst/>
          </a:prstGeom>
          <a:noFill/>
          <a:ln w="9525">
            <a:noFill/>
            <a:miter lim="800000"/>
            <a:headEnd/>
            <a:tailEnd/>
          </a:ln>
        </p:spPr>
        <p:txBody>
          <a:bodyPr>
            <a:spAutoFit/>
          </a:bodyPr>
          <a:lstStyle/>
          <a:p>
            <a:pPr algn="just"/>
            <a:r>
              <a:rPr lang="en-US" sz="1600" b="1"/>
              <a:t>Yes. It amounts to FTS.</a:t>
            </a:r>
          </a:p>
          <a:p>
            <a:pPr algn="just"/>
            <a:r>
              <a:rPr lang="en-US" sz="1600"/>
              <a:t>F Co. was the real employer of the secondees as it retains right over the employees and has power to remove/replace them.</a:t>
            </a:r>
          </a:p>
          <a:p>
            <a:pPr algn="just"/>
            <a:r>
              <a:rPr lang="en-US" sz="1600"/>
              <a:t>Pursuant to foreign collaboration agreement, F Co. had undertaken to render the services to I Co. and hence, lent the services of its seconded employees on payment of compensation by I Co.</a:t>
            </a:r>
          </a:p>
          <a:p>
            <a:pPr algn="just"/>
            <a:r>
              <a:rPr lang="en-US" sz="1600"/>
              <a:t>The recipient of the compensation was F Co. and not the seconded employees. Further, the payment was not merely reimbursement of salary, it also included other costs.</a:t>
            </a:r>
          </a:p>
          <a:p>
            <a:pPr algn="just"/>
            <a:r>
              <a:rPr lang="en-US" sz="1600"/>
              <a:t>Thus, compensation referred to in the secondment agreement was for rendering ‘services of technical or other personnel’ —hence taxable as FTS and liable to withholding of tax u/s.195.</a:t>
            </a:r>
          </a:p>
          <a:p>
            <a:pPr algn="just"/>
            <a:endParaRPr lang="en-US" sz="1600" b="1"/>
          </a:p>
          <a:p>
            <a:pPr algn="just"/>
            <a:r>
              <a:rPr lang="en-US" sz="1600" i="1"/>
              <a:t>Case Laws:</a:t>
            </a:r>
          </a:p>
          <a:p>
            <a:pPr algn="just"/>
            <a:r>
              <a:rPr lang="en-US" sz="1600" i="1"/>
              <a:t>AT&amp;S India Pvt Ltd [2006] 287 ITR 421 (AAR)</a:t>
            </a:r>
          </a:p>
          <a:p>
            <a:pPr algn="just"/>
            <a:r>
              <a:rPr lang="en-US" sz="1600" i="1"/>
              <a:t>Verizon Data Services India Pvt Ltd  [2011] 337 ITR 192 (AAR)</a:t>
            </a:r>
          </a:p>
          <a:p>
            <a:pPr algn="just"/>
            <a:r>
              <a:rPr lang="en-US" sz="1600" i="1"/>
              <a:t>Centrica India Offshore Pvt Ltd [2012] 249 CTR 11 (AAR)</a:t>
            </a:r>
          </a:p>
          <a:p>
            <a:pPr algn="just"/>
            <a:r>
              <a:rPr lang="en-US" sz="1600" i="1"/>
              <a:t>Target Corporation India Pvt Ltd [2012] 348 ITR 61 (AAR)</a:t>
            </a:r>
            <a:endParaRPr lang="en-US" sz="1200" i="1"/>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58371" name="Slide Number Placeholder 5"/>
          <p:cNvSpPr>
            <a:spLocks noGrp="1"/>
          </p:cNvSpPr>
          <p:nvPr>
            <p:ph type="sldNum" sz="quarter" idx="12"/>
          </p:nvPr>
        </p:nvSpPr>
        <p:spPr>
          <a:xfrm>
            <a:off x="7042150" y="6400800"/>
            <a:ext cx="1905000" cy="457200"/>
          </a:xfrm>
          <a:noFill/>
        </p:spPr>
        <p:txBody>
          <a:bodyPr/>
          <a:lstStyle/>
          <a:p>
            <a:fld id="{7860BD06-244D-4AF3-A683-4F755759D049}" type="slidenum">
              <a:rPr lang="en-US" smtClean="0"/>
              <a:pPr/>
              <a:t>62</a:t>
            </a:fld>
            <a:endParaRPr lang="en-US" smtClean="0"/>
          </a:p>
        </p:txBody>
      </p:sp>
      <p:sp>
        <p:nvSpPr>
          <p:cNvPr id="58372"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58373" name="Title 7"/>
          <p:cNvSpPr>
            <a:spLocks noGrp="1"/>
          </p:cNvSpPr>
          <p:nvPr>
            <p:ph type="title"/>
          </p:nvPr>
        </p:nvSpPr>
        <p:spPr>
          <a:xfrm>
            <a:off x="1066800" y="228600"/>
            <a:ext cx="7993063" cy="1462088"/>
          </a:xfrm>
        </p:spPr>
        <p:txBody>
          <a:bodyPr/>
          <a:lstStyle/>
          <a:p>
            <a:r>
              <a:rPr lang="en-US" sz="3600" smtClean="0"/>
              <a:t>Secondment</a:t>
            </a:r>
          </a:p>
        </p:txBody>
      </p:sp>
      <p:sp>
        <p:nvSpPr>
          <p:cNvPr id="46086" name="TextBox 9"/>
          <p:cNvSpPr txBox="1">
            <a:spLocks noChangeArrowheads="1"/>
          </p:cNvSpPr>
          <p:nvPr/>
        </p:nvSpPr>
        <p:spPr bwMode="auto">
          <a:xfrm>
            <a:off x="990600" y="1846263"/>
            <a:ext cx="8077200" cy="4554537"/>
          </a:xfrm>
          <a:prstGeom prst="rect">
            <a:avLst/>
          </a:prstGeom>
          <a:noFill/>
          <a:ln w="9525">
            <a:noFill/>
            <a:miter lim="800000"/>
            <a:headEnd/>
            <a:tailEnd/>
          </a:ln>
        </p:spPr>
        <p:txBody>
          <a:bodyPr>
            <a:spAutoFit/>
          </a:bodyPr>
          <a:lstStyle/>
          <a:p>
            <a:pPr algn="just">
              <a:defRPr/>
            </a:pPr>
            <a:r>
              <a:rPr lang="en-US" sz="1450" b="1" dirty="0"/>
              <a:t>No. It does not amount to FTS.</a:t>
            </a:r>
          </a:p>
          <a:p>
            <a:pPr algn="just">
              <a:defRPr/>
            </a:pPr>
            <a:r>
              <a:rPr lang="en-US" sz="1450" dirty="0"/>
              <a:t>As Expats are deputed to work under the control and supervision of the I Co., F Co is not responsible for the actions of the expats. Thus, F Co. does not render any technical service to the I Co.</a:t>
            </a:r>
          </a:p>
          <a:p>
            <a:pPr algn="just">
              <a:defRPr/>
            </a:pPr>
            <a:r>
              <a:rPr lang="en-US" sz="1450" dirty="0"/>
              <a:t>Since payment by I Co. is towards reimbursement of salary cost borne by F Co., no income can be said to accrue to F Co. in India.</a:t>
            </a:r>
          </a:p>
          <a:p>
            <a:pPr algn="just">
              <a:defRPr/>
            </a:pPr>
            <a:r>
              <a:rPr lang="en-US" sz="1450" dirty="0"/>
              <a:t>Referring to Klaus Vogel’s commentary and the relevant facts, I Co. could be regarded as an ‘economic employer’ of the </a:t>
            </a:r>
            <a:r>
              <a:rPr lang="en-US" sz="1450" dirty="0" err="1"/>
              <a:t>secondees</a:t>
            </a:r>
            <a:r>
              <a:rPr lang="en-US" sz="1450" dirty="0"/>
              <a:t>. Agreement constituted an independent contract of service.</a:t>
            </a:r>
          </a:p>
          <a:p>
            <a:pPr algn="just">
              <a:defRPr/>
            </a:pPr>
            <a:r>
              <a:rPr lang="en-US" sz="1450" dirty="0"/>
              <a:t>Since the deputed employees were not subject to the control and supervision of the F Co., there would be no Service PE.</a:t>
            </a:r>
          </a:p>
          <a:p>
            <a:pPr algn="just">
              <a:defRPr/>
            </a:pPr>
            <a:endParaRPr lang="en-US" sz="1450" i="1" dirty="0"/>
          </a:p>
          <a:p>
            <a:pPr algn="just">
              <a:defRPr/>
            </a:pPr>
            <a:r>
              <a:rPr lang="en-US" sz="1450" i="1" dirty="0"/>
              <a:t>Case Laws:</a:t>
            </a:r>
          </a:p>
          <a:p>
            <a:pPr algn="just">
              <a:defRPr/>
            </a:pPr>
            <a:r>
              <a:rPr lang="en-US" sz="1450" i="1" dirty="0"/>
              <a:t>IDS Software Solutions v. ITO [2009] TII 22 (ITAT)</a:t>
            </a:r>
          </a:p>
          <a:p>
            <a:pPr algn="just">
              <a:defRPr/>
            </a:pPr>
            <a:r>
              <a:rPr lang="en-US" sz="1450" i="1" dirty="0" err="1"/>
              <a:t>Cholamandalam</a:t>
            </a:r>
            <a:r>
              <a:rPr lang="en-US" sz="1450" i="1" dirty="0"/>
              <a:t> MS General Insurance Co. Ltd. [2009] TIOL 02 ARA-IT (AAR)</a:t>
            </a:r>
          </a:p>
          <a:p>
            <a:pPr algn="just">
              <a:defRPr/>
            </a:pPr>
            <a:r>
              <a:rPr lang="en-US" sz="1450" i="1" dirty="0"/>
              <a:t>ACIT v. </a:t>
            </a:r>
            <a:r>
              <a:rPr lang="en-US" sz="1450" i="1" dirty="0" err="1"/>
              <a:t>Karlstorz</a:t>
            </a:r>
            <a:r>
              <a:rPr lang="en-US" sz="1450" i="1" dirty="0"/>
              <a:t> Endoscopy India Pvt. Ltd. (‘KI’) (ITA No. 2929/Del/2009)</a:t>
            </a:r>
          </a:p>
          <a:p>
            <a:pPr algn="just">
              <a:defRPr/>
            </a:pPr>
            <a:r>
              <a:rPr lang="en-US" sz="1450" i="1" dirty="0"/>
              <a:t>ADIT v Marks &amp; Spencer Reliance India </a:t>
            </a:r>
            <a:r>
              <a:rPr lang="en-US" sz="1450" i="1" dirty="0" err="1"/>
              <a:t>Pvt</a:t>
            </a:r>
            <a:r>
              <a:rPr lang="en-US" sz="1450" i="1" dirty="0"/>
              <a:t> ltd [2013] 27 ITR(T) 448 (Mum ITAT)</a:t>
            </a:r>
          </a:p>
          <a:p>
            <a:pPr algn="just">
              <a:defRPr/>
            </a:pPr>
            <a:r>
              <a:rPr lang="en-US" sz="1450" i="1" dirty="0" err="1"/>
              <a:t>Tekmark</a:t>
            </a:r>
            <a:r>
              <a:rPr lang="en-US" sz="1450" i="1" dirty="0"/>
              <a:t> Global Solutions LLC [2010] 131 TTJ 173 (Mum) </a:t>
            </a:r>
          </a:p>
          <a:p>
            <a:pPr algn="just">
              <a:defRPr/>
            </a:pPr>
            <a:r>
              <a:rPr lang="en-US" sz="1450" i="1" dirty="0" err="1"/>
              <a:t>Temasek</a:t>
            </a:r>
            <a:r>
              <a:rPr lang="en-US" sz="1450" i="1" dirty="0"/>
              <a:t> Holdings Advisors (I) </a:t>
            </a:r>
            <a:r>
              <a:rPr lang="en-US" sz="1450" i="1" dirty="0" err="1"/>
              <a:t>Pvt</a:t>
            </a:r>
            <a:r>
              <a:rPr lang="en-US" sz="1450" i="1" dirty="0"/>
              <a:t> Ltd v DCIT[2013] 60 SOT 134 (Mum ITAT)</a:t>
            </a:r>
          </a:p>
          <a:p>
            <a:pPr algn="just">
              <a:defRPr/>
            </a:pPr>
            <a:r>
              <a:rPr lang="en-US" sz="1450" i="1" dirty="0"/>
              <a:t>CMS (India) Operations &amp; Maintenance Co. (P) Ltd [2012] 135 ITD 386 (Chennai)</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59395" name="Slide Number Placeholder 5"/>
          <p:cNvSpPr>
            <a:spLocks noGrp="1"/>
          </p:cNvSpPr>
          <p:nvPr>
            <p:ph type="sldNum" sz="quarter" idx="12"/>
          </p:nvPr>
        </p:nvSpPr>
        <p:spPr>
          <a:xfrm>
            <a:off x="7042150" y="6400800"/>
            <a:ext cx="1905000" cy="457200"/>
          </a:xfrm>
          <a:noFill/>
        </p:spPr>
        <p:txBody>
          <a:bodyPr/>
          <a:lstStyle/>
          <a:p>
            <a:fld id="{98B2F22A-757F-4E3A-931A-F92D688550F2}" type="slidenum">
              <a:rPr lang="en-US" smtClean="0"/>
              <a:pPr/>
              <a:t>63</a:t>
            </a:fld>
            <a:endParaRPr lang="en-US" smtClean="0"/>
          </a:p>
        </p:txBody>
      </p:sp>
      <p:sp>
        <p:nvSpPr>
          <p:cNvPr id="59396"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59397" name="Title 7"/>
          <p:cNvSpPr>
            <a:spLocks noGrp="1"/>
          </p:cNvSpPr>
          <p:nvPr>
            <p:ph type="title"/>
          </p:nvPr>
        </p:nvSpPr>
        <p:spPr>
          <a:xfrm>
            <a:off x="1066800" y="228600"/>
            <a:ext cx="7993063" cy="1462088"/>
          </a:xfrm>
        </p:spPr>
        <p:txBody>
          <a:bodyPr/>
          <a:lstStyle/>
          <a:p>
            <a:r>
              <a:rPr lang="en-US" sz="3600" smtClean="0"/>
              <a:t>Service PE</a:t>
            </a:r>
          </a:p>
        </p:txBody>
      </p:sp>
      <p:sp>
        <p:nvSpPr>
          <p:cNvPr id="59398" name="TextBox 9"/>
          <p:cNvSpPr txBox="1">
            <a:spLocks noChangeArrowheads="1"/>
          </p:cNvSpPr>
          <p:nvPr/>
        </p:nvSpPr>
        <p:spPr bwMode="auto">
          <a:xfrm>
            <a:off x="914400" y="1897063"/>
            <a:ext cx="8077200" cy="4186237"/>
          </a:xfrm>
          <a:prstGeom prst="rect">
            <a:avLst/>
          </a:prstGeom>
          <a:noFill/>
          <a:ln w="9525">
            <a:noFill/>
            <a:miter lim="800000"/>
            <a:headEnd/>
            <a:tailEnd/>
          </a:ln>
        </p:spPr>
        <p:txBody>
          <a:bodyPr>
            <a:spAutoFit/>
          </a:bodyPr>
          <a:lstStyle/>
          <a:p>
            <a:pPr algn="just">
              <a:lnSpc>
                <a:spcPct val="150000"/>
              </a:lnSpc>
            </a:pPr>
            <a:r>
              <a:rPr lang="en-US" sz="1400" b="1"/>
              <a:t>Q: Whether the foreign entities have a PE in India by virtue of the employees presence in India?</a:t>
            </a:r>
          </a:p>
          <a:p>
            <a:pPr algn="just"/>
            <a:endParaRPr lang="en-US" sz="1400">
              <a:solidFill>
                <a:schemeClr val="bg2"/>
              </a:solidFill>
            </a:endParaRPr>
          </a:p>
          <a:p>
            <a:pPr algn="just"/>
            <a:r>
              <a:rPr lang="en-US" sz="1400" i="1">
                <a:solidFill>
                  <a:schemeClr val="bg2"/>
                </a:solidFill>
              </a:rPr>
              <a:t>Case Law: DIT v Morgan Stanley  and Company Inc [2007] 292 ITR 416 (SC)</a:t>
            </a:r>
          </a:p>
          <a:p>
            <a:pPr algn="just"/>
            <a:endParaRPr lang="en-US" sz="1400"/>
          </a:p>
          <a:p>
            <a:pPr algn="just"/>
            <a:r>
              <a:rPr lang="en-US" sz="1400"/>
              <a:t>F. Co sends its employees to its associated enterprise in India I Co. , for undertaking stewardship activities which included activities performed to monitor the quality and confidentiality of the outsourcing work. Further, F. Co also sends its employees on deputation for different periods, even extending more than one year at the request of I Co. The deputed employees had a lien on his employment with F. Co by virtue of which F. Co retained control over the employee’s terms and employment.</a:t>
            </a:r>
          </a:p>
          <a:p>
            <a:pPr algn="just"/>
            <a:r>
              <a:rPr lang="en-US" sz="1400"/>
              <a:t>The Supreme Court ruled that the stewardship activities constituted activities to protect the internal interests of F. Co in relation to the quality and confidentiality of work done and do not include </a:t>
            </a:r>
            <a:r>
              <a:rPr lang="en-US" sz="1400" i="1"/>
              <a:t>‘furnishing of services’</a:t>
            </a:r>
            <a:r>
              <a:rPr lang="en-US" sz="1400"/>
              <a:t> to the I Co. Since </a:t>
            </a:r>
            <a:r>
              <a:rPr lang="en-US" sz="1400" i="1"/>
              <a:t>no services </a:t>
            </a:r>
            <a:r>
              <a:rPr lang="en-US" sz="1400"/>
              <a:t>were rendered through stewardship activities, there would be no Service PE for F. Co in relation to its employees performing stewardship activities.</a:t>
            </a:r>
          </a:p>
          <a:p>
            <a:pPr algn="just"/>
            <a:r>
              <a:rPr lang="en-US" sz="1400"/>
              <a:t>The Apex Court noted that employees deputed by F. Co for more than the specified period of time as given in the Indo-US DTAA would attract Service PE in India and thus I Co. would be the Service PE for F Co. in India. </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0419" name="Slide Number Placeholder 5"/>
          <p:cNvSpPr>
            <a:spLocks noGrp="1"/>
          </p:cNvSpPr>
          <p:nvPr>
            <p:ph type="sldNum" sz="quarter" idx="12"/>
          </p:nvPr>
        </p:nvSpPr>
        <p:spPr>
          <a:xfrm>
            <a:off x="7042150" y="6400800"/>
            <a:ext cx="1905000" cy="457200"/>
          </a:xfrm>
          <a:noFill/>
        </p:spPr>
        <p:txBody>
          <a:bodyPr/>
          <a:lstStyle/>
          <a:p>
            <a:fld id="{79F0CAE7-1F5E-4B02-B396-1383CA440F1C}" type="slidenum">
              <a:rPr lang="en-US" smtClean="0"/>
              <a:pPr/>
              <a:t>64</a:t>
            </a:fld>
            <a:endParaRPr lang="en-US" smtClean="0"/>
          </a:p>
        </p:txBody>
      </p:sp>
      <p:sp>
        <p:nvSpPr>
          <p:cNvPr id="6042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0421" name="Title 7"/>
          <p:cNvSpPr>
            <a:spLocks noGrp="1"/>
          </p:cNvSpPr>
          <p:nvPr>
            <p:ph type="title"/>
          </p:nvPr>
        </p:nvSpPr>
        <p:spPr>
          <a:xfrm>
            <a:off x="1066800" y="228600"/>
            <a:ext cx="7993063" cy="1462088"/>
          </a:xfrm>
        </p:spPr>
        <p:txBody>
          <a:bodyPr/>
          <a:lstStyle/>
          <a:p>
            <a:r>
              <a:rPr lang="en-US" sz="3600" smtClean="0"/>
              <a:t>Service PE</a:t>
            </a:r>
          </a:p>
        </p:txBody>
      </p:sp>
      <p:sp>
        <p:nvSpPr>
          <p:cNvPr id="50182" name="TextBox 9"/>
          <p:cNvSpPr txBox="1">
            <a:spLocks noChangeArrowheads="1"/>
          </p:cNvSpPr>
          <p:nvPr/>
        </p:nvSpPr>
        <p:spPr bwMode="auto">
          <a:xfrm>
            <a:off x="914400" y="1811338"/>
            <a:ext cx="8077200" cy="4894262"/>
          </a:xfrm>
          <a:prstGeom prst="rect">
            <a:avLst/>
          </a:prstGeom>
          <a:noFill/>
          <a:ln w="9525">
            <a:noFill/>
            <a:miter lim="800000"/>
            <a:headEnd/>
            <a:tailEnd/>
          </a:ln>
        </p:spPr>
        <p:txBody>
          <a:bodyPr>
            <a:spAutoFit/>
          </a:bodyPr>
          <a:lstStyle/>
          <a:p>
            <a:pPr algn="just">
              <a:defRPr/>
            </a:pPr>
            <a:r>
              <a:rPr lang="en-US" sz="1300" i="1" dirty="0">
                <a:solidFill>
                  <a:schemeClr val="bg2"/>
                </a:solidFill>
              </a:rPr>
              <a:t>Case Law:  JCB </a:t>
            </a:r>
            <a:r>
              <a:rPr lang="en-US" sz="1300" i="1" dirty="0" err="1">
                <a:solidFill>
                  <a:schemeClr val="bg2"/>
                </a:solidFill>
              </a:rPr>
              <a:t>Bamford</a:t>
            </a:r>
            <a:r>
              <a:rPr lang="en-US" sz="1300" i="1" dirty="0">
                <a:solidFill>
                  <a:schemeClr val="bg2"/>
                </a:solidFill>
              </a:rPr>
              <a:t> (ITA No. 540/Del/2011) dated 14.03.2014</a:t>
            </a:r>
          </a:p>
          <a:p>
            <a:pPr algn="just">
              <a:defRPr/>
            </a:pPr>
            <a:endParaRPr lang="en-US" sz="1000" dirty="0"/>
          </a:p>
          <a:p>
            <a:pPr algn="just">
              <a:defRPr/>
            </a:pPr>
            <a:r>
              <a:rPr lang="en-US" sz="1300" dirty="0"/>
              <a:t>The Delhi ITAT examined the following to determine existence of service PE</a:t>
            </a:r>
          </a:p>
          <a:p>
            <a:pPr algn="just">
              <a:buFontTx/>
              <a:buChar char="-"/>
              <a:defRPr/>
            </a:pPr>
            <a:r>
              <a:rPr lang="en-US" sz="1300" dirty="0"/>
              <a:t>There must be furnishing of services, including managerial services</a:t>
            </a:r>
          </a:p>
          <a:p>
            <a:pPr algn="just">
              <a:buFontTx/>
              <a:buChar char="-"/>
              <a:defRPr/>
            </a:pPr>
            <a:r>
              <a:rPr lang="en-US" sz="1300" dirty="0"/>
              <a:t> The services should be taxable as royalty or FTS</a:t>
            </a:r>
          </a:p>
          <a:p>
            <a:pPr algn="just">
              <a:buFontTx/>
              <a:buChar char="-"/>
              <a:defRPr/>
            </a:pPr>
            <a:r>
              <a:rPr lang="en-US" sz="1300" dirty="0"/>
              <a:t> Be rendered by the employees of Overseas State entity to entity in India</a:t>
            </a:r>
          </a:p>
          <a:p>
            <a:pPr algn="just">
              <a:buFontTx/>
              <a:buChar char="-"/>
              <a:defRPr/>
            </a:pPr>
            <a:r>
              <a:rPr lang="en-US" sz="1300" dirty="0"/>
              <a:t> The services should be rendered in India</a:t>
            </a:r>
          </a:p>
          <a:p>
            <a:pPr algn="just">
              <a:buFontTx/>
              <a:buChar char="-"/>
              <a:defRPr/>
            </a:pPr>
            <a:r>
              <a:rPr lang="en-US" sz="1300" dirty="0"/>
              <a:t> Threshold period of stay of 90 days or more should be satisfied</a:t>
            </a:r>
          </a:p>
          <a:p>
            <a:pPr algn="just">
              <a:defRPr/>
            </a:pPr>
            <a:endParaRPr lang="en-US" sz="1050" dirty="0"/>
          </a:p>
          <a:p>
            <a:pPr algn="just">
              <a:defRPr/>
            </a:pPr>
            <a:r>
              <a:rPr lang="en-US" sz="1300" dirty="0"/>
              <a:t>Employees seconded by JCB UK (</a:t>
            </a:r>
            <a:r>
              <a:rPr lang="en-US" sz="1300" dirty="0" err="1"/>
              <a:t>assessee</a:t>
            </a:r>
            <a:r>
              <a:rPr lang="en-US" sz="1300" dirty="0"/>
              <a:t>) to JCB India for doing stewardship activities, testing / inspection not to be considered for holding constitution of "service PE" as activity of inspection for the interest of supplier of know-how and not for benefit of user.</a:t>
            </a:r>
          </a:p>
          <a:p>
            <a:pPr algn="just">
              <a:defRPr/>
            </a:pPr>
            <a:r>
              <a:rPr lang="en-US" sz="1300" dirty="0"/>
              <a:t>However, 8 employees seconded by JCB UK to JCB India (such as MD, Deputy MD, GM for Marketing, Quality etc) responsible for operations of JCB India, satisfy 5 tests laid under Article 5(2)(k) of India-UK treaty and constitute service PE.</a:t>
            </a:r>
          </a:p>
          <a:p>
            <a:pPr algn="just">
              <a:defRPr/>
            </a:pPr>
            <a:r>
              <a:rPr lang="en-US" sz="1300" dirty="0"/>
              <a:t>Deputed personnel continued to remain on payroll of JCB UK, maintained lien on their employment.</a:t>
            </a:r>
          </a:p>
          <a:p>
            <a:pPr algn="just">
              <a:defRPr/>
            </a:pPr>
            <a:r>
              <a:rPr lang="en-US" sz="1300" dirty="0"/>
              <a:t>Relies on SC ruling in Morgan Stanley, rejects </a:t>
            </a:r>
            <a:r>
              <a:rPr lang="en-US" sz="1300" dirty="0" err="1"/>
              <a:t>assessee’s</a:t>
            </a:r>
            <a:r>
              <a:rPr lang="en-US" sz="1300" dirty="0"/>
              <a:t> reliance on Mumbai ITAT ruling in </a:t>
            </a:r>
            <a:r>
              <a:rPr lang="en-US" sz="1300" dirty="0" err="1"/>
              <a:t>Tekmark</a:t>
            </a:r>
            <a:r>
              <a:rPr lang="en-US" sz="1300" dirty="0"/>
              <a:t> Global Solutions LLC as wholly distinguishable on facts; ITAT interprets 'effectively connected’ under Article 13(6) as akin to 'really connected’; To tax FTS under Article 13(6) read with Article 7, "effective connection" is required between PE and 'contract’ from which such fees resulted and not such fees for technical services per se; FTS arising out of Technology Transfer Agreement (TTA) read with International Personnel Assignment Agreement (IPAA) taxable under Article 7; However, holds composite consideration for royalty arising out of IP rights &amp; consideration for employees rendering stewardship services, not effectively connected to PE in India</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0419" name="Slide Number Placeholder 5"/>
          <p:cNvSpPr>
            <a:spLocks noGrp="1"/>
          </p:cNvSpPr>
          <p:nvPr>
            <p:ph type="sldNum" sz="quarter" idx="12"/>
          </p:nvPr>
        </p:nvSpPr>
        <p:spPr>
          <a:xfrm>
            <a:off x="7042150" y="6400800"/>
            <a:ext cx="1905000" cy="457200"/>
          </a:xfrm>
          <a:noFill/>
        </p:spPr>
        <p:txBody>
          <a:bodyPr/>
          <a:lstStyle/>
          <a:p>
            <a:fld id="{79F0CAE7-1F5E-4B02-B396-1383CA440F1C}" type="slidenum">
              <a:rPr lang="en-US" smtClean="0"/>
              <a:pPr/>
              <a:t>65</a:t>
            </a:fld>
            <a:endParaRPr lang="en-US" smtClean="0"/>
          </a:p>
        </p:txBody>
      </p:sp>
      <p:sp>
        <p:nvSpPr>
          <p:cNvPr id="6042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0421" name="Title 7"/>
          <p:cNvSpPr>
            <a:spLocks noGrp="1"/>
          </p:cNvSpPr>
          <p:nvPr>
            <p:ph type="title"/>
          </p:nvPr>
        </p:nvSpPr>
        <p:spPr>
          <a:xfrm>
            <a:off x="1066800" y="228600"/>
            <a:ext cx="7993063" cy="1462088"/>
          </a:xfrm>
        </p:spPr>
        <p:txBody>
          <a:bodyPr/>
          <a:lstStyle/>
          <a:p>
            <a:r>
              <a:rPr lang="en-US" sz="3600" dirty="0" err="1" smtClean="0"/>
              <a:t>Secondment</a:t>
            </a:r>
            <a:r>
              <a:rPr lang="en-US" sz="3600" dirty="0" smtClean="0"/>
              <a:t> &amp; </a:t>
            </a:r>
            <a:r>
              <a:rPr lang="en-US" sz="3600" dirty="0" smtClean="0"/>
              <a:t>Service Tax</a:t>
            </a:r>
            <a:endParaRPr lang="en-US" sz="3600" dirty="0" smtClean="0"/>
          </a:p>
        </p:txBody>
      </p:sp>
      <p:sp>
        <p:nvSpPr>
          <p:cNvPr id="50182" name="TextBox 9"/>
          <p:cNvSpPr txBox="1">
            <a:spLocks noChangeArrowheads="1"/>
          </p:cNvSpPr>
          <p:nvPr/>
        </p:nvSpPr>
        <p:spPr bwMode="auto">
          <a:xfrm>
            <a:off x="914400" y="1811338"/>
            <a:ext cx="8077200" cy="4139595"/>
          </a:xfrm>
          <a:prstGeom prst="rect">
            <a:avLst/>
          </a:prstGeom>
          <a:noFill/>
          <a:ln w="9525">
            <a:noFill/>
            <a:miter lim="800000"/>
            <a:headEnd/>
            <a:tailEnd/>
          </a:ln>
        </p:spPr>
        <p:txBody>
          <a:bodyPr>
            <a:spAutoFit/>
          </a:bodyPr>
          <a:lstStyle/>
          <a:p>
            <a:pPr algn="just">
              <a:defRPr/>
            </a:pPr>
            <a:endParaRPr lang="en-US" sz="1300" dirty="0" smtClean="0"/>
          </a:p>
          <a:p>
            <a:pPr algn="just">
              <a:defRPr/>
            </a:pPr>
            <a:r>
              <a:rPr lang="en-US" sz="1300" dirty="0" smtClean="0"/>
              <a:t>		</a:t>
            </a:r>
            <a:r>
              <a:rPr lang="en-US" sz="1600" dirty="0" err="1" smtClean="0"/>
              <a:t>Secondment</a:t>
            </a:r>
            <a:r>
              <a:rPr lang="en-US" sz="1600" dirty="0" smtClean="0"/>
              <a:t> / Assignment /  Deputation</a:t>
            </a:r>
          </a:p>
          <a:p>
            <a:pPr algn="just">
              <a:defRPr/>
            </a:pPr>
            <a:endParaRPr lang="en-US" sz="1300" dirty="0" smtClean="0"/>
          </a:p>
          <a:p>
            <a:pPr algn="just">
              <a:defRPr/>
            </a:pPr>
            <a:endParaRPr lang="en-US" sz="1300" dirty="0" smtClean="0"/>
          </a:p>
          <a:p>
            <a:pPr algn="just">
              <a:defRPr/>
            </a:pPr>
            <a:endParaRPr lang="en-US" sz="1300" dirty="0" smtClean="0"/>
          </a:p>
          <a:p>
            <a:pPr algn="just">
              <a:defRPr/>
            </a:pPr>
            <a:endParaRPr lang="en-US" sz="1300" dirty="0" smtClean="0"/>
          </a:p>
          <a:p>
            <a:pPr algn="just">
              <a:defRPr/>
            </a:pPr>
            <a:endParaRPr lang="en-US" sz="1300" dirty="0" smtClean="0"/>
          </a:p>
          <a:p>
            <a:pPr algn="just">
              <a:defRPr/>
            </a:pPr>
            <a:r>
              <a:rPr lang="en-US" sz="1300" dirty="0" smtClean="0"/>
              <a:t>Pure Reimbursement                       </a:t>
            </a:r>
            <a:r>
              <a:rPr lang="en-US" sz="1300" dirty="0" err="1" smtClean="0"/>
              <a:t>Reimbursement</a:t>
            </a:r>
            <a:r>
              <a:rPr lang="en-US" sz="1300" dirty="0" smtClean="0"/>
              <a:t> for                             Deputation in course of</a:t>
            </a:r>
          </a:p>
          <a:p>
            <a:pPr algn="just">
              <a:defRPr/>
            </a:pPr>
            <a:r>
              <a:rPr lang="en-US" sz="1300" dirty="0" smtClean="0"/>
              <a:t>for deputed personnel                      for stewardship function                      provision of other services,</a:t>
            </a:r>
          </a:p>
          <a:p>
            <a:pPr algn="just">
              <a:defRPr/>
            </a:pPr>
            <a:r>
              <a:rPr lang="en-US" sz="1300" dirty="0" smtClean="0"/>
              <a:t>under supervision                                                                                    such as Installation, </a:t>
            </a:r>
          </a:p>
          <a:p>
            <a:pPr algn="just">
              <a:defRPr/>
            </a:pPr>
            <a:r>
              <a:rPr lang="en-US" sz="1300" dirty="0" smtClean="0"/>
              <a:t>of I. Co.                                                                                                 commencement of Trial runs,</a:t>
            </a:r>
          </a:p>
          <a:p>
            <a:pPr algn="just">
              <a:defRPr/>
            </a:pPr>
            <a:r>
              <a:rPr lang="en-US" sz="1300" dirty="0" smtClean="0"/>
              <a:t> </a:t>
            </a:r>
            <a:r>
              <a:rPr lang="en-US" sz="1300" dirty="0" smtClean="0"/>
              <a:t>                                                                                                            etc. (Pure agent)   </a:t>
            </a:r>
            <a:endParaRPr lang="en-US" sz="1300" dirty="0" smtClean="0"/>
          </a:p>
          <a:p>
            <a:pPr algn="just">
              <a:defRPr/>
            </a:pPr>
            <a:endParaRPr lang="en-US" sz="1300" dirty="0" smtClean="0"/>
          </a:p>
          <a:p>
            <a:pPr algn="just">
              <a:defRPr/>
            </a:pPr>
            <a:endParaRPr lang="en-US" sz="1300" dirty="0" smtClean="0"/>
          </a:p>
          <a:p>
            <a:pPr algn="just">
              <a:defRPr/>
            </a:pPr>
            <a:endParaRPr lang="en-US" sz="1300" dirty="0" smtClean="0"/>
          </a:p>
          <a:p>
            <a:pPr algn="just">
              <a:defRPr/>
            </a:pPr>
            <a:endParaRPr lang="en-US" sz="1300" dirty="0" smtClean="0"/>
          </a:p>
          <a:p>
            <a:pPr algn="just">
              <a:defRPr/>
            </a:pPr>
            <a:endParaRPr lang="en-US" sz="1300" dirty="0" smtClean="0"/>
          </a:p>
          <a:p>
            <a:pPr algn="just">
              <a:defRPr/>
            </a:pPr>
            <a:endParaRPr lang="en-US" sz="1300" dirty="0" smtClean="0"/>
          </a:p>
          <a:p>
            <a:pPr algn="just">
              <a:defRPr/>
            </a:pPr>
            <a:endParaRPr lang="en-US" sz="1300" dirty="0" smtClean="0"/>
          </a:p>
          <a:p>
            <a:pPr algn="just">
              <a:defRPr/>
            </a:pPr>
            <a:endParaRPr lang="en-US" sz="1300" dirty="0"/>
          </a:p>
        </p:txBody>
      </p:sp>
      <p:cxnSp>
        <p:nvCxnSpPr>
          <p:cNvPr id="8" name="Straight Arrow Connector 7"/>
          <p:cNvCxnSpPr/>
          <p:nvPr/>
        </p:nvCxnSpPr>
        <p:spPr bwMode="auto">
          <a:xfrm>
            <a:off x="4343400" y="2362200"/>
            <a:ext cx="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Connector 9"/>
          <p:cNvCxnSpPr/>
          <p:nvPr/>
        </p:nvCxnSpPr>
        <p:spPr bwMode="auto">
          <a:xfrm>
            <a:off x="1676400" y="2743200"/>
            <a:ext cx="5715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 name="Straight Arrow Connector 11"/>
          <p:cNvCxnSpPr/>
          <p:nvPr/>
        </p:nvCxnSpPr>
        <p:spPr bwMode="auto">
          <a:xfrm>
            <a:off x="1676400" y="2743200"/>
            <a:ext cx="0" cy="4572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a:off x="4343400" y="2743200"/>
            <a:ext cx="0" cy="533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a:off x="7391400" y="2743200"/>
            <a:ext cx="0" cy="4572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0419" name="Slide Number Placeholder 5"/>
          <p:cNvSpPr>
            <a:spLocks noGrp="1"/>
          </p:cNvSpPr>
          <p:nvPr>
            <p:ph type="sldNum" sz="quarter" idx="12"/>
          </p:nvPr>
        </p:nvSpPr>
        <p:spPr>
          <a:xfrm>
            <a:off x="7042150" y="6400800"/>
            <a:ext cx="1905000" cy="457200"/>
          </a:xfrm>
          <a:noFill/>
        </p:spPr>
        <p:txBody>
          <a:bodyPr/>
          <a:lstStyle/>
          <a:p>
            <a:fld id="{79F0CAE7-1F5E-4B02-B396-1383CA440F1C}" type="slidenum">
              <a:rPr lang="en-US" smtClean="0"/>
              <a:pPr/>
              <a:t>66</a:t>
            </a:fld>
            <a:endParaRPr lang="en-US" smtClean="0"/>
          </a:p>
        </p:txBody>
      </p:sp>
      <p:sp>
        <p:nvSpPr>
          <p:cNvPr id="6042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0421" name="Title 7"/>
          <p:cNvSpPr>
            <a:spLocks noGrp="1"/>
          </p:cNvSpPr>
          <p:nvPr>
            <p:ph type="title"/>
          </p:nvPr>
        </p:nvSpPr>
        <p:spPr>
          <a:xfrm>
            <a:off x="1066800" y="228600"/>
            <a:ext cx="7993063" cy="1462088"/>
          </a:xfrm>
        </p:spPr>
        <p:txBody>
          <a:bodyPr/>
          <a:lstStyle/>
          <a:p>
            <a:r>
              <a:rPr lang="en-US" sz="3600" dirty="0" err="1" smtClean="0"/>
              <a:t>Secondment</a:t>
            </a:r>
            <a:r>
              <a:rPr lang="en-US" sz="3600" dirty="0" smtClean="0"/>
              <a:t> &amp; Service Tax</a:t>
            </a:r>
            <a:endParaRPr lang="en-US" sz="3600" dirty="0" smtClean="0"/>
          </a:p>
        </p:txBody>
      </p:sp>
      <p:sp>
        <p:nvSpPr>
          <p:cNvPr id="50182" name="TextBox 9"/>
          <p:cNvSpPr txBox="1">
            <a:spLocks noChangeArrowheads="1"/>
          </p:cNvSpPr>
          <p:nvPr/>
        </p:nvSpPr>
        <p:spPr bwMode="auto">
          <a:xfrm>
            <a:off x="914400" y="1811338"/>
            <a:ext cx="8077200" cy="4385816"/>
          </a:xfrm>
          <a:prstGeom prst="rect">
            <a:avLst/>
          </a:prstGeom>
          <a:noFill/>
          <a:ln w="9525">
            <a:noFill/>
            <a:miter lim="800000"/>
            <a:headEnd/>
            <a:tailEnd/>
          </a:ln>
        </p:spPr>
        <p:txBody>
          <a:bodyPr>
            <a:spAutoFit/>
          </a:bodyPr>
          <a:lstStyle/>
          <a:p>
            <a:pPr algn="just">
              <a:defRPr/>
            </a:pPr>
            <a:endParaRPr lang="en-US" sz="1300" dirty="0" smtClean="0">
              <a:solidFill>
                <a:schemeClr val="bg2"/>
              </a:solidFill>
            </a:endParaRPr>
          </a:p>
          <a:p>
            <a:pPr algn="just">
              <a:defRPr/>
            </a:pPr>
            <a:endParaRPr lang="en-US" sz="1300" dirty="0" smtClean="0">
              <a:solidFill>
                <a:schemeClr val="bg2"/>
              </a:solidFill>
            </a:endParaRPr>
          </a:p>
          <a:p>
            <a:pPr algn="just">
              <a:defRPr/>
            </a:pPr>
            <a:endParaRPr lang="en-US" sz="1600" dirty="0" smtClean="0">
              <a:solidFill>
                <a:schemeClr val="bg2"/>
              </a:solidFill>
            </a:endParaRPr>
          </a:p>
          <a:p>
            <a:pPr algn="just">
              <a:defRPr/>
            </a:pPr>
            <a:r>
              <a:rPr lang="en-US" sz="1600" dirty="0" smtClean="0">
                <a:solidFill>
                  <a:schemeClr val="bg2"/>
                </a:solidFill>
              </a:rPr>
              <a:t>If held to be contract for service (FTS or other services), Service Tax liability is triggered</a:t>
            </a: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r>
              <a:rPr lang="en-US" sz="1600" dirty="0" smtClean="0">
                <a:solidFill>
                  <a:schemeClr val="bg2"/>
                </a:solidFill>
              </a:rPr>
              <a:t>If it is contract of Employer – Employee relationship which is under negative list, payment to F. Co. may be treated as covered under negative list of services and not liable to Service Tax</a:t>
            </a: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300" i="1" dirty="0">
              <a:solidFill>
                <a:schemeClr val="bg2"/>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0419" name="Slide Number Placeholder 5"/>
          <p:cNvSpPr>
            <a:spLocks noGrp="1"/>
          </p:cNvSpPr>
          <p:nvPr>
            <p:ph type="sldNum" sz="quarter" idx="12"/>
          </p:nvPr>
        </p:nvSpPr>
        <p:spPr>
          <a:xfrm>
            <a:off x="7042150" y="6400800"/>
            <a:ext cx="1905000" cy="457200"/>
          </a:xfrm>
          <a:noFill/>
        </p:spPr>
        <p:txBody>
          <a:bodyPr/>
          <a:lstStyle/>
          <a:p>
            <a:fld id="{79F0CAE7-1F5E-4B02-B396-1383CA440F1C}" type="slidenum">
              <a:rPr lang="en-US" smtClean="0"/>
              <a:pPr/>
              <a:t>67</a:t>
            </a:fld>
            <a:endParaRPr lang="en-US" smtClean="0"/>
          </a:p>
        </p:txBody>
      </p:sp>
      <p:sp>
        <p:nvSpPr>
          <p:cNvPr id="6042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0421" name="Title 7"/>
          <p:cNvSpPr>
            <a:spLocks noGrp="1"/>
          </p:cNvSpPr>
          <p:nvPr>
            <p:ph type="title"/>
          </p:nvPr>
        </p:nvSpPr>
        <p:spPr>
          <a:xfrm>
            <a:off x="1066800" y="228600"/>
            <a:ext cx="7993063" cy="1462088"/>
          </a:xfrm>
        </p:spPr>
        <p:txBody>
          <a:bodyPr/>
          <a:lstStyle/>
          <a:p>
            <a:r>
              <a:rPr lang="en-US" sz="3600" dirty="0" err="1" smtClean="0"/>
              <a:t>Secondment</a:t>
            </a:r>
            <a:r>
              <a:rPr lang="en-US" sz="3600" dirty="0" smtClean="0"/>
              <a:t> &amp; Service Tax</a:t>
            </a:r>
            <a:endParaRPr lang="en-US" sz="3600" dirty="0" smtClean="0"/>
          </a:p>
        </p:txBody>
      </p:sp>
      <p:sp>
        <p:nvSpPr>
          <p:cNvPr id="50182" name="TextBox 9"/>
          <p:cNvSpPr txBox="1">
            <a:spLocks noChangeArrowheads="1"/>
          </p:cNvSpPr>
          <p:nvPr/>
        </p:nvSpPr>
        <p:spPr bwMode="auto">
          <a:xfrm>
            <a:off x="914400" y="1811338"/>
            <a:ext cx="8077200" cy="5170646"/>
          </a:xfrm>
          <a:prstGeom prst="rect">
            <a:avLst/>
          </a:prstGeom>
          <a:noFill/>
          <a:ln w="9525">
            <a:noFill/>
            <a:miter lim="800000"/>
            <a:headEnd/>
            <a:tailEnd/>
          </a:ln>
        </p:spPr>
        <p:txBody>
          <a:bodyPr>
            <a:spAutoFit/>
          </a:bodyPr>
          <a:lstStyle/>
          <a:p>
            <a:pPr algn="just">
              <a:defRPr/>
            </a:pPr>
            <a:endParaRPr lang="en-US" sz="1300" dirty="0" smtClean="0">
              <a:solidFill>
                <a:schemeClr val="bg2"/>
              </a:solidFill>
            </a:endParaRPr>
          </a:p>
          <a:p>
            <a:pPr algn="just">
              <a:defRPr/>
            </a:pPr>
            <a:r>
              <a:rPr lang="en-US" sz="1600" u="sng" dirty="0" smtClean="0">
                <a:solidFill>
                  <a:schemeClr val="bg2"/>
                </a:solidFill>
              </a:rPr>
              <a:t>Issues under Service Tax</a:t>
            </a:r>
            <a:r>
              <a:rPr lang="en-US" sz="1600" dirty="0" smtClean="0">
                <a:solidFill>
                  <a:schemeClr val="bg2"/>
                </a:solidFill>
              </a:rPr>
              <a:t>:</a:t>
            </a:r>
          </a:p>
          <a:p>
            <a:pPr algn="just">
              <a:defRPr/>
            </a:pPr>
            <a:endParaRPr lang="en-US" sz="1600" dirty="0" smtClean="0">
              <a:solidFill>
                <a:schemeClr val="bg2"/>
              </a:solidFill>
            </a:endParaRPr>
          </a:p>
          <a:p>
            <a:pPr algn="just">
              <a:buFont typeface="Wingdings" pitchFamily="2" charset="2"/>
              <a:buChar char="Ø"/>
              <a:defRPr/>
            </a:pPr>
            <a:r>
              <a:rPr lang="en-US" sz="1600" dirty="0" smtClean="0">
                <a:solidFill>
                  <a:schemeClr val="bg2"/>
                </a:solidFill>
              </a:rPr>
              <a:t>Service </a:t>
            </a:r>
            <a:r>
              <a:rPr lang="en-US" sz="1600" dirty="0" smtClean="0">
                <a:solidFill>
                  <a:schemeClr val="bg2"/>
                </a:solidFill>
              </a:rPr>
              <a:t>tax authorities have sought to levy service tax considering that I. Co. has received the service of ‘manpower supply’. </a:t>
            </a:r>
          </a:p>
          <a:p>
            <a:pPr algn="just">
              <a:buFont typeface="Wingdings" pitchFamily="2" charset="2"/>
              <a:buChar char="Ø"/>
              <a:defRPr/>
            </a:pPr>
            <a:endParaRPr lang="en-US" sz="1600" dirty="0" smtClean="0">
              <a:solidFill>
                <a:schemeClr val="bg2"/>
              </a:solidFill>
            </a:endParaRPr>
          </a:p>
          <a:p>
            <a:pPr algn="just">
              <a:buFont typeface="Wingdings" pitchFamily="2" charset="2"/>
              <a:buChar char="Ø"/>
              <a:defRPr/>
            </a:pPr>
            <a:r>
              <a:rPr lang="en-US" sz="1600" dirty="0" smtClean="0">
                <a:solidFill>
                  <a:schemeClr val="bg2"/>
                </a:solidFill>
              </a:rPr>
              <a:t>Such </a:t>
            </a:r>
            <a:r>
              <a:rPr lang="en-US" sz="1600" dirty="0" smtClean="0">
                <a:solidFill>
                  <a:schemeClr val="bg2"/>
                </a:solidFill>
              </a:rPr>
              <a:t>applicability is made on reverse charge mechanism on the payments made by the I. Co. whether to seconded employee or to F. Co.</a:t>
            </a:r>
          </a:p>
          <a:p>
            <a:pPr algn="just">
              <a:buFont typeface="Wingdings" pitchFamily="2" charset="2"/>
              <a:buChar char="Ø"/>
              <a:defRPr/>
            </a:pPr>
            <a:endParaRPr lang="en-US" sz="1600" dirty="0" smtClean="0">
              <a:solidFill>
                <a:schemeClr val="bg2"/>
              </a:solidFill>
            </a:endParaRPr>
          </a:p>
          <a:p>
            <a:pPr algn="just">
              <a:buFont typeface="Wingdings" pitchFamily="2" charset="2"/>
              <a:buChar char="Ø"/>
              <a:defRPr/>
            </a:pPr>
            <a:r>
              <a:rPr lang="en-US" sz="1600" dirty="0" smtClean="0">
                <a:solidFill>
                  <a:schemeClr val="bg2"/>
                </a:solidFill>
              </a:rPr>
              <a:t>With </a:t>
            </a:r>
            <a:r>
              <a:rPr lang="en-US" sz="1600" dirty="0" smtClean="0">
                <a:solidFill>
                  <a:schemeClr val="bg2"/>
                </a:solidFill>
              </a:rPr>
              <a:t>effect from 1 July 2012, service tax is applicable on all services except for those covered in the negative list of services or exempted list of services – ‘however services’ specifically excludes ‘services provided by an employee to an employer’</a:t>
            </a: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300" i="1" dirty="0">
              <a:solidFill>
                <a:schemeClr val="bg2"/>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0419" name="Slide Number Placeholder 5"/>
          <p:cNvSpPr>
            <a:spLocks noGrp="1"/>
          </p:cNvSpPr>
          <p:nvPr>
            <p:ph type="sldNum" sz="quarter" idx="12"/>
          </p:nvPr>
        </p:nvSpPr>
        <p:spPr>
          <a:xfrm>
            <a:off x="7042150" y="6400800"/>
            <a:ext cx="1905000" cy="457200"/>
          </a:xfrm>
          <a:noFill/>
        </p:spPr>
        <p:txBody>
          <a:bodyPr/>
          <a:lstStyle/>
          <a:p>
            <a:fld id="{79F0CAE7-1F5E-4B02-B396-1383CA440F1C}" type="slidenum">
              <a:rPr lang="en-US" smtClean="0"/>
              <a:pPr/>
              <a:t>68</a:t>
            </a:fld>
            <a:endParaRPr lang="en-US" smtClean="0"/>
          </a:p>
        </p:txBody>
      </p:sp>
      <p:sp>
        <p:nvSpPr>
          <p:cNvPr id="6042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0421" name="Title 7"/>
          <p:cNvSpPr>
            <a:spLocks noGrp="1"/>
          </p:cNvSpPr>
          <p:nvPr>
            <p:ph type="title"/>
          </p:nvPr>
        </p:nvSpPr>
        <p:spPr>
          <a:xfrm>
            <a:off x="1066800" y="228600"/>
            <a:ext cx="7993063" cy="1462088"/>
          </a:xfrm>
        </p:spPr>
        <p:txBody>
          <a:bodyPr/>
          <a:lstStyle/>
          <a:p>
            <a:r>
              <a:rPr lang="en-US" sz="3600" dirty="0" err="1" smtClean="0"/>
              <a:t>Secondment</a:t>
            </a:r>
            <a:r>
              <a:rPr lang="en-US" sz="3600" dirty="0" smtClean="0"/>
              <a:t> &amp; Service Tax</a:t>
            </a:r>
            <a:endParaRPr lang="en-US" sz="3600" dirty="0" smtClean="0"/>
          </a:p>
        </p:txBody>
      </p:sp>
      <p:sp>
        <p:nvSpPr>
          <p:cNvPr id="50182" name="TextBox 9"/>
          <p:cNvSpPr txBox="1">
            <a:spLocks noChangeArrowheads="1"/>
          </p:cNvSpPr>
          <p:nvPr/>
        </p:nvSpPr>
        <p:spPr bwMode="auto">
          <a:xfrm>
            <a:off x="914400" y="1811338"/>
            <a:ext cx="8077200" cy="5109091"/>
          </a:xfrm>
          <a:prstGeom prst="rect">
            <a:avLst/>
          </a:prstGeom>
          <a:noFill/>
          <a:ln w="9525">
            <a:noFill/>
            <a:miter lim="800000"/>
            <a:headEnd/>
            <a:tailEnd/>
          </a:ln>
        </p:spPr>
        <p:txBody>
          <a:bodyPr>
            <a:spAutoFit/>
          </a:bodyPr>
          <a:lstStyle/>
          <a:p>
            <a:pPr algn="just">
              <a:defRPr/>
            </a:pPr>
            <a:endParaRPr lang="en-US" sz="1300" dirty="0" smtClean="0">
              <a:solidFill>
                <a:schemeClr val="bg2"/>
              </a:solidFill>
            </a:endParaRPr>
          </a:p>
          <a:p>
            <a:pPr algn="just">
              <a:defRPr/>
            </a:pPr>
            <a:r>
              <a:rPr lang="en-US" sz="2000" u="sng" dirty="0" smtClean="0">
                <a:solidFill>
                  <a:schemeClr val="bg2"/>
                </a:solidFill>
              </a:rPr>
              <a:t>Arguments in favour of Contract for Service</a:t>
            </a:r>
            <a:r>
              <a:rPr lang="en-US" sz="2000" dirty="0" smtClean="0">
                <a:solidFill>
                  <a:schemeClr val="bg2"/>
                </a:solidFill>
              </a:rPr>
              <a:t>:</a:t>
            </a:r>
          </a:p>
          <a:p>
            <a:pPr algn="just">
              <a:defRPr/>
            </a:pPr>
            <a:endParaRPr lang="en-US" sz="2000" dirty="0" smtClean="0">
              <a:solidFill>
                <a:schemeClr val="bg2"/>
              </a:solidFill>
            </a:endParaRPr>
          </a:p>
          <a:p>
            <a:pPr algn="just">
              <a:buFont typeface="Wingdings" pitchFamily="2" charset="2"/>
              <a:buChar char="Ø"/>
              <a:defRPr/>
            </a:pPr>
            <a:r>
              <a:rPr lang="en-US" sz="2000" dirty="0" smtClean="0">
                <a:solidFill>
                  <a:schemeClr val="bg2"/>
                </a:solidFill>
              </a:rPr>
              <a:t>Services are contracted with F. Co.</a:t>
            </a:r>
          </a:p>
          <a:p>
            <a:pPr algn="just">
              <a:buFont typeface="Wingdings" pitchFamily="2" charset="2"/>
              <a:buChar char="Ø"/>
              <a:defRPr/>
            </a:pPr>
            <a:endParaRPr lang="en-US" sz="2000" dirty="0" smtClean="0">
              <a:solidFill>
                <a:schemeClr val="bg2"/>
              </a:solidFill>
            </a:endParaRPr>
          </a:p>
          <a:p>
            <a:pPr algn="just">
              <a:buFont typeface="Wingdings" pitchFamily="2" charset="2"/>
              <a:buChar char="Ø"/>
              <a:defRPr/>
            </a:pPr>
            <a:r>
              <a:rPr lang="en-US" sz="2000" dirty="0" smtClean="0">
                <a:solidFill>
                  <a:schemeClr val="bg2"/>
                </a:solidFill>
              </a:rPr>
              <a:t>F. Co. receives the remuneration for deputed employees</a:t>
            </a:r>
          </a:p>
          <a:p>
            <a:pPr algn="just">
              <a:buFont typeface="Wingdings" pitchFamily="2" charset="2"/>
              <a:buChar char="Ø"/>
              <a:defRPr/>
            </a:pPr>
            <a:endParaRPr lang="en-US" sz="2000" dirty="0" smtClean="0">
              <a:solidFill>
                <a:schemeClr val="bg2"/>
              </a:solidFill>
            </a:endParaRPr>
          </a:p>
          <a:p>
            <a:pPr algn="just">
              <a:buFont typeface="Wingdings" pitchFamily="2" charset="2"/>
              <a:buChar char="Ø"/>
              <a:defRPr/>
            </a:pPr>
            <a:r>
              <a:rPr lang="en-US" sz="2000" dirty="0" smtClean="0">
                <a:solidFill>
                  <a:schemeClr val="bg2"/>
                </a:solidFill>
              </a:rPr>
              <a:t>No Master – Servant relationship of deputed employees with I. Co.</a:t>
            </a:r>
          </a:p>
          <a:p>
            <a:pPr algn="just">
              <a:buFont typeface="Wingdings" pitchFamily="2" charset="2"/>
              <a:buChar char="Ø"/>
              <a:defRPr/>
            </a:pPr>
            <a:endParaRPr lang="en-US" sz="2000" dirty="0" smtClean="0">
              <a:solidFill>
                <a:schemeClr val="bg2"/>
              </a:solidFill>
            </a:endParaRPr>
          </a:p>
          <a:p>
            <a:pPr algn="just">
              <a:buFont typeface="Wingdings" pitchFamily="2" charset="2"/>
              <a:buChar char="Ø"/>
              <a:defRPr/>
            </a:pPr>
            <a:r>
              <a:rPr lang="en-US" sz="2000" dirty="0" smtClean="0">
                <a:solidFill>
                  <a:schemeClr val="bg2"/>
                </a:solidFill>
              </a:rPr>
              <a:t>Deputed employees retain the lien on their job &amp; position with F. Co.</a:t>
            </a:r>
          </a:p>
          <a:p>
            <a:pPr algn="just">
              <a:defRPr/>
            </a:pPr>
            <a:endParaRPr lang="en-US" sz="2000" dirty="0" smtClean="0">
              <a:solidFill>
                <a:schemeClr val="bg2"/>
              </a:solidFill>
            </a:endParaRPr>
          </a:p>
          <a:p>
            <a:pPr algn="just">
              <a:defRPr/>
            </a:pPr>
            <a:endParaRPr lang="en-US" sz="20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600" dirty="0" smtClean="0">
              <a:solidFill>
                <a:schemeClr val="bg2"/>
              </a:solidFill>
            </a:endParaRPr>
          </a:p>
          <a:p>
            <a:pPr algn="just">
              <a:defRPr/>
            </a:pPr>
            <a:endParaRPr lang="en-US" sz="1300" i="1" dirty="0">
              <a:solidFill>
                <a:schemeClr val="bg2"/>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0419" name="Slide Number Placeholder 5"/>
          <p:cNvSpPr>
            <a:spLocks noGrp="1"/>
          </p:cNvSpPr>
          <p:nvPr>
            <p:ph type="sldNum" sz="quarter" idx="12"/>
          </p:nvPr>
        </p:nvSpPr>
        <p:spPr>
          <a:xfrm>
            <a:off x="7042150" y="6400800"/>
            <a:ext cx="1905000" cy="457200"/>
          </a:xfrm>
          <a:noFill/>
        </p:spPr>
        <p:txBody>
          <a:bodyPr/>
          <a:lstStyle/>
          <a:p>
            <a:fld id="{79F0CAE7-1F5E-4B02-B396-1383CA440F1C}" type="slidenum">
              <a:rPr lang="en-US" smtClean="0"/>
              <a:pPr/>
              <a:t>69</a:t>
            </a:fld>
            <a:endParaRPr lang="en-US" smtClean="0"/>
          </a:p>
        </p:txBody>
      </p:sp>
      <p:sp>
        <p:nvSpPr>
          <p:cNvPr id="6042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0421" name="Title 7"/>
          <p:cNvSpPr>
            <a:spLocks noGrp="1"/>
          </p:cNvSpPr>
          <p:nvPr>
            <p:ph type="title"/>
          </p:nvPr>
        </p:nvSpPr>
        <p:spPr>
          <a:xfrm>
            <a:off x="1066800" y="228600"/>
            <a:ext cx="7993063" cy="1462088"/>
          </a:xfrm>
        </p:spPr>
        <p:txBody>
          <a:bodyPr/>
          <a:lstStyle/>
          <a:p>
            <a:r>
              <a:rPr lang="en-US" sz="3600" dirty="0" err="1" smtClean="0"/>
              <a:t>Secondment</a:t>
            </a:r>
            <a:r>
              <a:rPr lang="en-US" sz="3600" dirty="0" smtClean="0"/>
              <a:t> &amp; Service Tax</a:t>
            </a:r>
            <a:endParaRPr lang="en-US" sz="3600" dirty="0" smtClean="0"/>
          </a:p>
        </p:txBody>
      </p:sp>
      <p:sp>
        <p:nvSpPr>
          <p:cNvPr id="50182" name="TextBox 9"/>
          <p:cNvSpPr txBox="1">
            <a:spLocks noChangeArrowheads="1"/>
          </p:cNvSpPr>
          <p:nvPr/>
        </p:nvSpPr>
        <p:spPr bwMode="auto">
          <a:xfrm>
            <a:off x="914400" y="1811338"/>
            <a:ext cx="8077200" cy="4708981"/>
          </a:xfrm>
          <a:prstGeom prst="rect">
            <a:avLst/>
          </a:prstGeom>
          <a:noFill/>
          <a:ln w="9525">
            <a:noFill/>
            <a:miter lim="800000"/>
            <a:headEnd/>
            <a:tailEnd/>
          </a:ln>
        </p:spPr>
        <p:txBody>
          <a:bodyPr>
            <a:spAutoFit/>
          </a:bodyPr>
          <a:lstStyle/>
          <a:p>
            <a:pPr algn="just">
              <a:defRPr/>
            </a:pPr>
            <a:r>
              <a:rPr lang="en-US" sz="2000" u="sng" dirty="0" smtClean="0">
                <a:solidFill>
                  <a:schemeClr val="bg2"/>
                </a:solidFill>
              </a:rPr>
              <a:t>Arguments in favour of Contract of Service</a:t>
            </a:r>
            <a:r>
              <a:rPr lang="en-US" sz="2000" dirty="0" smtClean="0">
                <a:solidFill>
                  <a:schemeClr val="bg2"/>
                </a:solidFill>
              </a:rPr>
              <a:t>:</a:t>
            </a:r>
          </a:p>
          <a:p>
            <a:pPr algn="just">
              <a:defRPr/>
            </a:pPr>
            <a:endParaRPr lang="en-US" sz="2000" dirty="0" smtClean="0">
              <a:solidFill>
                <a:schemeClr val="bg2"/>
              </a:solidFill>
            </a:endParaRPr>
          </a:p>
          <a:p>
            <a:pPr algn="just">
              <a:buFont typeface="Wingdings" pitchFamily="2" charset="2"/>
              <a:buChar char="Ø"/>
              <a:defRPr/>
            </a:pPr>
            <a:r>
              <a:rPr lang="en-US" sz="2000" dirty="0" smtClean="0">
                <a:solidFill>
                  <a:schemeClr val="bg2"/>
                </a:solidFill>
              </a:rPr>
              <a:t> </a:t>
            </a:r>
            <a:r>
              <a:rPr lang="en-US" sz="2000" dirty="0" smtClean="0">
                <a:solidFill>
                  <a:schemeClr val="bg2"/>
                </a:solidFill>
              </a:rPr>
              <a:t>Pure Deputation</a:t>
            </a:r>
          </a:p>
          <a:p>
            <a:pPr algn="just">
              <a:buFont typeface="Wingdings" pitchFamily="2" charset="2"/>
              <a:buChar char="Ø"/>
              <a:defRPr/>
            </a:pPr>
            <a:endParaRPr lang="en-US" sz="2000" dirty="0" smtClean="0">
              <a:solidFill>
                <a:schemeClr val="bg2"/>
              </a:solidFill>
            </a:endParaRPr>
          </a:p>
          <a:p>
            <a:pPr algn="just">
              <a:buFont typeface="Wingdings" pitchFamily="2" charset="2"/>
              <a:buChar char="Ø"/>
              <a:defRPr/>
            </a:pPr>
            <a:r>
              <a:rPr lang="en-US" sz="2000" dirty="0" smtClean="0">
                <a:solidFill>
                  <a:schemeClr val="bg2"/>
                </a:solidFill>
              </a:rPr>
              <a:t> Master – Servant relationship of deputed employees with I. Co.</a:t>
            </a:r>
          </a:p>
          <a:p>
            <a:pPr algn="just">
              <a:buFont typeface="Wingdings" pitchFamily="2" charset="2"/>
              <a:buChar char="Ø"/>
              <a:defRPr/>
            </a:pPr>
            <a:endParaRPr lang="en-US" sz="2000" dirty="0" smtClean="0">
              <a:solidFill>
                <a:schemeClr val="bg2"/>
              </a:solidFill>
            </a:endParaRPr>
          </a:p>
          <a:p>
            <a:pPr algn="just">
              <a:buFont typeface="Wingdings" pitchFamily="2" charset="2"/>
              <a:buChar char="Ø"/>
              <a:defRPr/>
            </a:pPr>
            <a:r>
              <a:rPr lang="en-US" sz="2000" dirty="0" smtClean="0">
                <a:solidFill>
                  <a:schemeClr val="bg2"/>
                </a:solidFill>
              </a:rPr>
              <a:t> </a:t>
            </a:r>
            <a:r>
              <a:rPr lang="en-US" sz="2000" dirty="0" smtClean="0">
                <a:solidFill>
                  <a:schemeClr val="bg2"/>
                </a:solidFill>
              </a:rPr>
              <a:t>I. </a:t>
            </a:r>
            <a:r>
              <a:rPr lang="en-US" sz="2000" dirty="0" smtClean="0">
                <a:solidFill>
                  <a:schemeClr val="bg2"/>
                </a:solidFill>
              </a:rPr>
              <a:t>Co. (employer) </a:t>
            </a:r>
            <a:r>
              <a:rPr lang="en-US" sz="2000" dirty="0" smtClean="0">
                <a:solidFill>
                  <a:schemeClr val="bg2"/>
                </a:solidFill>
              </a:rPr>
              <a:t>exercises </a:t>
            </a:r>
            <a:r>
              <a:rPr lang="en-US" sz="2000" dirty="0" smtClean="0">
                <a:solidFill>
                  <a:schemeClr val="bg2"/>
                </a:solidFill>
              </a:rPr>
              <a:t>control and supervision, </a:t>
            </a:r>
            <a:r>
              <a:rPr lang="en-US" sz="2000" dirty="0" smtClean="0">
                <a:solidFill>
                  <a:schemeClr val="bg2"/>
                </a:solidFill>
              </a:rPr>
              <a:t>gives </a:t>
            </a:r>
            <a:r>
              <a:rPr lang="en-US" sz="2000" dirty="0" smtClean="0">
                <a:solidFill>
                  <a:schemeClr val="bg2"/>
                </a:solidFill>
              </a:rPr>
              <a:t>instructions and directions regarding the work of employee (without any interference from F. Co</a:t>
            </a:r>
            <a:r>
              <a:rPr lang="en-US" sz="2000" dirty="0" smtClean="0">
                <a:solidFill>
                  <a:schemeClr val="bg2"/>
                </a:solidFill>
              </a:rPr>
              <a:t>.)</a:t>
            </a:r>
          </a:p>
          <a:p>
            <a:pPr algn="just">
              <a:buFont typeface="Wingdings" pitchFamily="2" charset="2"/>
              <a:buChar char="Ø"/>
              <a:defRPr/>
            </a:pPr>
            <a:endParaRPr lang="en-US" sz="2000" dirty="0" smtClean="0">
              <a:solidFill>
                <a:schemeClr val="bg2"/>
              </a:solidFill>
            </a:endParaRPr>
          </a:p>
          <a:p>
            <a:pPr algn="just">
              <a:buFont typeface="Wingdings" pitchFamily="2" charset="2"/>
              <a:buChar char="Ø"/>
              <a:defRPr/>
            </a:pPr>
            <a:r>
              <a:rPr lang="en-US" sz="2000" dirty="0" smtClean="0">
                <a:solidFill>
                  <a:schemeClr val="bg2"/>
                </a:solidFill>
              </a:rPr>
              <a:t> I</a:t>
            </a:r>
            <a:r>
              <a:rPr lang="en-US" sz="2000" dirty="0" smtClean="0">
                <a:solidFill>
                  <a:schemeClr val="bg2"/>
                </a:solidFill>
              </a:rPr>
              <a:t>. Co. has right to terminate services of </a:t>
            </a:r>
            <a:r>
              <a:rPr lang="en-US" sz="2000" dirty="0" smtClean="0">
                <a:solidFill>
                  <a:schemeClr val="bg2"/>
                </a:solidFill>
              </a:rPr>
              <a:t>employee through </a:t>
            </a:r>
            <a:r>
              <a:rPr lang="en-US" sz="2000" dirty="0" err="1" smtClean="0">
                <a:solidFill>
                  <a:schemeClr val="bg2"/>
                </a:solidFill>
              </a:rPr>
              <a:t>secondment</a:t>
            </a:r>
            <a:r>
              <a:rPr lang="en-US" sz="2000" dirty="0" smtClean="0">
                <a:solidFill>
                  <a:schemeClr val="bg2"/>
                </a:solidFill>
              </a:rPr>
              <a:t> agreement</a:t>
            </a:r>
            <a:endParaRPr lang="en-US" sz="2000" dirty="0" smtClean="0">
              <a:solidFill>
                <a:schemeClr val="bg2"/>
              </a:solidFill>
            </a:endParaRPr>
          </a:p>
          <a:p>
            <a:pPr algn="just">
              <a:buFont typeface="Wingdings" pitchFamily="2" charset="2"/>
              <a:buChar char="Ø"/>
              <a:defRPr/>
            </a:pPr>
            <a:endParaRPr lang="en-US" sz="2000" dirty="0" smtClean="0">
              <a:solidFill>
                <a:schemeClr val="bg2"/>
              </a:solidFill>
            </a:endParaRPr>
          </a:p>
          <a:p>
            <a:pPr algn="just">
              <a:buFont typeface="Wingdings" pitchFamily="2" charset="2"/>
              <a:buChar char="Ø"/>
              <a:defRPr/>
            </a:pPr>
            <a:r>
              <a:rPr lang="en-US" sz="2000" dirty="0" smtClean="0">
                <a:solidFill>
                  <a:schemeClr val="bg2"/>
                </a:solidFill>
              </a:rPr>
              <a:t> </a:t>
            </a:r>
            <a:r>
              <a:rPr lang="en-US" sz="2000" dirty="0" smtClean="0">
                <a:solidFill>
                  <a:schemeClr val="bg2"/>
                </a:solidFill>
              </a:rPr>
              <a:t>Obligation </a:t>
            </a:r>
            <a:r>
              <a:rPr lang="en-US" sz="2000" dirty="0" smtClean="0">
                <a:solidFill>
                  <a:schemeClr val="bg2"/>
                </a:solidFill>
              </a:rPr>
              <a:t>to pay salary / other employment costs of employee vests with I. Co. </a:t>
            </a:r>
            <a:r>
              <a:rPr lang="en-US" sz="2000" dirty="0" smtClean="0">
                <a:solidFill>
                  <a:schemeClr val="bg2"/>
                </a:solidFill>
              </a:rPr>
              <a:t>alone</a:t>
            </a:r>
            <a:endParaRPr lang="en-US" sz="1300" i="1" dirty="0">
              <a:solidFill>
                <a:schemeClr val="bg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7171" name="Slide Number Placeholder 5"/>
          <p:cNvSpPr>
            <a:spLocks noGrp="1"/>
          </p:cNvSpPr>
          <p:nvPr>
            <p:ph type="sldNum" sz="quarter" idx="12"/>
          </p:nvPr>
        </p:nvSpPr>
        <p:spPr>
          <a:xfrm>
            <a:off x="7042150" y="6400800"/>
            <a:ext cx="1905000" cy="457200"/>
          </a:xfrm>
          <a:noFill/>
        </p:spPr>
        <p:txBody>
          <a:bodyPr/>
          <a:lstStyle/>
          <a:p>
            <a:fld id="{5CD74AAB-6D79-4077-A34F-076F7753D6B8}" type="slidenum">
              <a:rPr lang="en-US" smtClean="0"/>
              <a:pPr/>
              <a:t>7</a:t>
            </a:fld>
            <a:endParaRPr lang="en-US" smtClean="0"/>
          </a:p>
        </p:txBody>
      </p:sp>
      <p:sp>
        <p:nvSpPr>
          <p:cNvPr id="7172" name="Rectangle 2"/>
          <p:cNvSpPr>
            <a:spLocks noGrp="1" noChangeArrowheads="1"/>
          </p:cNvSpPr>
          <p:nvPr>
            <p:ph type="title"/>
          </p:nvPr>
        </p:nvSpPr>
        <p:spPr/>
        <p:txBody>
          <a:bodyPr/>
          <a:lstStyle/>
          <a:p>
            <a:pPr eaLnBrk="1" hangingPunct="1"/>
            <a:r>
              <a:rPr lang="en-US" sz="4000" smtClean="0"/>
              <a:t>Residential Status in India</a:t>
            </a:r>
            <a:br>
              <a:rPr lang="en-US" sz="4000" smtClean="0"/>
            </a:br>
            <a:r>
              <a:rPr lang="en-US" sz="4000" smtClean="0"/>
              <a:t>- Section 6 (1) of ITA</a:t>
            </a:r>
          </a:p>
        </p:txBody>
      </p:sp>
      <p:sp>
        <p:nvSpPr>
          <p:cNvPr id="7173"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5126" name="TextBox 7"/>
          <p:cNvSpPr txBox="1">
            <a:spLocks noChangeArrowheads="1"/>
          </p:cNvSpPr>
          <p:nvPr/>
        </p:nvSpPr>
        <p:spPr bwMode="auto">
          <a:xfrm>
            <a:off x="1066800" y="1987550"/>
            <a:ext cx="7924800" cy="4337050"/>
          </a:xfrm>
          <a:prstGeom prst="rect">
            <a:avLst/>
          </a:prstGeom>
          <a:noFill/>
          <a:ln w="9525">
            <a:noFill/>
            <a:miter lim="800000"/>
            <a:headEnd/>
            <a:tailEnd/>
          </a:ln>
        </p:spPr>
        <p:txBody>
          <a:bodyPr>
            <a:spAutoFit/>
          </a:bodyPr>
          <a:lstStyle/>
          <a:p>
            <a:pPr algn="just">
              <a:lnSpc>
                <a:spcPct val="150000"/>
              </a:lnSpc>
              <a:defRPr/>
            </a:pPr>
            <a:r>
              <a:rPr lang="en-US" sz="1550" dirty="0"/>
              <a:t>The Explanation to section 6(1) of the Act provides that –</a:t>
            </a:r>
          </a:p>
          <a:p>
            <a:pPr algn="just">
              <a:lnSpc>
                <a:spcPct val="150000"/>
              </a:lnSpc>
              <a:defRPr/>
            </a:pPr>
            <a:r>
              <a:rPr lang="en-US" sz="1550" dirty="0"/>
              <a:t>(a) in case of an individual, being citizen of India, who leaves India in any previous year as a member of crew of any Indian ship or for the purposes of employment outside India, then the above-mentioned 60 days would be substituted by 182 days;</a:t>
            </a:r>
          </a:p>
          <a:p>
            <a:pPr algn="just">
              <a:lnSpc>
                <a:spcPct val="150000"/>
              </a:lnSpc>
              <a:defRPr/>
            </a:pPr>
            <a:r>
              <a:rPr lang="en-US" sz="1550" dirty="0"/>
              <a:t>(b) in case of an individual, being citizen of India or a individual of Indian origin who being outside India, comes on a ‘visit’ to India in any previous year, then the abovementioned 60 days would be substituted by 182 days.</a:t>
            </a:r>
          </a:p>
          <a:p>
            <a:pPr algn="just">
              <a:lnSpc>
                <a:spcPct val="150000"/>
              </a:lnSpc>
              <a:defRPr/>
            </a:pPr>
            <a:endParaRPr lang="en-US" sz="1550" dirty="0"/>
          </a:p>
          <a:p>
            <a:pPr algn="just">
              <a:lnSpc>
                <a:spcPct val="150000"/>
              </a:lnSpc>
              <a:defRPr/>
            </a:pPr>
            <a:r>
              <a:rPr lang="en-US" sz="1550" dirty="0"/>
              <a:t>Non Resident Indian (NRI) as defined u/s 115C (e) means an individual who is a Non Resident and an Indian Citizen or a Person of Indian Origin (PIO)</a:t>
            </a:r>
          </a:p>
          <a:p>
            <a:pPr algn="just">
              <a:lnSpc>
                <a:spcPct val="150000"/>
              </a:lnSpc>
              <a:defRPr/>
            </a:pPr>
            <a:r>
              <a:rPr lang="en-US" sz="1550" dirty="0"/>
              <a:t>A PIO means a person who himself, or either of his parents, or either of his grandparents, were born in undivided India.</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0419" name="Slide Number Placeholder 5"/>
          <p:cNvSpPr>
            <a:spLocks noGrp="1"/>
          </p:cNvSpPr>
          <p:nvPr>
            <p:ph type="sldNum" sz="quarter" idx="12"/>
          </p:nvPr>
        </p:nvSpPr>
        <p:spPr>
          <a:xfrm>
            <a:off x="7042150" y="6400800"/>
            <a:ext cx="1905000" cy="457200"/>
          </a:xfrm>
          <a:noFill/>
        </p:spPr>
        <p:txBody>
          <a:bodyPr/>
          <a:lstStyle/>
          <a:p>
            <a:fld id="{79F0CAE7-1F5E-4B02-B396-1383CA440F1C}" type="slidenum">
              <a:rPr lang="en-US" smtClean="0"/>
              <a:pPr/>
              <a:t>70</a:t>
            </a:fld>
            <a:endParaRPr lang="en-US" smtClean="0"/>
          </a:p>
        </p:txBody>
      </p:sp>
      <p:sp>
        <p:nvSpPr>
          <p:cNvPr id="6042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0421" name="Title 7"/>
          <p:cNvSpPr>
            <a:spLocks noGrp="1"/>
          </p:cNvSpPr>
          <p:nvPr>
            <p:ph type="title"/>
          </p:nvPr>
        </p:nvSpPr>
        <p:spPr>
          <a:xfrm>
            <a:off x="1066800" y="228600"/>
            <a:ext cx="7993063" cy="1462088"/>
          </a:xfrm>
        </p:spPr>
        <p:txBody>
          <a:bodyPr/>
          <a:lstStyle/>
          <a:p>
            <a:r>
              <a:rPr lang="en-US" sz="3600" dirty="0" err="1" smtClean="0"/>
              <a:t>Secondment</a:t>
            </a:r>
            <a:r>
              <a:rPr lang="en-US" sz="3600" dirty="0" smtClean="0"/>
              <a:t> &amp; Service Tax</a:t>
            </a:r>
            <a:endParaRPr lang="en-US" sz="3600" dirty="0" smtClean="0"/>
          </a:p>
        </p:txBody>
      </p:sp>
      <p:sp>
        <p:nvSpPr>
          <p:cNvPr id="50182" name="TextBox 9"/>
          <p:cNvSpPr txBox="1">
            <a:spLocks noChangeArrowheads="1"/>
          </p:cNvSpPr>
          <p:nvPr/>
        </p:nvSpPr>
        <p:spPr bwMode="auto">
          <a:xfrm>
            <a:off x="914400" y="1811338"/>
            <a:ext cx="8077200" cy="4539704"/>
          </a:xfrm>
          <a:prstGeom prst="rect">
            <a:avLst/>
          </a:prstGeom>
          <a:noFill/>
          <a:ln w="9525">
            <a:noFill/>
            <a:miter lim="800000"/>
            <a:headEnd/>
            <a:tailEnd/>
          </a:ln>
        </p:spPr>
        <p:txBody>
          <a:bodyPr>
            <a:spAutoFit/>
          </a:bodyPr>
          <a:lstStyle/>
          <a:p>
            <a:pPr algn="just">
              <a:defRPr/>
            </a:pPr>
            <a:endParaRPr lang="en-US" sz="1300" dirty="0" smtClean="0">
              <a:solidFill>
                <a:schemeClr val="bg2"/>
              </a:solidFill>
            </a:endParaRPr>
          </a:p>
          <a:p>
            <a:pPr algn="just">
              <a:defRPr/>
            </a:pPr>
            <a:r>
              <a:rPr lang="en-US" sz="2000" u="sng" dirty="0" smtClean="0">
                <a:solidFill>
                  <a:schemeClr val="bg2"/>
                </a:solidFill>
              </a:rPr>
              <a:t>Some recent Rulings</a:t>
            </a:r>
            <a:r>
              <a:rPr lang="en-US" sz="2000" dirty="0" smtClean="0">
                <a:solidFill>
                  <a:schemeClr val="bg2"/>
                </a:solidFill>
              </a:rPr>
              <a:t>:</a:t>
            </a:r>
          </a:p>
          <a:p>
            <a:pPr algn="just">
              <a:defRPr/>
            </a:pPr>
            <a:endParaRPr lang="en-US" sz="2000" dirty="0" smtClean="0">
              <a:solidFill>
                <a:schemeClr val="bg2"/>
              </a:solidFill>
            </a:endParaRPr>
          </a:p>
          <a:p>
            <a:pPr algn="just">
              <a:buFont typeface="Wingdings" pitchFamily="2" charset="2"/>
              <a:buChar char="Ø"/>
              <a:defRPr/>
            </a:pPr>
            <a:r>
              <a:rPr lang="en-US" sz="1600" dirty="0" smtClean="0">
                <a:solidFill>
                  <a:schemeClr val="bg2"/>
                </a:solidFill>
              </a:rPr>
              <a:t>In </a:t>
            </a:r>
            <a:r>
              <a:rPr lang="en-US" sz="1600" dirty="0" smtClean="0">
                <a:solidFill>
                  <a:schemeClr val="bg2"/>
                </a:solidFill>
              </a:rPr>
              <a:t>case there is an employer-employee relationship between the seconded employees and the I. Co., service tax should not be applicable since the foreign company would not qualify as a ‘manpower recruitment or supply agency’. Also, remittance to F. Co. towards social security benefits payable to expatriate employees under foreign laws not liable to service tax </a:t>
            </a:r>
            <a:r>
              <a:rPr lang="en-US" sz="1600" i="1" dirty="0" smtClean="0">
                <a:solidFill>
                  <a:schemeClr val="bg2"/>
                </a:solidFill>
              </a:rPr>
              <a:t>{Computer Sciences Corp. India Pvt. Ltd. </a:t>
            </a:r>
            <a:r>
              <a:rPr lang="en-US" sz="1600" i="1" dirty="0" err="1" smtClean="0">
                <a:solidFill>
                  <a:schemeClr val="bg2"/>
                </a:solidFill>
              </a:rPr>
              <a:t>vs</a:t>
            </a:r>
            <a:r>
              <a:rPr lang="en-US" sz="1600" i="1" dirty="0" smtClean="0">
                <a:solidFill>
                  <a:schemeClr val="bg2"/>
                </a:solidFill>
              </a:rPr>
              <a:t> Commissioner of Central Excise [2014] 52 taxmann.com 256 (Allahabad)}</a:t>
            </a:r>
          </a:p>
          <a:p>
            <a:pPr algn="just">
              <a:buFont typeface="Wingdings" pitchFamily="2" charset="2"/>
              <a:buChar char="Ø"/>
              <a:defRPr/>
            </a:pPr>
            <a:endParaRPr lang="en-US" sz="1600" dirty="0" smtClean="0">
              <a:solidFill>
                <a:schemeClr val="bg2"/>
              </a:solidFill>
            </a:endParaRPr>
          </a:p>
          <a:p>
            <a:pPr algn="just">
              <a:buFont typeface="Wingdings" pitchFamily="2" charset="2"/>
              <a:buChar char="Ø"/>
              <a:defRPr/>
            </a:pPr>
            <a:r>
              <a:rPr lang="en-US" sz="1600" dirty="0" smtClean="0">
                <a:solidFill>
                  <a:schemeClr val="bg2"/>
                </a:solidFill>
              </a:rPr>
              <a:t>Deputation </a:t>
            </a:r>
            <a:r>
              <a:rPr lang="en-US" sz="1600" dirty="0" smtClean="0">
                <a:solidFill>
                  <a:schemeClr val="bg2"/>
                </a:solidFill>
              </a:rPr>
              <a:t>of employee makes up 'joint employment' of employee with many employers; hence sharing of employee-costs on 'actual basis' between such employers cannot amount to 'service', as there is no intention to provide /receive any service inter se between employers </a:t>
            </a:r>
            <a:r>
              <a:rPr lang="en-US" sz="1600" i="1" dirty="0" smtClean="0">
                <a:solidFill>
                  <a:schemeClr val="bg2"/>
                </a:solidFill>
              </a:rPr>
              <a:t>{Franco Indian Pharmaceutical Pvt. Ltd. </a:t>
            </a:r>
            <a:r>
              <a:rPr lang="en-US" sz="1600" i="1" dirty="0" err="1" smtClean="0">
                <a:solidFill>
                  <a:schemeClr val="bg2"/>
                </a:solidFill>
              </a:rPr>
              <a:t>vs</a:t>
            </a:r>
            <a:r>
              <a:rPr lang="en-US" sz="1600" i="1" dirty="0" smtClean="0">
                <a:solidFill>
                  <a:schemeClr val="bg2"/>
                </a:solidFill>
              </a:rPr>
              <a:t> Commissioner of Service-Tax, Mumbai [2016] 69 taxmann.com 198 (Mumbai - CESTAT)}</a:t>
            </a:r>
          </a:p>
          <a:p>
            <a:pPr algn="just">
              <a:defRPr/>
            </a:pPr>
            <a:endParaRPr lang="en-US" sz="2000" dirty="0" smtClean="0">
              <a:solidFill>
                <a:schemeClr val="bg2"/>
              </a:solidFill>
            </a:endParaRPr>
          </a:p>
          <a:p>
            <a:pPr algn="just">
              <a:defRPr/>
            </a:pPr>
            <a:endParaRPr lang="en-US" sz="2000" dirty="0" smtClean="0">
              <a:solidFill>
                <a:schemeClr val="bg2"/>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1443" name="Slide Number Placeholder 5"/>
          <p:cNvSpPr>
            <a:spLocks noGrp="1"/>
          </p:cNvSpPr>
          <p:nvPr>
            <p:ph type="sldNum" sz="quarter" idx="12"/>
          </p:nvPr>
        </p:nvSpPr>
        <p:spPr>
          <a:xfrm>
            <a:off x="7042150" y="6400800"/>
            <a:ext cx="1905000" cy="457200"/>
          </a:xfrm>
          <a:noFill/>
        </p:spPr>
        <p:txBody>
          <a:bodyPr/>
          <a:lstStyle/>
          <a:p>
            <a:fld id="{D70AB40B-64A0-4502-9AAE-6E0E2C2F6DB4}" type="slidenum">
              <a:rPr lang="en-US" smtClean="0"/>
              <a:pPr/>
              <a:t>71</a:t>
            </a:fld>
            <a:endParaRPr lang="en-US" smtClean="0"/>
          </a:p>
        </p:txBody>
      </p:sp>
      <p:sp>
        <p:nvSpPr>
          <p:cNvPr id="61444"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1445" name="Title 7"/>
          <p:cNvSpPr>
            <a:spLocks noGrp="1"/>
          </p:cNvSpPr>
          <p:nvPr>
            <p:ph type="title"/>
          </p:nvPr>
        </p:nvSpPr>
        <p:spPr>
          <a:xfrm>
            <a:off x="1066800" y="228600"/>
            <a:ext cx="7993063" cy="1462088"/>
          </a:xfrm>
        </p:spPr>
        <p:txBody>
          <a:bodyPr/>
          <a:lstStyle/>
          <a:p>
            <a:r>
              <a:rPr lang="en-US" sz="2800" smtClean="0"/>
              <a:t>Deputation/Secondment – Scope</a:t>
            </a:r>
          </a:p>
        </p:txBody>
      </p:sp>
      <p:grpSp>
        <p:nvGrpSpPr>
          <p:cNvPr id="61446" name="Group 62"/>
          <p:cNvGrpSpPr>
            <a:grpSpLocks/>
          </p:cNvGrpSpPr>
          <p:nvPr/>
        </p:nvGrpSpPr>
        <p:grpSpPr bwMode="auto">
          <a:xfrm>
            <a:off x="1447800" y="1981200"/>
            <a:ext cx="6437313" cy="4478338"/>
            <a:chOff x="-31762" y="338527"/>
            <a:chExt cx="8924242" cy="4555737"/>
          </a:xfrm>
        </p:grpSpPr>
        <p:sp>
          <p:nvSpPr>
            <p:cNvPr id="61447" name="TextBox 63"/>
            <p:cNvSpPr txBox="1">
              <a:spLocks noChangeArrowheads="1"/>
            </p:cNvSpPr>
            <p:nvPr/>
          </p:nvSpPr>
          <p:spPr bwMode="auto">
            <a:xfrm>
              <a:off x="694630" y="338527"/>
              <a:ext cx="8028383" cy="266178"/>
            </a:xfrm>
            <a:prstGeom prst="rect">
              <a:avLst/>
            </a:prstGeom>
            <a:noFill/>
            <a:ln w="9525">
              <a:noFill/>
              <a:miter lim="800000"/>
              <a:headEnd/>
              <a:tailEnd/>
            </a:ln>
          </p:spPr>
          <p:txBody>
            <a:bodyPr>
              <a:spAutoFit/>
            </a:bodyPr>
            <a:lstStyle/>
            <a:p>
              <a:pPr algn="ctr"/>
              <a:r>
                <a:rPr lang="en-US" sz="1100"/>
                <a:t>Foreign Company / Fees for technical Services / Turnkey Contracts</a:t>
              </a:r>
            </a:p>
          </p:txBody>
        </p:sp>
        <p:sp>
          <p:nvSpPr>
            <p:cNvPr id="61448" name="TextBox 64"/>
            <p:cNvSpPr txBox="1">
              <a:spLocks noChangeArrowheads="1"/>
            </p:cNvSpPr>
            <p:nvPr/>
          </p:nvSpPr>
          <p:spPr bwMode="auto">
            <a:xfrm>
              <a:off x="323528" y="910461"/>
              <a:ext cx="1872208" cy="416420"/>
            </a:xfrm>
            <a:prstGeom prst="rect">
              <a:avLst/>
            </a:prstGeom>
            <a:noFill/>
            <a:ln w="3175">
              <a:solidFill>
                <a:schemeClr val="tx1"/>
              </a:solidFill>
              <a:miter lim="800000"/>
              <a:headEnd/>
              <a:tailEnd/>
            </a:ln>
          </p:spPr>
          <p:txBody>
            <a:bodyPr>
              <a:spAutoFit/>
            </a:bodyPr>
            <a:lstStyle/>
            <a:p>
              <a:r>
                <a:rPr lang="en-US" sz="1000"/>
                <a:t>Onshore Supply</a:t>
              </a:r>
            </a:p>
            <a:p>
              <a:pPr>
                <a:buFont typeface="Arial" charset="0"/>
                <a:buChar char="•"/>
              </a:pPr>
              <a:r>
                <a:rPr lang="en-US" sz="1000"/>
                <a:t>Local Supply</a:t>
              </a:r>
            </a:p>
          </p:txBody>
        </p:sp>
        <p:sp>
          <p:nvSpPr>
            <p:cNvPr id="61449" name="TextBox 65"/>
            <p:cNvSpPr txBox="1">
              <a:spLocks noChangeArrowheads="1"/>
            </p:cNvSpPr>
            <p:nvPr/>
          </p:nvSpPr>
          <p:spPr bwMode="auto">
            <a:xfrm>
              <a:off x="2411760" y="908720"/>
              <a:ext cx="2232248" cy="896904"/>
            </a:xfrm>
            <a:prstGeom prst="rect">
              <a:avLst/>
            </a:prstGeom>
            <a:noFill/>
            <a:ln w="3175">
              <a:solidFill>
                <a:schemeClr val="tx1"/>
              </a:solidFill>
              <a:miter lim="800000"/>
              <a:headEnd/>
              <a:tailEnd/>
            </a:ln>
          </p:spPr>
          <p:txBody>
            <a:bodyPr>
              <a:spAutoFit/>
            </a:bodyPr>
            <a:lstStyle/>
            <a:p>
              <a:r>
                <a:rPr lang="en-US" sz="1000"/>
                <a:t>Offshore Supply</a:t>
              </a:r>
            </a:p>
            <a:p>
              <a:pPr>
                <a:buFont typeface="Arial" charset="0"/>
                <a:buChar char="•"/>
              </a:pPr>
              <a:r>
                <a:rPr lang="en-US" sz="1000"/>
                <a:t>Supply of equipments/P&amp;M may not have any tax presence in India</a:t>
              </a:r>
            </a:p>
          </p:txBody>
        </p:sp>
        <p:sp>
          <p:nvSpPr>
            <p:cNvPr id="61450" name="TextBox 66"/>
            <p:cNvSpPr txBox="1">
              <a:spLocks noChangeArrowheads="1"/>
            </p:cNvSpPr>
            <p:nvPr/>
          </p:nvSpPr>
          <p:spPr bwMode="auto">
            <a:xfrm>
              <a:off x="4859336" y="915487"/>
              <a:ext cx="1800200" cy="576582"/>
            </a:xfrm>
            <a:prstGeom prst="rect">
              <a:avLst/>
            </a:prstGeom>
            <a:noFill/>
            <a:ln w="3175">
              <a:solidFill>
                <a:schemeClr val="tx1"/>
              </a:solidFill>
              <a:miter lim="800000"/>
              <a:headEnd/>
              <a:tailEnd/>
            </a:ln>
          </p:spPr>
          <p:txBody>
            <a:bodyPr>
              <a:spAutoFit/>
            </a:bodyPr>
            <a:lstStyle/>
            <a:p>
              <a:r>
                <a:rPr lang="en-US" sz="1000"/>
                <a:t>Onshore Services</a:t>
              </a:r>
            </a:p>
            <a:p>
              <a:pPr>
                <a:buFont typeface="Arial" charset="0"/>
                <a:buChar char="•"/>
              </a:pPr>
              <a:r>
                <a:rPr lang="en-US" sz="1000"/>
                <a:t>Civil Contracts, Installation Etc</a:t>
              </a:r>
            </a:p>
          </p:txBody>
        </p:sp>
        <p:sp>
          <p:nvSpPr>
            <p:cNvPr id="61451" name="TextBox 67"/>
            <p:cNvSpPr txBox="1">
              <a:spLocks noChangeArrowheads="1"/>
            </p:cNvSpPr>
            <p:nvPr/>
          </p:nvSpPr>
          <p:spPr bwMode="auto">
            <a:xfrm>
              <a:off x="7092280" y="908720"/>
              <a:ext cx="1800200" cy="576581"/>
            </a:xfrm>
            <a:prstGeom prst="rect">
              <a:avLst/>
            </a:prstGeom>
            <a:noFill/>
            <a:ln w="3175">
              <a:solidFill>
                <a:schemeClr val="tx1"/>
              </a:solidFill>
              <a:miter lim="800000"/>
              <a:headEnd/>
              <a:tailEnd/>
            </a:ln>
          </p:spPr>
          <p:txBody>
            <a:bodyPr>
              <a:spAutoFit/>
            </a:bodyPr>
            <a:lstStyle/>
            <a:p>
              <a:r>
                <a:rPr lang="en-US" sz="1000"/>
                <a:t>Offshore Services</a:t>
              </a:r>
            </a:p>
            <a:p>
              <a:pPr>
                <a:buFont typeface="Arial" charset="0"/>
                <a:buChar char="•"/>
              </a:pPr>
              <a:r>
                <a:rPr lang="en-US" sz="1000"/>
                <a:t>Design, Drawings etc</a:t>
              </a:r>
            </a:p>
          </p:txBody>
        </p:sp>
        <p:cxnSp>
          <p:nvCxnSpPr>
            <p:cNvPr id="69" name="Straight Connector 68"/>
            <p:cNvCxnSpPr/>
            <p:nvPr/>
          </p:nvCxnSpPr>
          <p:spPr>
            <a:xfrm>
              <a:off x="683498" y="764870"/>
              <a:ext cx="741669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683498" y="764870"/>
              <a:ext cx="0" cy="14373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348666" y="764870"/>
              <a:ext cx="0" cy="14373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652903" y="764870"/>
              <a:ext cx="0" cy="14373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8100192" y="764870"/>
              <a:ext cx="0" cy="14373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638334" y="563004"/>
              <a:ext cx="13205" cy="190563"/>
            </a:xfrm>
            <a:prstGeom prst="line">
              <a:avLst/>
            </a:prstGeom>
          </p:spPr>
          <p:style>
            <a:lnRef idx="1">
              <a:schemeClr val="accent1"/>
            </a:lnRef>
            <a:fillRef idx="0">
              <a:schemeClr val="accent1"/>
            </a:fillRef>
            <a:effectRef idx="0">
              <a:schemeClr val="accent1"/>
            </a:effectRef>
            <a:fontRef idx="minor">
              <a:schemeClr val="tx1"/>
            </a:fontRef>
          </p:style>
        </p:cxnSp>
        <p:sp>
          <p:nvSpPr>
            <p:cNvPr id="61458" name="TextBox 74"/>
            <p:cNvSpPr txBox="1">
              <a:spLocks noChangeArrowheads="1"/>
            </p:cNvSpPr>
            <p:nvPr/>
          </p:nvSpPr>
          <p:spPr bwMode="auto">
            <a:xfrm>
              <a:off x="7128386" y="1987281"/>
              <a:ext cx="1584175" cy="576581"/>
            </a:xfrm>
            <a:prstGeom prst="rect">
              <a:avLst/>
            </a:prstGeom>
            <a:noFill/>
            <a:ln w="3175">
              <a:solidFill>
                <a:schemeClr val="tx1"/>
              </a:solidFill>
              <a:miter lim="800000"/>
              <a:headEnd/>
              <a:tailEnd/>
            </a:ln>
          </p:spPr>
          <p:txBody>
            <a:bodyPr>
              <a:spAutoFit/>
            </a:bodyPr>
            <a:lstStyle/>
            <a:p>
              <a:r>
                <a:rPr lang="en-US" sz="1000"/>
                <a:t>May be taxed if in the nature of FTS</a:t>
              </a:r>
              <a:endParaRPr lang="en-IN" sz="1000"/>
            </a:p>
          </p:txBody>
        </p:sp>
        <p:cxnSp>
          <p:nvCxnSpPr>
            <p:cNvPr id="76" name="Straight Connector 75"/>
            <p:cNvCxnSpPr/>
            <p:nvPr/>
          </p:nvCxnSpPr>
          <p:spPr>
            <a:xfrm>
              <a:off x="7959341" y="1462523"/>
              <a:ext cx="0" cy="503860"/>
            </a:xfrm>
            <a:prstGeom prst="line">
              <a:avLst/>
            </a:prstGeom>
          </p:spPr>
          <p:style>
            <a:lnRef idx="1">
              <a:schemeClr val="accent1"/>
            </a:lnRef>
            <a:fillRef idx="0">
              <a:schemeClr val="accent1"/>
            </a:fillRef>
            <a:effectRef idx="0">
              <a:schemeClr val="accent1"/>
            </a:effectRef>
            <a:fontRef idx="minor">
              <a:schemeClr val="tx1"/>
            </a:fontRef>
          </p:style>
        </p:cxnSp>
        <p:sp>
          <p:nvSpPr>
            <p:cNvPr id="61460" name="TextBox 76"/>
            <p:cNvSpPr txBox="1">
              <a:spLocks noChangeArrowheads="1"/>
            </p:cNvSpPr>
            <p:nvPr/>
          </p:nvSpPr>
          <p:spPr bwMode="auto">
            <a:xfrm>
              <a:off x="179539" y="2586828"/>
              <a:ext cx="6641296" cy="416420"/>
            </a:xfrm>
            <a:prstGeom prst="rect">
              <a:avLst/>
            </a:prstGeom>
            <a:noFill/>
            <a:ln w="3175">
              <a:solidFill>
                <a:schemeClr val="tx1"/>
              </a:solidFill>
              <a:miter lim="800000"/>
              <a:headEnd/>
              <a:tailEnd/>
            </a:ln>
          </p:spPr>
          <p:txBody>
            <a:bodyPr>
              <a:spAutoFit/>
            </a:bodyPr>
            <a:lstStyle/>
            <a:p>
              <a:r>
                <a:rPr lang="en-US" sz="1000"/>
                <a:t>Deputation of Employees / Technical Personnel for transfer of know-how/ technical services / other managerial or administrative staff</a:t>
              </a:r>
              <a:endParaRPr lang="en-IN" sz="1000"/>
            </a:p>
          </p:txBody>
        </p:sp>
        <p:cxnSp>
          <p:nvCxnSpPr>
            <p:cNvPr id="78" name="Straight Connector 77"/>
            <p:cNvCxnSpPr/>
            <p:nvPr/>
          </p:nvCxnSpPr>
          <p:spPr>
            <a:xfrm>
              <a:off x="899177" y="1346248"/>
              <a:ext cx="19807" cy="100772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61450" idx="2"/>
            </p:cNvCxnSpPr>
            <p:nvPr/>
          </p:nvCxnSpPr>
          <p:spPr>
            <a:xfrm>
              <a:off x="5758542" y="1491592"/>
              <a:ext cx="19807" cy="862376"/>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899177" y="2353968"/>
              <a:ext cx="4879171" cy="113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61449" idx="2"/>
              <a:endCxn id="61460" idx="0"/>
            </p:cNvCxnSpPr>
            <p:nvPr/>
          </p:nvCxnSpPr>
          <p:spPr>
            <a:xfrm flipH="1">
              <a:off x="3500522" y="1804890"/>
              <a:ext cx="26410" cy="781629"/>
            </a:xfrm>
            <a:prstGeom prst="line">
              <a:avLst/>
            </a:prstGeom>
          </p:spPr>
          <p:style>
            <a:lnRef idx="1">
              <a:schemeClr val="accent1"/>
            </a:lnRef>
            <a:fillRef idx="0">
              <a:schemeClr val="accent1"/>
            </a:fillRef>
            <a:effectRef idx="0">
              <a:schemeClr val="accent1"/>
            </a:effectRef>
            <a:fontRef idx="minor">
              <a:schemeClr val="tx1"/>
            </a:fontRef>
          </p:style>
        </p:cxnSp>
        <p:sp>
          <p:nvSpPr>
            <p:cNvPr id="61465" name="TextBox 82"/>
            <p:cNvSpPr txBox="1">
              <a:spLocks noChangeArrowheads="1"/>
            </p:cNvSpPr>
            <p:nvPr/>
          </p:nvSpPr>
          <p:spPr bwMode="auto">
            <a:xfrm>
              <a:off x="-31762" y="3860866"/>
              <a:ext cx="2736305" cy="720247"/>
            </a:xfrm>
            <a:prstGeom prst="rect">
              <a:avLst/>
            </a:prstGeom>
            <a:noFill/>
            <a:ln w="3175">
              <a:solidFill>
                <a:schemeClr val="tx1"/>
              </a:solidFill>
              <a:miter lim="800000"/>
              <a:headEnd/>
              <a:tailEnd/>
            </a:ln>
          </p:spPr>
          <p:txBody>
            <a:bodyPr>
              <a:spAutoFit/>
            </a:bodyPr>
            <a:lstStyle/>
            <a:p>
              <a:r>
                <a:rPr lang="en-US" sz="1000"/>
                <a:t>Fees for Technical Services :</a:t>
              </a:r>
            </a:p>
            <a:p>
              <a:endParaRPr lang="en-US" sz="1000"/>
            </a:p>
            <a:p>
              <a:r>
                <a:rPr lang="en-US" sz="1000"/>
                <a:t>Contractual obligation with F Co. by Ind Co.</a:t>
              </a:r>
              <a:endParaRPr lang="en-IN" sz="1000"/>
            </a:p>
          </p:txBody>
        </p:sp>
        <p:sp>
          <p:nvSpPr>
            <p:cNvPr id="61466" name="TextBox 83"/>
            <p:cNvSpPr txBox="1">
              <a:spLocks noChangeArrowheads="1"/>
            </p:cNvSpPr>
            <p:nvPr/>
          </p:nvSpPr>
          <p:spPr bwMode="auto">
            <a:xfrm>
              <a:off x="2977575" y="3785922"/>
              <a:ext cx="2736305" cy="1033398"/>
            </a:xfrm>
            <a:prstGeom prst="rect">
              <a:avLst/>
            </a:prstGeom>
            <a:noFill/>
            <a:ln w="3175">
              <a:solidFill>
                <a:schemeClr val="tx1"/>
              </a:solidFill>
              <a:miter lim="800000"/>
              <a:headEnd/>
              <a:tailEnd/>
            </a:ln>
          </p:spPr>
          <p:txBody>
            <a:bodyPr>
              <a:spAutoFit/>
            </a:bodyPr>
            <a:lstStyle/>
            <a:p>
              <a:r>
                <a:rPr lang="en-US" sz="1000"/>
                <a:t>Service PE:</a:t>
              </a:r>
            </a:p>
            <a:p>
              <a:endParaRPr lang="en-US" sz="1000"/>
            </a:p>
            <a:p>
              <a:r>
                <a:rPr lang="en-US" sz="1000"/>
                <a:t>Execution of Contract by F Co. in India through technical personnel / supervisory services for projects etc</a:t>
              </a:r>
              <a:endParaRPr lang="en-IN" sz="1000"/>
            </a:p>
          </p:txBody>
        </p:sp>
        <p:sp>
          <p:nvSpPr>
            <p:cNvPr id="61467" name="TextBox 84"/>
            <p:cNvSpPr txBox="1">
              <a:spLocks noChangeArrowheads="1"/>
            </p:cNvSpPr>
            <p:nvPr/>
          </p:nvSpPr>
          <p:spPr bwMode="auto">
            <a:xfrm>
              <a:off x="5986913" y="3860866"/>
              <a:ext cx="2736305" cy="1033398"/>
            </a:xfrm>
            <a:prstGeom prst="rect">
              <a:avLst/>
            </a:prstGeom>
            <a:noFill/>
            <a:ln w="3175">
              <a:solidFill>
                <a:schemeClr val="tx1"/>
              </a:solidFill>
              <a:miter lim="800000"/>
              <a:headEnd/>
              <a:tailEnd/>
            </a:ln>
          </p:spPr>
          <p:txBody>
            <a:bodyPr>
              <a:spAutoFit/>
            </a:bodyPr>
            <a:lstStyle/>
            <a:p>
              <a:r>
                <a:rPr lang="en-US" sz="1000"/>
                <a:t>Reimbursement of costs of secondment:</a:t>
              </a:r>
            </a:p>
            <a:p>
              <a:endParaRPr lang="en-US" sz="1000"/>
            </a:p>
            <a:p>
              <a:r>
                <a:rPr lang="en-US" sz="1000"/>
                <a:t>Seconded employee engages themselves into various activities responsible to I Co.</a:t>
              </a:r>
            </a:p>
          </p:txBody>
        </p:sp>
        <p:cxnSp>
          <p:nvCxnSpPr>
            <p:cNvPr id="86" name="Straight Connector 85"/>
            <p:cNvCxnSpPr/>
            <p:nvPr/>
          </p:nvCxnSpPr>
          <p:spPr>
            <a:xfrm>
              <a:off x="3982496" y="3460200"/>
              <a:ext cx="0" cy="289073"/>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694502" y="3486039"/>
              <a:ext cx="720101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694502" y="3486039"/>
              <a:ext cx="0" cy="36013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3559943" y="3079075"/>
              <a:ext cx="0" cy="36013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7853703" y="3486039"/>
              <a:ext cx="0" cy="36013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72</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smtClean="0"/>
              <a:t>Deputation/</a:t>
            </a:r>
            <a:r>
              <a:rPr lang="en-US" sz="2800" dirty="0" err="1" smtClean="0"/>
              <a:t>Secondment</a:t>
            </a:r>
            <a:r>
              <a:rPr lang="en-US" sz="2800" dirty="0" smtClean="0"/>
              <a:t> – </a:t>
            </a:r>
            <a:r>
              <a:rPr lang="en-US" sz="2800" dirty="0" smtClean="0"/>
              <a:t>Precaution (ITA 1961)</a:t>
            </a:r>
            <a:endParaRPr lang="en-US" sz="2800" dirty="0" smtClean="0"/>
          </a:p>
        </p:txBody>
      </p:sp>
      <p:sp>
        <p:nvSpPr>
          <p:cNvPr id="62470" name="TextBox 5"/>
          <p:cNvSpPr txBox="1">
            <a:spLocks noChangeArrowheads="1"/>
          </p:cNvSpPr>
          <p:nvPr/>
        </p:nvSpPr>
        <p:spPr bwMode="auto">
          <a:xfrm>
            <a:off x="838200" y="1905000"/>
            <a:ext cx="7696200" cy="4616450"/>
          </a:xfrm>
          <a:prstGeom prst="rect">
            <a:avLst/>
          </a:prstGeom>
          <a:noFill/>
          <a:ln w="9525">
            <a:noFill/>
            <a:miter lim="800000"/>
            <a:headEnd/>
            <a:tailEnd/>
          </a:ln>
        </p:spPr>
        <p:txBody>
          <a:bodyPr>
            <a:spAutoFit/>
          </a:bodyPr>
          <a:lstStyle/>
          <a:p>
            <a:pPr>
              <a:lnSpc>
                <a:spcPct val="150000"/>
              </a:lnSpc>
            </a:pPr>
            <a:r>
              <a:rPr lang="en-US" sz="1400" u="sng"/>
              <a:t>Agreement of Secondment </a:t>
            </a:r>
          </a:p>
          <a:p>
            <a:pPr>
              <a:lnSpc>
                <a:spcPct val="150000"/>
              </a:lnSpc>
              <a:buFont typeface="Wingdings" pitchFamily="2" charset="2"/>
              <a:buChar char="q"/>
            </a:pPr>
            <a:r>
              <a:rPr lang="en-US" sz="1400"/>
              <a:t> All rights &amp; rewards are with Ind Co.</a:t>
            </a:r>
          </a:p>
          <a:p>
            <a:pPr>
              <a:lnSpc>
                <a:spcPct val="150000"/>
              </a:lnSpc>
              <a:buFont typeface="Wingdings" pitchFamily="2" charset="2"/>
              <a:buChar char="q"/>
            </a:pPr>
            <a:r>
              <a:rPr lang="en-US" sz="1400"/>
              <a:t> Seconded employees has no role to play in provisions of FTS</a:t>
            </a:r>
          </a:p>
          <a:p>
            <a:pPr>
              <a:lnSpc>
                <a:spcPct val="150000"/>
              </a:lnSpc>
              <a:buFont typeface="Wingdings" pitchFamily="2" charset="2"/>
              <a:buChar char="q"/>
            </a:pPr>
            <a:r>
              <a:rPr lang="en-US" sz="1400"/>
              <a:t> I Co. will reimburse the cost of seconded employees borne by F Co.</a:t>
            </a:r>
          </a:p>
          <a:p>
            <a:pPr>
              <a:lnSpc>
                <a:spcPct val="150000"/>
              </a:lnSpc>
              <a:buFont typeface="Wingdings" pitchFamily="2" charset="2"/>
              <a:buChar char="q"/>
            </a:pPr>
            <a:r>
              <a:rPr lang="en-US" sz="1400"/>
              <a:t> Independent Employee Agreement between I Co. &amp; seconded personnel </a:t>
            </a:r>
          </a:p>
          <a:p>
            <a:pPr>
              <a:lnSpc>
                <a:spcPct val="150000"/>
              </a:lnSpc>
            </a:pPr>
            <a:endParaRPr lang="en-US" sz="1400"/>
          </a:p>
          <a:p>
            <a:pPr>
              <a:lnSpc>
                <a:spcPct val="150000"/>
              </a:lnSpc>
            </a:pPr>
            <a:r>
              <a:rPr lang="en-US" sz="1400" u="sng"/>
              <a:t>EPC Contract</a:t>
            </a:r>
          </a:p>
          <a:p>
            <a:pPr>
              <a:lnSpc>
                <a:spcPct val="150000"/>
              </a:lnSpc>
            </a:pPr>
            <a:r>
              <a:rPr lang="en-US" sz="1400"/>
              <a:t>In case of presence of Branch/Installation PE/Sub Co. of a parent company</a:t>
            </a:r>
          </a:p>
          <a:p>
            <a:pPr>
              <a:lnSpc>
                <a:spcPct val="150000"/>
              </a:lnSpc>
              <a:buFont typeface="Wingdings" pitchFamily="2" charset="2"/>
              <a:buChar char="q"/>
            </a:pPr>
            <a:r>
              <a:rPr lang="en-US" sz="1400"/>
              <a:t> Offshore Supply Contract : Local Office may avoid engaging into any negotiations or other incidental activity except a mail box type of service</a:t>
            </a:r>
          </a:p>
          <a:p>
            <a:pPr>
              <a:lnSpc>
                <a:spcPct val="150000"/>
              </a:lnSpc>
              <a:buFont typeface="Wingdings" pitchFamily="2" charset="2"/>
              <a:buChar char="q"/>
            </a:pPr>
            <a:r>
              <a:rPr lang="en-US" sz="1400"/>
              <a:t> Avoid handling of clearing &amp; forwarding activity </a:t>
            </a:r>
          </a:p>
          <a:p>
            <a:pPr>
              <a:lnSpc>
                <a:spcPct val="150000"/>
              </a:lnSpc>
              <a:buFont typeface="Wingdings" pitchFamily="2" charset="2"/>
              <a:buChar char="q"/>
            </a:pPr>
            <a:r>
              <a:rPr lang="en-US" sz="1400"/>
              <a:t> FOB Contract is preferred to C&amp;F </a:t>
            </a:r>
          </a:p>
          <a:p>
            <a:pPr>
              <a:lnSpc>
                <a:spcPct val="150000"/>
              </a:lnSpc>
              <a:buFont typeface="Wingdings" pitchFamily="2" charset="2"/>
              <a:buChar char="q"/>
            </a:pPr>
            <a:r>
              <a:rPr lang="en-US" sz="1400"/>
              <a:t> Avoid any contract with F Co. where subsidiary is acting in India on behalf of F Co.</a:t>
            </a:r>
          </a:p>
          <a:p>
            <a:pPr>
              <a:lnSpc>
                <a:spcPct val="150000"/>
              </a:lnSpc>
              <a:buFont typeface="Wingdings" pitchFamily="2" charset="2"/>
              <a:buChar char="q"/>
            </a:pPr>
            <a:r>
              <a:rPr lang="en-US" sz="1400"/>
              <a:t> Clear specification of role of Subsidiary Co. in the contract</a:t>
            </a:r>
            <a:endParaRPr lang="en-IN" sz="140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73</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err="1" smtClean="0"/>
              <a:t>Secondment</a:t>
            </a:r>
            <a:r>
              <a:rPr lang="en-US" sz="2800" dirty="0" smtClean="0"/>
              <a:t> </a:t>
            </a:r>
            <a:r>
              <a:rPr lang="en-US" sz="2800" dirty="0" smtClean="0"/>
              <a:t>– </a:t>
            </a:r>
            <a:r>
              <a:rPr lang="en-US" sz="2800" dirty="0" smtClean="0"/>
              <a:t>International Employment Companies</a:t>
            </a:r>
            <a:endParaRPr lang="en-US" sz="2800" dirty="0" smtClean="0"/>
          </a:p>
        </p:txBody>
      </p:sp>
      <p:sp>
        <p:nvSpPr>
          <p:cNvPr id="62470" name="TextBox 5"/>
          <p:cNvSpPr txBox="1">
            <a:spLocks noChangeArrowheads="1"/>
          </p:cNvSpPr>
          <p:nvPr/>
        </p:nvSpPr>
        <p:spPr bwMode="auto">
          <a:xfrm>
            <a:off x="838200" y="1905000"/>
            <a:ext cx="7696200" cy="3785652"/>
          </a:xfrm>
          <a:prstGeom prst="rect">
            <a:avLst/>
          </a:prstGeom>
          <a:noFill/>
          <a:ln w="9525">
            <a:noFill/>
            <a:miter lim="800000"/>
            <a:headEnd/>
            <a:tailEnd/>
          </a:ln>
        </p:spPr>
        <p:txBody>
          <a:bodyPr>
            <a:spAutoFit/>
          </a:bodyPr>
          <a:lstStyle/>
          <a:p>
            <a:pPr>
              <a:lnSpc>
                <a:spcPct val="150000"/>
              </a:lnSpc>
            </a:pPr>
            <a:r>
              <a:rPr lang="en-US" sz="1600" b="1" u="sng" dirty="0" smtClean="0"/>
              <a:t>Payment by NRI from NRE A/c. on behalf F. Co. in India</a:t>
            </a:r>
            <a:r>
              <a:rPr lang="en-US" sz="1600" b="1" u="sng" dirty="0" smtClean="0"/>
              <a:t>:</a:t>
            </a:r>
          </a:p>
          <a:p>
            <a:pPr>
              <a:lnSpc>
                <a:spcPct val="150000"/>
              </a:lnSpc>
            </a:pPr>
            <a:endParaRPr lang="en-US" sz="1600" b="1" u="sng" dirty="0" smtClean="0"/>
          </a:p>
          <a:p>
            <a:pPr>
              <a:lnSpc>
                <a:spcPct val="150000"/>
              </a:lnSpc>
              <a:buFont typeface="Wingdings" pitchFamily="2" charset="2"/>
              <a:buChar char="Ø"/>
            </a:pPr>
            <a:r>
              <a:rPr lang="en-US" sz="1600" dirty="0" smtClean="0"/>
              <a:t>There </a:t>
            </a:r>
            <a:r>
              <a:rPr lang="en-US" sz="1600" dirty="0" smtClean="0"/>
              <a:t>have been cases where the NRI shareholder of F. Co. makes payments in India on behalf of F. Co. by utilizing the balance in his NRE A/c. Such payments may be towards salary to the employees of F. Co. who are deputed </a:t>
            </a:r>
            <a:r>
              <a:rPr lang="en-US" sz="1600" dirty="0" smtClean="0"/>
              <a:t>outside India but are of Indian origin.</a:t>
            </a:r>
          </a:p>
          <a:p>
            <a:pPr>
              <a:lnSpc>
                <a:spcPct val="150000"/>
              </a:lnSpc>
              <a:buFont typeface="Wingdings" pitchFamily="2" charset="2"/>
              <a:buChar char="Ø"/>
            </a:pPr>
            <a:endParaRPr lang="en-US" sz="1600" dirty="0" smtClean="0"/>
          </a:p>
          <a:p>
            <a:pPr>
              <a:lnSpc>
                <a:spcPct val="150000"/>
              </a:lnSpc>
              <a:buFont typeface="Wingdings" pitchFamily="2" charset="2"/>
              <a:buChar char="Ø"/>
            </a:pPr>
            <a:r>
              <a:rPr lang="en-US" sz="1600" dirty="0" smtClean="0"/>
              <a:t> </a:t>
            </a:r>
            <a:r>
              <a:rPr lang="en-US" sz="1600" dirty="0" smtClean="0"/>
              <a:t>NRI </a:t>
            </a:r>
            <a:r>
              <a:rPr lang="en-US" sz="1600" dirty="0" smtClean="0"/>
              <a:t>also seeks reimbursement in INR of </a:t>
            </a:r>
            <a:r>
              <a:rPr lang="en-US" sz="1600" dirty="0" smtClean="0"/>
              <a:t>such payments from F. Co.  The issue that arises is whether the NRI has provided any service to F. Co. </a:t>
            </a:r>
            <a:r>
              <a:rPr lang="en-US" sz="1600" dirty="0" smtClean="0"/>
              <a:t>as payment is made in INR which </a:t>
            </a:r>
            <a:r>
              <a:rPr lang="en-US" sz="1600" dirty="0" smtClean="0"/>
              <a:t>is chargeable to service tax</a:t>
            </a:r>
            <a:r>
              <a:rPr lang="en-US" sz="1600" dirty="0" smtClean="0"/>
              <a:t>.</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74</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err="1" smtClean="0"/>
              <a:t>Secondment</a:t>
            </a:r>
            <a:r>
              <a:rPr lang="en-US" sz="2800" dirty="0" smtClean="0"/>
              <a:t> </a:t>
            </a:r>
            <a:r>
              <a:rPr lang="en-US" sz="2800" dirty="0" smtClean="0"/>
              <a:t>– </a:t>
            </a:r>
            <a:r>
              <a:rPr lang="en-US" sz="2800" dirty="0" smtClean="0"/>
              <a:t>International Employment Companies</a:t>
            </a:r>
            <a:endParaRPr lang="en-US" sz="2800" dirty="0" smtClean="0"/>
          </a:p>
        </p:txBody>
      </p:sp>
      <p:sp>
        <p:nvSpPr>
          <p:cNvPr id="62470" name="TextBox 5"/>
          <p:cNvSpPr txBox="1">
            <a:spLocks noChangeArrowheads="1"/>
          </p:cNvSpPr>
          <p:nvPr/>
        </p:nvSpPr>
        <p:spPr bwMode="auto">
          <a:xfrm>
            <a:off x="838200" y="1905000"/>
            <a:ext cx="7696200" cy="4293483"/>
          </a:xfrm>
          <a:prstGeom prst="rect">
            <a:avLst/>
          </a:prstGeom>
          <a:noFill/>
          <a:ln w="9525">
            <a:noFill/>
            <a:miter lim="800000"/>
            <a:headEnd/>
            <a:tailEnd/>
          </a:ln>
        </p:spPr>
        <p:txBody>
          <a:bodyPr>
            <a:spAutoFit/>
          </a:bodyPr>
          <a:lstStyle/>
          <a:p>
            <a:pPr>
              <a:lnSpc>
                <a:spcPct val="150000"/>
              </a:lnSpc>
            </a:pPr>
            <a:r>
              <a:rPr lang="en-US" sz="1300" b="1" u="sng" dirty="0" smtClean="0"/>
              <a:t>Payment by NRI from NRE A/c. on behalf F. Co. in </a:t>
            </a:r>
            <a:r>
              <a:rPr lang="en-US" sz="1300" b="1" u="sng" dirty="0" smtClean="0"/>
              <a:t>India (</a:t>
            </a:r>
            <a:r>
              <a:rPr lang="en-US" sz="1300" b="1" u="sng" dirty="0" err="1" smtClean="0"/>
              <a:t>con’t</a:t>
            </a:r>
            <a:r>
              <a:rPr lang="en-US" sz="1300" b="1" u="sng" dirty="0" smtClean="0"/>
              <a:t>):</a:t>
            </a:r>
          </a:p>
          <a:p>
            <a:pPr>
              <a:lnSpc>
                <a:spcPct val="150000"/>
              </a:lnSpc>
            </a:pPr>
            <a:endParaRPr lang="en-US" sz="1300" b="1" u="sng" dirty="0" smtClean="0"/>
          </a:p>
          <a:p>
            <a:pPr>
              <a:lnSpc>
                <a:spcPct val="150000"/>
              </a:lnSpc>
            </a:pPr>
            <a:r>
              <a:rPr lang="en-US" sz="1300" b="1" u="sng" dirty="0" smtClean="0"/>
              <a:t>Implications </a:t>
            </a:r>
            <a:r>
              <a:rPr lang="en-US" sz="1300" b="1" u="sng" dirty="0" smtClean="0"/>
              <a:t>under Service Tax provisions</a:t>
            </a:r>
            <a:r>
              <a:rPr lang="en-US" sz="1300" b="1" dirty="0" smtClean="0"/>
              <a:t>:</a:t>
            </a:r>
          </a:p>
          <a:p>
            <a:pPr>
              <a:lnSpc>
                <a:spcPct val="150000"/>
              </a:lnSpc>
              <a:buFont typeface="Wingdings" pitchFamily="2" charset="2"/>
              <a:buChar char="Ø"/>
            </a:pPr>
            <a:r>
              <a:rPr lang="en-US" sz="1300" dirty="0" smtClean="0"/>
              <a:t>No </a:t>
            </a:r>
            <a:r>
              <a:rPr lang="en-US" sz="1300" dirty="0" smtClean="0"/>
              <a:t>employer-employee relationship exists between the NRI and the seconded employees and hence exemption from service tax cannot be claimed</a:t>
            </a:r>
            <a:r>
              <a:rPr lang="en-US" sz="1300" dirty="0" smtClean="0"/>
              <a:t>.</a:t>
            </a:r>
          </a:p>
          <a:p>
            <a:pPr>
              <a:lnSpc>
                <a:spcPct val="150000"/>
              </a:lnSpc>
              <a:buFont typeface="Wingdings" pitchFamily="2" charset="2"/>
              <a:buChar char="Ø"/>
            </a:pPr>
            <a:endParaRPr lang="en-US" sz="1300" dirty="0" smtClean="0"/>
          </a:p>
          <a:p>
            <a:pPr>
              <a:lnSpc>
                <a:spcPct val="150000"/>
              </a:lnSpc>
              <a:buFont typeface="Wingdings" pitchFamily="2" charset="2"/>
              <a:buChar char="Ø"/>
            </a:pPr>
            <a:r>
              <a:rPr lang="en-US" sz="1300" dirty="0" smtClean="0"/>
              <a:t>If </a:t>
            </a:r>
            <a:r>
              <a:rPr lang="en-US" sz="1300" dirty="0" smtClean="0"/>
              <a:t>the NRI can establish that he is acting as 'pure agent' of F. Co. for incurring the expenditure, such reimbursement thereafter may be excluded from the value of taxable services. However, </a:t>
            </a:r>
            <a:r>
              <a:rPr lang="en-US" sz="1300" dirty="0" smtClean="0"/>
              <a:t>the </a:t>
            </a:r>
            <a:r>
              <a:rPr lang="en-US" sz="1300" dirty="0" smtClean="0"/>
              <a:t>services of the 'pure agent' should be in addition to the provision of services on his own account which may not be the case and hence he may not be able to take recourse under this method resulting in incidence of service tax</a:t>
            </a:r>
            <a:r>
              <a:rPr lang="en-US" sz="1300" dirty="0" smtClean="0"/>
              <a:t>.</a:t>
            </a:r>
          </a:p>
          <a:p>
            <a:pPr>
              <a:lnSpc>
                <a:spcPct val="150000"/>
              </a:lnSpc>
              <a:buFont typeface="Wingdings" pitchFamily="2" charset="2"/>
              <a:buChar char="Ø"/>
            </a:pPr>
            <a:endParaRPr lang="en-US" sz="1300" dirty="0" smtClean="0"/>
          </a:p>
          <a:p>
            <a:pPr>
              <a:lnSpc>
                <a:spcPct val="150000"/>
              </a:lnSpc>
              <a:buFont typeface="Wingdings" pitchFamily="2" charset="2"/>
              <a:buChar char="Ø"/>
            </a:pPr>
            <a:r>
              <a:rPr lang="en-US" sz="1300" dirty="0" smtClean="0"/>
              <a:t> </a:t>
            </a:r>
            <a:r>
              <a:rPr lang="en-US" sz="1300" dirty="0" smtClean="0"/>
              <a:t>Since payment is made by concerned NRI on behalf of F. Co. and services of employment is between two non-residents, payment in India may not give rise to any service tax liability </a:t>
            </a:r>
            <a:endParaRPr lang="en-IN" sz="13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75</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err="1" smtClean="0"/>
              <a:t>Secondment</a:t>
            </a:r>
            <a:r>
              <a:rPr lang="en-US" sz="2800" dirty="0" smtClean="0"/>
              <a:t> </a:t>
            </a:r>
            <a:r>
              <a:rPr lang="en-US" sz="2800" dirty="0" smtClean="0"/>
              <a:t>– </a:t>
            </a:r>
            <a:r>
              <a:rPr lang="en-US" sz="2800" dirty="0" smtClean="0"/>
              <a:t>International Employment Companies</a:t>
            </a:r>
            <a:endParaRPr lang="en-US" sz="2800" dirty="0" smtClean="0"/>
          </a:p>
        </p:txBody>
      </p:sp>
      <p:sp>
        <p:nvSpPr>
          <p:cNvPr id="62470" name="TextBox 5"/>
          <p:cNvSpPr txBox="1">
            <a:spLocks noChangeArrowheads="1"/>
          </p:cNvSpPr>
          <p:nvPr/>
        </p:nvSpPr>
        <p:spPr bwMode="auto">
          <a:xfrm>
            <a:off x="838200" y="1905000"/>
            <a:ext cx="7696200" cy="2793072"/>
          </a:xfrm>
          <a:prstGeom prst="rect">
            <a:avLst/>
          </a:prstGeom>
          <a:noFill/>
          <a:ln w="9525">
            <a:noFill/>
            <a:miter lim="800000"/>
            <a:headEnd/>
            <a:tailEnd/>
          </a:ln>
        </p:spPr>
        <p:txBody>
          <a:bodyPr>
            <a:spAutoFit/>
          </a:bodyPr>
          <a:lstStyle/>
          <a:p>
            <a:pPr>
              <a:lnSpc>
                <a:spcPct val="150000"/>
              </a:lnSpc>
            </a:pPr>
            <a:r>
              <a:rPr lang="en-US" sz="1300" b="1" u="sng" dirty="0" smtClean="0"/>
              <a:t>Payment by NRI from NRE A/c. on behalf F. Co. in </a:t>
            </a:r>
            <a:r>
              <a:rPr lang="en-US" sz="1300" b="1" u="sng" dirty="0" smtClean="0"/>
              <a:t>India (</a:t>
            </a:r>
            <a:r>
              <a:rPr lang="en-US" sz="1300" b="1" u="sng" dirty="0" err="1" smtClean="0"/>
              <a:t>con’t</a:t>
            </a:r>
            <a:r>
              <a:rPr lang="en-US" sz="1300" b="1" u="sng" dirty="0" smtClean="0"/>
              <a:t>):</a:t>
            </a:r>
          </a:p>
          <a:p>
            <a:pPr>
              <a:lnSpc>
                <a:spcPct val="150000"/>
              </a:lnSpc>
            </a:pPr>
            <a:endParaRPr lang="en-US" sz="1300" b="1" u="sng" dirty="0" smtClean="0"/>
          </a:p>
          <a:p>
            <a:pPr>
              <a:lnSpc>
                <a:spcPct val="150000"/>
              </a:lnSpc>
            </a:pPr>
            <a:r>
              <a:rPr lang="en-US" sz="1300" b="1" u="sng" dirty="0" smtClean="0"/>
              <a:t>Implications </a:t>
            </a:r>
            <a:r>
              <a:rPr lang="en-US" sz="1300" b="1" u="sng" dirty="0" smtClean="0"/>
              <a:t>under </a:t>
            </a:r>
            <a:r>
              <a:rPr lang="en-US" sz="1300" b="1" u="sng" dirty="0" smtClean="0"/>
              <a:t> FEMA</a:t>
            </a:r>
            <a:r>
              <a:rPr lang="en-US" sz="1300" b="1" dirty="0" smtClean="0"/>
              <a:t>:</a:t>
            </a:r>
            <a:endParaRPr lang="en-US" sz="1300" b="1" dirty="0" smtClean="0"/>
          </a:p>
          <a:p>
            <a:pPr>
              <a:lnSpc>
                <a:spcPct val="150000"/>
              </a:lnSpc>
              <a:buFont typeface="Wingdings" pitchFamily="2" charset="2"/>
              <a:buChar char="Ø"/>
            </a:pPr>
            <a:endParaRPr lang="en-US" sz="1300" dirty="0" smtClean="0"/>
          </a:p>
          <a:p>
            <a:pPr>
              <a:lnSpc>
                <a:spcPct val="150000"/>
              </a:lnSpc>
              <a:buFont typeface="Wingdings" pitchFamily="2" charset="2"/>
              <a:buChar char="Ø"/>
            </a:pPr>
            <a:r>
              <a:rPr lang="en-US" sz="1300" dirty="0" smtClean="0"/>
              <a:t>Balances </a:t>
            </a:r>
            <a:r>
              <a:rPr lang="en-US" sz="1300" dirty="0" smtClean="0"/>
              <a:t>in NRE A/c. can be utilized only for the NRI's bona fide purposes such as local disbursements, transfer to other NRE / FCNR (B) accounts, investments in India and remittance outside India. Payments in India on behalf of F. Co. whether as salary of employees or other expenses would not qualify as bona fide purpose and hence it may be tantamount to violation of </a:t>
            </a:r>
            <a:r>
              <a:rPr lang="en-US" sz="1300" dirty="0" smtClean="0"/>
              <a:t>FEMA</a:t>
            </a:r>
          </a:p>
          <a:p>
            <a:pPr>
              <a:lnSpc>
                <a:spcPct val="150000"/>
              </a:lnSpc>
              <a:buFont typeface="Wingdings" pitchFamily="2" charset="2"/>
              <a:buChar char="Ø"/>
            </a:pPr>
            <a:endParaRPr lang="en-US" sz="1300"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76</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err="1" smtClean="0"/>
              <a:t>Secondment</a:t>
            </a:r>
            <a:r>
              <a:rPr lang="en-US" sz="2800" dirty="0" smtClean="0"/>
              <a:t> </a:t>
            </a:r>
            <a:r>
              <a:rPr lang="en-US" sz="2800" dirty="0" smtClean="0"/>
              <a:t>– </a:t>
            </a:r>
            <a:r>
              <a:rPr lang="en-US" sz="2800" dirty="0" smtClean="0"/>
              <a:t>International Employment Companies (</a:t>
            </a:r>
            <a:r>
              <a:rPr lang="en-US" sz="2800" dirty="0" err="1" smtClean="0"/>
              <a:t>con’t</a:t>
            </a:r>
            <a:r>
              <a:rPr lang="en-US" sz="2800" dirty="0" smtClean="0"/>
              <a:t>)</a:t>
            </a:r>
            <a:endParaRPr lang="en-US" sz="2800" dirty="0" smtClean="0"/>
          </a:p>
        </p:txBody>
      </p:sp>
      <p:sp>
        <p:nvSpPr>
          <p:cNvPr id="62470" name="TextBox 5"/>
          <p:cNvSpPr txBox="1">
            <a:spLocks noChangeArrowheads="1"/>
          </p:cNvSpPr>
          <p:nvPr/>
        </p:nvSpPr>
        <p:spPr bwMode="auto">
          <a:xfrm>
            <a:off x="838200" y="1905000"/>
            <a:ext cx="7696200" cy="3393237"/>
          </a:xfrm>
          <a:prstGeom prst="rect">
            <a:avLst/>
          </a:prstGeom>
          <a:noFill/>
          <a:ln w="9525">
            <a:noFill/>
            <a:miter lim="800000"/>
            <a:headEnd/>
            <a:tailEnd/>
          </a:ln>
        </p:spPr>
        <p:txBody>
          <a:bodyPr>
            <a:spAutoFit/>
          </a:bodyPr>
          <a:lstStyle/>
          <a:p>
            <a:pPr>
              <a:lnSpc>
                <a:spcPct val="150000"/>
              </a:lnSpc>
            </a:pPr>
            <a:r>
              <a:rPr lang="en-US" sz="1300" b="1" u="sng" dirty="0" smtClean="0"/>
              <a:t>Payment by F. Co. outside India on behalf of Indian resident shareholder</a:t>
            </a:r>
            <a:r>
              <a:rPr lang="en-US" sz="1300" b="1" dirty="0" smtClean="0"/>
              <a:t>:</a:t>
            </a:r>
          </a:p>
          <a:p>
            <a:pPr>
              <a:lnSpc>
                <a:spcPct val="150000"/>
              </a:lnSpc>
            </a:pPr>
            <a:endParaRPr lang="en-US" sz="1300" dirty="0" smtClean="0"/>
          </a:p>
          <a:p>
            <a:pPr>
              <a:lnSpc>
                <a:spcPct val="150000"/>
              </a:lnSpc>
            </a:pPr>
            <a:r>
              <a:rPr lang="en-US" sz="1300" dirty="0" smtClean="0"/>
              <a:t>There </a:t>
            </a:r>
            <a:r>
              <a:rPr lang="en-US" sz="1300" dirty="0" smtClean="0"/>
              <a:t>have been cases where F. Co. makes payments outside India on behalf of Indian resident shareholder. Such payments may be towards salary to the employees seconded to F. Co. or reimbursement of other expenses incurred on behalf of Indian resident shareholder such as travel, accommodation, etc.</a:t>
            </a:r>
          </a:p>
          <a:p>
            <a:pPr>
              <a:lnSpc>
                <a:spcPct val="150000"/>
              </a:lnSpc>
            </a:pPr>
            <a:endParaRPr lang="en-US" sz="1300" dirty="0" smtClean="0"/>
          </a:p>
          <a:p>
            <a:pPr>
              <a:lnSpc>
                <a:spcPct val="150000"/>
              </a:lnSpc>
            </a:pPr>
            <a:r>
              <a:rPr lang="en-US" sz="1300" dirty="0" smtClean="0"/>
              <a:t>Subsequently</a:t>
            </a:r>
            <a:r>
              <a:rPr lang="en-US" sz="1300" dirty="0" smtClean="0"/>
              <a:t>, F. Co. seeks reimbursement of such payments from Indian resident shareholder.  The issue that arises is whether F. Co. has provided any service to Indian resident shareholder which is chargeable to service tax.</a:t>
            </a:r>
          </a:p>
          <a:p>
            <a:pPr>
              <a:lnSpc>
                <a:spcPct val="150000"/>
              </a:lnSpc>
            </a:pPr>
            <a:endParaRPr lang="en-US" sz="1300"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77</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err="1" smtClean="0"/>
              <a:t>Secondment</a:t>
            </a:r>
            <a:r>
              <a:rPr lang="en-US" sz="2800" dirty="0" smtClean="0"/>
              <a:t> </a:t>
            </a:r>
            <a:r>
              <a:rPr lang="en-US" sz="2800" dirty="0" smtClean="0"/>
              <a:t>– </a:t>
            </a:r>
            <a:r>
              <a:rPr lang="en-US" sz="2800" dirty="0" smtClean="0"/>
              <a:t>International Employment Companies (</a:t>
            </a:r>
            <a:r>
              <a:rPr lang="en-US" sz="2800" dirty="0" err="1" smtClean="0"/>
              <a:t>con’t</a:t>
            </a:r>
            <a:r>
              <a:rPr lang="en-US" sz="2800" dirty="0" smtClean="0"/>
              <a:t>)</a:t>
            </a:r>
            <a:endParaRPr lang="en-US" sz="2800" dirty="0" smtClean="0"/>
          </a:p>
        </p:txBody>
      </p:sp>
      <p:sp>
        <p:nvSpPr>
          <p:cNvPr id="62470" name="TextBox 5"/>
          <p:cNvSpPr txBox="1">
            <a:spLocks noChangeArrowheads="1"/>
          </p:cNvSpPr>
          <p:nvPr/>
        </p:nvSpPr>
        <p:spPr bwMode="auto">
          <a:xfrm>
            <a:off x="838200" y="1905000"/>
            <a:ext cx="7696200" cy="4293483"/>
          </a:xfrm>
          <a:prstGeom prst="rect">
            <a:avLst/>
          </a:prstGeom>
          <a:noFill/>
          <a:ln w="9525">
            <a:noFill/>
            <a:miter lim="800000"/>
            <a:headEnd/>
            <a:tailEnd/>
          </a:ln>
        </p:spPr>
        <p:txBody>
          <a:bodyPr>
            <a:spAutoFit/>
          </a:bodyPr>
          <a:lstStyle/>
          <a:p>
            <a:pPr>
              <a:lnSpc>
                <a:spcPct val="150000"/>
              </a:lnSpc>
            </a:pPr>
            <a:r>
              <a:rPr lang="en-US" sz="1300" b="1" u="sng" dirty="0" smtClean="0"/>
              <a:t>Payment by F. Co. outside India on behalf of Indian resident </a:t>
            </a:r>
            <a:r>
              <a:rPr lang="en-US" sz="1300" b="1" u="sng" dirty="0" smtClean="0"/>
              <a:t>shareholder (</a:t>
            </a:r>
            <a:r>
              <a:rPr lang="en-US" sz="1300" b="1" u="sng" dirty="0" err="1" smtClean="0"/>
              <a:t>con’t</a:t>
            </a:r>
            <a:r>
              <a:rPr lang="en-US" sz="1300" b="1" u="sng" dirty="0" smtClean="0"/>
              <a:t>)</a:t>
            </a:r>
            <a:r>
              <a:rPr lang="en-US" sz="1300" b="1" dirty="0" smtClean="0"/>
              <a:t>:</a:t>
            </a:r>
            <a:endParaRPr lang="en-US" sz="1300" b="1" dirty="0" smtClean="0"/>
          </a:p>
          <a:p>
            <a:pPr>
              <a:lnSpc>
                <a:spcPct val="150000"/>
              </a:lnSpc>
            </a:pPr>
            <a:endParaRPr lang="en-US" sz="1300" b="1" dirty="0" smtClean="0"/>
          </a:p>
          <a:p>
            <a:pPr>
              <a:lnSpc>
                <a:spcPct val="150000"/>
              </a:lnSpc>
            </a:pPr>
            <a:r>
              <a:rPr lang="en-US" sz="1300" b="1" u="sng" dirty="0" smtClean="0"/>
              <a:t>Implications </a:t>
            </a:r>
            <a:r>
              <a:rPr lang="en-US" sz="1300" b="1" u="sng" dirty="0" smtClean="0"/>
              <a:t>under Service Tax provisions</a:t>
            </a:r>
            <a:r>
              <a:rPr lang="en-US" sz="1300" b="1" dirty="0" smtClean="0"/>
              <a:t>:</a:t>
            </a:r>
          </a:p>
          <a:p>
            <a:pPr>
              <a:lnSpc>
                <a:spcPct val="150000"/>
              </a:lnSpc>
              <a:buFont typeface="Wingdings" pitchFamily="2" charset="2"/>
              <a:buChar char="Ø"/>
            </a:pPr>
            <a:r>
              <a:rPr lang="en-US" sz="1300" dirty="0" smtClean="0"/>
              <a:t>If </a:t>
            </a:r>
            <a:r>
              <a:rPr lang="en-US" sz="1300" dirty="0" smtClean="0"/>
              <a:t>employer-employee relationship exists Indian resident shareholder and the seconded employees, service tax may not be applicable on payments made by F. Co. to such employees on behalf of the Indian resident shareholder. However, if such employer - employee relationship does not exist, as the location of recipient of service i.e. Indian resident shareholder is within the taxable territory, it may result in incidence of  service tax on reverse charge basis.</a:t>
            </a:r>
          </a:p>
          <a:p>
            <a:pPr>
              <a:lnSpc>
                <a:spcPct val="150000"/>
              </a:lnSpc>
              <a:buFont typeface="Wingdings" pitchFamily="2" charset="2"/>
              <a:buChar char="Ø"/>
            </a:pPr>
            <a:endParaRPr lang="en-US" sz="1300" dirty="0" smtClean="0"/>
          </a:p>
          <a:p>
            <a:pPr>
              <a:lnSpc>
                <a:spcPct val="150000"/>
              </a:lnSpc>
              <a:buFont typeface="Wingdings" pitchFamily="2" charset="2"/>
              <a:buChar char="Ø"/>
            </a:pPr>
            <a:r>
              <a:rPr lang="en-US" sz="1300" dirty="0" smtClean="0"/>
              <a:t>In </a:t>
            </a:r>
            <a:r>
              <a:rPr lang="en-US" sz="1300" dirty="0" smtClean="0"/>
              <a:t>case of other expenses, if F. Co. can establish that it is acting as 'pure agent' of Indian resident shareholder, such reimbursement may be excluded from the value of taxable services. However, as listed in Para 2.2 above, the services of the 'pure agent' i.e. F. Co. should be in addition to the provision of services on its own account which may not be the case and hence reimbursement of such expenses may result in incidence of service tax. </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2467" name="Slide Number Placeholder 5"/>
          <p:cNvSpPr>
            <a:spLocks noGrp="1"/>
          </p:cNvSpPr>
          <p:nvPr>
            <p:ph type="sldNum" sz="quarter" idx="12"/>
          </p:nvPr>
        </p:nvSpPr>
        <p:spPr>
          <a:xfrm>
            <a:off x="7042150" y="6400800"/>
            <a:ext cx="1905000" cy="457200"/>
          </a:xfrm>
          <a:noFill/>
        </p:spPr>
        <p:txBody>
          <a:bodyPr/>
          <a:lstStyle/>
          <a:p>
            <a:fld id="{0A12D915-AA34-46C9-8718-74FC47138917}" type="slidenum">
              <a:rPr lang="en-US" smtClean="0"/>
              <a:pPr/>
              <a:t>78</a:t>
            </a:fld>
            <a:endParaRPr lang="en-US" smtClean="0"/>
          </a:p>
        </p:txBody>
      </p:sp>
      <p:sp>
        <p:nvSpPr>
          <p:cNvPr id="6246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2469" name="Title 7"/>
          <p:cNvSpPr>
            <a:spLocks noGrp="1"/>
          </p:cNvSpPr>
          <p:nvPr>
            <p:ph type="title"/>
          </p:nvPr>
        </p:nvSpPr>
        <p:spPr>
          <a:xfrm>
            <a:off x="1066800" y="228600"/>
            <a:ext cx="7993063" cy="1462088"/>
          </a:xfrm>
        </p:spPr>
        <p:txBody>
          <a:bodyPr/>
          <a:lstStyle/>
          <a:p>
            <a:r>
              <a:rPr lang="en-US" sz="2800" dirty="0" err="1" smtClean="0"/>
              <a:t>Secondment</a:t>
            </a:r>
            <a:r>
              <a:rPr lang="en-US" sz="2800" dirty="0" smtClean="0"/>
              <a:t> </a:t>
            </a:r>
            <a:r>
              <a:rPr lang="en-US" sz="2800" dirty="0" smtClean="0"/>
              <a:t>– </a:t>
            </a:r>
            <a:r>
              <a:rPr lang="en-US" sz="2800" dirty="0" smtClean="0"/>
              <a:t>International Employment Companies (</a:t>
            </a:r>
            <a:r>
              <a:rPr lang="en-US" sz="2800" dirty="0" err="1" smtClean="0"/>
              <a:t>con’t</a:t>
            </a:r>
            <a:r>
              <a:rPr lang="en-US" sz="2800" dirty="0" smtClean="0"/>
              <a:t>)</a:t>
            </a:r>
            <a:endParaRPr lang="en-US" sz="2800" dirty="0" smtClean="0"/>
          </a:p>
        </p:txBody>
      </p:sp>
      <p:sp>
        <p:nvSpPr>
          <p:cNvPr id="62470" name="TextBox 5"/>
          <p:cNvSpPr txBox="1">
            <a:spLocks noChangeArrowheads="1"/>
          </p:cNvSpPr>
          <p:nvPr/>
        </p:nvSpPr>
        <p:spPr bwMode="auto">
          <a:xfrm>
            <a:off x="838200" y="1905000"/>
            <a:ext cx="7696200" cy="3093154"/>
          </a:xfrm>
          <a:prstGeom prst="rect">
            <a:avLst/>
          </a:prstGeom>
          <a:noFill/>
          <a:ln w="9525">
            <a:noFill/>
            <a:miter lim="800000"/>
            <a:headEnd/>
            <a:tailEnd/>
          </a:ln>
        </p:spPr>
        <p:txBody>
          <a:bodyPr>
            <a:spAutoFit/>
          </a:bodyPr>
          <a:lstStyle/>
          <a:p>
            <a:pPr>
              <a:lnSpc>
                <a:spcPct val="150000"/>
              </a:lnSpc>
            </a:pPr>
            <a:r>
              <a:rPr lang="en-US" sz="1300" b="1" u="sng" dirty="0" smtClean="0"/>
              <a:t>Payment by F. Co. outside India on behalf of Indian resident </a:t>
            </a:r>
            <a:r>
              <a:rPr lang="en-US" sz="1300" b="1" u="sng" dirty="0" smtClean="0"/>
              <a:t>shareholder (</a:t>
            </a:r>
            <a:r>
              <a:rPr lang="en-US" sz="1300" b="1" u="sng" dirty="0" err="1" smtClean="0"/>
              <a:t>con’t</a:t>
            </a:r>
            <a:r>
              <a:rPr lang="en-US" sz="1300" b="1" u="sng" dirty="0" smtClean="0"/>
              <a:t>)</a:t>
            </a:r>
            <a:r>
              <a:rPr lang="en-US" sz="1300" b="1" dirty="0" smtClean="0"/>
              <a:t>:</a:t>
            </a:r>
            <a:endParaRPr lang="en-US" sz="1300" b="1" dirty="0" smtClean="0"/>
          </a:p>
          <a:p>
            <a:pPr>
              <a:lnSpc>
                <a:spcPct val="150000"/>
              </a:lnSpc>
            </a:pPr>
            <a:endParaRPr lang="en-US" sz="1300" b="1" dirty="0" smtClean="0"/>
          </a:p>
          <a:p>
            <a:pPr>
              <a:lnSpc>
                <a:spcPct val="150000"/>
              </a:lnSpc>
            </a:pPr>
            <a:r>
              <a:rPr lang="en-US" sz="1300" b="1" u="sng" dirty="0" smtClean="0"/>
              <a:t>Issue </a:t>
            </a:r>
            <a:r>
              <a:rPr lang="en-US" sz="1300" b="1" u="sng" dirty="0" smtClean="0"/>
              <a:t>under </a:t>
            </a:r>
            <a:r>
              <a:rPr lang="en-US" sz="1300" b="1" u="sng" dirty="0" smtClean="0"/>
              <a:t>FEMA </a:t>
            </a:r>
            <a:r>
              <a:rPr lang="en-US" sz="1300" b="1" u="sng" dirty="0" smtClean="0"/>
              <a:t>provisions</a:t>
            </a:r>
            <a:r>
              <a:rPr lang="en-US" sz="1300" b="1" dirty="0" smtClean="0"/>
              <a:t>:</a:t>
            </a:r>
          </a:p>
          <a:p>
            <a:pPr>
              <a:lnSpc>
                <a:spcPct val="150000"/>
              </a:lnSpc>
              <a:buFont typeface="Wingdings" pitchFamily="2" charset="2"/>
              <a:buChar char="Ø"/>
            </a:pPr>
            <a:endParaRPr lang="en-US" sz="1300" dirty="0" smtClean="0"/>
          </a:p>
          <a:p>
            <a:pPr>
              <a:lnSpc>
                <a:spcPct val="150000"/>
              </a:lnSpc>
              <a:buFont typeface="Wingdings" pitchFamily="2" charset="2"/>
              <a:buChar char="Ø"/>
            </a:pPr>
            <a:r>
              <a:rPr lang="en-US" sz="1300" dirty="0" smtClean="0"/>
              <a:t> Payment by F. Co. to I. Co. as advances in nature of loan to I. Co. which is a resident Indian.</a:t>
            </a:r>
          </a:p>
          <a:p>
            <a:pPr>
              <a:lnSpc>
                <a:spcPct val="150000"/>
              </a:lnSpc>
              <a:buFont typeface="Wingdings" pitchFamily="2" charset="2"/>
              <a:buChar char="Ø"/>
            </a:pPr>
            <a:endParaRPr lang="en-US" sz="1300" dirty="0" smtClean="0"/>
          </a:p>
          <a:p>
            <a:pPr>
              <a:lnSpc>
                <a:spcPct val="150000"/>
              </a:lnSpc>
            </a:pPr>
            <a:r>
              <a:rPr lang="en-US" sz="1300" b="1" u="sng" dirty="0" smtClean="0"/>
              <a:t>Issue under </a:t>
            </a:r>
            <a:r>
              <a:rPr lang="en-US" sz="1300" b="1" u="sng" dirty="0" smtClean="0"/>
              <a:t>Tax provisions</a:t>
            </a:r>
            <a:r>
              <a:rPr lang="en-US" sz="1300" b="1" dirty="0" smtClean="0"/>
              <a:t>:</a:t>
            </a:r>
          </a:p>
          <a:p>
            <a:pPr>
              <a:lnSpc>
                <a:spcPct val="150000"/>
              </a:lnSpc>
              <a:buFont typeface="Wingdings" pitchFamily="2" charset="2"/>
              <a:buChar char="Ø"/>
            </a:pPr>
            <a:endParaRPr lang="en-US" sz="1300" dirty="0" smtClean="0"/>
          </a:p>
          <a:p>
            <a:pPr>
              <a:lnSpc>
                <a:spcPct val="150000"/>
              </a:lnSpc>
              <a:buFont typeface="Wingdings" pitchFamily="2" charset="2"/>
              <a:buChar char="Ø"/>
            </a:pPr>
            <a:r>
              <a:rPr lang="en-US" sz="1300" dirty="0" smtClean="0"/>
              <a:t> Payment by F. Co. to I. Co. as advances </a:t>
            </a:r>
            <a:r>
              <a:rPr lang="en-US" sz="1300" dirty="0" smtClean="0"/>
              <a:t> - deemed </a:t>
            </a:r>
            <a:r>
              <a:rPr lang="en-US" sz="1300" dirty="0" smtClean="0"/>
              <a:t>dividends under Section 2(22)(e) of the Income-Tax Act, 1964 </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3491" name="Slide Number Placeholder 5"/>
          <p:cNvSpPr>
            <a:spLocks noGrp="1"/>
          </p:cNvSpPr>
          <p:nvPr>
            <p:ph type="sldNum" sz="quarter" idx="12"/>
          </p:nvPr>
        </p:nvSpPr>
        <p:spPr>
          <a:xfrm>
            <a:off x="7042150" y="6400800"/>
            <a:ext cx="1905000" cy="457200"/>
          </a:xfrm>
          <a:noFill/>
        </p:spPr>
        <p:txBody>
          <a:bodyPr/>
          <a:lstStyle/>
          <a:p>
            <a:fld id="{6E1143F4-D64F-4179-812F-405E1954707A}" type="slidenum">
              <a:rPr lang="en-US" smtClean="0"/>
              <a:pPr/>
              <a:t>79</a:t>
            </a:fld>
            <a:endParaRPr lang="en-US" smtClean="0"/>
          </a:p>
        </p:txBody>
      </p:sp>
      <p:sp>
        <p:nvSpPr>
          <p:cNvPr id="63492"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3493" name="Title 7"/>
          <p:cNvSpPr>
            <a:spLocks noGrp="1"/>
          </p:cNvSpPr>
          <p:nvPr>
            <p:ph type="title"/>
          </p:nvPr>
        </p:nvSpPr>
        <p:spPr>
          <a:xfrm>
            <a:off x="1066800" y="228600"/>
            <a:ext cx="7993063" cy="1462088"/>
          </a:xfrm>
        </p:spPr>
        <p:txBody>
          <a:bodyPr/>
          <a:lstStyle/>
          <a:p>
            <a:r>
              <a:rPr lang="en-US" sz="3600" smtClean="0"/>
              <a:t>Section 192 - TDS on Salary</a:t>
            </a:r>
          </a:p>
        </p:txBody>
      </p:sp>
      <p:sp>
        <p:nvSpPr>
          <p:cNvPr id="25606" name="TextBox 9"/>
          <p:cNvSpPr txBox="1">
            <a:spLocks noChangeArrowheads="1"/>
          </p:cNvSpPr>
          <p:nvPr/>
        </p:nvSpPr>
        <p:spPr bwMode="auto">
          <a:xfrm>
            <a:off x="990600" y="1828800"/>
            <a:ext cx="8077200" cy="4832350"/>
          </a:xfrm>
          <a:prstGeom prst="rect">
            <a:avLst/>
          </a:prstGeom>
          <a:noFill/>
          <a:ln w="9525">
            <a:noFill/>
            <a:miter lim="800000"/>
            <a:headEnd/>
            <a:tailEnd/>
          </a:ln>
        </p:spPr>
        <p:txBody>
          <a:bodyPr>
            <a:spAutoFit/>
          </a:bodyPr>
          <a:lstStyle/>
          <a:p>
            <a:pPr algn="just">
              <a:defRPr/>
            </a:pPr>
            <a:r>
              <a:rPr lang="en-US" sz="1350" dirty="0">
                <a:ea typeface="Tahoma" pitchFamily="34" charset="0"/>
                <a:cs typeface="Tahoma" pitchFamily="34" charset="0"/>
              </a:rPr>
              <a:t>Salary payable for services rendered in India should be subjected to tax withholding / tax deduction at source provisions even if salaries were paid abroad</a:t>
            </a:r>
          </a:p>
          <a:p>
            <a:pPr algn="just">
              <a:defRPr/>
            </a:pPr>
            <a:r>
              <a:rPr lang="en-US" sz="1350" i="1" dirty="0">
                <a:ea typeface="Tahoma" pitchFamily="34" charset="0"/>
                <a:cs typeface="Tahoma" pitchFamily="34" charset="0"/>
              </a:rPr>
              <a:t>Case Law: Eli Lilly &amp; Co. (India) </a:t>
            </a:r>
            <a:r>
              <a:rPr lang="en-US" sz="1350" i="1" dirty="0" err="1">
                <a:ea typeface="Tahoma" pitchFamily="34" charset="0"/>
                <a:cs typeface="Tahoma" pitchFamily="34" charset="0"/>
              </a:rPr>
              <a:t>Pvt</a:t>
            </a:r>
            <a:r>
              <a:rPr lang="en-US" sz="1350" i="1" dirty="0">
                <a:ea typeface="Tahoma" pitchFamily="34" charset="0"/>
                <a:cs typeface="Tahoma" pitchFamily="34" charset="0"/>
              </a:rPr>
              <a:t> Ltd [2009] 312 ITR 225</a:t>
            </a:r>
          </a:p>
          <a:p>
            <a:pPr algn="just">
              <a:defRPr/>
            </a:pPr>
            <a:endParaRPr lang="en-US" sz="1350" dirty="0">
              <a:ea typeface="Tahoma" pitchFamily="34" charset="0"/>
              <a:cs typeface="Tahoma" pitchFamily="34" charset="0"/>
            </a:endParaRPr>
          </a:p>
          <a:p>
            <a:pPr algn="just">
              <a:defRPr/>
            </a:pPr>
            <a:r>
              <a:rPr lang="en-US" sz="1350" dirty="0">
                <a:ea typeface="Tahoma" pitchFamily="34" charset="0"/>
                <a:cs typeface="Tahoma" pitchFamily="34" charset="0"/>
              </a:rPr>
              <a:t>Salaries paid overseas to Managing Director for services rendered by him in India will be taxable in India as income earned in India and hence, section 192 will apply</a:t>
            </a:r>
          </a:p>
          <a:p>
            <a:pPr algn="just">
              <a:defRPr/>
            </a:pPr>
            <a:r>
              <a:rPr lang="en-US" sz="1350" i="1" dirty="0">
                <a:ea typeface="Tahoma" pitchFamily="34" charset="0"/>
                <a:cs typeface="Tahoma" pitchFamily="34" charset="0"/>
              </a:rPr>
              <a:t>Case Law: Kinetic Technology  (India) Ltd v ITO [2005] 96 ITD 441 (Delhi)</a:t>
            </a:r>
          </a:p>
          <a:p>
            <a:pPr algn="just">
              <a:defRPr/>
            </a:pPr>
            <a:endParaRPr lang="en-US" sz="1350" dirty="0">
              <a:ea typeface="Tahoma" pitchFamily="34" charset="0"/>
              <a:cs typeface="Tahoma" pitchFamily="34" charset="0"/>
            </a:endParaRPr>
          </a:p>
          <a:p>
            <a:pPr algn="just">
              <a:defRPr/>
            </a:pPr>
            <a:r>
              <a:rPr lang="en-US" sz="1350" dirty="0">
                <a:ea typeface="Tahoma" pitchFamily="34" charset="0"/>
                <a:cs typeface="Tahoma" pitchFamily="34" charset="0"/>
              </a:rPr>
              <a:t>Payment made to expatriate technicians by foreign employer, having PE in India, on account of remuneration for services rendered by them in India, is liable to tax in India irrespective of their stay in India. Therefore, foreign employer is liable to deduct tax at source U/s 192 while making such payments to expatriates. </a:t>
            </a:r>
          </a:p>
          <a:p>
            <a:pPr algn="just">
              <a:defRPr/>
            </a:pPr>
            <a:r>
              <a:rPr lang="en-US" sz="1350" i="1" dirty="0">
                <a:ea typeface="Tahoma" pitchFamily="34" charset="0"/>
                <a:cs typeface="Tahoma" pitchFamily="34" charset="0"/>
              </a:rPr>
              <a:t>Case Law : Pride </a:t>
            </a:r>
            <a:r>
              <a:rPr lang="en-US" sz="1350" i="1" dirty="0" err="1">
                <a:ea typeface="Tahoma" pitchFamily="34" charset="0"/>
                <a:cs typeface="Tahoma" pitchFamily="34" charset="0"/>
              </a:rPr>
              <a:t>Foramer</a:t>
            </a:r>
            <a:r>
              <a:rPr lang="en-US" sz="1350" i="1" dirty="0">
                <a:ea typeface="Tahoma" pitchFamily="34" charset="0"/>
                <a:cs typeface="Tahoma" pitchFamily="34" charset="0"/>
              </a:rPr>
              <a:t> S.A. v. ACIT, [2005] 97 ITD 86 (Delhi)</a:t>
            </a:r>
          </a:p>
          <a:p>
            <a:pPr algn="just">
              <a:defRPr/>
            </a:pPr>
            <a:endParaRPr lang="en-US" sz="1350" dirty="0">
              <a:ea typeface="Tahoma" pitchFamily="34" charset="0"/>
              <a:cs typeface="Tahoma" pitchFamily="34" charset="0"/>
            </a:endParaRPr>
          </a:p>
          <a:p>
            <a:pPr algn="just">
              <a:defRPr/>
            </a:pPr>
            <a:r>
              <a:rPr lang="en-US" sz="1350" dirty="0">
                <a:ea typeface="Tahoma" pitchFamily="34" charset="0"/>
                <a:cs typeface="Tahoma" pitchFamily="34" charset="0"/>
              </a:rPr>
              <a:t>Therefore, TDS has to be deducted as per provisions of section 192 for inbound expatriates.</a:t>
            </a:r>
          </a:p>
          <a:p>
            <a:pPr algn="just">
              <a:defRPr/>
            </a:pPr>
            <a:endParaRPr lang="en-US" sz="1350" dirty="0">
              <a:ea typeface="Tahoma" pitchFamily="34" charset="0"/>
              <a:cs typeface="Tahoma" pitchFamily="34" charset="0"/>
            </a:endParaRPr>
          </a:p>
          <a:p>
            <a:pPr algn="just">
              <a:defRPr/>
            </a:pPr>
            <a:r>
              <a:rPr lang="en-US" sz="1350" dirty="0">
                <a:ea typeface="Tahoma" pitchFamily="34" charset="0"/>
                <a:cs typeface="Tahoma" pitchFamily="34" charset="0"/>
              </a:rPr>
              <a:t>Section 206AA of the ITA read with Circular No. 8 </a:t>
            </a:r>
            <a:r>
              <a:rPr lang="en-US" sz="1350" dirty="0" err="1">
                <a:ea typeface="Tahoma" pitchFamily="34" charset="0"/>
                <a:cs typeface="Tahoma" pitchFamily="34" charset="0"/>
              </a:rPr>
              <a:t>dtd</a:t>
            </a:r>
            <a:r>
              <a:rPr lang="en-US" sz="1350" dirty="0">
                <a:ea typeface="Tahoma" pitchFamily="34" charset="0"/>
                <a:cs typeface="Tahoma" pitchFamily="34" charset="0"/>
              </a:rPr>
              <a:t> 13.12.2010 states that in case the recipient of income does not have a PAN in India then the payer is required to apply higher of the following rates while working out TDS;</a:t>
            </a:r>
          </a:p>
          <a:p>
            <a:pPr marL="342900" indent="-342900" algn="just">
              <a:buFontTx/>
              <a:buAutoNum type="arabicPeriod"/>
              <a:defRPr/>
            </a:pPr>
            <a:r>
              <a:rPr lang="en-US" sz="1350" dirty="0">
                <a:ea typeface="Tahoma" pitchFamily="34" charset="0"/>
                <a:cs typeface="Tahoma" pitchFamily="34" charset="0"/>
              </a:rPr>
              <a:t>The normal rates in force</a:t>
            </a:r>
          </a:p>
          <a:p>
            <a:pPr marL="342900" indent="-342900" algn="just">
              <a:buFontTx/>
              <a:buAutoNum type="arabicPeriod"/>
              <a:defRPr/>
            </a:pPr>
            <a:r>
              <a:rPr lang="en-US" sz="1350" dirty="0">
                <a:ea typeface="Tahoma" pitchFamily="34" charset="0"/>
                <a:cs typeface="Tahoma" pitchFamily="34" charset="0"/>
              </a:rPr>
              <a:t>20%</a:t>
            </a:r>
          </a:p>
          <a:p>
            <a:pPr algn="just">
              <a:defRPr/>
            </a:pPr>
            <a:r>
              <a:rPr lang="en-US" sz="1350" dirty="0">
                <a:ea typeface="Tahoma" pitchFamily="34" charset="0"/>
                <a:cs typeface="Tahoma" pitchFamily="34" charset="0"/>
              </a:rPr>
              <a:t>Therefore, all inbound expatriates must apply for and obtain </a:t>
            </a:r>
            <a:r>
              <a:rPr lang="en-US" sz="1350" dirty="0" err="1">
                <a:ea typeface="Tahoma" pitchFamily="34" charset="0"/>
                <a:cs typeface="Tahoma" pitchFamily="34" charset="0"/>
              </a:rPr>
              <a:t>PANo</a:t>
            </a:r>
            <a:r>
              <a:rPr lang="en-US" sz="1350" dirty="0">
                <a:ea typeface="Tahoma" pitchFamily="34" charset="0"/>
                <a:cs typeface="Tahoma" pitchFamily="34" charset="0"/>
              </a:rPr>
              <a:t>. in India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17738" y="0"/>
            <a:ext cx="4487862" cy="685800"/>
          </a:xfrm>
        </p:spPr>
        <p:txBody>
          <a:bodyPr/>
          <a:lstStyle/>
          <a:p>
            <a:r>
              <a:rPr lang="en-US" sz="3200" smtClean="0"/>
              <a:t>Overall Residential Test </a:t>
            </a:r>
            <a:endParaRPr lang="en-IN" sz="3200" smtClean="0"/>
          </a:p>
        </p:txBody>
      </p:sp>
      <p:sp>
        <p:nvSpPr>
          <p:cNvPr id="8195" name="Date Placeholder 3"/>
          <p:cNvSpPr>
            <a:spLocks noGrp="1"/>
          </p:cNvSpPr>
          <p:nvPr>
            <p:ph type="dt" sz="quarter" idx="10"/>
          </p:nvPr>
        </p:nvSpPr>
        <p:spPr>
          <a:noFill/>
        </p:spPr>
        <p:txBody>
          <a:bodyPr/>
          <a:lstStyle/>
          <a:p>
            <a:r>
              <a:rPr lang="en-US" smtClean="0"/>
              <a:t>20th December 2014</a:t>
            </a:r>
          </a:p>
        </p:txBody>
      </p:sp>
      <p:sp>
        <p:nvSpPr>
          <p:cNvPr id="8196" name="Footer Placeholder 4"/>
          <p:cNvSpPr>
            <a:spLocks noGrp="1"/>
          </p:cNvSpPr>
          <p:nvPr>
            <p:ph type="ftr" sz="quarter" idx="11"/>
          </p:nvPr>
        </p:nvSpPr>
        <p:spPr>
          <a:noFill/>
        </p:spPr>
        <p:txBody>
          <a:bodyPr/>
          <a:lstStyle/>
          <a:p>
            <a:r>
              <a:rPr lang="en-US" smtClean="0"/>
              <a:t>P. P. Shah &amp; Associates</a:t>
            </a:r>
          </a:p>
        </p:txBody>
      </p:sp>
      <p:sp>
        <p:nvSpPr>
          <p:cNvPr id="8197" name="Slide Number Placeholder 5"/>
          <p:cNvSpPr>
            <a:spLocks noGrp="1"/>
          </p:cNvSpPr>
          <p:nvPr>
            <p:ph type="sldNum" sz="quarter" idx="12"/>
          </p:nvPr>
        </p:nvSpPr>
        <p:spPr>
          <a:noFill/>
        </p:spPr>
        <p:txBody>
          <a:bodyPr/>
          <a:lstStyle/>
          <a:p>
            <a:fld id="{BBCBE18E-8434-4523-B75E-195E625BCFDE}" type="slidenum">
              <a:rPr lang="en-US" smtClean="0"/>
              <a:pPr/>
              <a:t>8</a:t>
            </a:fld>
            <a:endParaRPr lang="en-US" smtClean="0"/>
          </a:p>
        </p:txBody>
      </p:sp>
      <p:pic>
        <p:nvPicPr>
          <p:cNvPr id="8198" name="Picture 4" descr="NRI"/>
          <p:cNvPicPr>
            <a:picLocks noChangeAspect="1" noChangeArrowheads="1"/>
          </p:cNvPicPr>
          <p:nvPr/>
        </p:nvPicPr>
        <p:blipFill>
          <a:blip r:embed="rId2" cstate="print"/>
          <a:srcRect/>
          <a:stretch>
            <a:fillRect/>
          </a:stretch>
        </p:blipFill>
        <p:spPr bwMode="auto">
          <a:xfrm>
            <a:off x="1143000" y="762000"/>
            <a:ext cx="7315200" cy="4876800"/>
          </a:xfrm>
          <a:prstGeom prst="rect">
            <a:avLst/>
          </a:prstGeom>
          <a:noFill/>
          <a:ln w="9525">
            <a:noFill/>
            <a:miter lim="800000"/>
            <a:headEnd/>
            <a:tailEnd/>
          </a:ln>
        </p:spPr>
      </p:pic>
      <p:sp>
        <p:nvSpPr>
          <p:cNvPr id="8199" name="TextBox 11"/>
          <p:cNvSpPr txBox="1">
            <a:spLocks noChangeArrowheads="1"/>
          </p:cNvSpPr>
          <p:nvPr/>
        </p:nvSpPr>
        <p:spPr bwMode="auto">
          <a:xfrm>
            <a:off x="1066800" y="5662613"/>
            <a:ext cx="7620000" cy="738187"/>
          </a:xfrm>
          <a:prstGeom prst="rect">
            <a:avLst/>
          </a:prstGeom>
          <a:noFill/>
          <a:ln w="9525">
            <a:noFill/>
            <a:miter lim="800000"/>
            <a:headEnd/>
            <a:tailEnd/>
          </a:ln>
        </p:spPr>
        <p:txBody>
          <a:bodyPr>
            <a:spAutoFit/>
          </a:bodyPr>
          <a:lstStyle/>
          <a:p>
            <a:pPr algn="just"/>
            <a:r>
              <a:rPr lang="en-US" sz="1400"/>
              <a:t>If the circumstances are as stated in Explanation to section 6(1) – Test of 60 days is extended to 182 days. However, the test does not apply to returning Indians for good in the year of return </a:t>
            </a:r>
            <a:endParaRPr lang="en-IN" sz="140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4515" name="Slide Number Placeholder 5"/>
          <p:cNvSpPr>
            <a:spLocks noGrp="1"/>
          </p:cNvSpPr>
          <p:nvPr>
            <p:ph type="sldNum" sz="quarter" idx="12"/>
          </p:nvPr>
        </p:nvSpPr>
        <p:spPr>
          <a:xfrm>
            <a:off x="7042150" y="6400800"/>
            <a:ext cx="1905000" cy="457200"/>
          </a:xfrm>
          <a:noFill/>
        </p:spPr>
        <p:txBody>
          <a:bodyPr/>
          <a:lstStyle/>
          <a:p>
            <a:fld id="{659D97DC-67E1-4902-87E1-4EE205F5FC54}" type="slidenum">
              <a:rPr lang="en-US" smtClean="0"/>
              <a:pPr/>
              <a:t>80</a:t>
            </a:fld>
            <a:endParaRPr lang="en-US" smtClean="0"/>
          </a:p>
        </p:txBody>
      </p:sp>
      <p:sp>
        <p:nvSpPr>
          <p:cNvPr id="64516"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4517" name="Title 7"/>
          <p:cNvSpPr>
            <a:spLocks noGrp="1"/>
          </p:cNvSpPr>
          <p:nvPr>
            <p:ph type="title"/>
          </p:nvPr>
        </p:nvSpPr>
        <p:spPr>
          <a:xfrm>
            <a:off x="1066800" y="228600"/>
            <a:ext cx="7993063" cy="1462088"/>
          </a:xfrm>
        </p:spPr>
        <p:txBody>
          <a:bodyPr/>
          <a:lstStyle/>
          <a:p>
            <a:r>
              <a:rPr lang="en-US" sz="3600" smtClean="0"/>
              <a:t>TDS on Salary</a:t>
            </a:r>
          </a:p>
        </p:txBody>
      </p:sp>
      <p:sp>
        <p:nvSpPr>
          <p:cNvPr id="64518" name="TextBox 9"/>
          <p:cNvSpPr txBox="1">
            <a:spLocks noChangeArrowheads="1"/>
          </p:cNvSpPr>
          <p:nvPr/>
        </p:nvSpPr>
        <p:spPr bwMode="auto">
          <a:xfrm>
            <a:off x="914400" y="1981200"/>
            <a:ext cx="8077200" cy="4540250"/>
          </a:xfrm>
          <a:prstGeom prst="rect">
            <a:avLst/>
          </a:prstGeom>
          <a:noFill/>
          <a:ln w="9525">
            <a:noFill/>
            <a:miter lim="800000"/>
            <a:headEnd/>
            <a:tailEnd/>
          </a:ln>
        </p:spPr>
        <p:txBody>
          <a:bodyPr>
            <a:spAutoFit/>
          </a:bodyPr>
          <a:lstStyle/>
          <a:p>
            <a:pPr algn="just"/>
            <a:r>
              <a:rPr lang="en-US" sz="1700" u="sng">
                <a:solidFill>
                  <a:schemeClr val="bg2"/>
                </a:solidFill>
              </a:rPr>
              <a:t>Can the employer consider the relief available to the employee under the relevant DTAA while deducting TDS from salary payments?</a:t>
            </a:r>
          </a:p>
          <a:p>
            <a:pPr algn="just"/>
            <a:endParaRPr lang="en-US" sz="1700">
              <a:solidFill>
                <a:schemeClr val="bg2"/>
              </a:solidFill>
            </a:endParaRPr>
          </a:p>
          <a:p>
            <a:pPr algn="just"/>
            <a:r>
              <a:rPr lang="en-US" sz="1700">
                <a:solidFill>
                  <a:schemeClr val="bg2"/>
                </a:solidFill>
              </a:rPr>
              <a:t>The Act does not specifically provide whether a relief under the provisions of DTAA between India and foreign country can be considered by the employer, while estimating the taxes to be withheld from the employee’s salary. </a:t>
            </a:r>
          </a:p>
          <a:p>
            <a:pPr algn="just"/>
            <a:endParaRPr lang="en-US" sz="1700">
              <a:solidFill>
                <a:schemeClr val="bg2"/>
              </a:solidFill>
            </a:endParaRPr>
          </a:p>
          <a:p>
            <a:pPr algn="just"/>
            <a:r>
              <a:rPr lang="en-US" sz="1700" i="1">
                <a:solidFill>
                  <a:schemeClr val="bg2"/>
                </a:solidFill>
              </a:rPr>
              <a:t>Case Law: Rajagopal (P.V) v Union of India (233 ITR 678) </a:t>
            </a:r>
          </a:p>
          <a:p>
            <a:pPr algn="just"/>
            <a:r>
              <a:rPr lang="en-US" sz="1700">
                <a:solidFill>
                  <a:schemeClr val="bg2"/>
                </a:solidFill>
              </a:rPr>
              <a:t>The scheme of deduction of tax at source is intended to be of benefit to the taxpayer as well, apart from regularly collecting the tax painlessly. But such a scheme cannot be abused by collecting more than the tax leviable and driving the assessee to wait indefinitely for refunds.</a:t>
            </a:r>
          </a:p>
          <a:p>
            <a:pPr algn="just"/>
            <a:endParaRPr lang="en-US" sz="1700">
              <a:solidFill>
                <a:schemeClr val="bg2"/>
              </a:solidFill>
            </a:endParaRPr>
          </a:p>
          <a:p>
            <a:pPr algn="just"/>
            <a:r>
              <a:rPr lang="en-US" sz="1700" i="1">
                <a:solidFill>
                  <a:schemeClr val="bg2"/>
                </a:solidFill>
              </a:rPr>
              <a:t>Case Law: British Gas India Ltd[2006] 285 ITR 218 (AAR) </a:t>
            </a:r>
          </a:p>
          <a:p>
            <a:pPr algn="just"/>
            <a:r>
              <a:rPr lang="en-US" sz="1700">
                <a:solidFill>
                  <a:schemeClr val="bg2"/>
                </a:solidFill>
              </a:rPr>
              <a:t>Indian Co. was not required to withhold taxes on the salary paid in India to employees deputed to UK if it is satisfied that such salary is taxable in UK and not in India.</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5539" name="Slide Number Placeholder 5"/>
          <p:cNvSpPr>
            <a:spLocks noGrp="1"/>
          </p:cNvSpPr>
          <p:nvPr>
            <p:ph type="sldNum" sz="quarter" idx="12"/>
          </p:nvPr>
        </p:nvSpPr>
        <p:spPr>
          <a:xfrm>
            <a:off x="7042150" y="6400800"/>
            <a:ext cx="1905000" cy="457200"/>
          </a:xfrm>
          <a:noFill/>
        </p:spPr>
        <p:txBody>
          <a:bodyPr/>
          <a:lstStyle/>
          <a:p>
            <a:fld id="{680E80EF-E369-4350-90B2-EB51143E34C7}" type="slidenum">
              <a:rPr lang="en-US" smtClean="0"/>
              <a:pPr/>
              <a:t>81</a:t>
            </a:fld>
            <a:endParaRPr lang="en-US" smtClean="0"/>
          </a:p>
        </p:txBody>
      </p:sp>
      <p:sp>
        <p:nvSpPr>
          <p:cNvPr id="65540"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5541" name="Title 7"/>
          <p:cNvSpPr>
            <a:spLocks noGrp="1"/>
          </p:cNvSpPr>
          <p:nvPr>
            <p:ph type="title"/>
          </p:nvPr>
        </p:nvSpPr>
        <p:spPr>
          <a:xfrm>
            <a:off x="1066800" y="228600"/>
            <a:ext cx="7993063" cy="1462088"/>
          </a:xfrm>
        </p:spPr>
        <p:txBody>
          <a:bodyPr/>
          <a:lstStyle/>
          <a:p>
            <a:r>
              <a:rPr lang="en-US" sz="3600" smtClean="0"/>
              <a:t>Conversion Rate for Salary earned in Foreign Currency</a:t>
            </a:r>
          </a:p>
        </p:txBody>
      </p:sp>
      <p:sp>
        <p:nvSpPr>
          <p:cNvPr id="65542" name="TextBox 9"/>
          <p:cNvSpPr txBox="1">
            <a:spLocks noChangeArrowheads="1"/>
          </p:cNvSpPr>
          <p:nvPr/>
        </p:nvSpPr>
        <p:spPr bwMode="auto">
          <a:xfrm>
            <a:off x="990600" y="1828800"/>
            <a:ext cx="8077200" cy="4770438"/>
          </a:xfrm>
          <a:prstGeom prst="rect">
            <a:avLst/>
          </a:prstGeom>
          <a:noFill/>
          <a:ln w="9525">
            <a:noFill/>
            <a:miter lim="800000"/>
            <a:headEnd/>
            <a:tailEnd/>
          </a:ln>
        </p:spPr>
        <p:txBody>
          <a:bodyPr>
            <a:spAutoFit/>
          </a:bodyPr>
          <a:lstStyle/>
          <a:p>
            <a:pPr algn="just"/>
            <a:r>
              <a:rPr lang="en-US" sz="1600" b="1"/>
              <a:t>Rule 26 – applies for TDS provisions</a:t>
            </a:r>
          </a:p>
          <a:p>
            <a:pPr algn="just"/>
            <a:endParaRPr lang="en-US" sz="1600" b="1"/>
          </a:p>
          <a:p>
            <a:pPr algn="just"/>
            <a:r>
              <a:rPr lang="en-US" sz="1600" u="sng"/>
              <a:t>Rule 26</a:t>
            </a:r>
          </a:p>
          <a:p>
            <a:pPr algn="just"/>
            <a:r>
              <a:rPr lang="en-US" sz="1600"/>
              <a:t>For the purpose of </a:t>
            </a:r>
            <a:r>
              <a:rPr lang="en-US" sz="1600" b="1"/>
              <a:t>deduction of tax at source </a:t>
            </a:r>
            <a:r>
              <a:rPr lang="en-US" sz="1600"/>
              <a:t>on any income payable in foreign currency, the rate of exchange for the calculation of the value in rupees of such income payable to an assessee outside India shall be the </a:t>
            </a:r>
            <a:r>
              <a:rPr lang="en-US" sz="1600" b="1"/>
              <a:t>telegraphic transfer buying rate </a:t>
            </a:r>
            <a:r>
              <a:rPr lang="en-US" sz="1600"/>
              <a:t>of such currency as on the </a:t>
            </a:r>
            <a:r>
              <a:rPr lang="en-US" sz="1600" b="1"/>
              <a:t>date on which the tax is required to be deducted at source </a:t>
            </a:r>
            <a:r>
              <a:rPr lang="en-US" sz="1600"/>
              <a:t>under the provisions of Chapter XVIIB by the person responsible for paying such income.</a:t>
            </a:r>
          </a:p>
          <a:p>
            <a:pPr algn="just"/>
            <a:endParaRPr lang="en-US" sz="1600" b="1"/>
          </a:p>
          <a:p>
            <a:pPr algn="just"/>
            <a:r>
              <a:rPr lang="en-US" sz="1600" u="sng"/>
              <a:t>Section 192 - TDS on Salary</a:t>
            </a:r>
          </a:p>
          <a:p>
            <a:pPr algn="just"/>
            <a:r>
              <a:rPr lang="en-US" sz="1600" b="1"/>
              <a:t>Any person </a:t>
            </a:r>
            <a:r>
              <a:rPr lang="en-US" sz="1600"/>
              <a:t>responsible for paying any income chargeable under the head "Salaries" shall, at the </a:t>
            </a:r>
            <a:r>
              <a:rPr lang="en-US" sz="1600" b="1"/>
              <a:t>time of payment</a:t>
            </a:r>
            <a:r>
              <a:rPr lang="en-US" sz="1600"/>
              <a:t>, </a:t>
            </a:r>
            <a:r>
              <a:rPr lang="en-US" sz="1600" b="1"/>
              <a:t>deduct income-tax </a:t>
            </a:r>
            <a:r>
              <a:rPr lang="en-US" sz="1600"/>
              <a:t>on the amount payable at the average rate of income-tax computed on the basis of the rates in force for the financial year in which the payment is made, on the estimated income of the </a:t>
            </a:r>
            <a:r>
              <a:rPr lang="en-US" sz="1600" b="1"/>
              <a:t>assessee </a:t>
            </a:r>
            <a:r>
              <a:rPr lang="en-US" sz="1600"/>
              <a:t>under this head for that financial year</a:t>
            </a:r>
          </a:p>
          <a:p>
            <a:pPr algn="just"/>
            <a:endParaRPr lang="en-US" sz="1600" b="1"/>
          </a:p>
          <a:p>
            <a:pPr algn="just"/>
            <a:r>
              <a:rPr lang="en-US" sz="1600"/>
              <a:t>Therefore, TDS on Salary is to be deducted at the time of payment at the exchange rate in force on that date</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6563" name="Slide Number Placeholder 5"/>
          <p:cNvSpPr>
            <a:spLocks noGrp="1"/>
          </p:cNvSpPr>
          <p:nvPr>
            <p:ph type="sldNum" sz="quarter" idx="12"/>
          </p:nvPr>
        </p:nvSpPr>
        <p:spPr>
          <a:xfrm>
            <a:off x="7042150" y="6400800"/>
            <a:ext cx="1905000" cy="457200"/>
          </a:xfrm>
          <a:noFill/>
        </p:spPr>
        <p:txBody>
          <a:bodyPr/>
          <a:lstStyle/>
          <a:p>
            <a:fld id="{48E4D848-EB11-4920-A6FE-43B3EA8A813A}" type="slidenum">
              <a:rPr lang="en-US" smtClean="0"/>
              <a:pPr/>
              <a:t>82</a:t>
            </a:fld>
            <a:endParaRPr lang="en-US" smtClean="0"/>
          </a:p>
        </p:txBody>
      </p:sp>
      <p:sp>
        <p:nvSpPr>
          <p:cNvPr id="66564"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6565" name="Title 7"/>
          <p:cNvSpPr>
            <a:spLocks noGrp="1"/>
          </p:cNvSpPr>
          <p:nvPr>
            <p:ph type="title"/>
          </p:nvPr>
        </p:nvSpPr>
        <p:spPr>
          <a:xfrm>
            <a:off x="1066800" y="228600"/>
            <a:ext cx="7993063" cy="1462088"/>
          </a:xfrm>
        </p:spPr>
        <p:txBody>
          <a:bodyPr/>
          <a:lstStyle/>
          <a:p>
            <a:r>
              <a:rPr lang="en-US" sz="3600" smtClean="0"/>
              <a:t>Conversion Rate for Salary earned in Foreign Currency</a:t>
            </a:r>
          </a:p>
        </p:txBody>
      </p:sp>
      <p:sp>
        <p:nvSpPr>
          <p:cNvPr id="46086" name="TextBox 9"/>
          <p:cNvSpPr txBox="1">
            <a:spLocks noChangeArrowheads="1"/>
          </p:cNvSpPr>
          <p:nvPr/>
        </p:nvSpPr>
        <p:spPr bwMode="auto">
          <a:xfrm>
            <a:off x="914400" y="1828800"/>
            <a:ext cx="8077200" cy="4778375"/>
          </a:xfrm>
          <a:prstGeom prst="rect">
            <a:avLst/>
          </a:prstGeom>
          <a:noFill/>
          <a:ln w="9525">
            <a:noFill/>
            <a:miter lim="800000"/>
            <a:headEnd/>
            <a:tailEnd/>
          </a:ln>
        </p:spPr>
        <p:txBody>
          <a:bodyPr>
            <a:spAutoFit/>
          </a:bodyPr>
          <a:lstStyle/>
          <a:p>
            <a:pPr algn="just">
              <a:defRPr/>
            </a:pPr>
            <a:r>
              <a:rPr lang="en-US" sz="1450" b="1" dirty="0"/>
              <a:t>Rule 115 – read </a:t>
            </a:r>
            <a:r>
              <a:rPr lang="en-US" sz="1450" b="1" dirty="0" err="1"/>
              <a:t>w.r.t</a:t>
            </a:r>
            <a:r>
              <a:rPr lang="en-US" sz="1450" b="1" dirty="0"/>
              <a:t> Section 15</a:t>
            </a:r>
          </a:p>
          <a:p>
            <a:pPr algn="just">
              <a:defRPr/>
            </a:pPr>
            <a:endParaRPr lang="en-US" sz="1450" b="1" dirty="0"/>
          </a:p>
          <a:p>
            <a:pPr algn="just">
              <a:defRPr/>
            </a:pPr>
            <a:r>
              <a:rPr lang="en-US" sz="1450" u="sng" dirty="0"/>
              <a:t>Rule 115</a:t>
            </a:r>
          </a:p>
          <a:p>
            <a:pPr algn="just">
              <a:defRPr/>
            </a:pPr>
            <a:r>
              <a:rPr lang="en-US" sz="1450" dirty="0"/>
              <a:t>The </a:t>
            </a:r>
            <a:r>
              <a:rPr lang="en-US" sz="1450" b="1" dirty="0"/>
              <a:t>rate of exchange </a:t>
            </a:r>
            <a:r>
              <a:rPr lang="en-US" sz="1450" dirty="0"/>
              <a:t>for the calculation of the value in rupees of any income accruing or arising or deemed to accrue or arise to the </a:t>
            </a:r>
            <a:r>
              <a:rPr lang="en-US" sz="1450" dirty="0" err="1"/>
              <a:t>assessee</a:t>
            </a:r>
            <a:r>
              <a:rPr lang="en-US" sz="1450" dirty="0"/>
              <a:t> in foreign currency or received or deemed to be received by him or on his behalf in foreign currency shall be </a:t>
            </a:r>
            <a:r>
              <a:rPr lang="en-US" sz="1450" b="1" dirty="0"/>
              <a:t>the telegraphic transfer buying rate </a:t>
            </a:r>
            <a:r>
              <a:rPr lang="en-US" sz="1450" dirty="0"/>
              <a:t>of such currency </a:t>
            </a:r>
            <a:r>
              <a:rPr lang="en-US" sz="1450" b="1" dirty="0"/>
              <a:t>as on the specified date.</a:t>
            </a:r>
          </a:p>
          <a:p>
            <a:pPr algn="just">
              <a:defRPr/>
            </a:pPr>
            <a:endParaRPr lang="en-US" sz="1450" b="1" dirty="0"/>
          </a:p>
          <a:p>
            <a:pPr algn="just">
              <a:defRPr/>
            </a:pPr>
            <a:r>
              <a:rPr lang="en-US" sz="1450" dirty="0"/>
              <a:t>(Specified Date for Income chargeable under the head Salaries is the </a:t>
            </a:r>
            <a:r>
              <a:rPr lang="en-US" sz="1450" b="1" dirty="0"/>
              <a:t>last day of the month </a:t>
            </a:r>
            <a:r>
              <a:rPr lang="en-US" sz="1450" dirty="0"/>
              <a:t>immediately </a:t>
            </a:r>
            <a:r>
              <a:rPr lang="en-US" sz="1450" b="1" dirty="0"/>
              <a:t>preceding the month </a:t>
            </a:r>
            <a:r>
              <a:rPr lang="en-US" sz="1450" dirty="0"/>
              <a:t>in which the </a:t>
            </a:r>
            <a:r>
              <a:rPr lang="en-US" sz="1450" b="1" dirty="0"/>
              <a:t>salary is due </a:t>
            </a:r>
            <a:r>
              <a:rPr lang="en-US" sz="1450" dirty="0"/>
              <a:t>or in advance or in arrears)</a:t>
            </a:r>
          </a:p>
          <a:p>
            <a:pPr algn="just">
              <a:defRPr/>
            </a:pPr>
            <a:endParaRPr lang="en-US" sz="1450" dirty="0"/>
          </a:p>
          <a:p>
            <a:pPr algn="just">
              <a:defRPr/>
            </a:pPr>
            <a:r>
              <a:rPr lang="en-US" sz="1450" u="sng" dirty="0"/>
              <a:t>Section 15</a:t>
            </a:r>
          </a:p>
          <a:p>
            <a:pPr algn="just">
              <a:defRPr/>
            </a:pPr>
            <a:r>
              <a:rPr lang="en-US" sz="1450" dirty="0"/>
              <a:t>The following income</a:t>
            </a:r>
            <a:r>
              <a:rPr lang="en-US" sz="1450" baseline="30000" dirty="0"/>
              <a:t> </a:t>
            </a:r>
            <a:r>
              <a:rPr lang="en-US" sz="1450" dirty="0"/>
              <a:t>shall be chargeable to income-tax under the head “Salaries” —</a:t>
            </a:r>
          </a:p>
          <a:p>
            <a:pPr algn="just">
              <a:defRPr/>
            </a:pPr>
            <a:r>
              <a:rPr lang="en-US" sz="1450" dirty="0"/>
              <a:t>(</a:t>
            </a:r>
            <a:r>
              <a:rPr lang="en-US" sz="1450" i="1" dirty="0"/>
              <a:t>a</a:t>
            </a:r>
            <a:r>
              <a:rPr lang="en-US" sz="1450" dirty="0"/>
              <a:t>) any salary due from an employer or a former employer to an </a:t>
            </a:r>
            <a:r>
              <a:rPr lang="en-US" sz="1450" dirty="0" err="1"/>
              <a:t>assessee</a:t>
            </a:r>
            <a:r>
              <a:rPr lang="en-US" sz="1450" dirty="0"/>
              <a:t> in the previous year, whether paid</a:t>
            </a:r>
            <a:r>
              <a:rPr lang="en-US" sz="1450" baseline="30000" dirty="0"/>
              <a:t> </a:t>
            </a:r>
            <a:r>
              <a:rPr lang="en-US" sz="1450" dirty="0"/>
              <a:t>or not;</a:t>
            </a:r>
          </a:p>
          <a:p>
            <a:pPr algn="just">
              <a:defRPr/>
            </a:pPr>
            <a:r>
              <a:rPr lang="en-US" sz="1450" dirty="0"/>
              <a:t>(</a:t>
            </a:r>
            <a:r>
              <a:rPr lang="en-US" sz="1450" i="1" dirty="0"/>
              <a:t>b</a:t>
            </a:r>
            <a:r>
              <a:rPr lang="en-US" sz="1450" dirty="0"/>
              <a:t>) any salary paid</a:t>
            </a:r>
            <a:r>
              <a:rPr lang="en-US" sz="1450" baseline="30000" dirty="0"/>
              <a:t> </a:t>
            </a:r>
            <a:r>
              <a:rPr lang="en-US" sz="1450" dirty="0"/>
              <a:t>or allowed</a:t>
            </a:r>
            <a:r>
              <a:rPr lang="en-US" sz="1450" baseline="30000" dirty="0"/>
              <a:t> </a:t>
            </a:r>
            <a:r>
              <a:rPr lang="en-US" sz="1450" dirty="0"/>
              <a:t>to him in the previous year by or on behalf of an employer or a former employer though not due or before it became due to him;</a:t>
            </a:r>
          </a:p>
          <a:p>
            <a:pPr algn="just">
              <a:defRPr/>
            </a:pPr>
            <a:r>
              <a:rPr lang="en-US" sz="1450" dirty="0"/>
              <a:t>(</a:t>
            </a:r>
            <a:r>
              <a:rPr lang="en-US" sz="1450" i="1" dirty="0"/>
              <a:t>c</a:t>
            </a:r>
            <a:r>
              <a:rPr lang="en-US" sz="1450" dirty="0"/>
              <a:t>) any arrears of salary paid or allowed to him in the previous year by or on behalf of an employer or a former employer, if not charged to income-tax for any earlier previous year.</a:t>
            </a:r>
          </a:p>
          <a:p>
            <a:pPr algn="just">
              <a:defRPr/>
            </a:pPr>
            <a:endParaRPr lang="en-US" sz="1450" dirty="0"/>
          </a:p>
          <a:p>
            <a:pPr algn="just">
              <a:defRPr/>
            </a:pPr>
            <a:r>
              <a:rPr lang="en-US" sz="1450" dirty="0"/>
              <a:t>Therefore, Salary is chargeable to tax on accrual basis at the exchange rate in force on that date</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7587" name="Slide Number Placeholder 5"/>
          <p:cNvSpPr>
            <a:spLocks noGrp="1"/>
          </p:cNvSpPr>
          <p:nvPr>
            <p:ph type="sldNum" sz="quarter" idx="12"/>
          </p:nvPr>
        </p:nvSpPr>
        <p:spPr>
          <a:xfrm>
            <a:off x="7042150" y="6400800"/>
            <a:ext cx="1905000" cy="457200"/>
          </a:xfrm>
          <a:noFill/>
        </p:spPr>
        <p:txBody>
          <a:bodyPr/>
          <a:lstStyle/>
          <a:p>
            <a:fld id="{7804086D-1E92-4B88-9E37-562D09F1F794}" type="slidenum">
              <a:rPr lang="en-US" smtClean="0"/>
              <a:pPr/>
              <a:t>83</a:t>
            </a:fld>
            <a:endParaRPr lang="en-US" smtClean="0"/>
          </a:p>
        </p:txBody>
      </p:sp>
      <p:sp>
        <p:nvSpPr>
          <p:cNvPr id="67588"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7589" name="Title 7"/>
          <p:cNvSpPr>
            <a:spLocks noGrp="1"/>
          </p:cNvSpPr>
          <p:nvPr>
            <p:ph type="title"/>
          </p:nvPr>
        </p:nvSpPr>
        <p:spPr>
          <a:xfrm>
            <a:off x="1066800" y="228600"/>
            <a:ext cx="7993063" cy="1462088"/>
          </a:xfrm>
        </p:spPr>
        <p:txBody>
          <a:bodyPr/>
          <a:lstStyle/>
          <a:p>
            <a:r>
              <a:rPr lang="en-US" smtClean="0"/>
              <a:t>Tax Residency Certificate (TRC)</a:t>
            </a:r>
          </a:p>
        </p:txBody>
      </p:sp>
      <p:sp>
        <p:nvSpPr>
          <p:cNvPr id="25606" name="TextBox 9"/>
          <p:cNvSpPr txBox="1">
            <a:spLocks noChangeArrowheads="1"/>
          </p:cNvSpPr>
          <p:nvPr/>
        </p:nvSpPr>
        <p:spPr bwMode="auto">
          <a:xfrm>
            <a:off x="990600" y="1828800"/>
            <a:ext cx="8077200" cy="4778375"/>
          </a:xfrm>
          <a:prstGeom prst="rect">
            <a:avLst/>
          </a:prstGeom>
          <a:noFill/>
          <a:ln w="9525">
            <a:noFill/>
            <a:miter lim="800000"/>
            <a:headEnd/>
            <a:tailEnd/>
          </a:ln>
        </p:spPr>
        <p:txBody>
          <a:bodyPr>
            <a:spAutoFit/>
          </a:bodyPr>
          <a:lstStyle/>
          <a:p>
            <a:pPr algn="just">
              <a:defRPr/>
            </a:pPr>
            <a:r>
              <a:rPr lang="en-US" sz="1450" dirty="0"/>
              <a:t>Any Non Resident </a:t>
            </a:r>
            <a:r>
              <a:rPr lang="en-US" sz="1450" dirty="0" err="1"/>
              <a:t>assessee</a:t>
            </a:r>
            <a:r>
              <a:rPr lang="en-US" sz="1450" dirty="0"/>
              <a:t> who is availing the benefits of the DTAA needs to obtain a TRC from the government of the foreign nation in which he is a resident. The TRC is to be duly verified by the revenue authority issuing such certificate. </a:t>
            </a:r>
          </a:p>
          <a:p>
            <a:pPr algn="just">
              <a:defRPr/>
            </a:pPr>
            <a:endParaRPr lang="en-US" sz="1450" dirty="0"/>
          </a:p>
          <a:p>
            <a:pPr algn="just">
              <a:defRPr/>
            </a:pPr>
            <a:r>
              <a:rPr lang="en-US" sz="1450" dirty="0"/>
              <a:t>The Finance Act, 2012 inserted sub-section (4) to section 90 and 90A of the ITA </a:t>
            </a:r>
            <a:r>
              <a:rPr lang="en-US" sz="1450" dirty="0" err="1"/>
              <a:t>w.e.f</a:t>
            </a:r>
            <a:r>
              <a:rPr lang="en-US" sz="1450" dirty="0"/>
              <a:t> 01.04.2013, which makes it mandatory for Non Resident </a:t>
            </a:r>
            <a:r>
              <a:rPr lang="en-US" sz="1450" dirty="0" err="1"/>
              <a:t>assessees</a:t>
            </a:r>
            <a:r>
              <a:rPr lang="en-US" sz="1450" dirty="0"/>
              <a:t> to submit TRC for availing the benefits of the DTAA. If the TRC is not produced, then the </a:t>
            </a:r>
            <a:r>
              <a:rPr lang="en-US" sz="1450" dirty="0" err="1"/>
              <a:t>assessee</a:t>
            </a:r>
            <a:r>
              <a:rPr lang="en-US" sz="1450" dirty="0"/>
              <a:t> shall not be able to apply the beneficial provisions of the DTAA. Also, if Non Resident has not obtained PAN in India, penal withholding of section 206AA may apply. </a:t>
            </a:r>
          </a:p>
          <a:p>
            <a:pPr algn="just">
              <a:defRPr/>
            </a:pPr>
            <a:r>
              <a:rPr lang="en-US" sz="1450" dirty="0"/>
              <a:t> </a:t>
            </a:r>
          </a:p>
          <a:p>
            <a:pPr algn="just">
              <a:defRPr/>
            </a:pPr>
            <a:r>
              <a:rPr lang="en-US" sz="1450" dirty="0"/>
              <a:t>The Finance Act, 2013 inserted sub-section (5) to section 90 and 90A of the ITA </a:t>
            </a:r>
            <a:r>
              <a:rPr lang="en-US" sz="1450" dirty="0" err="1"/>
              <a:t>w.e.f</a:t>
            </a:r>
            <a:r>
              <a:rPr lang="en-US" sz="1450" dirty="0"/>
              <a:t> 01.04.2013, which provide that the Non Resident </a:t>
            </a:r>
            <a:r>
              <a:rPr lang="en-US" sz="1450" dirty="0" err="1"/>
              <a:t>assessees</a:t>
            </a:r>
            <a:r>
              <a:rPr lang="en-US" sz="1450" dirty="0"/>
              <a:t> shall submit such documents and information as may be prescribed in addition to TRC. Such particulars have been prescribed in Form 10F.</a:t>
            </a:r>
          </a:p>
          <a:p>
            <a:pPr algn="just">
              <a:defRPr/>
            </a:pPr>
            <a:r>
              <a:rPr lang="en-US" sz="1450" dirty="0"/>
              <a:t> </a:t>
            </a:r>
          </a:p>
          <a:p>
            <a:pPr algn="just">
              <a:defRPr/>
            </a:pPr>
            <a:r>
              <a:rPr lang="en-US" sz="1450" dirty="0"/>
              <a:t>Further, taxpayers, who are residents of India, requiring a TRC to be furnished in other foreign countries, can make an application to the concerned Assessing Officer in Form 10FA along with the relevant documents supporting the information stated therein. Upon receipt of TRC request, the tax authorities will issue the TRC in Form 10FB after being duly satisfied of the claim. </a:t>
            </a:r>
          </a:p>
          <a:p>
            <a:pPr algn="just">
              <a:defRPr/>
            </a:pPr>
            <a:r>
              <a:rPr lang="en-US" sz="1450" dirty="0"/>
              <a:t> </a:t>
            </a:r>
          </a:p>
          <a:p>
            <a:pPr algn="just">
              <a:defRPr/>
            </a:pPr>
            <a:r>
              <a:rPr lang="en-US" sz="1450" dirty="0"/>
              <a:t>TRC is valid for a period as specified in the Form 10FB, generally 1 financial year.</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68611" name="Slide Number Placeholder 5"/>
          <p:cNvSpPr>
            <a:spLocks noGrp="1"/>
          </p:cNvSpPr>
          <p:nvPr>
            <p:ph type="sldNum" sz="quarter" idx="12"/>
          </p:nvPr>
        </p:nvSpPr>
        <p:spPr>
          <a:xfrm>
            <a:off x="7042150" y="6400800"/>
            <a:ext cx="1905000" cy="457200"/>
          </a:xfrm>
          <a:noFill/>
        </p:spPr>
        <p:txBody>
          <a:bodyPr/>
          <a:lstStyle/>
          <a:p>
            <a:fld id="{BCD1B7AC-9379-4194-AD8E-CDCFB55056AF}" type="slidenum">
              <a:rPr lang="en-US" smtClean="0"/>
              <a:pPr/>
              <a:t>84</a:t>
            </a:fld>
            <a:endParaRPr lang="en-US" smtClean="0"/>
          </a:p>
        </p:txBody>
      </p:sp>
      <p:sp>
        <p:nvSpPr>
          <p:cNvPr id="68612"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68613" name="Title 7"/>
          <p:cNvSpPr>
            <a:spLocks noGrp="1"/>
          </p:cNvSpPr>
          <p:nvPr>
            <p:ph type="title"/>
          </p:nvPr>
        </p:nvSpPr>
        <p:spPr>
          <a:xfrm>
            <a:off x="1066800" y="228600"/>
            <a:ext cx="7993063" cy="1462088"/>
          </a:xfrm>
        </p:spPr>
        <p:txBody>
          <a:bodyPr/>
          <a:lstStyle/>
          <a:p>
            <a:r>
              <a:rPr lang="en-US" sz="4000" smtClean="0"/>
              <a:t>Foreign Asset Disclosure in Return</a:t>
            </a:r>
          </a:p>
        </p:txBody>
      </p:sp>
      <p:sp>
        <p:nvSpPr>
          <p:cNvPr id="25606" name="TextBox 9"/>
          <p:cNvSpPr txBox="1">
            <a:spLocks noChangeArrowheads="1"/>
          </p:cNvSpPr>
          <p:nvPr/>
        </p:nvSpPr>
        <p:spPr bwMode="auto">
          <a:xfrm>
            <a:off x="914400" y="1897063"/>
            <a:ext cx="8077200" cy="4732337"/>
          </a:xfrm>
          <a:prstGeom prst="rect">
            <a:avLst/>
          </a:prstGeom>
          <a:noFill/>
          <a:ln w="9525">
            <a:noFill/>
            <a:miter lim="800000"/>
            <a:headEnd/>
            <a:tailEnd/>
          </a:ln>
        </p:spPr>
        <p:txBody>
          <a:bodyPr>
            <a:spAutoFit/>
          </a:bodyPr>
          <a:lstStyle/>
          <a:p>
            <a:pPr algn="just">
              <a:lnSpc>
                <a:spcPct val="150000"/>
              </a:lnSpc>
              <a:defRPr/>
            </a:pPr>
            <a:r>
              <a:rPr lang="en-US" sz="1450" dirty="0" err="1"/>
              <a:t>W.e.f</a:t>
            </a:r>
            <a:r>
              <a:rPr lang="en-US" sz="1450" dirty="0"/>
              <a:t> F.Y 2011-12, while filing the Income Tax Return, details of foreign assets held by Residents of India has to be disclosed.</a:t>
            </a:r>
          </a:p>
          <a:p>
            <a:pPr algn="just">
              <a:lnSpc>
                <a:spcPct val="150000"/>
              </a:lnSpc>
              <a:defRPr/>
            </a:pPr>
            <a:r>
              <a:rPr lang="en-US" sz="1450" dirty="0"/>
              <a:t>This applies to both Indian as well as Foreign Citizens who are Residents as per the Income Tax Act.</a:t>
            </a:r>
          </a:p>
          <a:p>
            <a:pPr algn="just">
              <a:lnSpc>
                <a:spcPct val="150000"/>
              </a:lnSpc>
              <a:defRPr/>
            </a:pPr>
            <a:endParaRPr lang="en-US" sz="1450" dirty="0"/>
          </a:p>
          <a:p>
            <a:pPr algn="just">
              <a:lnSpc>
                <a:spcPct val="150000"/>
              </a:lnSpc>
              <a:defRPr/>
            </a:pPr>
            <a:r>
              <a:rPr lang="en-US" sz="1450" dirty="0"/>
              <a:t>Details of assets in foreign country to be disclosed are as under;</a:t>
            </a:r>
          </a:p>
          <a:p>
            <a:pPr marL="342900" indent="-342900" algn="just">
              <a:lnSpc>
                <a:spcPct val="150000"/>
              </a:lnSpc>
              <a:buFontTx/>
              <a:buAutoNum type="arabicPeriod"/>
              <a:defRPr/>
            </a:pPr>
            <a:r>
              <a:rPr lang="en-US" sz="1450" dirty="0"/>
              <a:t>Foreign Bank accounts (Name &amp; Address of Bank, Name appearing in account, Peak Balance during the year (in Rs.))</a:t>
            </a:r>
          </a:p>
          <a:p>
            <a:pPr marL="342900" indent="-342900" algn="just">
              <a:lnSpc>
                <a:spcPct val="150000"/>
              </a:lnSpc>
              <a:buFontTx/>
              <a:buAutoNum type="arabicPeriod"/>
              <a:defRPr/>
            </a:pPr>
            <a:r>
              <a:rPr lang="en-US" sz="1450" dirty="0"/>
              <a:t>Financial Interest in any entity (Name &amp; Address of Entity, Total Investment at cost (in Rs.))</a:t>
            </a:r>
          </a:p>
          <a:p>
            <a:pPr marL="342900" indent="-342900" algn="just">
              <a:lnSpc>
                <a:spcPct val="150000"/>
              </a:lnSpc>
              <a:buFontTx/>
              <a:buAutoNum type="arabicPeriod"/>
              <a:defRPr/>
            </a:pPr>
            <a:r>
              <a:rPr lang="en-US" sz="1450" dirty="0"/>
              <a:t>Immovable properties or other assets located outside India (Nature of asset, address of property, Total investment at cost (in Rs.))</a:t>
            </a:r>
          </a:p>
          <a:p>
            <a:pPr marL="342900" indent="-342900" algn="just">
              <a:lnSpc>
                <a:spcPct val="150000"/>
              </a:lnSpc>
              <a:buFontTx/>
              <a:buAutoNum type="arabicPeriod"/>
              <a:defRPr/>
            </a:pPr>
            <a:r>
              <a:rPr lang="en-US" sz="1450" dirty="0"/>
              <a:t>Any account located outside India in which </a:t>
            </a:r>
            <a:r>
              <a:rPr lang="en-US" sz="1450" dirty="0" err="1"/>
              <a:t>assessee</a:t>
            </a:r>
            <a:r>
              <a:rPr lang="en-US" sz="1450" dirty="0"/>
              <a:t> has signing authority (Name &amp; Address of Account, Name appearing in account, Peak Balance or Investment during the year (in Rs.))</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5"/>
          <p:cNvSpPr>
            <a:spLocks noGrp="1" noChangeArrowheads="1"/>
          </p:cNvSpPr>
          <p:nvPr>
            <p:ph type="ftr" sz="quarter" idx="11"/>
          </p:nvPr>
        </p:nvSpPr>
        <p:spPr>
          <a:noFill/>
        </p:spPr>
        <p:txBody>
          <a:bodyPr/>
          <a:lstStyle/>
          <a:p>
            <a:r>
              <a:rPr lang="en-US" smtClean="0"/>
              <a:t>P. P. Shah &amp; Associates</a:t>
            </a:r>
          </a:p>
        </p:txBody>
      </p:sp>
      <p:sp>
        <p:nvSpPr>
          <p:cNvPr id="69635" name="Rectangle 16"/>
          <p:cNvSpPr>
            <a:spLocks noGrp="1" noChangeArrowheads="1"/>
          </p:cNvSpPr>
          <p:nvPr>
            <p:ph type="sldNum" sz="quarter" idx="12"/>
          </p:nvPr>
        </p:nvSpPr>
        <p:spPr>
          <a:noFill/>
        </p:spPr>
        <p:txBody>
          <a:bodyPr/>
          <a:lstStyle/>
          <a:p>
            <a:fld id="{0B04BDD4-ECE4-414B-B2AE-A01F7CA0EAE9}" type="slidenum">
              <a:rPr lang="en-US" smtClean="0"/>
              <a:pPr/>
              <a:t>85</a:t>
            </a:fld>
            <a:endParaRPr lang="en-US" smtClean="0"/>
          </a:p>
        </p:txBody>
      </p:sp>
      <p:sp>
        <p:nvSpPr>
          <p:cNvPr id="50178" name="Rectangle 2"/>
          <p:cNvSpPr>
            <a:spLocks noGrp="1" noChangeArrowheads="1"/>
          </p:cNvSpPr>
          <p:nvPr>
            <p:ph type="ctrTitle"/>
          </p:nvPr>
        </p:nvSpPr>
        <p:spPr>
          <a:effectLst>
            <a:outerShdw dist="53882" dir="2700000" algn="ctr" rotWithShape="0">
              <a:schemeClr val="bg2"/>
            </a:outerShdw>
          </a:effectLst>
        </p:spPr>
        <p:txBody>
          <a:bodyPr/>
          <a:lstStyle/>
          <a:p>
            <a:pPr algn="ctr" eaLnBrk="1" hangingPunct="1">
              <a:defRPr/>
            </a:pPr>
            <a:r>
              <a:rPr lang="en-US" sz="5400" dirty="0" smtClean="0">
                <a:effectLst>
                  <a:outerShdw blurRad="38100" dist="38100" dir="2700000" algn="tl">
                    <a:srgbClr val="C0C0C0"/>
                  </a:outerShdw>
                </a:effectLst>
              </a:rPr>
              <a:t>Thank You</a:t>
            </a:r>
          </a:p>
        </p:txBody>
      </p:sp>
      <p:sp>
        <p:nvSpPr>
          <p:cNvPr id="69637" name="Rectangle 14"/>
          <p:cNvSpPr>
            <a:spLocks noGrp="1" noChangeArrowheads="1"/>
          </p:cNvSpPr>
          <p:nvPr>
            <p:ph type="dt" sz="quarter" idx="10"/>
          </p:nvPr>
        </p:nvSpPr>
        <p:spPr>
          <a:noFill/>
        </p:spPr>
        <p:txBody>
          <a:bodyPr/>
          <a:lstStyle/>
          <a:p>
            <a:r>
              <a:rPr lang="en-US" smtClean="0"/>
              <a:t>20th December 2014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xfrm>
            <a:off x="3657600" y="6400800"/>
            <a:ext cx="2895600" cy="457200"/>
          </a:xfrm>
          <a:noFill/>
        </p:spPr>
        <p:txBody>
          <a:bodyPr/>
          <a:lstStyle/>
          <a:p>
            <a:r>
              <a:rPr lang="en-US" smtClean="0"/>
              <a:t>P. P. Shah &amp; Associates</a:t>
            </a:r>
          </a:p>
        </p:txBody>
      </p:sp>
      <p:sp>
        <p:nvSpPr>
          <p:cNvPr id="9219" name="Slide Number Placeholder 5"/>
          <p:cNvSpPr>
            <a:spLocks noGrp="1"/>
          </p:cNvSpPr>
          <p:nvPr>
            <p:ph type="sldNum" sz="quarter" idx="12"/>
          </p:nvPr>
        </p:nvSpPr>
        <p:spPr>
          <a:xfrm>
            <a:off x="7042150" y="6400800"/>
            <a:ext cx="1905000" cy="457200"/>
          </a:xfrm>
          <a:noFill/>
        </p:spPr>
        <p:txBody>
          <a:bodyPr/>
          <a:lstStyle/>
          <a:p>
            <a:fld id="{9F11A6AF-21C3-4144-997F-C4459A6658C9}" type="slidenum">
              <a:rPr lang="en-US" smtClean="0"/>
              <a:pPr/>
              <a:t>9</a:t>
            </a:fld>
            <a:endParaRPr lang="en-US" smtClean="0"/>
          </a:p>
        </p:txBody>
      </p:sp>
      <p:sp>
        <p:nvSpPr>
          <p:cNvPr id="9220" name="Rectangle 2"/>
          <p:cNvSpPr>
            <a:spLocks noGrp="1" noChangeArrowheads="1"/>
          </p:cNvSpPr>
          <p:nvPr>
            <p:ph type="title"/>
          </p:nvPr>
        </p:nvSpPr>
        <p:spPr/>
        <p:txBody>
          <a:bodyPr/>
          <a:lstStyle/>
          <a:p>
            <a:pPr eaLnBrk="1" hangingPunct="1"/>
            <a:r>
              <a:rPr lang="en-US" sz="4000" smtClean="0"/>
              <a:t>Residential Status in India</a:t>
            </a:r>
            <a:br>
              <a:rPr lang="en-US" sz="4000" smtClean="0"/>
            </a:br>
            <a:r>
              <a:rPr lang="en-US" sz="4000" smtClean="0"/>
              <a:t>- Section 6 (1) of ITA</a:t>
            </a:r>
          </a:p>
        </p:txBody>
      </p:sp>
      <p:sp>
        <p:nvSpPr>
          <p:cNvPr id="9221" name="Rectangle 14"/>
          <p:cNvSpPr>
            <a:spLocks noGrp="1" noChangeArrowheads="1"/>
          </p:cNvSpPr>
          <p:nvPr>
            <p:ph type="dt" sz="quarter" idx="10"/>
          </p:nvPr>
        </p:nvSpPr>
        <p:spPr>
          <a:xfrm>
            <a:off x="990600" y="6400800"/>
            <a:ext cx="1905000" cy="457200"/>
          </a:xfrm>
          <a:noFill/>
        </p:spPr>
        <p:txBody>
          <a:bodyPr/>
          <a:lstStyle/>
          <a:p>
            <a:r>
              <a:rPr lang="en-US" smtClean="0"/>
              <a:t>20th December 2014</a:t>
            </a:r>
          </a:p>
        </p:txBody>
      </p:sp>
      <p:sp>
        <p:nvSpPr>
          <p:cNvPr id="9222" name="TextBox 7"/>
          <p:cNvSpPr txBox="1">
            <a:spLocks noChangeArrowheads="1"/>
          </p:cNvSpPr>
          <p:nvPr/>
        </p:nvSpPr>
        <p:spPr bwMode="auto">
          <a:xfrm>
            <a:off x="990600" y="1828800"/>
            <a:ext cx="7924800" cy="4800600"/>
          </a:xfrm>
          <a:prstGeom prst="rect">
            <a:avLst/>
          </a:prstGeom>
          <a:noFill/>
          <a:ln w="9525">
            <a:noFill/>
            <a:miter lim="800000"/>
            <a:headEnd/>
            <a:tailEnd/>
          </a:ln>
        </p:spPr>
        <p:txBody>
          <a:bodyPr>
            <a:spAutoFit/>
          </a:bodyPr>
          <a:lstStyle/>
          <a:p>
            <a:pPr algn="just"/>
            <a:r>
              <a:rPr lang="en-US" sz="1600"/>
              <a:t>Further, to determine the residential status, while calculating the no. of days of stay in India of an individual; </a:t>
            </a:r>
          </a:p>
          <a:p>
            <a:pPr algn="just"/>
            <a:endParaRPr lang="en-US" sz="1100"/>
          </a:p>
          <a:p>
            <a:pPr algn="just">
              <a:buFont typeface="Wingdings" pitchFamily="2" charset="2"/>
              <a:buChar char="q"/>
            </a:pPr>
            <a:r>
              <a:rPr lang="en-US" sz="1600"/>
              <a:t> One must include both, the day of entry in India as well as day of exit from India. </a:t>
            </a:r>
            <a:r>
              <a:rPr lang="en-US" sz="1600" i="1"/>
              <a:t>[Petition No. 7 of 1995 225 ITR 462 (AAR)]</a:t>
            </a:r>
          </a:p>
          <a:p>
            <a:pPr algn="just">
              <a:buFont typeface="Wingdings" pitchFamily="2" charset="2"/>
              <a:buChar char="q"/>
            </a:pPr>
            <a:endParaRPr lang="en-US" sz="1100" i="1"/>
          </a:p>
          <a:p>
            <a:pPr algn="just">
              <a:buFont typeface="Wingdings" pitchFamily="2" charset="2"/>
              <a:buChar char="q"/>
            </a:pPr>
            <a:r>
              <a:rPr lang="en-US" sz="1600"/>
              <a:t> Both days should be counted as “in India”</a:t>
            </a:r>
          </a:p>
          <a:p>
            <a:pPr algn="just"/>
            <a:r>
              <a:rPr lang="en-US" sz="1600" i="1"/>
              <a:t>AAR 233 ITR 462</a:t>
            </a:r>
          </a:p>
          <a:p>
            <a:pPr algn="just"/>
            <a:endParaRPr lang="en-US" sz="1100" i="1"/>
          </a:p>
          <a:p>
            <a:pPr algn="just">
              <a:buFont typeface="Wingdings" pitchFamily="2" charset="2"/>
              <a:buChar char="q"/>
            </a:pPr>
            <a:r>
              <a:rPr lang="en-US" sz="1600"/>
              <a:t> Day of arrival is to be excluded </a:t>
            </a:r>
          </a:p>
          <a:p>
            <a:pPr algn="just"/>
            <a:r>
              <a:rPr lang="en-US" sz="1600" i="1"/>
              <a:t>Fausta C. Corderio [2012] 53 SOT 522 (Mum ITAT)</a:t>
            </a:r>
          </a:p>
          <a:p>
            <a:pPr algn="just"/>
            <a:r>
              <a:rPr lang="en-US" sz="1600" i="1"/>
              <a:t>[</a:t>
            </a:r>
            <a:r>
              <a:rPr lang="en-IN" sz="1600" i="1"/>
              <a:t>Manoj Kumar Reddy v. ITO [2009] 34 SOT 180 (Bang.) wherein reference was made to section 9 of General Clauses Act, the first day in series of days had to be excluded</a:t>
            </a:r>
          </a:p>
          <a:p>
            <a:pPr algn="just"/>
            <a:endParaRPr lang="en-US" sz="1100" i="1"/>
          </a:p>
          <a:p>
            <a:pPr algn="just">
              <a:buFont typeface="Wingdings" pitchFamily="2" charset="2"/>
              <a:buChar char="q"/>
            </a:pPr>
            <a:r>
              <a:rPr lang="en-US" sz="1600"/>
              <a:t> Only day of departure has to be considered as “in India”</a:t>
            </a:r>
          </a:p>
          <a:p>
            <a:pPr algn="just"/>
            <a:r>
              <a:rPr lang="en-US" sz="1600" i="1"/>
              <a:t>ITO v Dr. R.K Sharma (Jaipur Tribunal No. 1230 dated 22.08.86 )</a:t>
            </a:r>
          </a:p>
          <a:p>
            <a:pPr algn="just"/>
            <a:endParaRPr lang="en-US" sz="1100"/>
          </a:p>
          <a:p>
            <a:pPr algn="just"/>
            <a:r>
              <a:rPr lang="en-US" sz="1600"/>
              <a:t>A better view is to include both the day of entry as well as exit.</a:t>
            </a:r>
          </a:p>
          <a:p>
            <a:pPr algn="just"/>
            <a:endParaRPr lang="en-US" sz="1100"/>
          </a:p>
          <a:p>
            <a:pPr algn="just"/>
            <a:r>
              <a:rPr lang="en-US" sz="1600"/>
              <a:t>Generally, an expatriate coming to India for the first time will qualify as ROR from 3</a:t>
            </a:r>
            <a:r>
              <a:rPr lang="en-US" sz="1600" baseline="30000"/>
              <a:t>rd</a:t>
            </a:r>
            <a:r>
              <a:rPr lang="en-US" sz="1600"/>
              <a:t> year onwards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6548</TotalTime>
  <Words>12654</Words>
  <Application>Microsoft Office PowerPoint</Application>
  <PresentationFormat>On-screen Show (4:3)</PresentationFormat>
  <Paragraphs>1249</Paragraphs>
  <Slides>85</Slides>
  <Notes>83</Notes>
  <HiddenSlides>0</HiddenSlides>
  <MMClips>0</MMClips>
  <ScaleCrop>false</ScaleCrop>
  <HeadingPairs>
    <vt:vector size="4" baseType="variant">
      <vt:variant>
        <vt:lpstr>Theme</vt:lpstr>
      </vt:variant>
      <vt:variant>
        <vt:i4>1</vt:i4>
      </vt:variant>
      <vt:variant>
        <vt:lpstr>Slide Titles</vt:lpstr>
      </vt:variant>
      <vt:variant>
        <vt:i4>85</vt:i4>
      </vt:variant>
    </vt:vector>
  </HeadingPairs>
  <TitlesOfParts>
    <vt:vector size="86" baseType="lpstr">
      <vt:lpstr>Blends</vt:lpstr>
      <vt:lpstr>CHAMBER OF TAX CONSULTANTS WORKSHOP ON FOREIGN REMMITANCE   Expatriate Taxation-Inbound and Out bound Deputation</vt:lpstr>
      <vt:lpstr>OVERVIEW</vt:lpstr>
      <vt:lpstr>OVERVIEW (con’t)</vt:lpstr>
      <vt:lpstr>OVERVIEW (con’t)</vt:lpstr>
      <vt:lpstr>Expatriate</vt:lpstr>
      <vt:lpstr>Residential Status in India - Section 6 of ITA</vt:lpstr>
      <vt:lpstr>Residential Status in India - Section 6 (1) of ITA</vt:lpstr>
      <vt:lpstr>Overall Residential Test </vt:lpstr>
      <vt:lpstr>Residential Status in India - Section 6 (1) of ITA</vt:lpstr>
      <vt:lpstr>Person leaving India for Employment</vt:lpstr>
      <vt:lpstr>Person leaving India for Employment</vt:lpstr>
      <vt:lpstr>Person leaving India for Employment</vt:lpstr>
      <vt:lpstr>‘Visit to India’</vt:lpstr>
      <vt:lpstr>Residential Status under DTAA</vt:lpstr>
      <vt:lpstr>Slide 15</vt:lpstr>
      <vt:lpstr>Exemptions under ITA</vt:lpstr>
      <vt:lpstr>Exemptions under DTAA</vt:lpstr>
      <vt:lpstr>Article 15: India’s DTAA</vt:lpstr>
      <vt:lpstr>Borne By / Deductible </vt:lpstr>
      <vt:lpstr>Article 15 – India’s DTAA</vt:lpstr>
      <vt:lpstr>Computing No. of Days</vt:lpstr>
      <vt:lpstr>Scope of Income  - Section 5 of ITA</vt:lpstr>
      <vt:lpstr>Taxability of Remuneration under ITA </vt:lpstr>
      <vt:lpstr>Taxability of Remuneration under ITA </vt:lpstr>
      <vt:lpstr>Taxability of Remuneration under ITA </vt:lpstr>
      <vt:lpstr>Issues pertaining to Inbound Expat</vt:lpstr>
      <vt:lpstr>Per Diem Allowance</vt:lpstr>
      <vt:lpstr>Per Diem Allowance</vt:lpstr>
      <vt:lpstr>Hypothetical Tax and Tax Equalization </vt:lpstr>
      <vt:lpstr>Hypothetical Tax and Tax Equalization </vt:lpstr>
      <vt:lpstr>Hypothetical Tax and Tax Equalization </vt:lpstr>
      <vt:lpstr>Provident Fund &amp; Miscellaneous Provisions Act, 1952</vt:lpstr>
      <vt:lpstr>Provident Fund &amp; Pension Fund</vt:lpstr>
      <vt:lpstr>Provident Fund &amp; Pension Fund</vt:lpstr>
      <vt:lpstr>Pension &amp; Social Security Funds </vt:lpstr>
      <vt:lpstr>Pension &amp; Social Security Funds </vt:lpstr>
      <vt:lpstr>Medical Insurance, Tax Consultancy Fees Etc</vt:lpstr>
      <vt:lpstr>EMPLOYEE STOCK OPTION PLAN (ESOP’s)</vt:lpstr>
      <vt:lpstr>ESOP’s</vt:lpstr>
      <vt:lpstr>Tie Breaker Test – TDS on Other Income</vt:lpstr>
      <vt:lpstr>ESOP’s</vt:lpstr>
      <vt:lpstr>ESOP’s</vt:lpstr>
      <vt:lpstr>ESOP’s</vt:lpstr>
      <vt:lpstr>ESOP’s</vt:lpstr>
      <vt:lpstr>Slide 45</vt:lpstr>
      <vt:lpstr>ESOP’s</vt:lpstr>
      <vt:lpstr>Income from Third State</vt:lpstr>
      <vt:lpstr>Slide 48</vt:lpstr>
      <vt:lpstr>Slide 49</vt:lpstr>
      <vt:lpstr>  Issues pertaining to Outbound Expat </vt:lpstr>
      <vt:lpstr>Employment exercised outside India  </vt:lpstr>
      <vt:lpstr>Per Diem Allowance</vt:lpstr>
      <vt:lpstr>Body Shopping – Deduction for Exports</vt:lpstr>
      <vt:lpstr>International Secondment Agreement – Important features</vt:lpstr>
      <vt:lpstr>International Secondment Agreement – Important features (con’t)</vt:lpstr>
      <vt:lpstr>International Secondment Agreement – Important features (con’t)</vt:lpstr>
      <vt:lpstr>International Secondment Agreement – Important features (con’t)</vt:lpstr>
      <vt:lpstr>Characteristics of employer-employee relationship or 'contract of service'</vt:lpstr>
      <vt:lpstr>Characteristics of employer-employee relationship or 'contract of service‘ (con’t)</vt:lpstr>
      <vt:lpstr>Secondment</vt:lpstr>
      <vt:lpstr>Secondment</vt:lpstr>
      <vt:lpstr>Secondment</vt:lpstr>
      <vt:lpstr>Service PE</vt:lpstr>
      <vt:lpstr>Service PE</vt:lpstr>
      <vt:lpstr>Secondment &amp; Service Tax</vt:lpstr>
      <vt:lpstr>Secondment &amp; Service Tax</vt:lpstr>
      <vt:lpstr>Secondment &amp; Service Tax</vt:lpstr>
      <vt:lpstr>Secondment &amp; Service Tax</vt:lpstr>
      <vt:lpstr>Secondment &amp; Service Tax</vt:lpstr>
      <vt:lpstr>Secondment &amp; Service Tax</vt:lpstr>
      <vt:lpstr>Deputation/Secondment – Scope</vt:lpstr>
      <vt:lpstr>Deputation/Secondment – Precaution (ITA 1961)</vt:lpstr>
      <vt:lpstr>Secondment – International Employment Companies</vt:lpstr>
      <vt:lpstr>Secondment – International Employment Companies</vt:lpstr>
      <vt:lpstr>Secondment – International Employment Companies</vt:lpstr>
      <vt:lpstr>Secondment – International Employment Companies (con’t)</vt:lpstr>
      <vt:lpstr>Secondment – International Employment Companies (con’t)</vt:lpstr>
      <vt:lpstr>Secondment – International Employment Companies (con’t)</vt:lpstr>
      <vt:lpstr>Section 192 - TDS on Salary</vt:lpstr>
      <vt:lpstr>TDS on Salary</vt:lpstr>
      <vt:lpstr>Conversion Rate for Salary earned in Foreign Currency</vt:lpstr>
      <vt:lpstr>Conversion Rate for Salary earned in Foreign Currency</vt:lpstr>
      <vt:lpstr>Tax Residency Certificate (TRC)</vt:lpstr>
      <vt:lpstr>Foreign Asset Disclosure in Return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nirav</dc:creator>
  <cp:lastModifiedBy>pps</cp:lastModifiedBy>
  <cp:revision>1093</cp:revision>
  <cp:lastPrinted>1601-01-01T00:00:00Z</cp:lastPrinted>
  <dcterms:created xsi:type="dcterms:W3CDTF">1601-01-01T00:00:00Z</dcterms:created>
  <dcterms:modified xsi:type="dcterms:W3CDTF">2016-05-31T07:42:28Z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