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1"/>
  </p:notesMasterIdLst>
  <p:handoutMasterIdLst>
    <p:handoutMasterId r:id="rId22"/>
  </p:handoutMasterIdLst>
  <p:sldIdLst>
    <p:sldId id="256" r:id="rId2"/>
    <p:sldId id="493" r:id="rId3"/>
    <p:sldId id="659" r:id="rId4"/>
    <p:sldId id="660" r:id="rId5"/>
    <p:sldId id="661" r:id="rId6"/>
    <p:sldId id="662" r:id="rId7"/>
    <p:sldId id="663" r:id="rId8"/>
    <p:sldId id="664" r:id="rId9"/>
    <p:sldId id="665" r:id="rId10"/>
    <p:sldId id="666" r:id="rId11"/>
    <p:sldId id="667" r:id="rId12"/>
    <p:sldId id="668" r:id="rId13"/>
    <p:sldId id="669" r:id="rId14"/>
    <p:sldId id="658" r:id="rId15"/>
    <p:sldId id="640" r:id="rId16"/>
    <p:sldId id="670" r:id="rId17"/>
    <p:sldId id="641" r:id="rId18"/>
    <p:sldId id="671" r:id="rId19"/>
    <p:sldId id="636" r:id="rId20"/>
  </p:sldIdLst>
  <p:sldSz cx="9144000" cy="6858000" type="screen4x3"/>
  <p:notesSz cx="6797675" cy="9928225"/>
  <p:defaultTextStyle>
    <a:defPPr>
      <a:defRPr lang="en-US"/>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339966"/>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70" autoAdjust="0"/>
    <p:restoredTop sz="95126" autoAdjust="0"/>
  </p:normalViewPr>
  <p:slideViewPr>
    <p:cSldViewPr snapToGrid="0">
      <p:cViewPr varScale="1">
        <p:scale>
          <a:sx n="68" d="100"/>
          <a:sy n="68" d="100"/>
        </p:scale>
        <p:origin x="142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48" d="100"/>
          <a:sy n="48" d="100"/>
        </p:scale>
        <p:origin x="-2994" y="-102"/>
      </p:cViewPr>
      <p:guideLst>
        <p:guide orient="horz" pos="3127"/>
        <p:guide pos="214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2611538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1"/>
            <a:ext cx="2945659" cy="495936"/>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lvl1pPr eaLnBrk="1" hangingPunct="1">
              <a:defRPr sz="1200">
                <a:latin typeface="Arial" charset="0"/>
                <a:cs typeface="+mn-cs"/>
              </a:defRPr>
            </a:lvl1pPr>
          </a:lstStyle>
          <a:p>
            <a:pPr>
              <a:defRPr/>
            </a:pPr>
            <a:endParaRPr lang="en-US" dirty="0"/>
          </a:p>
        </p:txBody>
      </p:sp>
      <p:sp>
        <p:nvSpPr>
          <p:cNvPr id="45059" name="Rectangle 3"/>
          <p:cNvSpPr>
            <a:spLocks noGrp="1" noChangeArrowheads="1"/>
          </p:cNvSpPr>
          <p:nvPr>
            <p:ph type="dt" idx="1"/>
          </p:nvPr>
        </p:nvSpPr>
        <p:spPr bwMode="auto">
          <a:xfrm>
            <a:off x="3850444" y="1"/>
            <a:ext cx="2945659" cy="495936"/>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lvl1pPr algn="r" eaLnBrk="1" hangingPunct="1">
              <a:defRPr sz="1200">
                <a:latin typeface="Arial" charset="0"/>
                <a:cs typeface="+mn-cs"/>
              </a:defRPr>
            </a:lvl1pPr>
          </a:lstStyle>
          <a:p>
            <a:pPr>
              <a:defRPr/>
            </a:pPr>
            <a:endParaRPr lang="en-US" dirty="0"/>
          </a:p>
        </p:txBody>
      </p:sp>
      <p:sp>
        <p:nvSpPr>
          <p:cNvPr id="101380"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45061" name="Rectangle 5"/>
          <p:cNvSpPr>
            <a:spLocks noGrp="1" noChangeArrowheads="1"/>
          </p:cNvSpPr>
          <p:nvPr>
            <p:ph type="body" sz="quarter" idx="3"/>
          </p:nvPr>
        </p:nvSpPr>
        <p:spPr bwMode="auto">
          <a:xfrm>
            <a:off x="679768" y="4715354"/>
            <a:ext cx="5438140" cy="4468176"/>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5062" name="Rectangle 6"/>
          <p:cNvSpPr>
            <a:spLocks noGrp="1" noChangeArrowheads="1"/>
          </p:cNvSpPr>
          <p:nvPr>
            <p:ph type="ftr" sz="quarter" idx="4"/>
          </p:nvPr>
        </p:nvSpPr>
        <p:spPr bwMode="auto">
          <a:xfrm>
            <a:off x="0" y="9430707"/>
            <a:ext cx="2945659" cy="495936"/>
          </a:xfrm>
          <a:prstGeom prst="rect">
            <a:avLst/>
          </a:prstGeom>
          <a:noFill/>
          <a:ln w="9525">
            <a:noFill/>
            <a:miter lim="800000"/>
            <a:headEnd/>
            <a:tailEnd/>
          </a:ln>
          <a:effectLst/>
        </p:spPr>
        <p:txBody>
          <a:bodyPr vert="horz" wrap="square" lIns="91001" tIns="45501" rIns="91001" bIns="45501" numCol="1" anchor="b" anchorCtr="0" compatLnSpc="1">
            <a:prstTxWarp prst="textNoShape">
              <a:avLst/>
            </a:prstTxWarp>
          </a:bodyPr>
          <a:lstStyle>
            <a:lvl1pPr eaLnBrk="1" hangingPunct="1">
              <a:defRPr sz="1200">
                <a:latin typeface="Arial" charset="0"/>
                <a:cs typeface="+mn-cs"/>
              </a:defRPr>
            </a:lvl1pPr>
          </a:lstStyle>
          <a:p>
            <a:pPr>
              <a:defRPr/>
            </a:pPr>
            <a:endParaRPr lang="en-US" dirty="0"/>
          </a:p>
        </p:txBody>
      </p:sp>
      <p:sp>
        <p:nvSpPr>
          <p:cNvPr id="45063" name="Rectangle 7"/>
          <p:cNvSpPr>
            <a:spLocks noGrp="1" noChangeArrowheads="1"/>
          </p:cNvSpPr>
          <p:nvPr>
            <p:ph type="sldNum" sz="quarter" idx="5"/>
          </p:nvPr>
        </p:nvSpPr>
        <p:spPr bwMode="auto">
          <a:xfrm>
            <a:off x="3850444" y="9430707"/>
            <a:ext cx="2945659" cy="495936"/>
          </a:xfrm>
          <a:prstGeom prst="rect">
            <a:avLst/>
          </a:prstGeom>
          <a:noFill/>
          <a:ln w="9525">
            <a:noFill/>
            <a:miter lim="800000"/>
            <a:headEnd/>
            <a:tailEnd/>
          </a:ln>
          <a:effectLst/>
        </p:spPr>
        <p:txBody>
          <a:bodyPr vert="horz" wrap="square" lIns="91001" tIns="45501" rIns="91001" bIns="45501" numCol="1" anchor="b" anchorCtr="0" compatLnSpc="1">
            <a:prstTxWarp prst="textNoShape">
              <a:avLst/>
            </a:prstTxWarp>
          </a:bodyPr>
          <a:lstStyle>
            <a:lvl1pPr algn="r" eaLnBrk="1" hangingPunct="1">
              <a:defRPr sz="1200">
                <a:latin typeface="Arial" charset="0"/>
                <a:cs typeface="+mn-cs"/>
              </a:defRPr>
            </a:lvl1pPr>
          </a:lstStyle>
          <a:p>
            <a:pPr>
              <a:defRPr/>
            </a:pPr>
            <a:fld id="{BB3F5D4A-E533-4773-9541-015230BB3F45}" type="slidenum">
              <a:rPr lang="en-US"/>
              <a:pPr>
                <a:defRPr/>
              </a:pPr>
              <a:t>‹#›</a:t>
            </a:fld>
            <a:endParaRPr lang="en-US" dirty="0"/>
          </a:p>
        </p:txBody>
      </p:sp>
    </p:spTree>
    <p:extLst>
      <p:ext uri="{BB962C8B-B14F-4D97-AF65-F5344CB8AC3E}">
        <p14:creationId xmlns:p14="http://schemas.microsoft.com/office/powerpoint/2010/main" val="2301951965"/>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34615517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4284838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2788377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7917128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3825766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42804425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38598369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35210781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9639382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2471219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32211083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42599787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412314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5176539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9644838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7077555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39198892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41148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eaLnBrk="0" hangingPunct="0">
                  <a:defRPr/>
                </a:pPr>
                <a:endParaRPr lang="en-US" dirty="0">
                  <a:cs typeface="+mn-cs"/>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eaLnBrk="0" hangingPunct="0">
                  <a:defRPr/>
                </a:pPr>
                <a:endParaRPr lang="en-US" dirty="0">
                  <a:cs typeface="+mn-cs"/>
                </a:endParaRP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eaLnBrk="0" hangingPunct="0">
                  <a:defRPr/>
                </a:pPr>
                <a:endParaRPr lang="en-US" dirty="0">
                  <a:cs typeface="+mn-cs"/>
                </a:endParaRPr>
              </a:p>
            </p:txBody>
          </p:sp>
          <p:sp>
            <p:nvSpPr>
              <p:cNvPr id="11" name="Rectangle 8"/>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eaLnBrk="0" hangingPunct="0">
                  <a:defRPr/>
                </a:pPr>
                <a:endParaRPr lang="en-US" dirty="0">
                  <a:cs typeface="+mn-cs"/>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eaLnBrk="0" hangingPunct="0">
                <a:defRPr/>
              </a:pPr>
              <a:endParaRPr lang="en-US" dirty="0">
                <a:cs typeface="+mn-cs"/>
              </a:endParaRPr>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eaLnBrk="0" hangingPunct="0">
                <a:defRPr/>
              </a:pPr>
              <a:endParaRPr lang="en-US" dirty="0">
                <a:cs typeface="+mn-cs"/>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eaLnBrk="0" hangingPunct="0">
                <a:defRPr/>
              </a:pPr>
              <a:endParaRPr lang="en-US" dirty="0">
                <a:cs typeface="+mn-cs"/>
              </a:endParaRPr>
            </a:p>
          </p:txBody>
        </p:sp>
      </p:grpSp>
      <p:sp>
        <p:nvSpPr>
          <p:cNvPr id="7180" name="Rectangle 12"/>
          <p:cNvSpPr>
            <a:spLocks noGrp="1" noChangeArrowheads="1"/>
          </p:cNvSpPr>
          <p:nvPr>
            <p:ph type="ctrTitle"/>
          </p:nvPr>
        </p:nvSpPr>
        <p:spPr>
          <a:xfrm>
            <a:off x="990600" y="1676400"/>
            <a:ext cx="7772400" cy="1462088"/>
          </a:xfrm>
        </p:spPr>
        <p:txBody>
          <a:bodyPr/>
          <a:lstStyle>
            <a:lvl1pPr>
              <a:defRPr/>
            </a:lvl1pPr>
          </a:lstStyle>
          <a:p>
            <a:r>
              <a:rPr lang="en-US"/>
              <a:t>Click to edit Master title style</a:t>
            </a:r>
          </a:p>
        </p:txBody>
      </p:sp>
      <p:sp>
        <p:nvSpPr>
          <p:cNvPr id="7181"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r>
              <a:rPr lang="en-US" dirty="0" smtClean="0"/>
              <a:t>July 2016</a:t>
            </a:r>
            <a:endParaRPr lang="en-US" dirty="0"/>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r>
              <a:rPr lang="en-US" dirty="0" smtClean="0"/>
              <a:t>P. P. Shah &amp; Associates</a:t>
            </a:r>
            <a:endParaRPr lang="en-US" dirty="0"/>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25E334D8-7261-4A14-B36C-A5F3B29CAC4B}"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r>
              <a:rPr lang="en-US" dirty="0" smtClean="0"/>
              <a:t>July 2016</a:t>
            </a:r>
            <a:endParaRPr lang="en-US" dirty="0"/>
          </a:p>
        </p:txBody>
      </p:sp>
      <p:sp>
        <p:nvSpPr>
          <p:cNvPr id="5" name="Rectangle 12"/>
          <p:cNvSpPr>
            <a:spLocks noGrp="1" noChangeArrowheads="1"/>
          </p:cNvSpPr>
          <p:nvPr>
            <p:ph type="ftr" sz="quarter" idx="11"/>
          </p:nvPr>
        </p:nvSpPr>
        <p:spPr>
          <a:ln/>
        </p:spPr>
        <p:txBody>
          <a:bodyPr/>
          <a:lstStyle>
            <a:lvl1pPr>
              <a:defRPr/>
            </a:lvl1pPr>
          </a:lstStyle>
          <a:p>
            <a:pPr>
              <a:defRPr/>
            </a:pPr>
            <a:r>
              <a:rPr lang="en-US" dirty="0" smtClean="0"/>
              <a:t>P. P. Shah &amp; Associates</a:t>
            </a:r>
            <a:endParaRPr 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3608CAF4-0E65-4C68-BEE3-A87A7AEA8D66}"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r>
              <a:rPr lang="en-US" dirty="0" smtClean="0"/>
              <a:t>July 2016</a:t>
            </a:r>
            <a:endParaRPr lang="en-US" dirty="0"/>
          </a:p>
        </p:txBody>
      </p:sp>
      <p:sp>
        <p:nvSpPr>
          <p:cNvPr id="5" name="Rectangle 12"/>
          <p:cNvSpPr>
            <a:spLocks noGrp="1" noChangeArrowheads="1"/>
          </p:cNvSpPr>
          <p:nvPr>
            <p:ph type="ftr" sz="quarter" idx="11"/>
          </p:nvPr>
        </p:nvSpPr>
        <p:spPr>
          <a:ln/>
        </p:spPr>
        <p:txBody>
          <a:bodyPr/>
          <a:lstStyle>
            <a:lvl1pPr>
              <a:defRPr/>
            </a:lvl1pPr>
          </a:lstStyle>
          <a:p>
            <a:pPr>
              <a:defRPr/>
            </a:pPr>
            <a:r>
              <a:rPr lang="en-US" dirty="0" smtClean="0"/>
              <a:t>P. P. Shah &amp; Associates</a:t>
            </a:r>
            <a:endParaRPr 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24EBBFFB-7399-48CB-9CC1-8241E5105BE3}"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xfrm>
            <a:off x="170679" y="6587332"/>
            <a:ext cx="980259" cy="227012"/>
          </a:xfrm>
          <a:ln/>
        </p:spPr>
        <p:txBody>
          <a:bodyPr/>
          <a:lstStyle>
            <a:lvl1pPr>
              <a:defRPr/>
            </a:lvl1pPr>
          </a:lstStyle>
          <a:p>
            <a:pPr>
              <a:defRPr/>
            </a:pPr>
            <a:r>
              <a:rPr lang="en-US" dirty="0" smtClean="0"/>
              <a:t>July 2016</a:t>
            </a:r>
            <a:endParaRPr lang="en-US" dirty="0"/>
          </a:p>
        </p:txBody>
      </p:sp>
      <p:sp>
        <p:nvSpPr>
          <p:cNvPr id="5" name="Rectangle 12"/>
          <p:cNvSpPr>
            <a:spLocks noGrp="1" noChangeArrowheads="1"/>
          </p:cNvSpPr>
          <p:nvPr>
            <p:ph type="ftr" sz="quarter" idx="11"/>
          </p:nvPr>
        </p:nvSpPr>
        <p:spPr>
          <a:xfrm>
            <a:off x="3762103" y="6587332"/>
            <a:ext cx="2895600" cy="227012"/>
          </a:xfrm>
          <a:ln/>
        </p:spPr>
        <p:txBody>
          <a:bodyPr/>
          <a:lstStyle>
            <a:lvl1pPr>
              <a:defRPr/>
            </a:lvl1pPr>
          </a:lstStyle>
          <a:p>
            <a:pPr>
              <a:defRPr/>
            </a:pPr>
            <a:r>
              <a:rPr lang="en-US" dirty="0" smtClean="0"/>
              <a:t>P. P. Shah &amp; Associates</a:t>
            </a:r>
            <a:endParaRPr lang="en-US" dirty="0"/>
          </a:p>
        </p:txBody>
      </p:sp>
      <p:sp>
        <p:nvSpPr>
          <p:cNvPr id="6" name="Rectangle 13"/>
          <p:cNvSpPr>
            <a:spLocks noGrp="1" noChangeArrowheads="1"/>
          </p:cNvSpPr>
          <p:nvPr>
            <p:ph type="sldNum" sz="quarter" idx="12"/>
          </p:nvPr>
        </p:nvSpPr>
        <p:spPr>
          <a:xfrm>
            <a:off x="8490857" y="6587332"/>
            <a:ext cx="464230" cy="227012"/>
          </a:xfrm>
          <a:ln/>
        </p:spPr>
        <p:txBody>
          <a:bodyPr/>
          <a:lstStyle>
            <a:lvl1pPr>
              <a:defRPr/>
            </a:lvl1pPr>
          </a:lstStyle>
          <a:p>
            <a:pPr>
              <a:defRPr/>
            </a:pPr>
            <a:fld id="{4CAA70CE-4DCB-4D19-AC47-571E7F2D8BF8}"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r>
              <a:rPr lang="en-US" dirty="0" smtClean="0"/>
              <a:t>July 2016</a:t>
            </a:r>
            <a:endParaRPr lang="en-US" dirty="0"/>
          </a:p>
        </p:txBody>
      </p:sp>
      <p:sp>
        <p:nvSpPr>
          <p:cNvPr id="5" name="Rectangle 12"/>
          <p:cNvSpPr>
            <a:spLocks noGrp="1" noChangeArrowheads="1"/>
          </p:cNvSpPr>
          <p:nvPr>
            <p:ph type="ftr" sz="quarter" idx="11"/>
          </p:nvPr>
        </p:nvSpPr>
        <p:spPr>
          <a:ln/>
        </p:spPr>
        <p:txBody>
          <a:bodyPr/>
          <a:lstStyle>
            <a:lvl1pPr>
              <a:defRPr/>
            </a:lvl1pPr>
          </a:lstStyle>
          <a:p>
            <a:pPr>
              <a:defRPr/>
            </a:pPr>
            <a:r>
              <a:rPr lang="en-US" dirty="0" smtClean="0"/>
              <a:t>P. P. Shah &amp; Associates</a:t>
            </a:r>
            <a:endParaRPr 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AE00ADD7-DC51-4D62-A2D4-CD0CC33F466F}"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r>
              <a:rPr lang="en-US" dirty="0" smtClean="0"/>
              <a:t>July 2016</a:t>
            </a:r>
            <a:endParaRPr lang="en-US" dirty="0"/>
          </a:p>
        </p:txBody>
      </p:sp>
      <p:sp>
        <p:nvSpPr>
          <p:cNvPr id="6" name="Rectangle 12"/>
          <p:cNvSpPr>
            <a:spLocks noGrp="1" noChangeArrowheads="1"/>
          </p:cNvSpPr>
          <p:nvPr>
            <p:ph type="ftr" sz="quarter" idx="11"/>
          </p:nvPr>
        </p:nvSpPr>
        <p:spPr>
          <a:ln/>
        </p:spPr>
        <p:txBody>
          <a:bodyPr/>
          <a:lstStyle>
            <a:lvl1pPr>
              <a:defRPr/>
            </a:lvl1pPr>
          </a:lstStyle>
          <a:p>
            <a:pPr>
              <a:defRPr/>
            </a:pPr>
            <a:r>
              <a:rPr lang="en-US" dirty="0" smtClean="0"/>
              <a:t>P. P. Shah &amp; Associates</a:t>
            </a:r>
            <a:endParaRPr lang="en-US" dirty="0"/>
          </a:p>
        </p:txBody>
      </p:sp>
      <p:sp>
        <p:nvSpPr>
          <p:cNvPr id="7" name="Rectangle 13"/>
          <p:cNvSpPr>
            <a:spLocks noGrp="1" noChangeArrowheads="1"/>
          </p:cNvSpPr>
          <p:nvPr>
            <p:ph type="sldNum" sz="quarter" idx="12"/>
          </p:nvPr>
        </p:nvSpPr>
        <p:spPr>
          <a:ln/>
        </p:spPr>
        <p:txBody>
          <a:bodyPr/>
          <a:lstStyle>
            <a:lvl1pPr>
              <a:defRPr/>
            </a:lvl1pPr>
          </a:lstStyle>
          <a:p>
            <a:pPr>
              <a:defRPr/>
            </a:pPr>
            <a:fld id="{E0802A65-2CB0-4A60-853A-480F1D524317}"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r>
              <a:rPr lang="en-US" dirty="0" smtClean="0"/>
              <a:t>July 2016</a:t>
            </a:r>
            <a:endParaRPr lang="en-US" dirty="0"/>
          </a:p>
        </p:txBody>
      </p:sp>
      <p:sp>
        <p:nvSpPr>
          <p:cNvPr id="8" name="Rectangle 12"/>
          <p:cNvSpPr>
            <a:spLocks noGrp="1" noChangeArrowheads="1"/>
          </p:cNvSpPr>
          <p:nvPr>
            <p:ph type="ftr" sz="quarter" idx="11"/>
          </p:nvPr>
        </p:nvSpPr>
        <p:spPr>
          <a:ln/>
        </p:spPr>
        <p:txBody>
          <a:bodyPr/>
          <a:lstStyle>
            <a:lvl1pPr>
              <a:defRPr/>
            </a:lvl1pPr>
          </a:lstStyle>
          <a:p>
            <a:pPr>
              <a:defRPr/>
            </a:pPr>
            <a:r>
              <a:rPr lang="en-US" dirty="0" smtClean="0"/>
              <a:t>P. P. Shah &amp; Associates</a:t>
            </a:r>
            <a:endParaRPr lang="en-US" dirty="0"/>
          </a:p>
        </p:txBody>
      </p:sp>
      <p:sp>
        <p:nvSpPr>
          <p:cNvPr id="9" name="Rectangle 13"/>
          <p:cNvSpPr>
            <a:spLocks noGrp="1" noChangeArrowheads="1"/>
          </p:cNvSpPr>
          <p:nvPr>
            <p:ph type="sldNum" sz="quarter" idx="12"/>
          </p:nvPr>
        </p:nvSpPr>
        <p:spPr>
          <a:ln/>
        </p:spPr>
        <p:txBody>
          <a:bodyPr/>
          <a:lstStyle>
            <a:lvl1pPr>
              <a:defRPr/>
            </a:lvl1pPr>
          </a:lstStyle>
          <a:p>
            <a:pPr>
              <a:defRPr/>
            </a:pPr>
            <a:fld id="{C3139E30-E0AC-449D-8B9F-451DDCF046D5}"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r>
              <a:rPr lang="en-US" dirty="0" smtClean="0"/>
              <a:t>July 2016</a:t>
            </a:r>
            <a:endParaRPr lang="en-US" dirty="0"/>
          </a:p>
        </p:txBody>
      </p:sp>
      <p:sp>
        <p:nvSpPr>
          <p:cNvPr id="4" name="Rectangle 12"/>
          <p:cNvSpPr>
            <a:spLocks noGrp="1" noChangeArrowheads="1"/>
          </p:cNvSpPr>
          <p:nvPr>
            <p:ph type="ftr" sz="quarter" idx="11"/>
          </p:nvPr>
        </p:nvSpPr>
        <p:spPr>
          <a:ln/>
        </p:spPr>
        <p:txBody>
          <a:bodyPr/>
          <a:lstStyle>
            <a:lvl1pPr>
              <a:defRPr/>
            </a:lvl1pPr>
          </a:lstStyle>
          <a:p>
            <a:pPr>
              <a:defRPr/>
            </a:pPr>
            <a:r>
              <a:rPr lang="en-US" dirty="0" smtClean="0"/>
              <a:t>P. P. Shah &amp; Associates</a:t>
            </a:r>
            <a:endParaRPr lang="en-US" dirty="0"/>
          </a:p>
        </p:txBody>
      </p:sp>
      <p:sp>
        <p:nvSpPr>
          <p:cNvPr id="5" name="Rectangle 13"/>
          <p:cNvSpPr>
            <a:spLocks noGrp="1" noChangeArrowheads="1"/>
          </p:cNvSpPr>
          <p:nvPr>
            <p:ph type="sldNum" sz="quarter" idx="12"/>
          </p:nvPr>
        </p:nvSpPr>
        <p:spPr>
          <a:ln/>
        </p:spPr>
        <p:txBody>
          <a:bodyPr/>
          <a:lstStyle>
            <a:lvl1pPr>
              <a:defRPr/>
            </a:lvl1pPr>
          </a:lstStyle>
          <a:p>
            <a:pPr>
              <a:defRPr/>
            </a:pPr>
            <a:fld id="{AEE33614-1576-4826-9A5E-50DBDA8E8AF6}"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r>
              <a:rPr lang="en-US" dirty="0" smtClean="0"/>
              <a:t>July 2016</a:t>
            </a:r>
            <a:endParaRPr lang="en-US" dirty="0"/>
          </a:p>
        </p:txBody>
      </p:sp>
      <p:sp>
        <p:nvSpPr>
          <p:cNvPr id="3" name="Rectangle 12"/>
          <p:cNvSpPr>
            <a:spLocks noGrp="1" noChangeArrowheads="1"/>
          </p:cNvSpPr>
          <p:nvPr>
            <p:ph type="ftr" sz="quarter" idx="11"/>
          </p:nvPr>
        </p:nvSpPr>
        <p:spPr>
          <a:ln/>
        </p:spPr>
        <p:txBody>
          <a:bodyPr/>
          <a:lstStyle>
            <a:lvl1pPr>
              <a:defRPr/>
            </a:lvl1pPr>
          </a:lstStyle>
          <a:p>
            <a:pPr>
              <a:defRPr/>
            </a:pPr>
            <a:r>
              <a:rPr lang="en-US" dirty="0" smtClean="0"/>
              <a:t>P. P. Shah &amp; Associates</a:t>
            </a:r>
            <a:endParaRPr lang="en-US" dirty="0"/>
          </a:p>
        </p:txBody>
      </p:sp>
      <p:sp>
        <p:nvSpPr>
          <p:cNvPr id="4" name="Rectangle 13"/>
          <p:cNvSpPr>
            <a:spLocks noGrp="1" noChangeArrowheads="1"/>
          </p:cNvSpPr>
          <p:nvPr>
            <p:ph type="sldNum" sz="quarter" idx="12"/>
          </p:nvPr>
        </p:nvSpPr>
        <p:spPr>
          <a:ln/>
        </p:spPr>
        <p:txBody>
          <a:bodyPr/>
          <a:lstStyle>
            <a:lvl1pPr>
              <a:defRPr/>
            </a:lvl1pPr>
          </a:lstStyle>
          <a:p>
            <a:pPr>
              <a:defRPr/>
            </a:pPr>
            <a:fld id="{5052F816-650B-4053-80AC-AB4A4E09E1C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r>
              <a:rPr lang="en-US" dirty="0" smtClean="0"/>
              <a:t>July 2016</a:t>
            </a:r>
            <a:endParaRPr lang="en-US" dirty="0"/>
          </a:p>
        </p:txBody>
      </p:sp>
      <p:sp>
        <p:nvSpPr>
          <p:cNvPr id="6" name="Rectangle 12"/>
          <p:cNvSpPr>
            <a:spLocks noGrp="1" noChangeArrowheads="1"/>
          </p:cNvSpPr>
          <p:nvPr>
            <p:ph type="ftr" sz="quarter" idx="11"/>
          </p:nvPr>
        </p:nvSpPr>
        <p:spPr>
          <a:ln/>
        </p:spPr>
        <p:txBody>
          <a:bodyPr/>
          <a:lstStyle>
            <a:lvl1pPr>
              <a:defRPr/>
            </a:lvl1pPr>
          </a:lstStyle>
          <a:p>
            <a:pPr>
              <a:defRPr/>
            </a:pPr>
            <a:r>
              <a:rPr lang="en-US" dirty="0" smtClean="0"/>
              <a:t>P. P. Shah &amp; Associates</a:t>
            </a:r>
            <a:endParaRPr lang="en-US" dirty="0"/>
          </a:p>
        </p:txBody>
      </p:sp>
      <p:sp>
        <p:nvSpPr>
          <p:cNvPr id="7" name="Rectangle 13"/>
          <p:cNvSpPr>
            <a:spLocks noGrp="1" noChangeArrowheads="1"/>
          </p:cNvSpPr>
          <p:nvPr>
            <p:ph type="sldNum" sz="quarter" idx="12"/>
          </p:nvPr>
        </p:nvSpPr>
        <p:spPr>
          <a:ln/>
        </p:spPr>
        <p:txBody>
          <a:bodyPr/>
          <a:lstStyle>
            <a:lvl1pPr>
              <a:defRPr/>
            </a:lvl1pPr>
          </a:lstStyle>
          <a:p>
            <a:pPr>
              <a:defRPr/>
            </a:pPr>
            <a:fld id="{4626F912-B00A-4A08-89C1-F224E1489C5F}"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r>
              <a:rPr lang="en-US" dirty="0" smtClean="0"/>
              <a:t>July 2016</a:t>
            </a:r>
            <a:endParaRPr lang="en-US" dirty="0"/>
          </a:p>
        </p:txBody>
      </p:sp>
      <p:sp>
        <p:nvSpPr>
          <p:cNvPr id="6" name="Rectangle 12"/>
          <p:cNvSpPr>
            <a:spLocks noGrp="1" noChangeArrowheads="1"/>
          </p:cNvSpPr>
          <p:nvPr>
            <p:ph type="ftr" sz="quarter" idx="11"/>
          </p:nvPr>
        </p:nvSpPr>
        <p:spPr>
          <a:ln/>
        </p:spPr>
        <p:txBody>
          <a:bodyPr/>
          <a:lstStyle>
            <a:lvl1pPr>
              <a:defRPr/>
            </a:lvl1pPr>
          </a:lstStyle>
          <a:p>
            <a:pPr>
              <a:defRPr/>
            </a:pPr>
            <a:r>
              <a:rPr lang="en-US" dirty="0" smtClean="0"/>
              <a:t>P. P. Shah &amp; Associates</a:t>
            </a:r>
            <a:endParaRPr lang="en-US" dirty="0"/>
          </a:p>
        </p:txBody>
      </p:sp>
      <p:sp>
        <p:nvSpPr>
          <p:cNvPr id="7" name="Rectangle 13"/>
          <p:cNvSpPr>
            <a:spLocks noGrp="1" noChangeArrowheads="1"/>
          </p:cNvSpPr>
          <p:nvPr>
            <p:ph type="sldNum" sz="quarter" idx="12"/>
          </p:nvPr>
        </p:nvSpPr>
        <p:spPr>
          <a:ln/>
        </p:spPr>
        <p:txBody>
          <a:bodyPr/>
          <a:lstStyle>
            <a:lvl1pPr>
              <a:defRPr/>
            </a:lvl1pPr>
          </a:lstStyle>
          <a:p>
            <a:pPr>
              <a:defRPr/>
            </a:pPr>
            <a:fld id="{3D53F040-11F8-4881-867C-5042A25096EA}"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ChangeArrowheads="1"/>
          </p:cNvSpPr>
          <p:nvPr/>
        </p:nvSpPr>
        <p:spPr bwMode="ltGray">
          <a:xfrm>
            <a:off x="417513" y="838200"/>
            <a:ext cx="438150" cy="474663"/>
          </a:xfrm>
          <a:prstGeom prst="rect">
            <a:avLst/>
          </a:prstGeom>
          <a:solidFill>
            <a:schemeClr val="accent2"/>
          </a:solidFill>
          <a:ln w="9525">
            <a:noFill/>
            <a:miter lim="800000"/>
            <a:headEnd/>
            <a:tailEnd/>
          </a:ln>
          <a:effectLst/>
        </p:spPr>
        <p:txBody>
          <a:bodyPr wrap="none" anchor="ctr"/>
          <a:lstStyle/>
          <a:p>
            <a:pPr algn="ctr">
              <a:defRPr/>
            </a:pPr>
            <a:endParaRPr kumimoji="1" lang="en-US" sz="2400" dirty="0">
              <a:cs typeface="+mn-cs"/>
            </a:endParaRPr>
          </a:p>
        </p:txBody>
      </p:sp>
      <p:sp>
        <p:nvSpPr>
          <p:cNvPr id="6148" name="Rectangle 4"/>
          <p:cNvSpPr>
            <a:spLocks noChangeArrowheads="1"/>
          </p:cNvSpPr>
          <p:nvPr/>
        </p:nvSpPr>
        <p:spPr bwMode="ltGray">
          <a:xfrm>
            <a:off x="541338" y="1219200"/>
            <a:ext cx="422275" cy="474663"/>
          </a:xfrm>
          <a:prstGeom prst="rect">
            <a:avLst/>
          </a:prstGeom>
          <a:solidFill>
            <a:schemeClr val="folHlink"/>
          </a:solidFill>
          <a:ln w="9525">
            <a:noFill/>
            <a:miter lim="800000"/>
            <a:headEnd/>
            <a:tailEnd/>
          </a:ln>
          <a:effectLst/>
        </p:spPr>
        <p:txBody>
          <a:bodyPr wrap="none" anchor="ctr"/>
          <a:lstStyle/>
          <a:p>
            <a:pPr algn="ctr">
              <a:defRPr/>
            </a:pPr>
            <a:endParaRPr kumimoji="1" lang="en-US" sz="2400" dirty="0">
              <a:cs typeface="+mn-cs"/>
            </a:endParaRPr>
          </a:p>
        </p:txBody>
      </p:sp>
      <p:grpSp>
        <p:nvGrpSpPr>
          <p:cNvPr id="1028" name="Group 14"/>
          <p:cNvGrpSpPr>
            <a:grpSpLocks/>
          </p:cNvGrpSpPr>
          <p:nvPr/>
        </p:nvGrpSpPr>
        <p:grpSpPr bwMode="auto">
          <a:xfrm>
            <a:off x="0" y="381000"/>
            <a:ext cx="8556625" cy="1052513"/>
            <a:chOff x="80" y="432"/>
            <a:chExt cx="5390" cy="663"/>
          </a:xfrm>
        </p:grpSpPr>
        <p:sp>
          <p:nvSpPr>
            <p:cNvPr id="6147" name="Rectangle 3"/>
            <p:cNvSpPr>
              <a:spLocks noChangeArrowheads="1"/>
            </p:cNvSpPr>
            <p:nvPr/>
          </p:nvSpPr>
          <p:spPr bwMode="ltGray">
            <a:xfrm>
              <a:off x="504" y="528"/>
              <a:ext cx="207" cy="299"/>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kumimoji="1" lang="en-US" sz="2400" dirty="0">
                <a:cs typeface="+mn-cs"/>
              </a:endParaRPr>
            </a:p>
          </p:txBody>
        </p:sp>
        <p:sp>
          <p:nvSpPr>
            <p:cNvPr id="6149" name="Rectangle 5"/>
            <p:cNvSpPr>
              <a:spLocks noChangeArrowheads="1"/>
            </p:cNvSpPr>
            <p:nvPr/>
          </p:nvSpPr>
          <p:spPr bwMode="ltGray">
            <a:xfrm>
              <a:off x="574" y="757"/>
              <a:ext cx="232" cy="299"/>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kumimoji="1" lang="en-US" sz="2400" dirty="0">
                <a:cs typeface="+mn-cs"/>
              </a:endParaRPr>
            </a:p>
          </p:txBody>
        </p:sp>
        <p:sp>
          <p:nvSpPr>
            <p:cNvPr id="6150" name="Rectangle 6"/>
            <p:cNvSpPr>
              <a:spLocks noChangeArrowheads="1"/>
            </p:cNvSpPr>
            <p:nvPr/>
          </p:nvSpPr>
          <p:spPr bwMode="ltGray">
            <a:xfrm>
              <a:off x="80" y="69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defRPr/>
              </a:pPr>
              <a:endParaRPr kumimoji="1" lang="en-US" sz="2400" dirty="0">
                <a:cs typeface="+mn-cs"/>
              </a:endParaRPr>
            </a:p>
          </p:txBody>
        </p:sp>
        <p:sp>
          <p:nvSpPr>
            <p:cNvPr id="6151" name="Rectangle 7"/>
            <p:cNvSpPr>
              <a:spLocks noChangeArrowheads="1"/>
            </p:cNvSpPr>
            <p:nvPr/>
          </p:nvSpPr>
          <p:spPr bwMode="gray">
            <a:xfrm>
              <a:off x="480" y="432"/>
              <a:ext cx="20" cy="663"/>
            </a:xfrm>
            <a:prstGeom prst="rect">
              <a:avLst/>
            </a:prstGeom>
            <a:solidFill>
              <a:schemeClr val="bg2"/>
            </a:solidFill>
            <a:ln w="9525">
              <a:noFill/>
              <a:miter lim="800000"/>
              <a:headEnd/>
              <a:tailEnd/>
            </a:ln>
            <a:effectLst/>
          </p:spPr>
          <p:txBody>
            <a:bodyPr wrap="none" anchor="ctr"/>
            <a:lstStyle/>
            <a:p>
              <a:pPr algn="ctr">
                <a:defRPr/>
              </a:pPr>
              <a:endParaRPr kumimoji="1" lang="en-US" sz="2400" dirty="0">
                <a:cs typeface="+mn-cs"/>
              </a:endParaRPr>
            </a:p>
          </p:txBody>
        </p:sp>
        <p:sp>
          <p:nvSpPr>
            <p:cNvPr id="6152" name="Rectangle 8"/>
            <p:cNvSpPr>
              <a:spLocks noChangeArrowheads="1"/>
            </p:cNvSpPr>
            <p:nvPr/>
          </p:nvSpPr>
          <p:spPr bwMode="gray">
            <a:xfrm>
              <a:off x="288" y="912"/>
              <a:ext cx="5182" cy="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en-US" sz="2400" dirty="0">
                <a:cs typeface="+mn-cs"/>
              </a:endParaRPr>
            </a:p>
          </p:txBody>
        </p:sp>
      </p:grpSp>
      <p:sp>
        <p:nvSpPr>
          <p:cNvPr id="1029"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0"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55"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cs typeface="+mn-cs"/>
              </a:defRPr>
            </a:lvl1pPr>
          </a:lstStyle>
          <a:p>
            <a:pPr>
              <a:defRPr/>
            </a:pPr>
            <a:r>
              <a:rPr lang="en-US" dirty="0" smtClean="0"/>
              <a:t>July 2016</a:t>
            </a:r>
            <a:endParaRPr lang="en-US" dirty="0"/>
          </a:p>
        </p:txBody>
      </p:sp>
      <p:sp>
        <p:nvSpPr>
          <p:cNvPr id="6156"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cs typeface="+mn-cs"/>
              </a:defRPr>
            </a:lvl1pPr>
          </a:lstStyle>
          <a:p>
            <a:pPr>
              <a:defRPr/>
            </a:pPr>
            <a:r>
              <a:rPr lang="en-US" dirty="0" smtClean="0"/>
              <a:t>P. P. Shah &amp; Associates</a:t>
            </a:r>
            <a:endParaRPr lang="en-US" dirty="0"/>
          </a:p>
        </p:txBody>
      </p:sp>
      <p:sp>
        <p:nvSpPr>
          <p:cNvPr id="6157"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cs typeface="+mn-cs"/>
              </a:defRPr>
            </a:lvl1pPr>
          </a:lstStyle>
          <a:p>
            <a:pPr>
              <a:defRPr/>
            </a:pPr>
            <a:fld id="{CE431C2D-F0B7-461E-B510-09595590CECB}"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380" r:id="rId1"/>
    <p:sldLayoutId id="2147484370" r:id="rId2"/>
    <p:sldLayoutId id="2147484371" r:id="rId3"/>
    <p:sldLayoutId id="2147484372" r:id="rId4"/>
    <p:sldLayoutId id="2147484373" r:id="rId5"/>
    <p:sldLayoutId id="2147484374" r:id="rId6"/>
    <p:sldLayoutId id="2147484375" r:id="rId7"/>
    <p:sldLayoutId id="2147484376" r:id="rId8"/>
    <p:sldLayoutId id="2147484377" r:id="rId9"/>
    <p:sldLayoutId id="2147484378" r:id="rId10"/>
    <p:sldLayoutId id="2147484379" r:id="rId11"/>
  </p:sldLayoutIdLst>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4"/>
          <p:cNvSpPr>
            <a:spLocks noGrp="1" noChangeArrowheads="1"/>
          </p:cNvSpPr>
          <p:nvPr>
            <p:ph type="dt" sz="quarter" idx="10"/>
          </p:nvPr>
        </p:nvSpPr>
        <p:spPr/>
        <p:txBody>
          <a:bodyPr/>
          <a:lstStyle/>
          <a:p>
            <a:pPr>
              <a:defRPr/>
            </a:pPr>
            <a:r>
              <a:rPr lang="en-US" dirty="0" smtClean="0"/>
              <a:t>July 2016</a:t>
            </a:r>
            <a:endParaRPr lang="en-US" dirty="0"/>
          </a:p>
        </p:txBody>
      </p:sp>
      <p:sp>
        <p:nvSpPr>
          <p:cNvPr id="3075" name="Rectangle 15"/>
          <p:cNvSpPr>
            <a:spLocks noGrp="1" noChangeArrowheads="1"/>
          </p:cNvSpPr>
          <p:nvPr>
            <p:ph type="ftr" sz="quarter" idx="11"/>
          </p:nvPr>
        </p:nvSpPr>
        <p:spPr/>
        <p:txBody>
          <a:bodyPr/>
          <a:lstStyle/>
          <a:p>
            <a:pPr>
              <a:defRPr/>
            </a:pPr>
            <a:r>
              <a:rPr lang="en-US" dirty="0" smtClean="0"/>
              <a:t>P. P. Shah &amp; Associates</a:t>
            </a:r>
          </a:p>
        </p:txBody>
      </p:sp>
      <p:sp>
        <p:nvSpPr>
          <p:cNvPr id="3076" name="Rectangle 16"/>
          <p:cNvSpPr>
            <a:spLocks noGrp="1" noChangeArrowheads="1"/>
          </p:cNvSpPr>
          <p:nvPr>
            <p:ph type="sldNum" sz="quarter" idx="12"/>
          </p:nvPr>
        </p:nvSpPr>
        <p:spPr/>
        <p:txBody>
          <a:bodyPr/>
          <a:lstStyle/>
          <a:p>
            <a:pPr>
              <a:defRPr/>
            </a:pPr>
            <a:fld id="{6363C4C0-C5B2-4EF7-894B-285C97CA7693}" type="slidenum">
              <a:rPr lang="en-US" smtClean="0"/>
              <a:pPr>
                <a:defRPr/>
              </a:pPr>
              <a:t>1</a:t>
            </a:fld>
            <a:endParaRPr lang="en-US" dirty="0" smtClean="0"/>
          </a:p>
        </p:txBody>
      </p:sp>
      <p:sp>
        <p:nvSpPr>
          <p:cNvPr id="3077" name="Rectangle 2"/>
          <p:cNvSpPr>
            <a:spLocks noGrp="1" noChangeArrowheads="1"/>
          </p:cNvSpPr>
          <p:nvPr>
            <p:ph type="ctrTitle"/>
          </p:nvPr>
        </p:nvSpPr>
        <p:spPr>
          <a:xfrm>
            <a:off x="701566" y="457200"/>
            <a:ext cx="7924800" cy="2060028"/>
          </a:xfrm>
        </p:spPr>
        <p:txBody>
          <a:bodyPr/>
          <a:lstStyle/>
          <a:p>
            <a:pPr algn="ctr" eaLnBrk="1" hangingPunct="1"/>
            <a:r>
              <a:rPr lang="en-US" sz="4000" b="1" dirty="0" smtClean="0">
                <a:latin typeface="Book Antiqua" pitchFamily="18" charset="0"/>
              </a:rPr>
              <a:t/>
            </a:r>
            <a:br>
              <a:rPr lang="en-US" sz="4000" b="1" dirty="0" smtClean="0">
                <a:latin typeface="Book Antiqua" pitchFamily="18" charset="0"/>
              </a:rPr>
            </a:br>
            <a:r>
              <a:rPr lang="en-US" sz="2400" dirty="0" smtClean="0"/>
              <a:t/>
            </a:r>
            <a:br>
              <a:rPr lang="en-US" sz="2400" dirty="0" smtClean="0"/>
            </a:br>
            <a:r>
              <a:rPr lang="en-US" sz="2400" dirty="0" smtClean="0"/>
              <a:t/>
            </a:r>
            <a:br>
              <a:rPr lang="en-US" sz="2400" dirty="0" smtClean="0"/>
            </a:br>
            <a:r>
              <a:rPr lang="en-US" sz="3000" b="1" dirty="0" smtClean="0"/>
              <a:t>CROSS-BORDER TAXATION OF ESTATES</a:t>
            </a:r>
            <a:br>
              <a:rPr lang="en-US" sz="3000" b="1" dirty="0" smtClean="0"/>
            </a:br>
            <a:r>
              <a:rPr lang="en-US" sz="3000" b="1" dirty="0"/>
              <a:t/>
            </a:r>
            <a:br>
              <a:rPr lang="en-US" sz="3000" b="1" dirty="0"/>
            </a:br>
            <a:r>
              <a:rPr lang="en-US" sz="3000" b="1" dirty="0" smtClean="0"/>
              <a:t>CASE STUDIES</a:t>
            </a:r>
            <a:endParaRPr lang="en-US" sz="2400" dirty="0" smtClean="0">
              <a:solidFill>
                <a:srgbClr val="990033"/>
              </a:solidFill>
            </a:endParaRPr>
          </a:p>
        </p:txBody>
      </p:sp>
      <p:sp>
        <p:nvSpPr>
          <p:cNvPr id="3078" name="Rectangle 5"/>
          <p:cNvSpPr>
            <a:spLocks noGrp="1" noChangeArrowheads="1"/>
          </p:cNvSpPr>
          <p:nvPr>
            <p:ph type="subTitle" idx="1"/>
          </p:nvPr>
        </p:nvSpPr>
        <p:spPr>
          <a:xfrm>
            <a:off x="990600" y="3429000"/>
            <a:ext cx="7239000" cy="2895600"/>
          </a:xfrm>
        </p:spPr>
        <p:txBody>
          <a:bodyPr/>
          <a:lstStyle/>
          <a:p>
            <a:pPr eaLnBrk="1" hangingPunct="1">
              <a:lnSpc>
                <a:spcPct val="90000"/>
              </a:lnSpc>
            </a:pPr>
            <a:endParaRPr lang="en-US" sz="2200" b="1" dirty="0" smtClean="0">
              <a:solidFill>
                <a:schemeClr val="tx2"/>
              </a:solidFill>
            </a:endParaRPr>
          </a:p>
          <a:p>
            <a:pPr eaLnBrk="1" hangingPunct="1">
              <a:lnSpc>
                <a:spcPct val="90000"/>
              </a:lnSpc>
            </a:pPr>
            <a:endParaRPr lang="en-US" sz="2200" b="1" dirty="0" smtClean="0">
              <a:solidFill>
                <a:schemeClr val="tx2"/>
              </a:solidFill>
            </a:endParaRPr>
          </a:p>
          <a:p>
            <a:pPr eaLnBrk="1" hangingPunct="1">
              <a:lnSpc>
                <a:spcPct val="90000"/>
              </a:lnSpc>
            </a:pPr>
            <a:r>
              <a:rPr lang="en-US" sz="2200" b="1" dirty="0" smtClean="0">
                <a:solidFill>
                  <a:schemeClr val="tx2"/>
                </a:solidFill>
              </a:rPr>
              <a:t>by: Mr. Paresh P. Shah</a:t>
            </a:r>
          </a:p>
          <a:p>
            <a:pPr eaLnBrk="1" hangingPunct="1">
              <a:lnSpc>
                <a:spcPct val="90000"/>
              </a:lnSpc>
            </a:pPr>
            <a:endParaRPr lang="en-US" sz="2000" dirty="0" smtClean="0">
              <a:solidFill>
                <a:srgbClr val="339966"/>
              </a:solidFill>
            </a:endParaRPr>
          </a:p>
          <a:p>
            <a:pPr eaLnBrk="1" hangingPunct="1">
              <a:lnSpc>
                <a:spcPct val="90000"/>
              </a:lnSpc>
            </a:pPr>
            <a:r>
              <a:rPr lang="en-US" sz="2000" dirty="0" smtClean="0">
                <a:solidFill>
                  <a:schemeClr val="folHlink"/>
                </a:solidFill>
              </a:rPr>
              <a:t>P.P. Shah &amp; Associates</a:t>
            </a:r>
          </a:p>
          <a:p>
            <a:pPr eaLnBrk="1" hangingPunct="1">
              <a:lnSpc>
                <a:spcPct val="90000"/>
              </a:lnSpc>
            </a:pPr>
            <a:r>
              <a:rPr lang="en-US" sz="2000" dirty="0" smtClean="0">
                <a:solidFill>
                  <a:schemeClr val="folHlink"/>
                </a:solidFill>
              </a:rPr>
              <a:t>Chartered Accountants</a:t>
            </a:r>
          </a:p>
          <a:p>
            <a:pPr eaLnBrk="1" hangingPunct="1">
              <a:lnSpc>
                <a:spcPct val="90000"/>
              </a:lnSpc>
            </a:pPr>
            <a:r>
              <a:rPr lang="en-US" sz="2000" dirty="0" smtClean="0">
                <a:solidFill>
                  <a:schemeClr val="folHlink"/>
                </a:solidFill>
              </a:rPr>
              <a:t>Email: ppshahandassociates.com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50938" y="214313"/>
            <a:ext cx="7793037" cy="928687"/>
          </a:xfrm>
        </p:spPr>
        <p:txBody>
          <a:bodyPr/>
          <a:lstStyle/>
          <a:p>
            <a:r>
              <a:rPr lang="en-US" sz="2400" dirty="0" smtClean="0"/>
              <a:t>CASE-STUDY 2: (</a:t>
            </a:r>
            <a:r>
              <a:rPr lang="en-US" sz="2400" dirty="0" err="1" smtClean="0"/>
              <a:t>con’t</a:t>
            </a:r>
            <a:r>
              <a:rPr lang="en-US" sz="2400" dirty="0" smtClean="0"/>
              <a:t>)</a:t>
            </a:r>
            <a:br>
              <a:rPr lang="en-US" sz="2400" dirty="0" smtClean="0"/>
            </a:br>
            <a:r>
              <a:rPr lang="en-US" sz="2400" dirty="0" smtClean="0"/>
              <a:t>U.S. GRANTOR TRUST WITH INDIAN BENEFICIARIES</a:t>
            </a:r>
          </a:p>
        </p:txBody>
      </p:sp>
      <p:sp>
        <p:nvSpPr>
          <p:cNvPr id="4100" name="Date Placeholder 3"/>
          <p:cNvSpPr>
            <a:spLocks noGrp="1"/>
          </p:cNvSpPr>
          <p:nvPr>
            <p:ph type="dt" sz="quarter" idx="10"/>
          </p:nvPr>
        </p:nvSpPr>
        <p:spPr/>
        <p:txBody>
          <a:bodyPr/>
          <a:lstStyle/>
          <a:p>
            <a:pPr>
              <a:defRPr/>
            </a:pPr>
            <a:r>
              <a:rPr lang="en-US" dirty="0" smtClean="0"/>
              <a:t>July 2016</a:t>
            </a:r>
            <a:endParaRPr lang="en-US" dirty="0"/>
          </a:p>
        </p:txBody>
      </p:sp>
      <p:sp>
        <p:nvSpPr>
          <p:cNvPr id="4101" name="Footer Placeholder 4"/>
          <p:cNvSpPr>
            <a:spLocks noGrp="1"/>
          </p:cNvSpPr>
          <p:nvPr>
            <p:ph type="ftr" sz="quarter" idx="11"/>
          </p:nvPr>
        </p:nvSpPr>
        <p:spPr/>
        <p:txBody>
          <a:bodyPr/>
          <a:lstStyle/>
          <a:p>
            <a:pPr>
              <a:defRPr/>
            </a:pPr>
            <a:r>
              <a:rPr lang="en-US" dirty="0" smtClean="0"/>
              <a:t>P. P. Shah &amp; Associates</a:t>
            </a:r>
          </a:p>
        </p:txBody>
      </p:sp>
      <p:sp>
        <p:nvSpPr>
          <p:cNvPr id="4102" name="Slide Number Placeholder 5"/>
          <p:cNvSpPr>
            <a:spLocks noGrp="1"/>
          </p:cNvSpPr>
          <p:nvPr>
            <p:ph type="sldNum" sz="quarter" idx="12"/>
          </p:nvPr>
        </p:nvSpPr>
        <p:spPr/>
        <p:txBody>
          <a:bodyPr/>
          <a:lstStyle/>
          <a:p>
            <a:pPr>
              <a:defRPr/>
            </a:pPr>
            <a:fld id="{A9DD5350-61FC-4A9C-A602-D8B2E212EADA}" type="slidenum">
              <a:rPr lang="en-US" smtClean="0"/>
              <a:pPr>
                <a:defRPr/>
              </a:pPr>
              <a:t>10</a:t>
            </a:fld>
            <a:endParaRPr lang="en-US" dirty="0" smtClean="0"/>
          </a:p>
        </p:txBody>
      </p:sp>
      <p:sp>
        <p:nvSpPr>
          <p:cNvPr id="2" name="Content Placeholder 1"/>
          <p:cNvSpPr>
            <a:spLocks noGrp="1"/>
          </p:cNvSpPr>
          <p:nvPr>
            <p:ph idx="1"/>
          </p:nvPr>
        </p:nvSpPr>
        <p:spPr>
          <a:xfrm>
            <a:off x="950572" y="1062110"/>
            <a:ext cx="7772400" cy="5409027"/>
          </a:xfrm>
        </p:spPr>
        <p:txBody>
          <a:bodyPr/>
          <a:lstStyle/>
          <a:p>
            <a:pPr marL="0" indent="0">
              <a:lnSpc>
                <a:spcPct val="150000"/>
              </a:lnSpc>
              <a:buNone/>
            </a:pPr>
            <a:r>
              <a:rPr lang="en-US" sz="2000" dirty="0" smtClean="0"/>
              <a:t>    </a:t>
            </a:r>
            <a:r>
              <a:rPr lang="en-US" sz="2000" u="sng" dirty="0" smtClean="0"/>
              <a:t>DISCUSSIONS OF U.S. GRANTOR TRUST</a:t>
            </a:r>
            <a:r>
              <a:rPr lang="en-US" sz="2000" dirty="0" smtClean="0"/>
              <a:t>:</a:t>
            </a:r>
          </a:p>
          <a:p>
            <a:r>
              <a:rPr lang="en-US" sz="1900" dirty="0" smtClean="0"/>
              <a:t>On settlement of property to a revocable trust, U.S. Gift Tax liability would not be incurred until the property is transferred to a beneficiary or when the trust becomes irrevocable</a:t>
            </a:r>
          </a:p>
          <a:p>
            <a:r>
              <a:rPr lang="en-US" sz="1900" dirty="0" smtClean="0"/>
              <a:t>On death of Mr. ‘A’, the settlor, the trust becomes a non-grantor trust. Accordingly, current income should be distributed to the beneficiaries to avoid incidence of </a:t>
            </a:r>
            <a:r>
              <a:rPr lang="en-US" sz="1900" dirty="0" err="1" smtClean="0"/>
              <a:t>unfavourable</a:t>
            </a:r>
            <a:r>
              <a:rPr lang="en-US" sz="1900" dirty="0" smtClean="0"/>
              <a:t> tax treatment of accumulated income as per U.S. tax laws</a:t>
            </a:r>
          </a:p>
          <a:p>
            <a:r>
              <a:rPr lang="en-US" sz="1900" dirty="0" smtClean="0"/>
              <a:t>Further, on death of Mr. ‘A’, the trust assets, being U.S. </a:t>
            </a:r>
            <a:r>
              <a:rPr lang="en-US" sz="1900" dirty="0" err="1" smtClean="0"/>
              <a:t>situs</a:t>
            </a:r>
            <a:r>
              <a:rPr lang="en-US" sz="1900" dirty="0" smtClean="0"/>
              <a:t> assets shall be subject to Estate taxes.</a:t>
            </a:r>
          </a:p>
          <a:p>
            <a:r>
              <a:rPr lang="en-US" sz="1900" dirty="0" smtClean="0"/>
              <a:t>Therefore, for U.S. </a:t>
            </a:r>
            <a:r>
              <a:rPr lang="en-US" sz="1900" dirty="0" err="1" smtClean="0"/>
              <a:t>situs</a:t>
            </a:r>
            <a:r>
              <a:rPr lang="en-US" sz="1900" dirty="0" smtClean="0"/>
              <a:t> assets, whether they are held in personal name or settled on a trust, U.S. income tax and Gift / Estate taxes on death of settlor would always be applicable.</a:t>
            </a:r>
          </a:p>
          <a:p>
            <a:r>
              <a:rPr lang="en-US" sz="1900" dirty="0" smtClean="0"/>
              <a:t>After death of Mr. ‘A’, the trust income shall be taxable both in U.S. and in India (with tax credit). Indian beneficiaries shall be taxed at maximum marginal tax rate as provided under the Indian Income-Tax Act, 1961 </a:t>
            </a:r>
          </a:p>
        </p:txBody>
      </p:sp>
    </p:spTree>
    <p:extLst>
      <p:ext uri="{BB962C8B-B14F-4D97-AF65-F5344CB8AC3E}">
        <p14:creationId xmlns:p14="http://schemas.microsoft.com/office/powerpoint/2010/main" val="8958410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50938" y="214313"/>
            <a:ext cx="7793037" cy="928687"/>
          </a:xfrm>
        </p:spPr>
        <p:txBody>
          <a:bodyPr/>
          <a:lstStyle/>
          <a:p>
            <a:r>
              <a:rPr lang="en-US" sz="2400" dirty="0" smtClean="0"/>
              <a:t>CASE-STUDY 3:</a:t>
            </a:r>
            <a:br>
              <a:rPr lang="en-US" sz="2400" dirty="0" smtClean="0"/>
            </a:br>
            <a:r>
              <a:rPr lang="en-US" sz="2400" dirty="0" smtClean="0"/>
              <a:t>INDIAN TRUST WITH U.K. BENEFICIARIES</a:t>
            </a:r>
          </a:p>
        </p:txBody>
      </p:sp>
      <p:sp>
        <p:nvSpPr>
          <p:cNvPr id="4100" name="Date Placeholder 3"/>
          <p:cNvSpPr>
            <a:spLocks noGrp="1"/>
          </p:cNvSpPr>
          <p:nvPr>
            <p:ph type="dt" sz="quarter" idx="10"/>
          </p:nvPr>
        </p:nvSpPr>
        <p:spPr/>
        <p:txBody>
          <a:bodyPr/>
          <a:lstStyle/>
          <a:p>
            <a:pPr>
              <a:defRPr/>
            </a:pPr>
            <a:r>
              <a:rPr lang="en-US" dirty="0" smtClean="0"/>
              <a:t>July 2016</a:t>
            </a:r>
            <a:endParaRPr lang="en-US" dirty="0"/>
          </a:p>
        </p:txBody>
      </p:sp>
      <p:sp>
        <p:nvSpPr>
          <p:cNvPr id="4101" name="Footer Placeholder 4"/>
          <p:cNvSpPr>
            <a:spLocks noGrp="1"/>
          </p:cNvSpPr>
          <p:nvPr>
            <p:ph type="ftr" sz="quarter" idx="11"/>
          </p:nvPr>
        </p:nvSpPr>
        <p:spPr/>
        <p:txBody>
          <a:bodyPr/>
          <a:lstStyle/>
          <a:p>
            <a:pPr>
              <a:defRPr/>
            </a:pPr>
            <a:r>
              <a:rPr lang="en-US" dirty="0" smtClean="0"/>
              <a:t>P. P. Shah &amp; Associates</a:t>
            </a:r>
          </a:p>
        </p:txBody>
      </p:sp>
      <p:sp>
        <p:nvSpPr>
          <p:cNvPr id="4102" name="Slide Number Placeholder 5"/>
          <p:cNvSpPr>
            <a:spLocks noGrp="1"/>
          </p:cNvSpPr>
          <p:nvPr>
            <p:ph type="sldNum" sz="quarter" idx="12"/>
          </p:nvPr>
        </p:nvSpPr>
        <p:spPr/>
        <p:txBody>
          <a:bodyPr/>
          <a:lstStyle/>
          <a:p>
            <a:pPr>
              <a:defRPr/>
            </a:pPr>
            <a:fld id="{A9DD5350-61FC-4A9C-A602-D8B2E212EADA}" type="slidenum">
              <a:rPr lang="en-US" smtClean="0"/>
              <a:pPr>
                <a:defRPr/>
              </a:pPr>
              <a:t>11</a:t>
            </a:fld>
            <a:endParaRPr lang="en-US" dirty="0" smtClean="0"/>
          </a:p>
        </p:txBody>
      </p:sp>
      <p:sp>
        <p:nvSpPr>
          <p:cNvPr id="2" name="Content Placeholder 1"/>
          <p:cNvSpPr>
            <a:spLocks noGrp="1"/>
          </p:cNvSpPr>
          <p:nvPr>
            <p:ph idx="1"/>
          </p:nvPr>
        </p:nvSpPr>
        <p:spPr>
          <a:xfrm>
            <a:off x="995527" y="1242022"/>
            <a:ext cx="7772400" cy="5229116"/>
          </a:xfrm>
        </p:spPr>
        <p:txBody>
          <a:bodyPr/>
          <a:lstStyle/>
          <a:p>
            <a:pPr marL="0" indent="0">
              <a:lnSpc>
                <a:spcPct val="150000"/>
              </a:lnSpc>
              <a:buNone/>
            </a:pPr>
            <a:r>
              <a:rPr lang="en-US" sz="2000" dirty="0" smtClean="0"/>
              <a:t>    </a:t>
            </a:r>
            <a:r>
              <a:rPr lang="en-US" sz="2000" u="sng" dirty="0" smtClean="0"/>
              <a:t>FACTS OF THE CASE</a:t>
            </a:r>
            <a:r>
              <a:rPr lang="en-US" sz="2000" dirty="0" smtClean="0"/>
              <a:t>:</a:t>
            </a:r>
          </a:p>
          <a:p>
            <a:r>
              <a:rPr lang="en-US" sz="1900" dirty="0" smtClean="0"/>
              <a:t>Mr. ‘X’ is a tax resident and domicile of U.K. and is living with his wife and three children in the U.K.</a:t>
            </a:r>
          </a:p>
          <a:p>
            <a:r>
              <a:rPr lang="en-US" sz="1900" dirty="0" smtClean="0"/>
              <a:t>Mr. ‘A’, an Indian citizen and resident, is the father of Mr. ‘X’</a:t>
            </a:r>
          </a:p>
          <a:p>
            <a:r>
              <a:rPr lang="en-US" sz="1900" dirty="0" smtClean="0"/>
              <a:t>Mr. ‘A’ desires to gift his immovable properties located in India to his son Mr. ‘X’</a:t>
            </a:r>
          </a:p>
          <a:p>
            <a:r>
              <a:rPr lang="en-US" sz="1900" dirty="0" smtClean="0"/>
              <a:t>However, income from such immovable properties shall </a:t>
            </a:r>
            <a:r>
              <a:rPr lang="en-US" sz="1900" dirty="0"/>
              <a:t>be taxable in the hands of Mr. ‘X</a:t>
            </a:r>
            <a:r>
              <a:rPr lang="en-US" sz="1900" dirty="0" smtClean="0"/>
              <a:t>’ both in U.K. (U.K. tax resident &amp; domicile is taxed on worldwide income) and in India (as source of income)</a:t>
            </a:r>
          </a:p>
          <a:p>
            <a:r>
              <a:rPr lang="en-US" sz="1900" dirty="0" smtClean="0"/>
              <a:t>Further, on death of Mr. ‘X’, the properties shall form part of his estate and shall be subject to Inheritance tax in U.K.</a:t>
            </a:r>
          </a:p>
          <a:p>
            <a:r>
              <a:rPr lang="en-US" sz="1900" dirty="0" smtClean="0"/>
              <a:t>Mr. ‘X’ has approached KNAV for their expert advice</a:t>
            </a:r>
          </a:p>
          <a:p>
            <a:pPr>
              <a:lnSpc>
                <a:spcPct val="150000"/>
              </a:lnSpc>
            </a:pPr>
            <a:endParaRPr lang="en-US" sz="2400" dirty="0" smtClean="0"/>
          </a:p>
        </p:txBody>
      </p:sp>
    </p:spTree>
    <p:extLst>
      <p:ext uri="{BB962C8B-B14F-4D97-AF65-F5344CB8AC3E}">
        <p14:creationId xmlns:p14="http://schemas.microsoft.com/office/powerpoint/2010/main" val="26972801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50938" y="214313"/>
            <a:ext cx="7793037" cy="928687"/>
          </a:xfrm>
        </p:spPr>
        <p:txBody>
          <a:bodyPr/>
          <a:lstStyle/>
          <a:p>
            <a:r>
              <a:rPr lang="en-US" sz="2400" dirty="0" smtClean="0"/>
              <a:t>CASE-STUDY 3: (</a:t>
            </a:r>
            <a:r>
              <a:rPr lang="en-US" sz="2400" dirty="0" err="1" smtClean="0"/>
              <a:t>con’t</a:t>
            </a:r>
            <a:r>
              <a:rPr lang="en-US" sz="2400" dirty="0" smtClean="0"/>
              <a:t>)</a:t>
            </a:r>
            <a:br>
              <a:rPr lang="en-US" sz="2400" dirty="0" smtClean="0"/>
            </a:br>
            <a:r>
              <a:rPr lang="en-US" sz="2400" dirty="0" smtClean="0"/>
              <a:t>INDIAN TRUST WITH U.K. BENEFICIARIES</a:t>
            </a:r>
          </a:p>
        </p:txBody>
      </p:sp>
      <p:sp>
        <p:nvSpPr>
          <p:cNvPr id="4100" name="Date Placeholder 3"/>
          <p:cNvSpPr>
            <a:spLocks noGrp="1"/>
          </p:cNvSpPr>
          <p:nvPr>
            <p:ph type="dt" sz="quarter" idx="10"/>
          </p:nvPr>
        </p:nvSpPr>
        <p:spPr/>
        <p:txBody>
          <a:bodyPr/>
          <a:lstStyle/>
          <a:p>
            <a:pPr>
              <a:defRPr/>
            </a:pPr>
            <a:r>
              <a:rPr lang="en-US" dirty="0" smtClean="0"/>
              <a:t>July 2016</a:t>
            </a:r>
            <a:endParaRPr lang="en-US" dirty="0"/>
          </a:p>
        </p:txBody>
      </p:sp>
      <p:sp>
        <p:nvSpPr>
          <p:cNvPr id="4101" name="Footer Placeholder 4"/>
          <p:cNvSpPr>
            <a:spLocks noGrp="1"/>
          </p:cNvSpPr>
          <p:nvPr>
            <p:ph type="ftr" sz="quarter" idx="11"/>
          </p:nvPr>
        </p:nvSpPr>
        <p:spPr/>
        <p:txBody>
          <a:bodyPr/>
          <a:lstStyle/>
          <a:p>
            <a:pPr>
              <a:defRPr/>
            </a:pPr>
            <a:r>
              <a:rPr lang="en-US" dirty="0" smtClean="0"/>
              <a:t>P. P. Shah &amp; Associates</a:t>
            </a:r>
          </a:p>
        </p:txBody>
      </p:sp>
      <p:sp>
        <p:nvSpPr>
          <p:cNvPr id="4102" name="Slide Number Placeholder 5"/>
          <p:cNvSpPr>
            <a:spLocks noGrp="1"/>
          </p:cNvSpPr>
          <p:nvPr>
            <p:ph type="sldNum" sz="quarter" idx="12"/>
          </p:nvPr>
        </p:nvSpPr>
        <p:spPr/>
        <p:txBody>
          <a:bodyPr/>
          <a:lstStyle/>
          <a:p>
            <a:pPr>
              <a:defRPr/>
            </a:pPr>
            <a:fld id="{A9DD5350-61FC-4A9C-A602-D8B2E212EADA}" type="slidenum">
              <a:rPr lang="en-US" smtClean="0"/>
              <a:pPr>
                <a:defRPr/>
              </a:pPr>
              <a:t>12</a:t>
            </a:fld>
            <a:endParaRPr lang="en-US" dirty="0" smtClean="0"/>
          </a:p>
        </p:txBody>
      </p:sp>
      <p:sp>
        <p:nvSpPr>
          <p:cNvPr id="2" name="Content Placeholder 1"/>
          <p:cNvSpPr>
            <a:spLocks noGrp="1"/>
          </p:cNvSpPr>
          <p:nvPr>
            <p:ph idx="1"/>
          </p:nvPr>
        </p:nvSpPr>
        <p:spPr>
          <a:xfrm>
            <a:off x="950572" y="1090246"/>
            <a:ext cx="7772400" cy="5497086"/>
          </a:xfrm>
        </p:spPr>
        <p:txBody>
          <a:bodyPr/>
          <a:lstStyle/>
          <a:p>
            <a:pPr marL="0" indent="0">
              <a:lnSpc>
                <a:spcPct val="150000"/>
              </a:lnSpc>
              <a:buNone/>
            </a:pPr>
            <a:r>
              <a:rPr lang="en-US" sz="2000" dirty="0" smtClean="0"/>
              <a:t>    </a:t>
            </a:r>
            <a:r>
              <a:rPr lang="en-US" sz="2000" u="sng" dirty="0" smtClean="0"/>
              <a:t>KNAV’S ADVICE &amp; SOLUTION</a:t>
            </a:r>
            <a:r>
              <a:rPr lang="en-US" sz="2000" dirty="0" smtClean="0"/>
              <a:t>:</a:t>
            </a:r>
          </a:p>
          <a:p>
            <a:pPr>
              <a:lnSpc>
                <a:spcPct val="150000"/>
              </a:lnSpc>
            </a:pPr>
            <a:r>
              <a:rPr lang="en-US" sz="1900" dirty="0" smtClean="0"/>
              <a:t>Mr. ‘A’ to settle the immovable properties located in India on to an Indian trust for the benefit of his son Mr. ‘X’, his daughter-in-law and his three grand-children</a:t>
            </a:r>
          </a:p>
          <a:p>
            <a:pPr>
              <a:lnSpc>
                <a:spcPct val="150000"/>
              </a:lnSpc>
            </a:pPr>
            <a:r>
              <a:rPr lang="en-US" sz="1900" dirty="0" smtClean="0"/>
              <a:t>The Indian Trust would be in the nature of a Non-Resident Trust as per U.K. tax codes</a:t>
            </a:r>
          </a:p>
          <a:p>
            <a:pPr>
              <a:lnSpc>
                <a:spcPct val="150000"/>
              </a:lnSpc>
            </a:pPr>
            <a:r>
              <a:rPr lang="en-US" sz="1900" dirty="0"/>
              <a:t>Non-Resident Trust </a:t>
            </a:r>
            <a:r>
              <a:rPr lang="en-US" sz="1900" dirty="0" smtClean="0"/>
              <a:t>is usually one where:</a:t>
            </a:r>
            <a:endParaRPr lang="en-US" sz="1900" dirty="0"/>
          </a:p>
          <a:p>
            <a:pPr marL="338138" indent="0">
              <a:lnSpc>
                <a:spcPct val="150000"/>
              </a:lnSpc>
              <a:buNone/>
            </a:pPr>
            <a:r>
              <a:rPr lang="en-US" sz="1900" dirty="0"/>
              <a:t>(</a:t>
            </a:r>
            <a:r>
              <a:rPr lang="en-US" sz="1900" dirty="0" err="1"/>
              <a:t>i</a:t>
            </a:r>
            <a:r>
              <a:rPr lang="en-US" sz="1900" dirty="0" smtClean="0"/>
              <a:t>)  </a:t>
            </a:r>
            <a:r>
              <a:rPr lang="en-US" sz="1900" dirty="0"/>
              <a:t>All the Trustees are non-resident, or</a:t>
            </a:r>
          </a:p>
          <a:p>
            <a:pPr marL="688975" indent="-350838">
              <a:lnSpc>
                <a:spcPct val="150000"/>
              </a:lnSpc>
              <a:buNone/>
            </a:pPr>
            <a:r>
              <a:rPr lang="en-US" sz="1900" dirty="0"/>
              <a:t>(ii</a:t>
            </a:r>
            <a:r>
              <a:rPr lang="en-US" sz="1900" dirty="0" smtClean="0"/>
              <a:t>) Some </a:t>
            </a:r>
            <a:r>
              <a:rPr lang="en-US" sz="1900" dirty="0"/>
              <a:t>of the Trustees are non-resident and the Settlor was non-UK domiciled and non-resident when Trust was set up</a:t>
            </a:r>
          </a:p>
          <a:p>
            <a:pPr>
              <a:lnSpc>
                <a:spcPct val="150000"/>
              </a:lnSpc>
            </a:pPr>
            <a:r>
              <a:rPr lang="en-US" sz="1900" dirty="0" smtClean="0"/>
              <a:t>Unlike in U.S., there is no concept of a Grantor or non-Grantor Trust in U.K.</a:t>
            </a:r>
            <a:endParaRPr lang="en-US" sz="1900" dirty="0" smtClean="0"/>
          </a:p>
          <a:p>
            <a:pPr marL="0" indent="0">
              <a:lnSpc>
                <a:spcPct val="150000"/>
              </a:lnSpc>
              <a:buNone/>
            </a:pPr>
            <a:endParaRPr lang="en-US" sz="2400" dirty="0" smtClean="0"/>
          </a:p>
        </p:txBody>
      </p:sp>
    </p:spTree>
    <p:extLst>
      <p:ext uri="{BB962C8B-B14F-4D97-AF65-F5344CB8AC3E}">
        <p14:creationId xmlns:p14="http://schemas.microsoft.com/office/powerpoint/2010/main" val="17297639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50938" y="214313"/>
            <a:ext cx="7793037" cy="928687"/>
          </a:xfrm>
        </p:spPr>
        <p:txBody>
          <a:bodyPr/>
          <a:lstStyle/>
          <a:p>
            <a:r>
              <a:rPr lang="en-US" sz="2400" dirty="0"/>
              <a:t>CASE-STUDY 3: (</a:t>
            </a:r>
            <a:r>
              <a:rPr lang="en-US" sz="2400" dirty="0" err="1"/>
              <a:t>con’t</a:t>
            </a:r>
            <a:r>
              <a:rPr lang="en-US" sz="2400" dirty="0"/>
              <a:t>)</a:t>
            </a:r>
            <a:br>
              <a:rPr lang="en-US" sz="2400" dirty="0"/>
            </a:br>
            <a:r>
              <a:rPr lang="en-US" sz="2400" dirty="0"/>
              <a:t>INDIAN TRUST WITH U.K. BENEFICIARIES</a:t>
            </a:r>
            <a:endParaRPr lang="en-US" sz="2400" dirty="0" smtClean="0"/>
          </a:p>
        </p:txBody>
      </p:sp>
      <p:sp>
        <p:nvSpPr>
          <p:cNvPr id="4100" name="Date Placeholder 3"/>
          <p:cNvSpPr>
            <a:spLocks noGrp="1"/>
          </p:cNvSpPr>
          <p:nvPr>
            <p:ph type="dt" sz="quarter" idx="10"/>
          </p:nvPr>
        </p:nvSpPr>
        <p:spPr/>
        <p:txBody>
          <a:bodyPr/>
          <a:lstStyle/>
          <a:p>
            <a:pPr>
              <a:defRPr/>
            </a:pPr>
            <a:r>
              <a:rPr lang="en-US" dirty="0" smtClean="0"/>
              <a:t>July 2016</a:t>
            </a:r>
            <a:endParaRPr lang="en-US" dirty="0"/>
          </a:p>
        </p:txBody>
      </p:sp>
      <p:sp>
        <p:nvSpPr>
          <p:cNvPr id="4101" name="Footer Placeholder 4"/>
          <p:cNvSpPr>
            <a:spLocks noGrp="1"/>
          </p:cNvSpPr>
          <p:nvPr>
            <p:ph type="ftr" sz="quarter" idx="11"/>
          </p:nvPr>
        </p:nvSpPr>
        <p:spPr/>
        <p:txBody>
          <a:bodyPr/>
          <a:lstStyle/>
          <a:p>
            <a:pPr>
              <a:defRPr/>
            </a:pPr>
            <a:r>
              <a:rPr lang="en-US" dirty="0" smtClean="0"/>
              <a:t>P. P. Shah &amp; Associates</a:t>
            </a:r>
          </a:p>
        </p:txBody>
      </p:sp>
      <p:sp>
        <p:nvSpPr>
          <p:cNvPr id="4102" name="Slide Number Placeholder 5"/>
          <p:cNvSpPr>
            <a:spLocks noGrp="1"/>
          </p:cNvSpPr>
          <p:nvPr>
            <p:ph type="sldNum" sz="quarter" idx="12"/>
          </p:nvPr>
        </p:nvSpPr>
        <p:spPr/>
        <p:txBody>
          <a:bodyPr/>
          <a:lstStyle/>
          <a:p>
            <a:pPr>
              <a:defRPr/>
            </a:pPr>
            <a:fld id="{A9DD5350-61FC-4A9C-A602-D8B2E212EADA}" type="slidenum">
              <a:rPr lang="en-US" smtClean="0"/>
              <a:pPr>
                <a:defRPr/>
              </a:pPr>
              <a:t>13</a:t>
            </a:fld>
            <a:endParaRPr lang="en-US" dirty="0" smtClean="0"/>
          </a:p>
        </p:txBody>
      </p:sp>
      <p:sp>
        <p:nvSpPr>
          <p:cNvPr id="2" name="Content Placeholder 1"/>
          <p:cNvSpPr>
            <a:spLocks noGrp="1"/>
          </p:cNvSpPr>
          <p:nvPr>
            <p:ph idx="1"/>
          </p:nvPr>
        </p:nvSpPr>
        <p:spPr>
          <a:xfrm>
            <a:off x="668418" y="1370183"/>
            <a:ext cx="8275557" cy="5217149"/>
          </a:xfrm>
        </p:spPr>
        <p:txBody>
          <a:bodyPr/>
          <a:lstStyle/>
          <a:p>
            <a:pPr marL="0" indent="0">
              <a:buNone/>
            </a:pPr>
            <a:r>
              <a:rPr lang="en-US" sz="2000" dirty="0" smtClean="0"/>
              <a:t>    </a:t>
            </a:r>
            <a:r>
              <a:rPr lang="en-US" sz="2000" u="sng" dirty="0" smtClean="0"/>
              <a:t>Analysis &amp; Discussions</a:t>
            </a:r>
            <a:r>
              <a:rPr lang="en-US" sz="2000" dirty="0" smtClean="0"/>
              <a:t>:</a:t>
            </a:r>
            <a:endParaRPr lang="en-US" sz="2000" dirty="0"/>
          </a:p>
          <a:p>
            <a:pPr marL="0" indent="0">
              <a:buNone/>
            </a:pPr>
            <a:r>
              <a:rPr lang="en-US" sz="1900" dirty="0" smtClean="0"/>
              <a:t>    Non-Resident </a:t>
            </a:r>
            <a:r>
              <a:rPr lang="en-US" sz="1900" dirty="0"/>
              <a:t>Trust: </a:t>
            </a:r>
            <a:r>
              <a:rPr lang="en-US" sz="1900" dirty="0" smtClean="0"/>
              <a:t>U.K. </a:t>
            </a:r>
            <a:r>
              <a:rPr lang="en-US" sz="1900" dirty="0"/>
              <a:t>Tax implications </a:t>
            </a:r>
          </a:p>
          <a:p>
            <a:r>
              <a:rPr lang="en-US" sz="1900" dirty="0" smtClean="0"/>
              <a:t>An Indian / Non-Resident (i.e. non-U.K.) </a:t>
            </a:r>
            <a:r>
              <a:rPr lang="en-US" sz="1900" dirty="0"/>
              <a:t>trust is not subject to </a:t>
            </a:r>
            <a:r>
              <a:rPr lang="en-US" sz="1900" dirty="0" smtClean="0"/>
              <a:t>U.K. </a:t>
            </a:r>
            <a:r>
              <a:rPr lang="en-US" sz="1900" dirty="0"/>
              <a:t>income </a:t>
            </a:r>
            <a:r>
              <a:rPr lang="en-US" sz="1900" dirty="0" smtClean="0"/>
              <a:t>tax </a:t>
            </a:r>
            <a:r>
              <a:rPr lang="en-US" sz="1900" dirty="0"/>
              <a:t>except for </a:t>
            </a:r>
            <a:r>
              <a:rPr lang="en-US" sz="1900" dirty="0" smtClean="0"/>
              <a:t>tax on any U.K. source income based on the type of trust. </a:t>
            </a:r>
          </a:p>
          <a:p>
            <a:r>
              <a:rPr lang="en-US" sz="1900" dirty="0"/>
              <a:t>It would be outside the scope of the UK inheritance tax discretionary trust regime as the trust is an excluded property trust (holds non-UK assets and settlor non-domiciled at the relevant time). </a:t>
            </a:r>
            <a:endParaRPr lang="en-US" sz="1900" dirty="0" smtClean="0"/>
          </a:p>
          <a:p>
            <a:r>
              <a:rPr lang="en-US" sz="1900" dirty="0"/>
              <a:t>Thus, Indian </a:t>
            </a:r>
            <a:r>
              <a:rPr lang="en-US" sz="1900" dirty="0" err="1"/>
              <a:t>situs</a:t>
            </a:r>
            <a:r>
              <a:rPr lang="en-US" sz="1900" dirty="0"/>
              <a:t> assets could be considered for settlement to an Indian trust when UK resident / domiciled was a non-domiciled of UK</a:t>
            </a:r>
          </a:p>
          <a:p>
            <a:r>
              <a:rPr lang="en-US" sz="1900" dirty="0" smtClean="0"/>
              <a:t>If U.K. Resident &amp; domiciled Beneficiary gets income from the non-resident trust, he  is subject to tax on the same as world-wide income but can get some tax relief if the trustees have already paid tax on the income.</a:t>
            </a:r>
          </a:p>
          <a:p>
            <a:r>
              <a:rPr lang="en-US" sz="1900" dirty="0" smtClean="0"/>
              <a:t>However, if beneficiary is U.K. resident but not U.K. domiciled, his foreign income may be taxed on ‘remittance basis’</a:t>
            </a:r>
            <a:r>
              <a:rPr lang="en-US" sz="1900" dirty="0"/>
              <a:t/>
            </a:r>
            <a:br>
              <a:rPr lang="en-US" sz="1900" dirty="0"/>
            </a:br>
            <a:endParaRPr lang="en-US" sz="1900" dirty="0"/>
          </a:p>
        </p:txBody>
      </p:sp>
    </p:spTree>
    <p:extLst>
      <p:ext uri="{BB962C8B-B14F-4D97-AF65-F5344CB8AC3E}">
        <p14:creationId xmlns:p14="http://schemas.microsoft.com/office/powerpoint/2010/main" val="19695819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50938" y="214313"/>
            <a:ext cx="7793037" cy="928687"/>
          </a:xfrm>
        </p:spPr>
        <p:txBody>
          <a:bodyPr/>
          <a:lstStyle/>
          <a:p>
            <a:r>
              <a:rPr lang="en-US" sz="2800" dirty="0"/>
              <a:t>CASE-STUDY 3: (</a:t>
            </a:r>
            <a:r>
              <a:rPr lang="en-US" sz="2800" dirty="0" err="1"/>
              <a:t>con’t</a:t>
            </a:r>
            <a:r>
              <a:rPr lang="en-US" sz="2800" dirty="0"/>
              <a:t>)</a:t>
            </a:r>
            <a:br>
              <a:rPr lang="en-US" sz="2800" dirty="0"/>
            </a:br>
            <a:r>
              <a:rPr lang="en-US" sz="2800" dirty="0"/>
              <a:t>INDIAN TRUST WITH U.K. BENEFICIARIES</a:t>
            </a:r>
            <a:endParaRPr lang="en-US" sz="2800" dirty="0" smtClean="0"/>
          </a:p>
        </p:txBody>
      </p:sp>
      <p:sp>
        <p:nvSpPr>
          <p:cNvPr id="4100" name="Date Placeholder 3"/>
          <p:cNvSpPr>
            <a:spLocks noGrp="1"/>
          </p:cNvSpPr>
          <p:nvPr>
            <p:ph type="dt" sz="quarter" idx="10"/>
          </p:nvPr>
        </p:nvSpPr>
        <p:spPr/>
        <p:txBody>
          <a:bodyPr/>
          <a:lstStyle/>
          <a:p>
            <a:pPr>
              <a:defRPr/>
            </a:pPr>
            <a:r>
              <a:rPr lang="en-US" dirty="0" smtClean="0"/>
              <a:t>July 2016</a:t>
            </a:r>
            <a:endParaRPr lang="en-US" dirty="0"/>
          </a:p>
        </p:txBody>
      </p:sp>
      <p:sp>
        <p:nvSpPr>
          <p:cNvPr id="4101" name="Footer Placeholder 4"/>
          <p:cNvSpPr>
            <a:spLocks noGrp="1"/>
          </p:cNvSpPr>
          <p:nvPr>
            <p:ph type="ftr" sz="quarter" idx="11"/>
          </p:nvPr>
        </p:nvSpPr>
        <p:spPr/>
        <p:txBody>
          <a:bodyPr/>
          <a:lstStyle/>
          <a:p>
            <a:pPr>
              <a:defRPr/>
            </a:pPr>
            <a:r>
              <a:rPr lang="en-US" dirty="0" smtClean="0"/>
              <a:t>P. P. Shah &amp; Associates</a:t>
            </a:r>
          </a:p>
        </p:txBody>
      </p:sp>
      <p:sp>
        <p:nvSpPr>
          <p:cNvPr id="4102" name="Slide Number Placeholder 5"/>
          <p:cNvSpPr>
            <a:spLocks noGrp="1"/>
          </p:cNvSpPr>
          <p:nvPr>
            <p:ph type="sldNum" sz="quarter" idx="12"/>
          </p:nvPr>
        </p:nvSpPr>
        <p:spPr/>
        <p:txBody>
          <a:bodyPr/>
          <a:lstStyle/>
          <a:p>
            <a:pPr>
              <a:defRPr/>
            </a:pPr>
            <a:fld id="{A9DD5350-61FC-4A9C-A602-D8B2E212EADA}" type="slidenum">
              <a:rPr lang="en-US" smtClean="0"/>
              <a:pPr>
                <a:defRPr/>
              </a:pPr>
              <a:t>14</a:t>
            </a:fld>
            <a:endParaRPr lang="en-US" dirty="0" smtClean="0"/>
          </a:p>
        </p:txBody>
      </p:sp>
      <p:sp>
        <p:nvSpPr>
          <p:cNvPr id="2" name="Content Placeholder 1"/>
          <p:cNvSpPr>
            <a:spLocks noGrp="1"/>
          </p:cNvSpPr>
          <p:nvPr>
            <p:ph idx="1"/>
          </p:nvPr>
        </p:nvSpPr>
        <p:spPr>
          <a:xfrm>
            <a:off x="489292" y="1384666"/>
            <a:ext cx="8454683" cy="4903592"/>
          </a:xfrm>
        </p:spPr>
        <p:txBody>
          <a:bodyPr/>
          <a:lstStyle/>
          <a:p>
            <a:pPr marL="0" indent="0">
              <a:buNone/>
            </a:pPr>
            <a:r>
              <a:rPr lang="en-US" sz="1600" dirty="0" smtClean="0">
                <a:solidFill>
                  <a:srgbClr val="000000"/>
                </a:solidFill>
                <a:latin typeface="Arial" panose="020B0604020202020204" pitchFamily="34" charset="0"/>
              </a:rPr>
              <a:t>              </a:t>
            </a:r>
            <a:r>
              <a:rPr lang="en-US" sz="1600" b="1" u="sng" dirty="0" smtClean="0">
                <a:solidFill>
                  <a:srgbClr val="000000"/>
                </a:solidFill>
                <a:latin typeface="Arial" panose="020B0604020202020204" pitchFamily="34" charset="0"/>
              </a:rPr>
              <a:t>DOMICILE STATUS:</a:t>
            </a:r>
          </a:p>
          <a:p>
            <a:pPr marL="0" indent="0">
              <a:buNone/>
            </a:pPr>
            <a:r>
              <a:rPr lang="en-US" sz="1600" dirty="0" smtClean="0">
                <a:solidFill>
                  <a:srgbClr val="000000"/>
                </a:solidFill>
                <a:latin typeface="Arial" panose="020B0604020202020204" pitchFamily="34" charset="0"/>
              </a:rPr>
              <a:t>Your </a:t>
            </a:r>
            <a:r>
              <a:rPr lang="en-US" sz="1600" dirty="0">
                <a:solidFill>
                  <a:srgbClr val="000000"/>
                </a:solidFill>
                <a:latin typeface="Arial" panose="020B0604020202020204" pitchFamily="34" charset="0"/>
              </a:rPr>
              <a:t>domicile status is decided under general law, which means it must be interpreted according to previous rulings of the courts. There are many things which affect your domicile. Some of the main points are: </a:t>
            </a:r>
          </a:p>
          <a:p>
            <a:r>
              <a:rPr lang="en-US" sz="1600" dirty="0" smtClean="0">
                <a:solidFill>
                  <a:srgbClr val="000000"/>
                </a:solidFill>
                <a:latin typeface="Arial" panose="020B0604020202020204" pitchFamily="34" charset="0"/>
              </a:rPr>
              <a:t>you </a:t>
            </a:r>
            <a:r>
              <a:rPr lang="en-US" sz="1600" dirty="0">
                <a:solidFill>
                  <a:srgbClr val="000000"/>
                </a:solidFill>
                <a:latin typeface="Arial" panose="020B0604020202020204" pitchFamily="34" charset="0"/>
              </a:rPr>
              <a:t>cannot be without a domicile </a:t>
            </a:r>
          </a:p>
          <a:p>
            <a:r>
              <a:rPr lang="en-US" sz="1600" dirty="0" smtClean="0">
                <a:solidFill>
                  <a:srgbClr val="000000"/>
                </a:solidFill>
                <a:latin typeface="Arial" panose="020B0604020202020204" pitchFamily="34" charset="0"/>
              </a:rPr>
              <a:t>you </a:t>
            </a:r>
            <a:r>
              <a:rPr lang="en-US" sz="1600" dirty="0">
                <a:solidFill>
                  <a:srgbClr val="000000"/>
                </a:solidFill>
                <a:latin typeface="Arial" panose="020B0604020202020204" pitchFamily="34" charset="0"/>
              </a:rPr>
              <a:t>can only have one domicile at a time </a:t>
            </a:r>
          </a:p>
          <a:p>
            <a:r>
              <a:rPr lang="en-US" sz="1600" dirty="0" smtClean="0">
                <a:solidFill>
                  <a:srgbClr val="000000"/>
                </a:solidFill>
                <a:latin typeface="Arial" panose="020B0604020202020204" pitchFamily="34" charset="0"/>
              </a:rPr>
              <a:t>you </a:t>
            </a:r>
            <a:r>
              <a:rPr lang="en-US" sz="1600" dirty="0">
                <a:solidFill>
                  <a:srgbClr val="000000"/>
                </a:solidFill>
                <a:latin typeface="Arial" panose="020B0604020202020204" pitchFamily="34" charset="0"/>
              </a:rPr>
              <a:t>are normally regarded as domiciled in the country where you have your permanent </a:t>
            </a:r>
            <a:r>
              <a:rPr lang="en-US" sz="1600" dirty="0" smtClean="0">
                <a:solidFill>
                  <a:srgbClr val="000000"/>
                </a:solidFill>
                <a:latin typeface="Arial" panose="020B0604020202020204" pitchFamily="34" charset="0"/>
              </a:rPr>
              <a:t>home </a:t>
            </a:r>
            <a:endParaRPr lang="en-US" sz="1600" dirty="0">
              <a:solidFill>
                <a:srgbClr val="000000"/>
              </a:solidFill>
              <a:latin typeface="Arial" panose="020B0604020202020204" pitchFamily="34" charset="0"/>
            </a:endParaRPr>
          </a:p>
          <a:p>
            <a:r>
              <a:rPr lang="en-US" sz="1600" dirty="0" smtClean="0">
                <a:solidFill>
                  <a:srgbClr val="000000"/>
                </a:solidFill>
                <a:latin typeface="Arial" panose="020B0604020202020204" pitchFamily="34" charset="0"/>
              </a:rPr>
              <a:t>your </a:t>
            </a:r>
            <a:r>
              <a:rPr lang="en-US" sz="1600" dirty="0">
                <a:solidFill>
                  <a:srgbClr val="000000"/>
                </a:solidFill>
                <a:latin typeface="Arial" panose="020B0604020202020204" pitchFamily="34" charset="0"/>
              </a:rPr>
              <a:t>existing domicile will continue until you acquire a new one </a:t>
            </a:r>
          </a:p>
          <a:p>
            <a:r>
              <a:rPr lang="en-US" sz="1600" dirty="0" smtClean="0">
                <a:solidFill>
                  <a:srgbClr val="000000"/>
                </a:solidFill>
                <a:latin typeface="Arial" panose="020B0604020202020204" pitchFamily="34" charset="0"/>
              </a:rPr>
              <a:t>your </a:t>
            </a:r>
            <a:r>
              <a:rPr lang="en-US" sz="1600" dirty="0">
                <a:solidFill>
                  <a:srgbClr val="000000"/>
                </a:solidFill>
                <a:latin typeface="Arial" panose="020B0604020202020204" pitchFamily="34" charset="0"/>
              </a:rPr>
              <a:t>domicile is distinct from your nationality, citizenship and your residence status, although these can have an impact on your domicile </a:t>
            </a:r>
          </a:p>
          <a:p>
            <a:endParaRPr lang="en-US" sz="1600" dirty="0" smtClean="0"/>
          </a:p>
          <a:p>
            <a:pPr marL="0" indent="0">
              <a:buNone/>
            </a:pPr>
            <a:r>
              <a:rPr lang="en-US" sz="1600" dirty="0"/>
              <a:t>There are three types of domicile: </a:t>
            </a:r>
          </a:p>
          <a:p>
            <a:r>
              <a:rPr lang="en-US" sz="1600" dirty="0" smtClean="0"/>
              <a:t>domicile </a:t>
            </a:r>
            <a:r>
              <a:rPr lang="en-US" sz="1600" dirty="0"/>
              <a:t>of </a:t>
            </a:r>
            <a:r>
              <a:rPr lang="en-US" sz="1600" dirty="0" smtClean="0"/>
              <a:t>origin (normally that of the father or in case of unwed parents, of mother)</a:t>
            </a:r>
            <a:endParaRPr lang="en-US" sz="1600" dirty="0"/>
          </a:p>
          <a:p>
            <a:r>
              <a:rPr lang="en-US" sz="1600" dirty="0" smtClean="0"/>
              <a:t>domicile </a:t>
            </a:r>
            <a:r>
              <a:rPr lang="en-US" sz="1600" dirty="0"/>
              <a:t>of choice </a:t>
            </a:r>
            <a:r>
              <a:rPr lang="en-US" sz="1600" dirty="0" smtClean="0"/>
              <a:t>(settling in another country after attaining legal capacity to acquire new domicile at age of 16)</a:t>
            </a:r>
            <a:endParaRPr lang="en-US" sz="1600" dirty="0"/>
          </a:p>
          <a:p>
            <a:r>
              <a:rPr lang="en-US" sz="1600" dirty="0" smtClean="0"/>
              <a:t>domicile </a:t>
            </a:r>
            <a:r>
              <a:rPr lang="en-US" sz="1600" dirty="0"/>
              <a:t>of dependence </a:t>
            </a:r>
            <a:r>
              <a:rPr lang="en-US" sz="1600" dirty="0" smtClean="0"/>
              <a:t>(domicile of the person on whom you are legally dependant)</a:t>
            </a:r>
            <a:endParaRPr lang="en-US" sz="1600" dirty="0"/>
          </a:p>
          <a:p>
            <a:endParaRPr lang="en-US" sz="1600" dirty="0"/>
          </a:p>
        </p:txBody>
      </p:sp>
    </p:spTree>
    <p:extLst>
      <p:ext uri="{BB962C8B-B14F-4D97-AF65-F5344CB8AC3E}">
        <p14:creationId xmlns:p14="http://schemas.microsoft.com/office/powerpoint/2010/main" val="363746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50938" y="214313"/>
            <a:ext cx="7793037" cy="928687"/>
          </a:xfrm>
        </p:spPr>
        <p:txBody>
          <a:bodyPr/>
          <a:lstStyle/>
          <a:p>
            <a:r>
              <a:rPr lang="en-US" sz="2800" dirty="0"/>
              <a:t>CASE-STUDY 3: (</a:t>
            </a:r>
            <a:r>
              <a:rPr lang="en-US" sz="2800" dirty="0" err="1"/>
              <a:t>con’t</a:t>
            </a:r>
            <a:r>
              <a:rPr lang="en-US" sz="2800" dirty="0"/>
              <a:t>)</a:t>
            </a:r>
            <a:br>
              <a:rPr lang="en-US" sz="2800" dirty="0"/>
            </a:br>
            <a:r>
              <a:rPr lang="en-US" sz="2800" dirty="0"/>
              <a:t>INDIAN TRUST WITH U.K. BENEFICIARIES</a:t>
            </a:r>
            <a:endParaRPr lang="en-US" sz="2800" dirty="0" smtClean="0"/>
          </a:p>
        </p:txBody>
      </p:sp>
      <p:sp>
        <p:nvSpPr>
          <p:cNvPr id="4100" name="Date Placeholder 3"/>
          <p:cNvSpPr>
            <a:spLocks noGrp="1"/>
          </p:cNvSpPr>
          <p:nvPr>
            <p:ph type="dt" sz="quarter" idx="10"/>
          </p:nvPr>
        </p:nvSpPr>
        <p:spPr/>
        <p:txBody>
          <a:bodyPr/>
          <a:lstStyle/>
          <a:p>
            <a:pPr>
              <a:defRPr/>
            </a:pPr>
            <a:r>
              <a:rPr lang="en-US" dirty="0" smtClean="0"/>
              <a:t>July 2016</a:t>
            </a:r>
            <a:endParaRPr lang="en-US" dirty="0"/>
          </a:p>
        </p:txBody>
      </p:sp>
      <p:sp>
        <p:nvSpPr>
          <p:cNvPr id="4101" name="Footer Placeholder 4"/>
          <p:cNvSpPr>
            <a:spLocks noGrp="1"/>
          </p:cNvSpPr>
          <p:nvPr>
            <p:ph type="ftr" sz="quarter" idx="11"/>
          </p:nvPr>
        </p:nvSpPr>
        <p:spPr/>
        <p:txBody>
          <a:bodyPr/>
          <a:lstStyle/>
          <a:p>
            <a:pPr>
              <a:defRPr/>
            </a:pPr>
            <a:r>
              <a:rPr lang="en-US" dirty="0" smtClean="0"/>
              <a:t>P. P. Shah &amp; Associates</a:t>
            </a:r>
          </a:p>
        </p:txBody>
      </p:sp>
      <p:sp>
        <p:nvSpPr>
          <p:cNvPr id="4102" name="Slide Number Placeholder 5"/>
          <p:cNvSpPr>
            <a:spLocks noGrp="1"/>
          </p:cNvSpPr>
          <p:nvPr>
            <p:ph type="sldNum" sz="quarter" idx="12"/>
          </p:nvPr>
        </p:nvSpPr>
        <p:spPr/>
        <p:txBody>
          <a:bodyPr/>
          <a:lstStyle/>
          <a:p>
            <a:pPr>
              <a:defRPr/>
            </a:pPr>
            <a:fld id="{A9DD5350-61FC-4A9C-A602-D8B2E212EADA}" type="slidenum">
              <a:rPr lang="en-US" smtClean="0"/>
              <a:pPr>
                <a:defRPr/>
              </a:pPr>
              <a:t>15</a:t>
            </a:fld>
            <a:endParaRPr lang="en-US" dirty="0" smtClean="0"/>
          </a:p>
        </p:txBody>
      </p:sp>
      <p:sp>
        <p:nvSpPr>
          <p:cNvPr id="2" name="Content Placeholder 1"/>
          <p:cNvSpPr>
            <a:spLocks noGrp="1"/>
          </p:cNvSpPr>
          <p:nvPr>
            <p:ph idx="1"/>
          </p:nvPr>
        </p:nvSpPr>
        <p:spPr>
          <a:xfrm>
            <a:off x="520505" y="1635918"/>
            <a:ext cx="8275557" cy="4607719"/>
          </a:xfrm>
        </p:spPr>
        <p:txBody>
          <a:bodyPr/>
          <a:lstStyle/>
          <a:p>
            <a:pPr>
              <a:lnSpc>
                <a:spcPct val="150000"/>
              </a:lnSpc>
            </a:pPr>
            <a:r>
              <a:rPr lang="en-US" sz="2000" dirty="0"/>
              <a:t>REMITTANCE BASIS:</a:t>
            </a:r>
          </a:p>
          <a:p>
            <a:pPr marL="338138" indent="0">
              <a:lnSpc>
                <a:spcPct val="150000"/>
              </a:lnSpc>
              <a:buNone/>
            </a:pPr>
            <a:r>
              <a:rPr lang="en-US" sz="2000" dirty="0"/>
              <a:t>If a UK-Resident but non-domiciled is not remitting overseas income &amp; gains, he may opt for ‘Remittance’ basis of taxation by paying (i) GBP 30,000 if he has lived in UK for 7 out of past 10 yrs; (ii) GBP 50,000 if he has lived in UK for 12 out of past 14 </a:t>
            </a:r>
            <a:r>
              <a:rPr lang="en-US" sz="2000" dirty="0" smtClean="0"/>
              <a:t>years</a:t>
            </a:r>
          </a:p>
          <a:p>
            <a:pPr marL="338138" indent="0">
              <a:lnSpc>
                <a:spcPct val="150000"/>
              </a:lnSpc>
              <a:buNone/>
            </a:pPr>
            <a:endParaRPr lang="en-US" sz="2000" dirty="0"/>
          </a:p>
          <a:p>
            <a:pPr>
              <a:lnSpc>
                <a:spcPct val="150000"/>
              </a:lnSpc>
            </a:pPr>
            <a:r>
              <a:rPr lang="en-US" sz="2000" dirty="0" smtClean="0"/>
              <a:t>DEEMED </a:t>
            </a:r>
            <a:r>
              <a:rPr lang="en-US" sz="2000" dirty="0"/>
              <a:t>DOMICILE:</a:t>
            </a:r>
          </a:p>
          <a:p>
            <a:pPr marL="280988" indent="0">
              <a:lnSpc>
                <a:spcPct val="150000"/>
              </a:lnSpc>
              <a:buNone/>
            </a:pPr>
            <a:r>
              <a:rPr lang="en-US" sz="2000" dirty="0"/>
              <a:t>If he is domiciled in UK within previous 3 years or he is tax resident in UK in 17 out of 20 years preceding the death / gift.</a:t>
            </a:r>
          </a:p>
          <a:p>
            <a:pPr>
              <a:lnSpc>
                <a:spcPct val="150000"/>
              </a:lnSpc>
            </a:pPr>
            <a:endParaRPr lang="en-US" sz="1800" dirty="0"/>
          </a:p>
        </p:txBody>
      </p:sp>
    </p:spTree>
    <p:extLst>
      <p:ext uri="{BB962C8B-B14F-4D97-AF65-F5344CB8AC3E}">
        <p14:creationId xmlns:p14="http://schemas.microsoft.com/office/powerpoint/2010/main" val="2924089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50938" y="214313"/>
            <a:ext cx="7793037" cy="928687"/>
          </a:xfrm>
        </p:spPr>
        <p:txBody>
          <a:bodyPr/>
          <a:lstStyle/>
          <a:p>
            <a:r>
              <a:rPr lang="en-US" sz="2400" dirty="0" smtClean="0"/>
              <a:t>CASE-STUDY 4:</a:t>
            </a:r>
            <a:br>
              <a:rPr lang="en-US" sz="2400" dirty="0" smtClean="0"/>
            </a:br>
            <a:r>
              <a:rPr lang="en-US" sz="2400" dirty="0" smtClean="0"/>
              <a:t>U.K. TRUST WITH INDIAN BENEFICIARIES</a:t>
            </a:r>
          </a:p>
        </p:txBody>
      </p:sp>
      <p:sp>
        <p:nvSpPr>
          <p:cNvPr id="4100" name="Date Placeholder 3"/>
          <p:cNvSpPr>
            <a:spLocks noGrp="1"/>
          </p:cNvSpPr>
          <p:nvPr>
            <p:ph type="dt" sz="quarter" idx="10"/>
          </p:nvPr>
        </p:nvSpPr>
        <p:spPr/>
        <p:txBody>
          <a:bodyPr/>
          <a:lstStyle/>
          <a:p>
            <a:pPr>
              <a:defRPr/>
            </a:pPr>
            <a:r>
              <a:rPr lang="en-US" dirty="0" smtClean="0"/>
              <a:t>July 2016</a:t>
            </a:r>
            <a:endParaRPr lang="en-US" dirty="0"/>
          </a:p>
        </p:txBody>
      </p:sp>
      <p:sp>
        <p:nvSpPr>
          <p:cNvPr id="4101" name="Footer Placeholder 4"/>
          <p:cNvSpPr>
            <a:spLocks noGrp="1"/>
          </p:cNvSpPr>
          <p:nvPr>
            <p:ph type="ftr" sz="quarter" idx="11"/>
          </p:nvPr>
        </p:nvSpPr>
        <p:spPr/>
        <p:txBody>
          <a:bodyPr/>
          <a:lstStyle/>
          <a:p>
            <a:pPr>
              <a:defRPr/>
            </a:pPr>
            <a:r>
              <a:rPr lang="en-US" dirty="0" smtClean="0"/>
              <a:t>P. P. Shah &amp; Associates</a:t>
            </a:r>
          </a:p>
        </p:txBody>
      </p:sp>
      <p:sp>
        <p:nvSpPr>
          <p:cNvPr id="4102" name="Slide Number Placeholder 5"/>
          <p:cNvSpPr>
            <a:spLocks noGrp="1"/>
          </p:cNvSpPr>
          <p:nvPr>
            <p:ph type="sldNum" sz="quarter" idx="12"/>
          </p:nvPr>
        </p:nvSpPr>
        <p:spPr/>
        <p:txBody>
          <a:bodyPr/>
          <a:lstStyle/>
          <a:p>
            <a:pPr>
              <a:defRPr/>
            </a:pPr>
            <a:fld id="{A9DD5350-61FC-4A9C-A602-D8B2E212EADA}" type="slidenum">
              <a:rPr lang="en-US" smtClean="0"/>
              <a:pPr>
                <a:defRPr/>
              </a:pPr>
              <a:t>16</a:t>
            </a:fld>
            <a:endParaRPr lang="en-US" dirty="0" smtClean="0"/>
          </a:p>
        </p:txBody>
      </p:sp>
      <p:sp>
        <p:nvSpPr>
          <p:cNvPr id="2" name="Content Placeholder 1"/>
          <p:cNvSpPr>
            <a:spLocks noGrp="1"/>
          </p:cNvSpPr>
          <p:nvPr>
            <p:ph idx="1"/>
          </p:nvPr>
        </p:nvSpPr>
        <p:spPr>
          <a:xfrm>
            <a:off x="995527" y="1242022"/>
            <a:ext cx="7772400" cy="5229116"/>
          </a:xfrm>
        </p:spPr>
        <p:txBody>
          <a:bodyPr/>
          <a:lstStyle/>
          <a:p>
            <a:pPr marL="0" indent="0">
              <a:lnSpc>
                <a:spcPct val="150000"/>
              </a:lnSpc>
              <a:buNone/>
            </a:pPr>
            <a:r>
              <a:rPr lang="en-US" sz="2000" dirty="0" smtClean="0"/>
              <a:t>    </a:t>
            </a:r>
            <a:r>
              <a:rPr lang="en-US" sz="2000" u="sng" dirty="0" smtClean="0"/>
              <a:t>FACTS OF THE CASE</a:t>
            </a:r>
            <a:r>
              <a:rPr lang="en-US" sz="2000" dirty="0" smtClean="0"/>
              <a:t>:</a:t>
            </a:r>
          </a:p>
          <a:p>
            <a:r>
              <a:rPr lang="en-US" sz="1900" dirty="0" smtClean="0"/>
              <a:t>Mr. ‘X’ is a tax resident of India and is living with his wife and three children in India</a:t>
            </a:r>
          </a:p>
          <a:p>
            <a:r>
              <a:rPr lang="en-US" sz="1900" dirty="0" smtClean="0"/>
              <a:t>Mr. ‘A’, a U.K. resident &amp; domiciled, is the father of Mr. ‘X’</a:t>
            </a:r>
          </a:p>
          <a:p>
            <a:r>
              <a:rPr lang="en-US" sz="1900" dirty="0" smtClean="0"/>
              <a:t>Mr. ‘A’ desires to gift his immovable properties located in U.K. to his son Mr. ‘X’</a:t>
            </a:r>
          </a:p>
          <a:p>
            <a:r>
              <a:rPr lang="en-US" sz="1900" dirty="0" smtClean="0"/>
              <a:t>However, income from such immovable properties shall </a:t>
            </a:r>
            <a:r>
              <a:rPr lang="en-US" sz="1900" dirty="0"/>
              <a:t>be taxable in the hands of Mr. ‘X</a:t>
            </a:r>
            <a:r>
              <a:rPr lang="en-US" sz="1900" dirty="0" smtClean="0"/>
              <a:t>’ both in U.K. (as source income) and in India (as resident is taxed on world-wide income)</a:t>
            </a:r>
          </a:p>
          <a:p>
            <a:r>
              <a:rPr lang="en-US" sz="1900" dirty="0" smtClean="0"/>
              <a:t>Further, on death of Mr. ‘X’, the properties, being U.K. </a:t>
            </a:r>
            <a:r>
              <a:rPr lang="en-US" sz="1900" dirty="0" err="1" smtClean="0"/>
              <a:t>situs</a:t>
            </a:r>
            <a:r>
              <a:rPr lang="en-US" sz="1900" dirty="0" smtClean="0"/>
              <a:t> shall form part of his estate and shall be subject to Inheritance tax in U.K.</a:t>
            </a:r>
          </a:p>
          <a:p>
            <a:r>
              <a:rPr lang="en-US" sz="1900" dirty="0" smtClean="0"/>
              <a:t>Mr. ‘X’ has approached KNAV for their expert advice</a:t>
            </a:r>
          </a:p>
          <a:p>
            <a:pPr>
              <a:lnSpc>
                <a:spcPct val="150000"/>
              </a:lnSpc>
            </a:pPr>
            <a:endParaRPr lang="en-US" sz="2400" dirty="0" smtClean="0"/>
          </a:p>
        </p:txBody>
      </p:sp>
    </p:spTree>
    <p:extLst>
      <p:ext uri="{BB962C8B-B14F-4D97-AF65-F5344CB8AC3E}">
        <p14:creationId xmlns:p14="http://schemas.microsoft.com/office/powerpoint/2010/main" val="7404394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50938" y="214313"/>
            <a:ext cx="7793037" cy="928687"/>
          </a:xfrm>
        </p:spPr>
        <p:txBody>
          <a:bodyPr/>
          <a:lstStyle/>
          <a:p>
            <a:r>
              <a:rPr lang="en-US" sz="2800" dirty="0"/>
              <a:t>CASE-STUDY 4</a:t>
            </a:r>
            <a:r>
              <a:rPr lang="en-US" sz="2800" dirty="0" smtClean="0"/>
              <a:t>: (</a:t>
            </a:r>
            <a:r>
              <a:rPr lang="en-US" sz="2800" dirty="0" err="1" smtClean="0"/>
              <a:t>con’t</a:t>
            </a:r>
            <a:r>
              <a:rPr lang="en-US" sz="2800" dirty="0" smtClean="0"/>
              <a:t>)</a:t>
            </a:r>
            <a:r>
              <a:rPr lang="en-US" sz="2800" dirty="0"/>
              <a:t/>
            </a:r>
            <a:br>
              <a:rPr lang="en-US" sz="2800" dirty="0"/>
            </a:br>
            <a:r>
              <a:rPr lang="en-US" sz="2800" dirty="0"/>
              <a:t>U.K. TRUST WITH INDIAN BENEFICIARIES</a:t>
            </a:r>
            <a:endParaRPr lang="en-US" sz="2800" dirty="0" smtClean="0"/>
          </a:p>
        </p:txBody>
      </p:sp>
      <p:sp>
        <p:nvSpPr>
          <p:cNvPr id="4100" name="Date Placeholder 3"/>
          <p:cNvSpPr>
            <a:spLocks noGrp="1"/>
          </p:cNvSpPr>
          <p:nvPr>
            <p:ph type="dt" sz="quarter" idx="10"/>
          </p:nvPr>
        </p:nvSpPr>
        <p:spPr/>
        <p:txBody>
          <a:bodyPr/>
          <a:lstStyle/>
          <a:p>
            <a:pPr>
              <a:defRPr/>
            </a:pPr>
            <a:r>
              <a:rPr lang="en-US" dirty="0" smtClean="0"/>
              <a:t>July 2016</a:t>
            </a:r>
            <a:endParaRPr lang="en-US" dirty="0"/>
          </a:p>
        </p:txBody>
      </p:sp>
      <p:sp>
        <p:nvSpPr>
          <p:cNvPr id="4101" name="Footer Placeholder 4"/>
          <p:cNvSpPr>
            <a:spLocks noGrp="1"/>
          </p:cNvSpPr>
          <p:nvPr>
            <p:ph type="ftr" sz="quarter" idx="11"/>
          </p:nvPr>
        </p:nvSpPr>
        <p:spPr/>
        <p:txBody>
          <a:bodyPr/>
          <a:lstStyle/>
          <a:p>
            <a:pPr>
              <a:defRPr/>
            </a:pPr>
            <a:r>
              <a:rPr lang="en-US" dirty="0" smtClean="0"/>
              <a:t>P. P. Shah &amp; Associates</a:t>
            </a:r>
          </a:p>
        </p:txBody>
      </p:sp>
      <p:sp>
        <p:nvSpPr>
          <p:cNvPr id="4102" name="Slide Number Placeholder 5"/>
          <p:cNvSpPr>
            <a:spLocks noGrp="1"/>
          </p:cNvSpPr>
          <p:nvPr>
            <p:ph type="sldNum" sz="quarter" idx="12"/>
          </p:nvPr>
        </p:nvSpPr>
        <p:spPr/>
        <p:txBody>
          <a:bodyPr/>
          <a:lstStyle/>
          <a:p>
            <a:pPr>
              <a:defRPr/>
            </a:pPr>
            <a:fld id="{A9DD5350-61FC-4A9C-A602-D8B2E212EADA}" type="slidenum">
              <a:rPr lang="en-US" smtClean="0"/>
              <a:pPr>
                <a:defRPr/>
              </a:pPr>
              <a:t>17</a:t>
            </a:fld>
            <a:endParaRPr lang="en-US" dirty="0" smtClean="0"/>
          </a:p>
        </p:txBody>
      </p:sp>
      <p:sp>
        <p:nvSpPr>
          <p:cNvPr id="2" name="Content Placeholder 1"/>
          <p:cNvSpPr>
            <a:spLocks noGrp="1"/>
          </p:cNvSpPr>
          <p:nvPr>
            <p:ph idx="1"/>
          </p:nvPr>
        </p:nvSpPr>
        <p:spPr>
          <a:xfrm>
            <a:off x="660808" y="1242022"/>
            <a:ext cx="8275557" cy="5345310"/>
          </a:xfrm>
        </p:spPr>
        <p:txBody>
          <a:bodyPr/>
          <a:lstStyle/>
          <a:p>
            <a:pPr marL="0" indent="0">
              <a:buNone/>
            </a:pPr>
            <a:r>
              <a:rPr lang="en-US" sz="2400" dirty="0" smtClean="0"/>
              <a:t>      </a:t>
            </a:r>
            <a:r>
              <a:rPr lang="en-US" sz="1900" u="sng" dirty="0" smtClean="0"/>
              <a:t>Analysis </a:t>
            </a:r>
            <a:r>
              <a:rPr lang="en-US" sz="1900" u="sng" dirty="0"/>
              <a:t>&amp; Discussions</a:t>
            </a:r>
            <a:r>
              <a:rPr lang="en-US" sz="1900" dirty="0"/>
              <a:t>:</a:t>
            </a:r>
          </a:p>
          <a:p>
            <a:pPr marL="0" indent="0">
              <a:buNone/>
            </a:pPr>
            <a:r>
              <a:rPr lang="en-US" sz="1900" dirty="0"/>
              <a:t>    </a:t>
            </a:r>
            <a:r>
              <a:rPr lang="en-US" sz="1900" dirty="0" smtClean="0"/>
              <a:t>   U.K. Trust</a:t>
            </a:r>
            <a:r>
              <a:rPr lang="en-US" sz="1900" dirty="0"/>
              <a:t>: U.K. Tax implications </a:t>
            </a:r>
            <a:endParaRPr lang="en-US" sz="1900" dirty="0" smtClean="0"/>
          </a:p>
          <a:p>
            <a:pPr marL="0" indent="0">
              <a:buNone/>
            </a:pPr>
            <a:endParaRPr lang="en-US" sz="1900" dirty="0"/>
          </a:p>
          <a:p>
            <a:r>
              <a:rPr lang="en-US" sz="1900" dirty="0" smtClean="0"/>
              <a:t>Different kinds of trusts in U.K. are taxed differently and have different rates of income-tax. Trustees are generally responsible for paying the taxes.</a:t>
            </a:r>
          </a:p>
          <a:p>
            <a:endParaRPr lang="en-US" sz="1900" dirty="0" smtClean="0"/>
          </a:p>
          <a:p>
            <a:r>
              <a:rPr lang="en-US" sz="1900" dirty="0" smtClean="0"/>
              <a:t>If </a:t>
            </a:r>
            <a:r>
              <a:rPr lang="en-US" sz="1900" dirty="0"/>
              <a:t>the settlement is revocable in nature, under Indian tax </a:t>
            </a:r>
            <a:r>
              <a:rPr lang="en-US" sz="1900" dirty="0" smtClean="0"/>
              <a:t>laws, </a:t>
            </a:r>
            <a:r>
              <a:rPr lang="en-US" sz="1900" dirty="0"/>
              <a:t>the Indian beneficiaries shall not be taxable on the trust income as provided under Section 61 of the Indian Income-Tax Act, </a:t>
            </a:r>
            <a:r>
              <a:rPr lang="en-US" sz="1900" dirty="0" smtClean="0"/>
              <a:t>1961 else they shall be subject to taxes in India in addition to the tax paid by the trust in U.K. (though tax credit would be available in India)</a:t>
            </a:r>
          </a:p>
        </p:txBody>
      </p:sp>
    </p:spTree>
    <p:extLst>
      <p:ext uri="{BB962C8B-B14F-4D97-AF65-F5344CB8AC3E}">
        <p14:creationId xmlns:p14="http://schemas.microsoft.com/office/powerpoint/2010/main" val="40242827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50938" y="214313"/>
            <a:ext cx="7793037" cy="928687"/>
          </a:xfrm>
        </p:spPr>
        <p:txBody>
          <a:bodyPr/>
          <a:lstStyle/>
          <a:p>
            <a:r>
              <a:rPr lang="en-US" sz="2800" dirty="0"/>
              <a:t>CASE-STUDY 4</a:t>
            </a:r>
            <a:r>
              <a:rPr lang="en-US" sz="2800" dirty="0" smtClean="0"/>
              <a:t>: (</a:t>
            </a:r>
            <a:r>
              <a:rPr lang="en-US" sz="2800" dirty="0" err="1" smtClean="0"/>
              <a:t>con’t</a:t>
            </a:r>
            <a:r>
              <a:rPr lang="en-US" sz="2800" dirty="0" smtClean="0"/>
              <a:t>)</a:t>
            </a:r>
            <a:r>
              <a:rPr lang="en-US" sz="2800" dirty="0"/>
              <a:t/>
            </a:r>
            <a:br>
              <a:rPr lang="en-US" sz="2800" dirty="0"/>
            </a:br>
            <a:r>
              <a:rPr lang="en-US" sz="2800" dirty="0"/>
              <a:t>U.K. TRUST WITH INDIAN BENEFICIARIES</a:t>
            </a:r>
            <a:endParaRPr lang="en-US" sz="2800" dirty="0" smtClean="0"/>
          </a:p>
        </p:txBody>
      </p:sp>
      <p:sp>
        <p:nvSpPr>
          <p:cNvPr id="4100" name="Date Placeholder 3"/>
          <p:cNvSpPr>
            <a:spLocks noGrp="1"/>
          </p:cNvSpPr>
          <p:nvPr>
            <p:ph type="dt" sz="quarter" idx="10"/>
          </p:nvPr>
        </p:nvSpPr>
        <p:spPr/>
        <p:txBody>
          <a:bodyPr/>
          <a:lstStyle/>
          <a:p>
            <a:pPr>
              <a:defRPr/>
            </a:pPr>
            <a:r>
              <a:rPr lang="en-US" dirty="0" smtClean="0"/>
              <a:t>July 2016</a:t>
            </a:r>
            <a:endParaRPr lang="en-US" dirty="0"/>
          </a:p>
        </p:txBody>
      </p:sp>
      <p:sp>
        <p:nvSpPr>
          <p:cNvPr id="4101" name="Footer Placeholder 4"/>
          <p:cNvSpPr>
            <a:spLocks noGrp="1"/>
          </p:cNvSpPr>
          <p:nvPr>
            <p:ph type="ftr" sz="quarter" idx="11"/>
          </p:nvPr>
        </p:nvSpPr>
        <p:spPr/>
        <p:txBody>
          <a:bodyPr/>
          <a:lstStyle/>
          <a:p>
            <a:pPr>
              <a:defRPr/>
            </a:pPr>
            <a:r>
              <a:rPr lang="en-US" dirty="0" smtClean="0"/>
              <a:t>P. P. Shah &amp; Associates</a:t>
            </a:r>
          </a:p>
        </p:txBody>
      </p:sp>
      <p:sp>
        <p:nvSpPr>
          <p:cNvPr id="4102" name="Slide Number Placeholder 5"/>
          <p:cNvSpPr>
            <a:spLocks noGrp="1"/>
          </p:cNvSpPr>
          <p:nvPr>
            <p:ph type="sldNum" sz="quarter" idx="12"/>
          </p:nvPr>
        </p:nvSpPr>
        <p:spPr/>
        <p:txBody>
          <a:bodyPr/>
          <a:lstStyle/>
          <a:p>
            <a:pPr>
              <a:defRPr/>
            </a:pPr>
            <a:fld id="{A9DD5350-61FC-4A9C-A602-D8B2E212EADA}" type="slidenum">
              <a:rPr lang="en-US" smtClean="0"/>
              <a:pPr>
                <a:defRPr/>
              </a:pPr>
              <a:t>18</a:t>
            </a:fld>
            <a:endParaRPr lang="en-US" dirty="0" smtClean="0"/>
          </a:p>
        </p:txBody>
      </p:sp>
      <p:sp>
        <p:nvSpPr>
          <p:cNvPr id="2" name="Content Placeholder 1"/>
          <p:cNvSpPr>
            <a:spLocks noGrp="1"/>
          </p:cNvSpPr>
          <p:nvPr>
            <p:ph idx="1"/>
          </p:nvPr>
        </p:nvSpPr>
        <p:spPr>
          <a:xfrm>
            <a:off x="660808" y="1242022"/>
            <a:ext cx="8275557" cy="5345310"/>
          </a:xfrm>
        </p:spPr>
        <p:txBody>
          <a:bodyPr/>
          <a:lstStyle/>
          <a:p>
            <a:pPr marL="0" indent="0">
              <a:buNone/>
            </a:pPr>
            <a:r>
              <a:rPr lang="en-US" sz="2400" dirty="0" smtClean="0"/>
              <a:t>      </a:t>
            </a:r>
            <a:r>
              <a:rPr lang="en-US" sz="1900" u="sng" dirty="0" smtClean="0"/>
              <a:t>Analysis </a:t>
            </a:r>
            <a:r>
              <a:rPr lang="en-US" sz="1900" u="sng" dirty="0"/>
              <a:t>&amp; Discussions</a:t>
            </a:r>
            <a:r>
              <a:rPr lang="en-US" sz="1900" dirty="0"/>
              <a:t>:</a:t>
            </a:r>
          </a:p>
          <a:p>
            <a:pPr marL="0" indent="0">
              <a:buNone/>
            </a:pPr>
            <a:r>
              <a:rPr lang="en-US" sz="1900" dirty="0"/>
              <a:t>    </a:t>
            </a:r>
            <a:r>
              <a:rPr lang="en-US" sz="1900" dirty="0" smtClean="0"/>
              <a:t>   U.K. Trust</a:t>
            </a:r>
            <a:r>
              <a:rPr lang="en-US" sz="1900" dirty="0"/>
              <a:t>: U.K. Tax implications </a:t>
            </a:r>
          </a:p>
          <a:p>
            <a:endParaRPr lang="en-US" sz="1900" dirty="0" smtClean="0"/>
          </a:p>
          <a:p>
            <a:r>
              <a:rPr lang="en-US" sz="1900" u="sng" dirty="0" smtClean="0"/>
              <a:t>Inheritance </a:t>
            </a:r>
            <a:r>
              <a:rPr lang="en-US" sz="1900" u="sng" dirty="0"/>
              <a:t>Tax</a:t>
            </a:r>
            <a:r>
              <a:rPr lang="en-US" sz="1900" u="sng" dirty="0" smtClean="0"/>
              <a:t>:</a:t>
            </a:r>
          </a:p>
          <a:p>
            <a:pPr lvl="0">
              <a:buFont typeface="Wingdings" panose="05000000000000000000" pitchFamily="2" charset="2"/>
              <a:buChar char="Ø"/>
            </a:pPr>
            <a:r>
              <a:rPr lang="en-US" sz="1900" u="sng" dirty="0" smtClean="0"/>
              <a:t>UK </a:t>
            </a:r>
            <a:r>
              <a:rPr lang="en-US" sz="1900" u="sng" dirty="0"/>
              <a:t>discretionary Trust</a:t>
            </a:r>
            <a:r>
              <a:rPr lang="en-US" sz="1900" dirty="0"/>
              <a:t>: The </a:t>
            </a:r>
            <a:r>
              <a:rPr lang="en-US" sz="1900" dirty="0" smtClean="0"/>
              <a:t>settlement </a:t>
            </a:r>
            <a:r>
              <a:rPr lang="en-US" sz="1900" dirty="0"/>
              <a:t>to a UK discretionary trust would usually be a chargeable lifetime transfer and the trust itself would be subject to the inheritance tax regime for discretionary trusts. As such there would be a 10 year anniversary charge and an exit charge on the distribution of assets from the trust</a:t>
            </a:r>
            <a:r>
              <a:rPr lang="en-US" sz="1900" dirty="0" smtClean="0"/>
              <a:t>.</a:t>
            </a:r>
          </a:p>
          <a:p>
            <a:pPr lvl="0">
              <a:buFont typeface="Wingdings" panose="05000000000000000000" pitchFamily="2" charset="2"/>
              <a:buChar char="Ø"/>
            </a:pPr>
            <a:r>
              <a:rPr lang="en-US" sz="1900" dirty="0" smtClean="0"/>
              <a:t>Tax on Settlor on transfer as gift tax only if he does not survive 7 years</a:t>
            </a:r>
            <a:endParaRPr lang="en-US" sz="1900" dirty="0"/>
          </a:p>
          <a:p>
            <a:pPr>
              <a:buFont typeface="Wingdings" panose="05000000000000000000" pitchFamily="2" charset="2"/>
              <a:buChar char="Ø"/>
            </a:pPr>
            <a:r>
              <a:rPr lang="en-US" sz="1900" dirty="0" smtClean="0"/>
              <a:t>Every 10 years there would be tax on mark-to-market basis and tax on eventual distribution again on mark-to-market basis</a:t>
            </a:r>
            <a:endParaRPr lang="en-US" sz="1900" dirty="0"/>
          </a:p>
          <a:p>
            <a:pPr>
              <a:buFont typeface="Wingdings" panose="05000000000000000000" pitchFamily="2" charset="2"/>
              <a:buChar char="Ø"/>
            </a:pPr>
            <a:r>
              <a:rPr lang="en-US" sz="1900" dirty="0"/>
              <a:t>However, if the settlor survives for 7 years from the date of the transfer, the assets transferred would usually be excluded from their estate for inheritance tax purposes. </a:t>
            </a:r>
            <a:r>
              <a:rPr lang="en-US" sz="1900" dirty="0" smtClean="0"/>
              <a:t>Thus 7 year survival is treated as no ‘misuse’</a:t>
            </a:r>
            <a:endParaRPr lang="en-US" sz="1900" dirty="0"/>
          </a:p>
        </p:txBody>
      </p:sp>
    </p:spTree>
    <p:extLst>
      <p:ext uri="{BB962C8B-B14F-4D97-AF65-F5344CB8AC3E}">
        <p14:creationId xmlns:p14="http://schemas.microsoft.com/office/powerpoint/2010/main" val="26098865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14"/>
          <p:cNvSpPr>
            <a:spLocks noGrp="1" noChangeArrowheads="1"/>
          </p:cNvSpPr>
          <p:nvPr>
            <p:ph type="dt" sz="quarter" idx="10"/>
          </p:nvPr>
        </p:nvSpPr>
        <p:spPr/>
        <p:txBody>
          <a:bodyPr/>
          <a:lstStyle/>
          <a:p>
            <a:pPr>
              <a:defRPr/>
            </a:pPr>
            <a:r>
              <a:rPr lang="en-US" dirty="0" smtClean="0"/>
              <a:t>July 2016</a:t>
            </a:r>
            <a:endParaRPr lang="en-US" dirty="0"/>
          </a:p>
        </p:txBody>
      </p:sp>
      <p:sp>
        <p:nvSpPr>
          <p:cNvPr id="115715" name="Rectangle 15"/>
          <p:cNvSpPr>
            <a:spLocks noGrp="1" noChangeArrowheads="1"/>
          </p:cNvSpPr>
          <p:nvPr>
            <p:ph type="ftr" sz="quarter" idx="11"/>
          </p:nvPr>
        </p:nvSpPr>
        <p:spPr/>
        <p:txBody>
          <a:bodyPr/>
          <a:lstStyle/>
          <a:p>
            <a:pPr>
              <a:defRPr/>
            </a:pPr>
            <a:r>
              <a:rPr lang="en-US" dirty="0" smtClean="0"/>
              <a:t>P. P. Shah &amp; Associates</a:t>
            </a:r>
          </a:p>
        </p:txBody>
      </p:sp>
      <p:sp>
        <p:nvSpPr>
          <p:cNvPr id="115716" name="Rectangle 16"/>
          <p:cNvSpPr>
            <a:spLocks noGrp="1" noChangeArrowheads="1"/>
          </p:cNvSpPr>
          <p:nvPr>
            <p:ph type="sldNum" sz="quarter" idx="12"/>
          </p:nvPr>
        </p:nvSpPr>
        <p:spPr/>
        <p:txBody>
          <a:bodyPr/>
          <a:lstStyle/>
          <a:p>
            <a:pPr>
              <a:defRPr/>
            </a:pPr>
            <a:fld id="{F2825007-C6F3-449F-A6D8-C9A1BFCD6C06}" type="slidenum">
              <a:rPr lang="en-US" smtClean="0"/>
              <a:pPr>
                <a:defRPr/>
              </a:pPr>
              <a:t>19</a:t>
            </a:fld>
            <a:endParaRPr lang="en-US" dirty="0" smtClean="0"/>
          </a:p>
        </p:txBody>
      </p:sp>
      <p:sp>
        <p:nvSpPr>
          <p:cNvPr id="2" name="Rectangle 2"/>
          <p:cNvSpPr>
            <a:spLocks noGrp="1" noChangeArrowheads="1"/>
          </p:cNvSpPr>
          <p:nvPr>
            <p:ph type="ctrTitle"/>
          </p:nvPr>
        </p:nvSpPr>
        <p:spPr>
          <a:effectLst>
            <a:outerShdw dist="53882" dir="2700000" algn="ctr" rotWithShape="0">
              <a:schemeClr val="bg2"/>
            </a:outerShdw>
          </a:effectLst>
        </p:spPr>
        <p:txBody>
          <a:bodyPr/>
          <a:lstStyle/>
          <a:p>
            <a:pPr algn="ctr" eaLnBrk="1" hangingPunct="1">
              <a:defRPr/>
            </a:pPr>
            <a:r>
              <a:rPr lang="en-US" sz="5400" dirty="0" smtClean="0">
                <a:effectLst>
                  <a:outerShdw blurRad="38100" dist="38100" dir="2700000" algn="tl">
                    <a:srgbClr val="C0C0C0"/>
                  </a:outerShdw>
                </a:effectLst>
              </a:rPr>
              <a:t>Thank You</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50938" y="214313"/>
            <a:ext cx="7793037" cy="928687"/>
          </a:xfrm>
        </p:spPr>
        <p:txBody>
          <a:bodyPr/>
          <a:lstStyle/>
          <a:p>
            <a:r>
              <a:rPr lang="en-US" sz="2400" dirty="0" smtClean="0"/>
              <a:t>CASE-STUDY 1:</a:t>
            </a:r>
            <a:br>
              <a:rPr lang="en-US" sz="2400" dirty="0" smtClean="0"/>
            </a:br>
            <a:r>
              <a:rPr lang="en-US" sz="2400" dirty="0" smtClean="0"/>
              <a:t>INDIAN GRANTOR TRUST WITH U.S. BENEFICIARIES</a:t>
            </a:r>
          </a:p>
        </p:txBody>
      </p:sp>
      <p:sp>
        <p:nvSpPr>
          <p:cNvPr id="4100" name="Date Placeholder 3"/>
          <p:cNvSpPr>
            <a:spLocks noGrp="1"/>
          </p:cNvSpPr>
          <p:nvPr>
            <p:ph type="dt" sz="quarter" idx="10"/>
          </p:nvPr>
        </p:nvSpPr>
        <p:spPr/>
        <p:txBody>
          <a:bodyPr/>
          <a:lstStyle/>
          <a:p>
            <a:pPr>
              <a:defRPr/>
            </a:pPr>
            <a:r>
              <a:rPr lang="en-US" dirty="0" smtClean="0"/>
              <a:t>July 2016</a:t>
            </a:r>
            <a:endParaRPr lang="en-US" dirty="0"/>
          </a:p>
        </p:txBody>
      </p:sp>
      <p:sp>
        <p:nvSpPr>
          <p:cNvPr id="4101" name="Footer Placeholder 4"/>
          <p:cNvSpPr>
            <a:spLocks noGrp="1"/>
          </p:cNvSpPr>
          <p:nvPr>
            <p:ph type="ftr" sz="quarter" idx="11"/>
          </p:nvPr>
        </p:nvSpPr>
        <p:spPr/>
        <p:txBody>
          <a:bodyPr/>
          <a:lstStyle/>
          <a:p>
            <a:pPr>
              <a:defRPr/>
            </a:pPr>
            <a:r>
              <a:rPr lang="en-US" dirty="0" smtClean="0"/>
              <a:t>P. P. Shah &amp; Associates</a:t>
            </a:r>
          </a:p>
        </p:txBody>
      </p:sp>
      <p:sp>
        <p:nvSpPr>
          <p:cNvPr id="4102" name="Slide Number Placeholder 5"/>
          <p:cNvSpPr>
            <a:spLocks noGrp="1"/>
          </p:cNvSpPr>
          <p:nvPr>
            <p:ph type="sldNum" sz="quarter" idx="12"/>
          </p:nvPr>
        </p:nvSpPr>
        <p:spPr/>
        <p:txBody>
          <a:bodyPr/>
          <a:lstStyle/>
          <a:p>
            <a:pPr>
              <a:defRPr/>
            </a:pPr>
            <a:fld id="{A9DD5350-61FC-4A9C-A602-D8B2E212EADA}" type="slidenum">
              <a:rPr lang="en-US" smtClean="0"/>
              <a:pPr>
                <a:defRPr/>
              </a:pPr>
              <a:t>2</a:t>
            </a:fld>
            <a:endParaRPr lang="en-US" dirty="0" smtClean="0"/>
          </a:p>
        </p:txBody>
      </p:sp>
      <p:sp>
        <p:nvSpPr>
          <p:cNvPr id="2" name="Content Placeholder 1"/>
          <p:cNvSpPr>
            <a:spLocks noGrp="1"/>
          </p:cNvSpPr>
          <p:nvPr>
            <p:ph idx="1"/>
          </p:nvPr>
        </p:nvSpPr>
        <p:spPr>
          <a:xfrm>
            <a:off x="995527" y="1242022"/>
            <a:ext cx="7772400" cy="5229116"/>
          </a:xfrm>
        </p:spPr>
        <p:txBody>
          <a:bodyPr/>
          <a:lstStyle/>
          <a:p>
            <a:pPr marL="0" indent="0">
              <a:lnSpc>
                <a:spcPct val="150000"/>
              </a:lnSpc>
              <a:buNone/>
            </a:pPr>
            <a:r>
              <a:rPr lang="en-US" sz="2000" dirty="0" smtClean="0"/>
              <a:t>    </a:t>
            </a:r>
            <a:r>
              <a:rPr lang="en-US" sz="2000" u="sng" dirty="0" smtClean="0"/>
              <a:t>FACTS OF THE CASE</a:t>
            </a:r>
            <a:r>
              <a:rPr lang="en-US" sz="2000" dirty="0" smtClean="0"/>
              <a:t>:</a:t>
            </a:r>
          </a:p>
          <a:p>
            <a:pPr>
              <a:lnSpc>
                <a:spcPct val="150000"/>
              </a:lnSpc>
            </a:pPr>
            <a:r>
              <a:rPr lang="en-US" sz="1900" dirty="0" smtClean="0"/>
              <a:t>Mr. ‘X’ is a tax resident of U.S. and is living with his wife and three children in the U.S.</a:t>
            </a:r>
          </a:p>
          <a:p>
            <a:pPr>
              <a:lnSpc>
                <a:spcPct val="150000"/>
              </a:lnSpc>
            </a:pPr>
            <a:r>
              <a:rPr lang="en-US" sz="1900" dirty="0" smtClean="0"/>
              <a:t>Mr. ‘A’, an Indian citizen and resident, is the father of Mr. ‘X’</a:t>
            </a:r>
          </a:p>
          <a:p>
            <a:pPr>
              <a:lnSpc>
                <a:spcPct val="150000"/>
              </a:lnSpc>
            </a:pPr>
            <a:r>
              <a:rPr lang="en-US" sz="1900" dirty="0" smtClean="0"/>
              <a:t>Mr. ‘A’ desires to gift his immovable properties located in India to his son Mr. ‘X’</a:t>
            </a:r>
          </a:p>
          <a:p>
            <a:pPr>
              <a:lnSpc>
                <a:spcPct val="150000"/>
              </a:lnSpc>
            </a:pPr>
            <a:r>
              <a:rPr lang="en-US" sz="1900" dirty="0" smtClean="0"/>
              <a:t>However, income from such immovable properties shall </a:t>
            </a:r>
            <a:r>
              <a:rPr lang="en-US" sz="1900" dirty="0"/>
              <a:t>be taxable in the hands of Mr. ‘X</a:t>
            </a:r>
            <a:r>
              <a:rPr lang="en-US" sz="1900" dirty="0" smtClean="0"/>
              <a:t>’ both in U.S. and in India</a:t>
            </a:r>
          </a:p>
          <a:p>
            <a:pPr>
              <a:lnSpc>
                <a:spcPct val="150000"/>
              </a:lnSpc>
            </a:pPr>
            <a:r>
              <a:rPr lang="en-US" sz="1900" dirty="0" smtClean="0"/>
              <a:t>Further, on death of Mr. ‘X’, the properties shall form part of his estate and shall be subject to Estate tax in U.S.</a:t>
            </a:r>
          </a:p>
          <a:p>
            <a:pPr>
              <a:lnSpc>
                <a:spcPct val="150000"/>
              </a:lnSpc>
            </a:pPr>
            <a:r>
              <a:rPr lang="en-US" sz="1900" dirty="0" smtClean="0"/>
              <a:t>Mr. ‘X’ has approached KNAV for their expert advice</a:t>
            </a:r>
          </a:p>
          <a:p>
            <a:pPr>
              <a:lnSpc>
                <a:spcPct val="150000"/>
              </a:lnSpc>
            </a:pPr>
            <a:endParaRPr lang="en-US" sz="24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50938" y="214313"/>
            <a:ext cx="7793037" cy="928687"/>
          </a:xfrm>
        </p:spPr>
        <p:txBody>
          <a:bodyPr/>
          <a:lstStyle/>
          <a:p>
            <a:r>
              <a:rPr lang="en-US" sz="2400" dirty="0" smtClean="0"/>
              <a:t>CASE-STUDY 1: (</a:t>
            </a:r>
            <a:r>
              <a:rPr lang="en-US" sz="2400" dirty="0" err="1" smtClean="0"/>
              <a:t>con’t</a:t>
            </a:r>
            <a:r>
              <a:rPr lang="en-US" sz="2400" dirty="0" smtClean="0"/>
              <a:t>)</a:t>
            </a:r>
            <a:br>
              <a:rPr lang="en-US" sz="2400" dirty="0" smtClean="0"/>
            </a:br>
            <a:r>
              <a:rPr lang="en-US" sz="2400" dirty="0" smtClean="0"/>
              <a:t>INDIAN GRANTOR TRUST WITH U.S. BENEFICIARIES</a:t>
            </a:r>
          </a:p>
        </p:txBody>
      </p:sp>
      <p:sp>
        <p:nvSpPr>
          <p:cNvPr id="4100" name="Date Placeholder 3"/>
          <p:cNvSpPr>
            <a:spLocks noGrp="1"/>
          </p:cNvSpPr>
          <p:nvPr>
            <p:ph type="dt" sz="quarter" idx="10"/>
          </p:nvPr>
        </p:nvSpPr>
        <p:spPr/>
        <p:txBody>
          <a:bodyPr/>
          <a:lstStyle/>
          <a:p>
            <a:pPr>
              <a:defRPr/>
            </a:pPr>
            <a:r>
              <a:rPr lang="en-US" dirty="0" smtClean="0"/>
              <a:t>July 2016</a:t>
            </a:r>
            <a:endParaRPr lang="en-US" dirty="0"/>
          </a:p>
        </p:txBody>
      </p:sp>
      <p:sp>
        <p:nvSpPr>
          <p:cNvPr id="4101" name="Footer Placeholder 4"/>
          <p:cNvSpPr>
            <a:spLocks noGrp="1"/>
          </p:cNvSpPr>
          <p:nvPr>
            <p:ph type="ftr" sz="quarter" idx="11"/>
          </p:nvPr>
        </p:nvSpPr>
        <p:spPr/>
        <p:txBody>
          <a:bodyPr/>
          <a:lstStyle/>
          <a:p>
            <a:pPr>
              <a:defRPr/>
            </a:pPr>
            <a:r>
              <a:rPr lang="en-US" dirty="0" smtClean="0"/>
              <a:t>P. P. Shah &amp; Associates</a:t>
            </a:r>
          </a:p>
        </p:txBody>
      </p:sp>
      <p:sp>
        <p:nvSpPr>
          <p:cNvPr id="4102" name="Slide Number Placeholder 5"/>
          <p:cNvSpPr>
            <a:spLocks noGrp="1"/>
          </p:cNvSpPr>
          <p:nvPr>
            <p:ph type="sldNum" sz="quarter" idx="12"/>
          </p:nvPr>
        </p:nvSpPr>
        <p:spPr/>
        <p:txBody>
          <a:bodyPr/>
          <a:lstStyle/>
          <a:p>
            <a:pPr>
              <a:defRPr/>
            </a:pPr>
            <a:fld id="{A9DD5350-61FC-4A9C-A602-D8B2E212EADA}" type="slidenum">
              <a:rPr lang="en-US" smtClean="0"/>
              <a:pPr>
                <a:defRPr/>
              </a:pPr>
              <a:t>3</a:t>
            </a:fld>
            <a:endParaRPr lang="en-US" dirty="0" smtClean="0"/>
          </a:p>
        </p:txBody>
      </p:sp>
      <p:sp>
        <p:nvSpPr>
          <p:cNvPr id="2" name="Content Placeholder 1"/>
          <p:cNvSpPr>
            <a:spLocks noGrp="1"/>
          </p:cNvSpPr>
          <p:nvPr>
            <p:ph idx="1"/>
          </p:nvPr>
        </p:nvSpPr>
        <p:spPr>
          <a:xfrm>
            <a:off x="995527" y="1242022"/>
            <a:ext cx="7772400" cy="5200981"/>
          </a:xfrm>
        </p:spPr>
        <p:txBody>
          <a:bodyPr/>
          <a:lstStyle/>
          <a:p>
            <a:pPr marL="0" indent="0">
              <a:lnSpc>
                <a:spcPct val="150000"/>
              </a:lnSpc>
              <a:buNone/>
            </a:pPr>
            <a:r>
              <a:rPr lang="en-US" sz="2000" dirty="0" smtClean="0"/>
              <a:t>    </a:t>
            </a:r>
            <a:r>
              <a:rPr lang="en-US" sz="2000" u="sng" dirty="0" smtClean="0"/>
              <a:t>KNAV’S ADVICE &amp; SOLUTION</a:t>
            </a:r>
            <a:r>
              <a:rPr lang="en-US" sz="2000" dirty="0" smtClean="0"/>
              <a:t>:</a:t>
            </a:r>
          </a:p>
          <a:p>
            <a:pPr>
              <a:lnSpc>
                <a:spcPct val="150000"/>
              </a:lnSpc>
            </a:pPr>
            <a:r>
              <a:rPr lang="en-US" sz="1900" dirty="0" smtClean="0"/>
              <a:t>Mr. ‘A’ to settle the immovable properties located in India on to an Indian trust for the benefit of his son Mr. ‘X’, his daughter-in-law and his three grand-children</a:t>
            </a:r>
          </a:p>
          <a:p>
            <a:pPr>
              <a:lnSpc>
                <a:spcPct val="150000"/>
              </a:lnSpc>
            </a:pPr>
            <a:r>
              <a:rPr lang="en-US" sz="1900" dirty="0" smtClean="0"/>
              <a:t>The Indian Trust should be in the nature of a Grantor Trust as defined under U.S. tax codes</a:t>
            </a:r>
          </a:p>
          <a:p>
            <a:pPr>
              <a:lnSpc>
                <a:spcPct val="150000"/>
              </a:lnSpc>
            </a:pPr>
            <a:r>
              <a:rPr lang="en-US" sz="1900" dirty="0" smtClean="0"/>
              <a:t>Mr. ‘A’, the settlor, should retain the right to revoke the settlement in order to qualify as Grantor Trust</a:t>
            </a:r>
          </a:p>
          <a:p>
            <a:pPr marL="0" indent="0">
              <a:lnSpc>
                <a:spcPct val="150000"/>
              </a:lnSpc>
              <a:buNone/>
            </a:pPr>
            <a:endParaRPr lang="en-US" sz="2400" dirty="0" smtClean="0"/>
          </a:p>
        </p:txBody>
      </p:sp>
    </p:spTree>
    <p:extLst>
      <p:ext uri="{BB962C8B-B14F-4D97-AF65-F5344CB8AC3E}">
        <p14:creationId xmlns:p14="http://schemas.microsoft.com/office/powerpoint/2010/main" val="2700460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50938" y="214313"/>
            <a:ext cx="7793037" cy="928687"/>
          </a:xfrm>
        </p:spPr>
        <p:txBody>
          <a:bodyPr/>
          <a:lstStyle/>
          <a:p>
            <a:r>
              <a:rPr lang="en-US" sz="2400" dirty="0"/>
              <a:t>CASE-STUDY 1: (</a:t>
            </a:r>
            <a:r>
              <a:rPr lang="en-US" sz="2400" dirty="0" err="1"/>
              <a:t>con’t</a:t>
            </a:r>
            <a:r>
              <a:rPr lang="en-US" sz="2400" dirty="0"/>
              <a:t>)</a:t>
            </a:r>
            <a:br>
              <a:rPr lang="en-US" sz="2400" dirty="0"/>
            </a:br>
            <a:r>
              <a:rPr lang="en-US" sz="2400" dirty="0"/>
              <a:t>INDIAN GRANTOR TRUST WITH U.S. </a:t>
            </a:r>
            <a:r>
              <a:rPr lang="en-US" sz="2400" dirty="0" smtClean="0"/>
              <a:t>BENEFICIARIES</a:t>
            </a:r>
          </a:p>
        </p:txBody>
      </p:sp>
      <p:sp>
        <p:nvSpPr>
          <p:cNvPr id="4100" name="Date Placeholder 3"/>
          <p:cNvSpPr>
            <a:spLocks noGrp="1"/>
          </p:cNvSpPr>
          <p:nvPr>
            <p:ph type="dt" sz="quarter" idx="10"/>
          </p:nvPr>
        </p:nvSpPr>
        <p:spPr/>
        <p:txBody>
          <a:bodyPr/>
          <a:lstStyle/>
          <a:p>
            <a:pPr>
              <a:defRPr/>
            </a:pPr>
            <a:r>
              <a:rPr lang="en-US" dirty="0" smtClean="0"/>
              <a:t>July 2016</a:t>
            </a:r>
            <a:endParaRPr lang="en-US" dirty="0"/>
          </a:p>
        </p:txBody>
      </p:sp>
      <p:sp>
        <p:nvSpPr>
          <p:cNvPr id="4101" name="Footer Placeholder 4"/>
          <p:cNvSpPr>
            <a:spLocks noGrp="1"/>
          </p:cNvSpPr>
          <p:nvPr>
            <p:ph type="ftr" sz="quarter" idx="11"/>
          </p:nvPr>
        </p:nvSpPr>
        <p:spPr/>
        <p:txBody>
          <a:bodyPr/>
          <a:lstStyle/>
          <a:p>
            <a:pPr>
              <a:defRPr/>
            </a:pPr>
            <a:r>
              <a:rPr lang="en-US" dirty="0" smtClean="0"/>
              <a:t>P. P. Shah &amp; Associates</a:t>
            </a:r>
          </a:p>
        </p:txBody>
      </p:sp>
      <p:sp>
        <p:nvSpPr>
          <p:cNvPr id="4102" name="Slide Number Placeholder 5"/>
          <p:cNvSpPr>
            <a:spLocks noGrp="1"/>
          </p:cNvSpPr>
          <p:nvPr>
            <p:ph type="sldNum" sz="quarter" idx="12"/>
          </p:nvPr>
        </p:nvSpPr>
        <p:spPr/>
        <p:txBody>
          <a:bodyPr/>
          <a:lstStyle/>
          <a:p>
            <a:pPr>
              <a:defRPr/>
            </a:pPr>
            <a:fld id="{A9DD5350-61FC-4A9C-A602-D8B2E212EADA}" type="slidenum">
              <a:rPr lang="en-US" smtClean="0"/>
              <a:pPr>
                <a:defRPr/>
              </a:pPr>
              <a:t>4</a:t>
            </a:fld>
            <a:endParaRPr lang="en-US" dirty="0" smtClean="0"/>
          </a:p>
        </p:txBody>
      </p:sp>
      <p:sp>
        <p:nvSpPr>
          <p:cNvPr id="2" name="Content Placeholder 1"/>
          <p:cNvSpPr>
            <a:spLocks noGrp="1"/>
          </p:cNvSpPr>
          <p:nvPr>
            <p:ph idx="1"/>
          </p:nvPr>
        </p:nvSpPr>
        <p:spPr>
          <a:xfrm>
            <a:off x="668418" y="1370183"/>
            <a:ext cx="8275557" cy="4708611"/>
          </a:xfrm>
        </p:spPr>
        <p:txBody>
          <a:bodyPr/>
          <a:lstStyle/>
          <a:p>
            <a:pPr marL="0" indent="0">
              <a:buNone/>
            </a:pPr>
            <a:r>
              <a:rPr lang="en-US" sz="2000" dirty="0" smtClean="0"/>
              <a:t>    </a:t>
            </a:r>
            <a:r>
              <a:rPr lang="en-US" sz="2000" u="sng" dirty="0" smtClean="0"/>
              <a:t>Analysis &amp; Discussions</a:t>
            </a:r>
            <a:r>
              <a:rPr lang="en-US" sz="2000" dirty="0" smtClean="0"/>
              <a:t>:</a:t>
            </a:r>
            <a:endParaRPr lang="en-US" sz="2000" dirty="0"/>
          </a:p>
          <a:p>
            <a:pPr marL="0" indent="0">
              <a:buNone/>
            </a:pPr>
            <a:r>
              <a:rPr lang="en-US" sz="1900" dirty="0" smtClean="0"/>
              <a:t>    Grantor </a:t>
            </a:r>
            <a:r>
              <a:rPr lang="en-US" sz="1900" dirty="0"/>
              <a:t>Trust: US Tax implications </a:t>
            </a:r>
          </a:p>
          <a:p>
            <a:r>
              <a:rPr lang="en-US" sz="1900" dirty="0" smtClean="0"/>
              <a:t>An Indian / foreign (i.e. non-U.S</a:t>
            </a:r>
            <a:r>
              <a:rPr lang="en-US" sz="1900" dirty="0"/>
              <a:t>.) trust is not subject to U.S. income </a:t>
            </a:r>
            <a:r>
              <a:rPr lang="en-US" sz="1900" dirty="0" smtClean="0"/>
              <a:t>tax </a:t>
            </a:r>
            <a:r>
              <a:rPr lang="en-US" sz="1900" dirty="0"/>
              <a:t>except for withholding tax </a:t>
            </a:r>
            <a:r>
              <a:rPr lang="en-US" sz="1900" dirty="0" smtClean="0"/>
              <a:t>on any U.S. source </a:t>
            </a:r>
            <a:r>
              <a:rPr lang="en-US" sz="1900" dirty="0"/>
              <a:t>income. </a:t>
            </a:r>
            <a:endParaRPr lang="en-US" sz="1900" dirty="0" smtClean="0"/>
          </a:p>
          <a:p>
            <a:r>
              <a:rPr lang="en-US" sz="1900" dirty="0" smtClean="0"/>
              <a:t>However</a:t>
            </a:r>
            <a:r>
              <a:rPr lang="en-US" sz="1900" dirty="0"/>
              <a:t>, distributions from the foreign trust to a U.S. person </a:t>
            </a:r>
            <a:r>
              <a:rPr lang="en-US" sz="1900" dirty="0" smtClean="0"/>
              <a:t>(a U.S. citizen or </a:t>
            </a:r>
            <a:r>
              <a:rPr lang="en-US" sz="1900" dirty="0"/>
              <a:t>a U.S. resident) will carry </a:t>
            </a:r>
            <a:r>
              <a:rPr lang="en-US" sz="1900" dirty="0" smtClean="0"/>
              <a:t>out </a:t>
            </a:r>
            <a:r>
              <a:rPr lang="en-US" sz="1900" dirty="0"/>
              <a:t>distributable net income to that person, with adverse </a:t>
            </a:r>
            <a:r>
              <a:rPr lang="en-US" sz="1900" dirty="0" smtClean="0"/>
              <a:t>tax treatment </a:t>
            </a:r>
            <a:r>
              <a:rPr lang="en-US" sz="1900" dirty="0"/>
              <a:t>of accumulated income, unless the trust qualifies as a </a:t>
            </a:r>
            <a:r>
              <a:rPr lang="en-US" sz="1900" dirty="0" smtClean="0"/>
              <a:t>“Grantor Trust</a:t>
            </a:r>
            <a:r>
              <a:rPr lang="en-US" sz="1900" dirty="0"/>
              <a:t>" under U.S. law</a:t>
            </a:r>
            <a:r>
              <a:rPr lang="en-US" sz="1900" dirty="0" smtClean="0"/>
              <a:t>.</a:t>
            </a:r>
          </a:p>
          <a:p>
            <a:r>
              <a:rPr lang="en-US" sz="1900" dirty="0" smtClean="0"/>
              <a:t>If trust qualifies as Grantor Trust, the U.S</a:t>
            </a:r>
            <a:r>
              <a:rPr lang="en-US" sz="1900" dirty="0"/>
              <a:t>. beneficiary pays no tax on the income distributed to him from the trust (</a:t>
            </a:r>
            <a:r>
              <a:rPr lang="en-US" sz="1900" dirty="0" smtClean="0"/>
              <a:t>although </a:t>
            </a:r>
            <a:r>
              <a:rPr lang="en-US" sz="1900" dirty="0"/>
              <a:t>he must</a:t>
            </a:r>
            <a:br>
              <a:rPr lang="en-US" sz="1900" dirty="0"/>
            </a:br>
            <a:r>
              <a:rPr lang="en-US" sz="1900" dirty="0"/>
              <a:t>report the income to the IRS). </a:t>
            </a:r>
            <a:endParaRPr lang="en-US" sz="1900" dirty="0" smtClean="0"/>
          </a:p>
          <a:p>
            <a:r>
              <a:rPr lang="en-US" sz="1900" dirty="0" smtClean="0"/>
              <a:t>Therefore</a:t>
            </a:r>
            <a:r>
              <a:rPr lang="en-US" sz="1900" dirty="0"/>
              <a:t>, a U.S. beneficiary of a foreign trust will greatly prefer</a:t>
            </a:r>
            <a:br>
              <a:rPr lang="en-US" sz="1900" dirty="0"/>
            </a:br>
            <a:r>
              <a:rPr lang="en-US" sz="1900" dirty="0"/>
              <a:t>that the trust </a:t>
            </a:r>
            <a:r>
              <a:rPr lang="en-US" sz="1900" dirty="0" smtClean="0"/>
              <a:t>be </a:t>
            </a:r>
            <a:r>
              <a:rPr lang="en-US" sz="1900" dirty="0"/>
              <a:t>a </a:t>
            </a:r>
            <a:r>
              <a:rPr lang="en-US" sz="1900" dirty="0" smtClean="0"/>
              <a:t>Grantor Trust </a:t>
            </a:r>
            <a:r>
              <a:rPr lang="en-US" sz="1900" dirty="0"/>
              <a:t>with a non-U.S. person as grantor. </a:t>
            </a:r>
            <a:br>
              <a:rPr lang="en-US" sz="1900" dirty="0"/>
            </a:br>
            <a:endParaRPr lang="en-US" sz="1900" dirty="0"/>
          </a:p>
        </p:txBody>
      </p:sp>
    </p:spTree>
    <p:extLst>
      <p:ext uri="{BB962C8B-B14F-4D97-AF65-F5344CB8AC3E}">
        <p14:creationId xmlns:p14="http://schemas.microsoft.com/office/powerpoint/2010/main" val="85066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50938" y="214313"/>
            <a:ext cx="7793037" cy="928687"/>
          </a:xfrm>
        </p:spPr>
        <p:txBody>
          <a:bodyPr/>
          <a:lstStyle/>
          <a:p>
            <a:r>
              <a:rPr lang="en-US" sz="2400" dirty="0"/>
              <a:t>CASE-STUDY 1: (</a:t>
            </a:r>
            <a:r>
              <a:rPr lang="en-US" sz="2400" dirty="0" err="1"/>
              <a:t>con’t</a:t>
            </a:r>
            <a:r>
              <a:rPr lang="en-US" sz="2400" dirty="0"/>
              <a:t>)</a:t>
            </a:r>
            <a:br>
              <a:rPr lang="en-US" sz="2400" dirty="0"/>
            </a:br>
            <a:r>
              <a:rPr lang="en-US" sz="2400" dirty="0"/>
              <a:t>INDIAN GRANTOR TRUST WITH U.S. BENEFICIARIES</a:t>
            </a:r>
            <a:endParaRPr lang="en-US" sz="2400" dirty="0" smtClean="0"/>
          </a:p>
        </p:txBody>
      </p:sp>
      <p:sp>
        <p:nvSpPr>
          <p:cNvPr id="4100" name="Date Placeholder 3"/>
          <p:cNvSpPr>
            <a:spLocks noGrp="1"/>
          </p:cNvSpPr>
          <p:nvPr>
            <p:ph type="dt" sz="quarter" idx="10"/>
          </p:nvPr>
        </p:nvSpPr>
        <p:spPr/>
        <p:txBody>
          <a:bodyPr/>
          <a:lstStyle/>
          <a:p>
            <a:pPr>
              <a:defRPr/>
            </a:pPr>
            <a:r>
              <a:rPr lang="en-US" dirty="0" smtClean="0"/>
              <a:t>July 2016</a:t>
            </a:r>
            <a:endParaRPr lang="en-US" dirty="0"/>
          </a:p>
        </p:txBody>
      </p:sp>
      <p:sp>
        <p:nvSpPr>
          <p:cNvPr id="4101" name="Footer Placeholder 4"/>
          <p:cNvSpPr>
            <a:spLocks noGrp="1"/>
          </p:cNvSpPr>
          <p:nvPr>
            <p:ph type="ftr" sz="quarter" idx="11"/>
          </p:nvPr>
        </p:nvSpPr>
        <p:spPr/>
        <p:txBody>
          <a:bodyPr/>
          <a:lstStyle/>
          <a:p>
            <a:pPr>
              <a:defRPr/>
            </a:pPr>
            <a:r>
              <a:rPr lang="en-US" dirty="0" smtClean="0"/>
              <a:t>P. P. Shah &amp; Associates</a:t>
            </a:r>
          </a:p>
        </p:txBody>
      </p:sp>
      <p:sp>
        <p:nvSpPr>
          <p:cNvPr id="4102" name="Slide Number Placeholder 5"/>
          <p:cNvSpPr>
            <a:spLocks noGrp="1"/>
          </p:cNvSpPr>
          <p:nvPr>
            <p:ph type="sldNum" sz="quarter" idx="12"/>
          </p:nvPr>
        </p:nvSpPr>
        <p:spPr/>
        <p:txBody>
          <a:bodyPr/>
          <a:lstStyle/>
          <a:p>
            <a:pPr>
              <a:defRPr/>
            </a:pPr>
            <a:fld id="{A9DD5350-61FC-4A9C-A602-D8B2E212EADA}" type="slidenum">
              <a:rPr lang="en-US" smtClean="0"/>
              <a:pPr>
                <a:defRPr/>
              </a:pPr>
              <a:t>5</a:t>
            </a:fld>
            <a:endParaRPr lang="en-US" dirty="0" smtClean="0"/>
          </a:p>
        </p:txBody>
      </p:sp>
      <p:sp>
        <p:nvSpPr>
          <p:cNvPr id="2" name="Content Placeholder 1"/>
          <p:cNvSpPr>
            <a:spLocks noGrp="1"/>
          </p:cNvSpPr>
          <p:nvPr>
            <p:ph idx="1"/>
          </p:nvPr>
        </p:nvSpPr>
        <p:spPr>
          <a:xfrm>
            <a:off x="668418" y="1368633"/>
            <a:ext cx="8275557" cy="4708611"/>
          </a:xfrm>
        </p:spPr>
        <p:txBody>
          <a:bodyPr/>
          <a:lstStyle/>
          <a:p>
            <a:pPr marL="0" indent="0">
              <a:buNone/>
            </a:pPr>
            <a:r>
              <a:rPr lang="en-US" sz="2000" dirty="0" smtClean="0"/>
              <a:t>      </a:t>
            </a:r>
            <a:r>
              <a:rPr lang="en-US" sz="2000" u="sng" dirty="0" smtClean="0"/>
              <a:t>Analysis </a:t>
            </a:r>
            <a:r>
              <a:rPr lang="en-US" sz="2000" u="sng" dirty="0"/>
              <a:t>&amp; Discussions</a:t>
            </a:r>
            <a:r>
              <a:rPr lang="en-US" sz="2000" dirty="0"/>
              <a:t>:</a:t>
            </a:r>
          </a:p>
          <a:p>
            <a:pPr marL="0" indent="0">
              <a:buNone/>
            </a:pPr>
            <a:r>
              <a:rPr lang="en-US" sz="2000" dirty="0"/>
              <a:t>    </a:t>
            </a:r>
            <a:r>
              <a:rPr lang="en-US" sz="2000" dirty="0" smtClean="0"/>
              <a:t>  </a:t>
            </a:r>
            <a:r>
              <a:rPr lang="en-US" sz="1900" dirty="0" smtClean="0"/>
              <a:t>Grantor </a:t>
            </a:r>
            <a:r>
              <a:rPr lang="en-US" sz="1900" dirty="0"/>
              <a:t>Trust: US Tax implications </a:t>
            </a:r>
          </a:p>
          <a:p>
            <a:r>
              <a:rPr lang="en-US" sz="1900" dirty="0" smtClean="0"/>
              <a:t>A </a:t>
            </a:r>
            <a:r>
              <a:rPr lang="en-US" sz="1900" dirty="0"/>
              <a:t>non-U.S. person will be treated as the grantor of a trust only</a:t>
            </a:r>
            <a:br>
              <a:rPr lang="en-US" sz="1900" dirty="0"/>
            </a:br>
            <a:r>
              <a:rPr lang="en-US" sz="1900" dirty="0"/>
              <a:t>if one of the following requirements is </a:t>
            </a:r>
            <a:r>
              <a:rPr lang="en-US" sz="1900" dirty="0" smtClean="0"/>
              <a:t>met:</a:t>
            </a:r>
          </a:p>
          <a:p>
            <a:pPr lvl="1"/>
            <a:r>
              <a:rPr lang="en-US" sz="1900" dirty="0"/>
              <a:t>If the Grantor has the full power to revoke the trust </a:t>
            </a:r>
            <a:r>
              <a:rPr lang="en-US" sz="1900" dirty="0" smtClean="0"/>
              <a:t>without the</a:t>
            </a:r>
            <a:r>
              <a:rPr lang="en-US" sz="1900" dirty="0"/>
              <a:t/>
            </a:r>
            <a:br>
              <a:rPr lang="en-US" sz="1900" dirty="0"/>
            </a:br>
            <a:r>
              <a:rPr lang="en-US" sz="1900" dirty="0" smtClean="0"/>
              <a:t>consent of </a:t>
            </a:r>
            <a:r>
              <a:rPr lang="en-US" sz="1900" dirty="0"/>
              <a:t>any person, or with the consent of a subservient third </a:t>
            </a:r>
            <a:r>
              <a:rPr lang="en-US" sz="1900" dirty="0" smtClean="0"/>
              <a:t>party</a:t>
            </a:r>
          </a:p>
          <a:p>
            <a:pPr lvl="1"/>
            <a:r>
              <a:rPr lang="en-US" sz="1900" dirty="0"/>
              <a:t>If the Grantor (and, if desired, the Grantor's spouse) are the sole</a:t>
            </a:r>
            <a:br>
              <a:rPr lang="en-US" sz="1900" dirty="0"/>
            </a:br>
            <a:r>
              <a:rPr lang="en-US" sz="1900" dirty="0" smtClean="0"/>
              <a:t>beneficiaries </a:t>
            </a:r>
            <a:r>
              <a:rPr lang="en-US" sz="1900" dirty="0"/>
              <a:t>of the trust during the life of the </a:t>
            </a:r>
            <a:r>
              <a:rPr lang="en-US" sz="1900" dirty="0" smtClean="0"/>
              <a:t>Grantor</a:t>
            </a:r>
          </a:p>
          <a:p>
            <a:endParaRPr lang="en-US" sz="1900" dirty="0" smtClean="0"/>
          </a:p>
          <a:p>
            <a:r>
              <a:rPr lang="en-US" sz="1900" dirty="0" smtClean="0"/>
              <a:t>Once </a:t>
            </a:r>
            <a:r>
              <a:rPr lang="en-US" sz="1900" dirty="0"/>
              <a:t>the </a:t>
            </a:r>
            <a:r>
              <a:rPr lang="en-US" sz="1900" dirty="0" smtClean="0"/>
              <a:t>non-U.S. grantor </a:t>
            </a:r>
            <a:r>
              <a:rPr lang="en-US" sz="1900" dirty="0"/>
              <a:t>dies, the offshore trust which previously qualified us a </a:t>
            </a:r>
            <a:r>
              <a:rPr lang="en-US" sz="1900" dirty="0" smtClean="0"/>
              <a:t>grantor trust </a:t>
            </a:r>
            <a:r>
              <a:rPr lang="en-US" sz="1900" dirty="0"/>
              <a:t>under one of the exceptions is no longer a grantor trust, and all income </a:t>
            </a:r>
            <a:r>
              <a:rPr lang="en-US" sz="1900" dirty="0" smtClean="0"/>
              <a:t>distributed </a:t>
            </a:r>
            <a:r>
              <a:rPr lang="en-US" sz="1900" dirty="0"/>
              <a:t>to </a:t>
            </a:r>
            <a:r>
              <a:rPr lang="en-US" sz="1900" dirty="0" smtClean="0"/>
              <a:t>the U.S</a:t>
            </a:r>
            <a:r>
              <a:rPr lang="en-US" sz="1900" dirty="0"/>
              <a:t>. beneficiary will be taxed to him or </a:t>
            </a:r>
            <a:r>
              <a:rPr lang="en-US" sz="1900" dirty="0" smtClean="0"/>
              <a:t>her.</a:t>
            </a:r>
            <a:endParaRPr lang="en-US" sz="1900" dirty="0"/>
          </a:p>
        </p:txBody>
      </p:sp>
    </p:spTree>
    <p:extLst>
      <p:ext uri="{BB962C8B-B14F-4D97-AF65-F5344CB8AC3E}">
        <p14:creationId xmlns:p14="http://schemas.microsoft.com/office/powerpoint/2010/main" val="3526510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50938" y="214313"/>
            <a:ext cx="7793037" cy="928687"/>
          </a:xfrm>
        </p:spPr>
        <p:txBody>
          <a:bodyPr/>
          <a:lstStyle/>
          <a:p>
            <a:r>
              <a:rPr lang="en-US" sz="2400" dirty="0" smtClean="0"/>
              <a:t>CASE-STUDY 1: (</a:t>
            </a:r>
            <a:r>
              <a:rPr lang="en-US" sz="2400" dirty="0" err="1" smtClean="0"/>
              <a:t>con’t</a:t>
            </a:r>
            <a:r>
              <a:rPr lang="en-US" sz="2400" dirty="0" smtClean="0"/>
              <a:t>)</a:t>
            </a:r>
            <a:br>
              <a:rPr lang="en-US" sz="2400" dirty="0" smtClean="0"/>
            </a:br>
            <a:r>
              <a:rPr lang="en-US" sz="2400" dirty="0" smtClean="0"/>
              <a:t>INDIAN GRANTOR TRUST WITH U.S. BENEFICIARIES</a:t>
            </a:r>
          </a:p>
        </p:txBody>
      </p:sp>
      <p:sp>
        <p:nvSpPr>
          <p:cNvPr id="4100" name="Date Placeholder 3"/>
          <p:cNvSpPr>
            <a:spLocks noGrp="1"/>
          </p:cNvSpPr>
          <p:nvPr>
            <p:ph type="dt" sz="quarter" idx="10"/>
          </p:nvPr>
        </p:nvSpPr>
        <p:spPr/>
        <p:txBody>
          <a:bodyPr/>
          <a:lstStyle/>
          <a:p>
            <a:pPr>
              <a:defRPr/>
            </a:pPr>
            <a:r>
              <a:rPr lang="en-US" dirty="0" smtClean="0"/>
              <a:t>July 2016</a:t>
            </a:r>
            <a:endParaRPr lang="en-US" dirty="0"/>
          </a:p>
        </p:txBody>
      </p:sp>
      <p:sp>
        <p:nvSpPr>
          <p:cNvPr id="4101" name="Footer Placeholder 4"/>
          <p:cNvSpPr>
            <a:spLocks noGrp="1"/>
          </p:cNvSpPr>
          <p:nvPr>
            <p:ph type="ftr" sz="quarter" idx="11"/>
          </p:nvPr>
        </p:nvSpPr>
        <p:spPr/>
        <p:txBody>
          <a:bodyPr/>
          <a:lstStyle/>
          <a:p>
            <a:pPr>
              <a:defRPr/>
            </a:pPr>
            <a:r>
              <a:rPr lang="en-US" dirty="0" smtClean="0"/>
              <a:t>P. P. Shah &amp; Associates</a:t>
            </a:r>
          </a:p>
        </p:txBody>
      </p:sp>
      <p:sp>
        <p:nvSpPr>
          <p:cNvPr id="4102" name="Slide Number Placeholder 5"/>
          <p:cNvSpPr>
            <a:spLocks noGrp="1"/>
          </p:cNvSpPr>
          <p:nvPr>
            <p:ph type="sldNum" sz="quarter" idx="12"/>
          </p:nvPr>
        </p:nvSpPr>
        <p:spPr/>
        <p:txBody>
          <a:bodyPr/>
          <a:lstStyle/>
          <a:p>
            <a:pPr>
              <a:defRPr/>
            </a:pPr>
            <a:fld id="{A9DD5350-61FC-4A9C-A602-D8B2E212EADA}" type="slidenum">
              <a:rPr lang="en-US" smtClean="0"/>
              <a:pPr>
                <a:defRPr/>
              </a:pPr>
              <a:t>6</a:t>
            </a:fld>
            <a:endParaRPr lang="en-US" dirty="0" smtClean="0"/>
          </a:p>
        </p:txBody>
      </p:sp>
      <p:sp>
        <p:nvSpPr>
          <p:cNvPr id="2" name="Content Placeholder 1"/>
          <p:cNvSpPr>
            <a:spLocks noGrp="1"/>
          </p:cNvSpPr>
          <p:nvPr>
            <p:ph idx="1"/>
          </p:nvPr>
        </p:nvSpPr>
        <p:spPr>
          <a:xfrm>
            <a:off x="576776" y="1242022"/>
            <a:ext cx="8191152" cy="5200981"/>
          </a:xfrm>
        </p:spPr>
        <p:txBody>
          <a:bodyPr/>
          <a:lstStyle/>
          <a:p>
            <a:pPr marL="0" indent="0">
              <a:lnSpc>
                <a:spcPct val="150000"/>
              </a:lnSpc>
              <a:buNone/>
            </a:pPr>
            <a:r>
              <a:rPr lang="en-US" sz="2000" dirty="0" smtClean="0"/>
              <a:t>       </a:t>
            </a:r>
            <a:r>
              <a:rPr lang="en-US" sz="2000" u="sng" dirty="0" smtClean="0"/>
              <a:t>Tax Implications Of KNAV’s Advice &amp; Solution</a:t>
            </a:r>
            <a:r>
              <a:rPr lang="en-US" sz="2000" dirty="0" smtClean="0"/>
              <a:t>:</a:t>
            </a:r>
          </a:p>
          <a:p>
            <a:r>
              <a:rPr lang="en-US" sz="1900" dirty="0" smtClean="0"/>
              <a:t>During the life of Mr. ‘A’, the settlor: (a) </a:t>
            </a:r>
            <a:r>
              <a:rPr lang="en-US" sz="1900" dirty="0"/>
              <a:t>all income from the trust assets shall </a:t>
            </a:r>
            <a:r>
              <a:rPr lang="en-US" sz="1900" dirty="0" smtClean="0"/>
              <a:t>be taxable in his hands in India only, and (b) such income may be accumulated and </a:t>
            </a:r>
            <a:r>
              <a:rPr lang="en-US" sz="1900" dirty="0"/>
              <a:t>distributed </a:t>
            </a:r>
            <a:r>
              <a:rPr lang="en-US" sz="1900" dirty="0" smtClean="0"/>
              <a:t>later without any incidence </a:t>
            </a:r>
            <a:r>
              <a:rPr lang="en-US" sz="1900" dirty="0"/>
              <a:t>to tax on the U.S. </a:t>
            </a:r>
            <a:r>
              <a:rPr lang="en-US" sz="1900" dirty="0" smtClean="0"/>
              <a:t>beneficiaries</a:t>
            </a:r>
          </a:p>
          <a:p>
            <a:endParaRPr lang="en-US" sz="1900" dirty="0" smtClean="0"/>
          </a:p>
          <a:p>
            <a:r>
              <a:rPr lang="en-US" sz="1900" dirty="0" smtClean="0"/>
              <a:t>On the death of Mr. ‘A’, the trust shall become a </a:t>
            </a:r>
            <a:r>
              <a:rPr lang="en-US" sz="1900" dirty="0"/>
              <a:t>non-Grantor Trust. </a:t>
            </a:r>
            <a:r>
              <a:rPr lang="en-US" sz="1900" dirty="0" smtClean="0"/>
              <a:t>It should distribute every </a:t>
            </a:r>
            <a:r>
              <a:rPr lang="en-US" sz="1900" dirty="0"/>
              <a:t>year’s income (including capital gains) to </a:t>
            </a:r>
            <a:r>
              <a:rPr lang="en-US" sz="1900" dirty="0" smtClean="0"/>
              <a:t>the </a:t>
            </a:r>
            <a:r>
              <a:rPr lang="en-US" sz="1900" dirty="0"/>
              <a:t>U.S. </a:t>
            </a:r>
            <a:r>
              <a:rPr lang="en-US" sz="1900" dirty="0" smtClean="0"/>
              <a:t>beneficiaries which </a:t>
            </a:r>
            <a:r>
              <a:rPr lang="en-US" sz="1900" dirty="0"/>
              <a:t>is taxed to the </a:t>
            </a:r>
            <a:r>
              <a:rPr lang="en-US" sz="1900" dirty="0" smtClean="0"/>
              <a:t>beneficiary in their hand</a:t>
            </a:r>
          </a:p>
          <a:p>
            <a:endParaRPr lang="en-US" sz="1900" dirty="0" smtClean="0"/>
          </a:p>
          <a:p>
            <a:r>
              <a:rPr lang="en-US" sz="1900" dirty="0"/>
              <a:t>After all current income of the non-Grantor Trust has been carried out to the beneficiaries, further distributions are treated as distributions of corpus and are not </a:t>
            </a:r>
            <a:r>
              <a:rPr lang="en-US" sz="1900" dirty="0" smtClean="0"/>
              <a:t>taxed (assuming the trust has no accumulated income from prior years after it has become a non-Grantor Trust)</a:t>
            </a:r>
            <a:endParaRPr lang="en-US" sz="1900" dirty="0" smtClean="0"/>
          </a:p>
          <a:p>
            <a:pPr marL="0" indent="0">
              <a:lnSpc>
                <a:spcPct val="150000"/>
              </a:lnSpc>
              <a:buNone/>
            </a:pPr>
            <a:endParaRPr lang="en-US" sz="2400" dirty="0" smtClean="0"/>
          </a:p>
        </p:txBody>
      </p:sp>
    </p:spTree>
    <p:extLst>
      <p:ext uri="{BB962C8B-B14F-4D97-AF65-F5344CB8AC3E}">
        <p14:creationId xmlns:p14="http://schemas.microsoft.com/office/powerpoint/2010/main" val="295924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50938" y="214313"/>
            <a:ext cx="7793037" cy="928687"/>
          </a:xfrm>
        </p:spPr>
        <p:txBody>
          <a:bodyPr/>
          <a:lstStyle/>
          <a:p>
            <a:r>
              <a:rPr lang="en-US" sz="2400" dirty="0" smtClean="0"/>
              <a:t>CASE-STUDY 1: (</a:t>
            </a:r>
            <a:r>
              <a:rPr lang="en-US" sz="2400" dirty="0" err="1" smtClean="0"/>
              <a:t>con’t</a:t>
            </a:r>
            <a:r>
              <a:rPr lang="en-US" sz="2400" dirty="0" smtClean="0"/>
              <a:t>)</a:t>
            </a:r>
            <a:br>
              <a:rPr lang="en-US" sz="2400" dirty="0" smtClean="0"/>
            </a:br>
            <a:r>
              <a:rPr lang="en-US" sz="2400" dirty="0" smtClean="0"/>
              <a:t>INDIAN GRANTOR TRUST WITH U.S. BENEFICIARIES</a:t>
            </a:r>
          </a:p>
        </p:txBody>
      </p:sp>
      <p:sp>
        <p:nvSpPr>
          <p:cNvPr id="4100" name="Date Placeholder 3"/>
          <p:cNvSpPr>
            <a:spLocks noGrp="1"/>
          </p:cNvSpPr>
          <p:nvPr>
            <p:ph type="dt" sz="quarter" idx="10"/>
          </p:nvPr>
        </p:nvSpPr>
        <p:spPr/>
        <p:txBody>
          <a:bodyPr/>
          <a:lstStyle/>
          <a:p>
            <a:pPr>
              <a:defRPr/>
            </a:pPr>
            <a:r>
              <a:rPr lang="en-US" dirty="0" smtClean="0"/>
              <a:t>July 2016</a:t>
            </a:r>
            <a:endParaRPr lang="en-US" dirty="0"/>
          </a:p>
        </p:txBody>
      </p:sp>
      <p:sp>
        <p:nvSpPr>
          <p:cNvPr id="4101" name="Footer Placeholder 4"/>
          <p:cNvSpPr>
            <a:spLocks noGrp="1"/>
          </p:cNvSpPr>
          <p:nvPr>
            <p:ph type="ftr" sz="quarter" idx="11"/>
          </p:nvPr>
        </p:nvSpPr>
        <p:spPr/>
        <p:txBody>
          <a:bodyPr/>
          <a:lstStyle/>
          <a:p>
            <a:pPr>
              <a:defRPr/>
            </a:pPr>
            <a:r>
              <a:rPr lang="en-US" dirty="0" smtClean="0"/>
              <a:t>P. P. Shah &amp; Associates</a:t>
            </a:r>
          </a:p>
        </p:txBody>
      </p:sp>
      <p:sp>
        <p:nvSpPr>
          <p:cNvPr id="4102" name="Slide Number Placeholder 5"/>
          <p:cNvSpPr>
            <a:spLocks noGrp="1"/>
          </p:cNvSpPr>
          <p:nvPr>
            <p:ph type="sldNum" sz="quarter" idx="12"/>
          </p:nvPr>
        </p:nvSpPr>
        <p:spPr/>
        <p:txBody>
          <a:bodyPr/>
          <a:lstStyle/>
          <a:p>
            <a:pPr>
              <a:defRPr/>
            </a:pPr>
            <a:fld id="{A9DD5350-61FC-4A9C-A602-D8B2E212EADA}" type="slidenum">
              <a:rPr lang="en-US" smtClean="0"/>
              <a:pPr>
                <a:defRPr/>
              </a:pPr>
              <a:t>7</a:t>
            </a:fld>
            <a:endParaRPr lang="en-US" dirty="0" smtClean="0"/>
          </a:p>
        </p:txBody>
      </p:sp>
      <p:sp>
        <p:nvSpPr>
          <p:cNvPr id="2" name="Content Placeholder 1"/>
          <p:cNvSpPr>
            <a:spLocks noGrp="1"/>
          </p:cNvSpPr>
          <p:nvPr>
            <p:ph idx="1"/>
          </p:nvPr>
        </p:nvSpPr>
        <p:spPr>
          <a:xfrm>
            <a:off x="576776" y="1242022"/>
            <a:ext cx="8191152" cy="5834027"/>
          </a:xfrm>
        </p:spPr>
        <p:txBody>
          <a:bodyPr/>
          <a:lstStyle/>
          <a:p>
            <a:pPr marL="0" indent="0">
              <a:buNone/>
            </a:pPr>
            <a:r>
              <a:rPr lang="en-US" sz="2000" dirty="0" smtClean="0"/>
              <a:t>       </a:t>
            </a:r>
            <a:r>
              <a:rPr lang="en-US" sz="2000" u="sng" dirty="0" smtClean="0"/>
              <a:t>Tax Implications Of KNAV’s Advice &amp; Solution</a:t>
            </a:r>
            <a:r>
              <a:rPr lang="en-US" sz="2000" dirty="0" smtClean="0"/>
              <a:t>:</a:t>
            </a:r>
          </a:p>
          <a:p>
            <a:r>
              <a:rPr lang="en-US" sz="1900" dirty="0" smtClean="0"/>
              <a:t>However, if current income is accumulated, it suffers tax disadvantage as under:</a:t>
            </a:r>
          </a:p>
          <a:p>
            <a:pPr lvl="1">
              <a:buFont typeface="Wingdings" panose="05000000000000000000" pitchFamily="2" charset="2"/>
              <a:buChar char="Ø"/>
            </a:pPr>
            <a:r>
              <a:rPr lang="en-US" sz="1800" dirty="0"/>
              <a:t>All capital gains realized by the trust in prior years </a:t>
            </a:r>
            <a:r>
              <a:rPr lang="en-US" sz="1800" dirty="0" smtClean="0"/>
              <a:t>are </a:t>
            </a:r>
            <a:r>
              <a:rPr lang="en-US" sz="1800" dirty="0"/>
              <a:t>carried out to the beneficiary, but at ordinary income </a:t>
            </a:r>
            <a:r>
              <a:rPr lang="en-US" sz="1800" dirty="0" smtClean="0"/>
              <a:t>rates</a:t>
            </a:r>
          </a:p>
          <a:p>
            <a:pPr lvl="1">
              <a:buFont typeface="Wingdings" panose="05000000000000000000" pitchFamily="2" charset="2"/>
              <a:buChar char="Ø"/>
            </a:pPr>
            <a:r>
              <a:rPr lang="en-US" sz="1800" dirty="0" smtClean="0"/>
              <a:t>An </a:t>
            </a:r>
            <a:r>
              <a:rPr lang="en-US" sz="1800" dirty="0"/>
              <a:t>interest charge is imposed on the tax due by the beneficiary on the accumulated income per annum from the date the income was originally earned by the </a:t>
            </a:r>
            <a:r>
              <a:rPr lang="en-US" sz="1800" dirty="0" smtClean="0"/>
              <a:t>trust and </a:t>
            </a:r>
            <a:r>
              <a:rPr lang="en-US" sz="1800" dirty="0"/>
              <a:t>is compounded daily.</a:t>
            </a:r>
          </a:p>
          <a:p>
            <a:pPr lvl="1">
              <a:buFont typeface="Wingdings" panose="05000000000000000000" pitchFamily="2" charset="2"/>
              <a:buChar char="Ø"/>
            </a:pPr>
            <a:r>
              <a:rPr lang="en-US" sz="1800" dirty="0" smtClean="0"/>
              <a:t>The </a:t>
            </a:r>
            <a:r>
              <a:rPr lang="en-US" sz="1800" dirty="0"/>
              <a:t>income may be taxed at the beneficiary’s tax bracket for the years in which income was </a:t>
            </a:r>
            <a:r>
              <a:rPr lang="en-US" sz="1500" dirty="0"/>
              <a:t>accumulated.</a:t>
            </a:r>
            <a:endParaRPr lang="en-US" sz="1500" dirty="0" smtClean="0"/>
          </a:p>
          <a:p>
            <a:endParaRPr lang="en-US" sz="1900" dirty="0" smtClean="0"/>
          </a:p>
          <a:p>
            <a:r>
              <a:rPr lang="en-US" sz="1900" dirty="0" smtClean="0"/>
              <a:t>No Estate taxes are payable on death of Mr. ‘A’, as he was not a U.S. person and the assets are not U.S. </a:t>
            </a:r>
            <a:r>
              <a:rPr lang="en-US" sz="1900" dirty="0" err="1" smtClean="0"/>
              <a:t>situs</a:t>
            </a:r>
            <a:r>
              <a:rPr lang="en-US" sz="1900" dirty="0" smtClean="0"/>
              <a:t> assets</a:t>
            </a:r>
          </a:p>
          <a:p>
            <a:endParaRPr lang="en-US" sz="1900" dirty="0" smtClean="0"/>
          </a:p>
          <a:p>
            <a:r>
              <a:rPr lang="en-US" sz="1900" dirty="0" smtClean="0"/>
              <a:t>Further, also on death of Mr. ‘X’, the U.S. beneficiary, no Estate taxes are payable on the Indian assets as they are not a part of his estate</a:t>
            </a:r>
          </a:p>
          <a:p>
            <a:endParaRPr lang="en-US" sz="1900" dirty="0"/>
          </a:p>
          <a:p>
            <a:pPr marL="0" indent="0">
              <a:buNone/>
            </a:pPr>
            <a:endParaRPr lang="en-US" sz="1900" dirty="0"/>
          </a:p>
        </p:txBody>
      </p:sp>
    </p:spTree>
    <p:extLst>
      <p:ext uri="{BB962C8B-B14F-4D97-AF65-F5344CB8AC3E}">
        <p14:creationId xmlns:p14="http://schemas.microsoft.com/office/powerpoint/2010/main" val="3448883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50938" y="214313"/>
            <a:ext cx="7793037" cy="928687"/>
          </a:xfrm>
        </p:spPr>
        <p:txBody>
          <a:bodyPr/>
          <a:lstStyle/>
          <a:p>
            <a:r>
              <a:rPr lang="en-US" sz="2400" dirty="0" smtClean="0"/>
              <a:t>CASE-STUDY 2:</a:t>
            </a:r>
            <a:br>
              <a:rPr lang="en-US" sz="2400" dirty="0" smtClean="0"/>
            </a:br>
            <a:r>
              <a:rPr lang="en-US" sz="2400" dirty="0" smtClean="0"/>
              <a:t>U.S. GRANTOR TRUST WITH INDIAN BENEFICIARIES</a:t>
            </a:r>
          </a:p>
        </p:txBody>
      </p:sp>
      <p:sp>
        <p:nvSpPr>
          <p:cNvPr id="4100" name="Date Placeholder 3"/>
          <p:cNvSpPr>
            <a:spLocks noGrp="1"/>
          </p:cNvSpPr>
          <p:nvPr>
            <p:ph type="dt" sz="quarter" idx="10"/>
          </p:nvPr>
        </p:nvSpPr>
        <p:spPr/>
        <p:txBody>
          <a:bodyPr/>
          <a:lstStyle/>
          <a:p>
            <a:pPr>
              <a:defRPr/>
            </a:pPr>
            <a:r>
              <a:rPr lang="en-US" dirty="0" smtClean="0"/>
              <a:t>July 2016</a:t>
            </a:r>
            <a:endParaRPr lang="en-US" dirty="0"/>
          </a:p>
        </p:txBody>
      </p:sp>
      <p:sp>
        <p:nvSpPr>
          <p:cNvPr id="4101" name="Footer Placeholder 4"/>
          <p:cNvSpPr>
            <a:spLocks noGrp="1"/>
          </p:cNvSpPr>
          <p:nvPr>
            <p:ph type="ftr" sz="quarter" idx="11"/>
          </p:nvPr>
        </p:nvSpPr>
        <p:spPr/>
        <p:txBody>
          <a:bodyPr/>
          <a:lstStyle/>
          <a:p>
            <a:pPr>
              <a:defRPr/>
            </a:pPr>
            <a:r>
              <a:rPr lang="en-US" dirty="0" smtClean="0"/>
              <a:t>P. P. Shah &amp; Associates</a:t>
            </a:r>
          </a:p>
        </p:txBody>
      </p:sp>
      <p:sp>
        <p:nvSpPr>
          <p:cNvPr id="4102" name="Slide Number Placeholder 5"/>
          <p:cNvSpPr>
            <a:spLocks noGrp="1"/>
          </p:cNvSpPr>
          <p:nvPr>
            <p:ph type="sldNum" sz="quarter" idx="12"/>
          </p:nvPr>
        </p:nvSpPr>
        <p:spPr/>
        <p:txBody>
          <a:bodyPr/>
          <a:lstStyle/>
          <a:p>
            <a:pPr>
              <a:defRPr/>
            </a:pPr>
            <a:fld id="{A9DD5350-61FC-4A9C-A602-D8B2E212EADA}" type="slidenum">
              <a:rPr lang="en-US" smtClean="0"/>
              <a:pPr>
                <a:defRPr/>
              </a:pPr>
              <a:t>8</a:t>
            </a:fld>
            <a:endParaRPr lang="en-US" dirty="0" smtClean="0"/>
          </a:p>
        </p:txBody>
      </p:sp>
      <p:sp>
        <p:nvSpPr>
          <p:cNvPr id="2" name="Content Placeholder 1"/>
          <p:cNvSpPr>
            <a:spLocks noGrp="1"/>
          </p:cNvSpPr>
          <p:nvPr>
            <p:ph idx="1"/>
          </p:nvPr>
        </p:nvSpPr>
        <p:spPr>
          <a:xfrm>
            <a:off x="995527" y="1242022"/>
            <a:ext cx="7772400" cy="5229116"/>
          </a:xfrm>
        </p:spPr>
        <p:txBody>
          <a:bodyPr/>
          <a:lstStyle/>
          <a:p>
            <a:pPr marL="0" indent="0">
              <a:lnSpc>
                <a:spcPct val="150000"/>
              </a:lnSpc>
              <a:buNone/>
            </a:pPr>
            <a:r>
              <a:rPr lang="en-US" sz="2000" dirty="0" smtClean="0"/>
              <a:t>    </a:t>
            </a:r>
            <a:r>
              <a:rPr lang="en-US" sz="2000" u="sng" dirty="0" smtClean="0"/>
              <a:t>FACTS OF THE CASE</a:t>
            </a:r>
            <a:r>
              <a:rPr lang="en-US" sz="2000" dirty="0" smtClean="0"/>
              <a:t>:</a:t>
            </a:r>
          </a:p>
          <a:p>
            <a:r>
              <a:rPr lang="en-US" sz="1900" dirty="0" smtClean="0"/>
              <a:t>Mr. ‘X’ is a tax resident of India and is living with his wife and three children in India</a:t>
            </a:r>
          </a:p>
          <a:p>
            <a:r>
              <a:rPr lang="en-US" sz="1900" dirty="0" smtClean="0"/>
              <a:t>Mr. ‘A’, a resident of U.S., is the father of Mr. ‘X’</a:t>
            </a:r>
          </a:p>
          <a:p>
            <a:r>
              <a:rPr lang="en-US" sz="1900" dirty="0" smtClean="0"/>
              <a:t>Mr. ‘A’ desires to gift his immovable properties located in U.S. to his son Mr. ‘X’</a:t>
            </a:r>
          </a:p>
          <a:p>
            <a:r>
              <a:rPr lang="en-US" sz="1900" dirty="0" smtClean="0"/>
              <a:t>However, income from such immovable properties shall </a:t>
            </a:r>
            <a:r>
              <a:rPr lang="en-US" sz="1900" dirty="0"/>
              <a:t>be taxable in the hands of Mr. ‘X</a:t>
            </a:r>
            <a:r>
              <a:rPr lang="en-US" sz="1900" dirty="0" smtClean="0"/>
              <a:t>’ both in U.S. and in India</a:t>
            </a:r>
          </a:p>
          <a:p>
            <a:r>
              <a:rPr lang="en-US" sz="1900" dirty="0" smtClean="0"/>
              <a:t>Further, on death of Mr. ‘X’, the properties, being U.S. </a:t>
            </a:r>
            <a:r>
              <a:rPr lang="en-US" sz="1900" dirty="0" err="1" smtClean="0"/>
              <a:t>situs</a:t>
            </a:r>
            <a:r>
              <a:rPr lang="en-US" sz="1900" dirty="0" smtClean="0"/>
              <a:t> assets shall form part of his estate and shall be subject to Estate tax in U.S.</a:t>
            </a:r>
          </a:p>
          <a:p>
            <a:r>
              <a:rPr lang="en-US" sz="1900" dirty="0" smtClean="0"/>
              <a:t>Mr. ‘X’ has approached KNAV for their expert advice on tax implications if Grantor Trust is created</a:t>
            </a:r>
          </a:p>
          <a:p>
            <a:pPr>
              <a:lnSpc>
                <a:spcPct val="150000"/>
              </a:lnSpc>
            </a:pPr>
            <a:endParaRPr lang="en-US" sz="2400" dirty="0" smtClean="0"/>
          </a:p>
        </p:txBody>
      </p:sp>
    </p:spTree>
    <p:extLst>
      <p:ext uri="{BB962C8B-B14F-4D97-AF65-F5344CB8AC3E}">
        <p14:creationId xmlns:p14="http://schemas.microsoft.com/office/powerpoint/2010/main" val="138766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50938" y="214313"/>
            <a:ext cx="7793037" cy="928687"/>
          </a:xfrm>
        </p:spPr>
        <p:txBody>
          <a:bodyPr/>
          <a:lstStyle/>
          <a:p>
            <a:r>
              <a:rPr lang="en-US" sz="2400" dirty="0" smtClean="0"/>
              <a:t>CASE-STUDY 2: (</a:t>
            </a:r>
            <a:r>
              <a:rPr lang="en-US" sz="2400" dirty="0" err="1" smtClean="0"/>
              <a:t>con’t</a:t>
            </a:r>
            <a:r>
              <a:rPr lang="en-US" sz="2400" dirty="0" smtClean="0"/>
              <a:t>)</a:t>
            </a:r>
            <a:br>
              <a:rPr lang="en-US" sz="2400" dirty="0" smtClean="0"/>
            </a:br>
            <a:r>
              <a:rPr lang="en-US" sz="2400" dirty="0" smtClean="0"/>
              <a:t>U.S. GRANTOR TRUST WITH INDIAN BENEFICIARIES</a:t>
            </a:r>
          </a:p>
        </p:txBody>
      </p:sp>
      <p:sp>
        <p:nvSpPr>
          <p:cNvPr id="4100" name="Date Placeholder 3"/>
          <p:cNvSpPr>
            <a:spLocks noGrp="1"/>
          </p:cNvSpPr>
          <p:nvPr>
            <p:ph type="dt" sz="quarter" idx="10"/>
          </p:nvPr>
        </p:nvSpPr>
        <p:spPr/>
        <p:txBody>
          <a:bodyPr/>
          <a:lstStyle/>
          <a:p>
            <a:pPr>
              <a:defRPr/>
            </a:pPr>
            <a:r>
              <a:rPr lang="en-US" dirty="0" smtClean="0"/>
              <a:t>July 2016</a:t>
            </a:r>
            <a:endParaRPr lang="en-US" dirty="0"/>
          </a:p>
        </p:txBody>
      </p:sp>
      <p:sp>
        <p:nvSpPr>
          <p:cNvPr id="4101" name="Footer Placeholder 4"/>
          <p:cNvSpPr>
            <a:spLocks noGrp="1"/>
          </p:cNvSpPr>
          <p:nvPr>
            <p:ph type="ftr" sz="quarter" idx="11"/>
          </p:nvPr>
        </p:nvSpPr>
        <p:spPr/>
        <p:txBody>
          <a:bodyPr/>
          <a:lstStyle/>
          <a:p>
            <a:pPr>
              <a:defRPr/>
            </a:pPr>
            <a:r>
              <a:rPr lang="en-US" dirty="0" smtClean="0"/>
              <a:t>P. P. Shah &amp; Associates</a:t>
            </a:r>
          </a:p>
        </p:txBody>
      </p:sp>
      <p:sp>
        <p:nvSpPr>
          <p:cNvPr id="4102" name="Slide Number Placeholder 5"/>
          <p:cNvSpPr>
            <a:spLocks noGrp="1"/>
          </p:cNvSpPr>
          <p:nvPr>
            <p:ph type="sldNum" sz="quarter" idx="12"/>
          </p:nvPr>
        </p:nvSpPr>
        <p:spPr/>
        <p:txBody>
          <a:bodyPr/>
          <a:lstStyle/>
          <a:p>
            <a:pPr>
              <a:defRPr/>
            </a:pPr>
            <a:fld id="{A9DD5350-61FC-4A9C-A602-D8B2E212EADA}" type="slidenum">
              <a:rPr lang="en-US" smtClean="0"/>
              <a:pPr>
                <a:defRPr/>
              </a:pPr>
              <a:t>9</a:t>
            </a:fld>
            <a:endParaRPr lang="en-US" dirty="0" smtClean="0"/>
          </a:p>
        </p:txBody>
      </p:sp>
      <p:sp>
        <p:nvSpPr>
          <p:cNvPr id="2" name="Content Placeholder 1"/>
          <p:cNvSpPr>
            <a:spLocks noGrp="1"/>
          </p:cNvSpPr>
          <p:nvPr>
            <p:ph idx="1"/>
          </p:nvPr>
        </p:nvSpPr>
        <p:spPr>
          <a:xfrm>
            <a:off x="950572" y="1062110"/>
            <a:ext cx="7772400" cy="5525221"/>
          </a:xfrm>
        </p:spPr>
        <p:txBody>
          <a:bodyPr/>
          <a:lstStyle/>
          <a:p>
            <a:pPr marL="0" indent="0">
              <a:lnSpc>
                <a:spcPct val="150000"/>
              </a:lnSpc>
              <a:buNone/>
            </a:pPr>
            <a:r>
              <a:rPr lang="en-US" sz="2000" dirty="0" smtClean="0"/>
              <a:t>    </a:t>
            </a:r>
            <a:r>
              <a:rPr lang="en-US" sz="2000" u="sng" dirty="0" smtClean="0"/>
              <a:t>DISCUSSIONS OF U.S. GRANTOR TRUST</a:t>
            </a:r>
            <a:r>
              <a:rPr lang="en-US" sz="2000" dirty="0" smtClean="0"/>
              <a:t>:</a:t>
            </a:r>
          </a:p>
          <a:p>
            <a:r>
              <a:rPr lang="en-US" sz="1900" dirty="0" smtClean="0"/>
              <a:t>As Mr. ‘A’, the settlor is a tax resident of U.S., and he settles his U.S. </a:t>
            </a:r>
            <a:r>
              <a:rPr lang="en-US" sz="1900" dirty="0" err="1" smtClean="0"/>
              <a:t>situs</a:t>
            </a:r>
            <a:r>
              <a:rPr lang="en-US" sz="1900" dirty="0" smtClean="0"/>
              <a:t> assets on to a trust, the resultant trust would be a U.S. Trust as it would meet both of the following tests:</a:t>
            </a:r>
          </a:p>
          <a:p>
            <a:pPr marL="914400" indent="-514350">
              <a:buFont typeface="+mj-lt"/>
              <a:buAutoNum type="romanUcPeriod"/>
            </a:pPr>
            <a:r>
              <a:rPr lang="en-US" sz="1900" dirty="0" smtClean="0"/>
              <a:t>Court Test i.e. a court in U.S. may have primary supervision over the Trust as it has U.S. </a:t>
            </a:r>
            <a:r>
              <a:rPr lang="en-US" sz="1900" dirty="0" err="1" smtClean="0"/>
              <a:t>situs</a:t>
            </a:r>
            <a:r>
              <a:rPr lang="en-US" sz="1900" dirty="0" smtClean="0"/>
              <a:t> assets, and</a:t>
            </a:r>
          </a:p>
          <a:p>
            <a:pPr marL="914400" indent="-514350">
              <a:buFont typeface="+mj-lt"/>
              <a:buAutoNum type="romanUcPeriod"/>
            </a:pPr>
            <a:r>
              <a:rPr lang="en-US" sz="1900" dirty="0" smtClean="0"/>
              <a:t>Control Test i.e. one or more U.S. persons (i.e. the trustee/s) would have the authority to control all substantial decisions of the trust</a:t>
            </a:r>
          </a:p>
          <a:p>
            <a:r>
              <a:rPr lang="en-US" sz="1900" dirty="0" smtClean="0"/>
              <a:t>If Mr. ‘A’ retains the right to revoke the settlement, the trust would be a U.S. Grantor Trust. All income from the trust assets would be taxable in the hands of the settlor and not the Indian beneficiaries as per U.S. law.</a:t>
            </a:r>
          </a:p>
          <a:p>
            <a:r>
              <a:rPr lang="en-US" sz="1900" dirty="0" smtClean="0"/>
              <a:t>As the settlement is revocable in nature, under Indian tax laws also, the Indian beneficiaries shall not be taxable on the trust income as provided under Section 61 of the Indian Income-Tax Act, 1961.</a:t>
            </a:r>
          </a:p>
        </p:txBody>
      </p:sp>
    </p:spTree>
    <p:extLst>
      <p:ext uri="{BB962C8B-B14F-4D97-AF65-F5344CB8AC3E}">
        <p14:creationId xmlns:p14="http://schemas.microsoft.com/office/powerpoint/2010/main" val="3181622119"/>
      </p:ext>
    </p:extLst>
  </p:cSld>
  <p:clrMapOvr>
    <a:masterClrMapping/>
  </p:clrMapOvr>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Capsules</Template>
  <TotalTime>7200</TotalTime>
  <Words>2654</Words>
  <Application>Microsoft Office PowerPoint</Application>
  <PresentationFormat>On-screen Show (4:3)</PresentationFormat>
  <Paragraphs>200</Paragraphs>
  <Slides>19</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Book Antiqua</vt:lpstr>
      <vt:lpstr>Tahoma</vt:lpstr>
      <vt:lpstr>Wingdings</vt:lpstr>
      <vt:lpstr>Blends</vt:lpstr>
      <vt:lpstr>   CROSS-BORDER TAXATION OF ESTATES  CASE STUDIES</vt:lpstr>
      <vt:lpstr>CASE-STUDY 1: INDIAN GRANTOR TRUST WITH U.S. BENEFICIARIES</vt:lpstr>
      <vt:lpstr>CASE-STUDY 1: (con’t) INDIAN GRANTOR TRUST WITH U.S. BENEFICIARIES</vt:lpstr>
      <vt:lpstr>CASE-STUDY 1: (con’t) INDIAN GRANTOR TRUST WITH U.S. BENEFICIARIES</vt:lpstr>
      <vt:lpstr>CASE-STUDY 1: (con’t) INDIAN GRANTOR TRUST WITH U.S. BENEFICIARIES</vt:lpstr>
      <vt:lpstr>CASE-STUDY 1: (con’t) INDIAN GRANTOR TRUST WITH U.S. BENEFICIARIES</vt:lpstr>
      <vt:lpstr>CASE-STUDY 1: (con’t) INDIAN GRANTOR TRUST WITH U.S. BENEFICIARIES</vt:lpstr>
      <vt:lpstr>CASE-STUDY 2: U.S. GRANTOR TRUST WITH INDIAN BENEFICIARIES</vt:lpstr>
      <vt:lpstr>CASE-STUDY 2: (con’t) U.S. GRANTOR TRUST WITH INDIAN BENEFICIARIES</vt:lpstr>
      <vt:lpstr>CASE-STUDY 2: (con’t) U.S. GRANTOR TRUST WITH INDIAN BENEFICIARIES</vt:lpstr>
      <vt:lpstr>CASE-STUDY 3: INDIAN TRUST WITH U.K. BENEFICIARIES</vt:lpstr>
      <vt:lpstr>CASE-STUDY 3: (con’t) INDIAN TRUST WITH U.K. BENEFICIARIES</vt:lpstr>
      <vt:lpstr>CASE-STUDY 3: (con’t) INDIAN TRUST WITH U.K. BENEFICIARIES</vt:lpstr>
      <vt:lpstr>CASE-STUDY 3: (con’t) INDIAN TRUST WITH U.K. BENEFICIARIES</vt:lpstr>
      <vt:lpstr>CASE-STUDY 3: (con’t) INDIAN TRUST WITH U.K. BENEFICIARIES</vt:lpstr>
      <vt:lpstr>CASE-STUDY 4: U.K. TRUST WITH INDIAN BENEFICIARIES</vt:lpstr>
      <vt:lpstr>CASE-STUDY 4: (con’t) U.K. TRUST WITH INDIAN BENEFICIARIES</vt:lpstr>
      <vt:lpstr>CASE-STUDY 4: (con’t) U.K. TRUST WITH INDIAN BENEFICIARIES</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nirav</dc:creator>
  <cp:lastModifiedBy>pps</cp:lastModifiedBy>
  <cp:revision>1199</cp:revision>
  <cp:lastPrinted>2016-07-27T13:54:06Z</cp:lastPrinted>
  <dcterms:created xsi:type="dcterms:W3CDTF">1601-01-01T00:00:00Z</dcterms:created>
  <dcterms:modified xsi:type="dcterms:W3CDTF">2016-07-28T08:11:52Z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