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ppt/notesSlides/notesSlide6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7"/>
  </p:notesMasterIdLst>
  <p:handoutMasterIdLst>
    <p:handoutMasterId r:id="rId68"/>
  </p:handoutMasterIdLst>
  <p:sldIdLst>
    <p:sldId id="256" r:id="rId2"/>
    <p:sldId id="257" r:id="rId3"/>
    <p:sldId id="387" r:id="rId4"/>
    <p:sldId id="388" r:id="rId5"/>
    <p:sldId id="389" r:id="rId6"/>
    <p:sldId id="390" r:id="rId7"/>
    <p:sldId id="293" r:id="rId8"/>
    <p:sldId id="294" r:id="rId9"/>
    <p:sldId id="295" r:id="rId10"/>
    <p:sldId id="296" r:id="rId11"/>
    <p:sldId id="297" r:id="rId12"/>
    <p:sldId id="298" r:id="rId13"/>
    <p:sldId id="358" r:id="rId14"/>
    <p:sldId id="299" r:id="rId15"/>
    <p:sldId id="300" r:id="rId16"/>
    <p:sldId id="306" r:id="rId17"/>
    <p:sldId id="302" r:id="rId18"/>
    <p:sldId id="303" r:id="rId19"/>
    <p:sldId id="304" r:id="rId20"/>
    <p:sldId id="307" r:id="rId21"/>
    <p:sldId id="308" r:id="rId22"/>
    <p:sldId id="309" r:id="rId23"/>
    <p:sldId id="350" r:id="rId24"/>
    <p:sldId id="354" r:id="rId25"/>
    <p:sldId id="351" r:id="rId26"/>
    <p:sldId id="391" r:id="rId27"/>
    <p:sldId id="352" r:id="rId28"/>
    <p:sldId id="359" r:id="rId29"/>
    <p:sldId id="355" r:id="rId30"/>
    <p:sldId id="360" r:id="rId31"/>
    <p:sldId id="361" r:id="rId32"/>
    <p:sldId id="362" r:id="rId33"/>
    <p:sldId id="363" r:id="rId34"/>
    <p:sldId id="364" r:id="rId35"/>
    <p:sldId id="365" r:id="rId36"/>
    <p:sldId id="366" r:id="rId37"/>
    <p:sldId id="367" r:id="rId38"/>
    <p:sldId id="368" r:id="rId39"/>
    <p:sldId id="369" r:id="rId40"/>
    <p:sldId id="370" r:id="rId41"/>
    <p:sldId id="372" r:id="rId42"/>
    <p:sldId id="373" r:id="rId43"/>
    <p:sldId id="374" r:id="rId44"/>
    <p:sldId id="375" r:id="rId45"/>
    <p:sldId id="376" r:id="rId46"/>
    <p:sldId id="377" r:id="rId47"/>
    <p:sldId id="378" r:id="rId48"/>
    <p:sldId id="379" r:id="rId49"/>
    <p:sldId id="380" r:id="rId50"/>
    <p:sldId id="397" r:id="rId51"/>
    <p:sldId id="392" r:id="rId52"/>
    <p:sldId id="381" r:id="rId53"/>
    <p:sldId id="382" r:id="rId54"/>
    <p:sldId id="398" r:id="rId55"/>
    <p:sldId id="383" r:id="rId56"/>
    <p:sldId id="384" r:id="rId57"/>
    <p:sldId id="393" r:id="rId58"/>
    <p:sldId id="399" r:id="rId59"/>
    <p:sldId id="394" r:id="rId60"/>
    <p:sldId id="395" r:id="rId61"/>
    <p:sldId id="385" r:id="rId62"/>
    <p:sldId id="386" r:id="rId63"/>
    <p:sldId id="400" r:id="rId64"/>
    <p:sldId id="396" r:id="rId65"/>
    <p:sldId id="292" r:id="rId66"/>
  </p:sldIdLst>
  <p:sldSz cx="9144000" cy="6858000" type="screen4x3"/>
  <p:notesSz cx="7053263" cy="93091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a:srgbClr val="F8ED08"/>
    <a:srgbClr val="7AFB05"/>
    <a:srgbClr val="DBF10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52" autoAdjust="0"/>
    <p:restoredTop sz="94660"/>
  </p:normalViewPr>
  <p:slideViewPr>
    <p:cSldViewPr>
      <p:cViewPr varScale="1">
        <p:scale>
          <a:sx n="64" d="100"/>
          <a:sy n="64" d="100"/>
        </p:scale>
        <p:origin x="-6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305752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4819" name="Rectangle 3"/>
          <p:cNvSpPr>
            <a:spLocks noGrp="1" noChangeArrowheads="1"/>
          </p:cNvSpPr>
          <p:nvPr>
            <p:ph type="dt" sz="quarter" idx="1"/>
          </p:nvPr>
        </p:nvSpPr>
        <p:spPr bwMode="auto">
          <a:xfrm>
            <a:off x="3994150" y="0"/>
            <a:ext cx="305752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4820" name="Rectangle 4"/>
          <p:cNvSpPr>
            <a:spLocks noGrp="1" noChangeArrowheads="1"/>
          </p:cNvSpPr>
          <p:nvPr>
            <p:ph type="ftr" sz="quarter" idx="2"/>
          </p:nvPr>
        </p:nvSpPr>
        <p:spPr bwMode="auto">
          <a:xfrm>
            <a:off x="0" y="8842375"/>
            <a:ext cx="305752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4821" name="Rectangle 5"/>
          <p:cNvSpPr>
            <a:spLocks noGrp="1" noChangeArrowheads="1"/>
          </p:cNvSpPr>
          <p:nvPr>
            <p:ph type="sldNum" sz="quarter" idx="3"/>
          </p:nvPr>
        </p:nvSpPr>
        <p:spPr bwMode="auto">
          <a:xfrm>
            <a:off x="3994150" y="8842375"/>
            <a:ext cx="305752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04550B42-485F-4297-B229-3B68BE47E2E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305752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7891" name="Rectangle 3"/>
          <p:cNvSpPr>
            <a:spLocks noGrp="1" noChangeArrowheads="1"/>
          </p:cNvSpPr>
          <p:nvPr>
            <p:ph type="dt" idx="1"/>
          </p:nvPr>
        </p:nvSpPr>
        <p:spPr bwMode="auto">
          <a:xfrm>
            <a:off x="3994150" y="0"/>
            <a:ext cx="305752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62468" name="Rectangle 4"/>
          <p:cNvSpPr>
            <a:spLocks noGrp="1" noRot="1" noChangeAspect="1" noChangeArrowheads="1" noTextEdit="1"/>
          </p:cNvSpPr>
          <p:nvPr>
            <p:ph type="sldImg" idx="2"/>
          </p:nvPr>
        </p:nvSpPr>
        <p:spPr bwMode="auto">
          <a:xfrm>
            <a:off x="1198563" y="698500"/>
            <a:ext cx="4656137" cy="3490913"/>
          </a:xfrm>
          <a:prstGeom prst="rect">
            <a:avLst/>
          </a:prstGeom>
          <a:noFill/>
          <a:ln w="9525">
            <a:solidFill>
              <a:srgbClr val="000000"/>
            </a:solidFill>
            <a:miter lim="800000"/>
            <a:headEnd/>
            <a:tailEnd/>
          </a:ln>
        </p:spPr>
      </p:sp>
      <p:sp>
        <p:nvSpPr>
          <p:cNvPr id="37893" name="Rectangle 5"/>
          <p:cNvSpPr>
            <a:spLocks noGrp="1" noChangeArrowheads="1"/>
          </p:cNvSpPr>
          <p:nvPr>
            <p:ph type="body" sz="quarter" idx="3"/>
          </p:nvPr>
        </p:nvSpPr>
        <p:spPr bwMode="auto">
          <a:xfrm>
            <a:off x="704850" y="4421188"/>
            <a:ext cx="5643563" cy="4189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7894" name="Rectangle 6"/>
          <p:cNvSpPr>
            <a:spLocks noGrp="1" noChangeArrowheads="1"/>
          </p:cNvSpPr>
          <p:nvPr>
            <p:ph type="ftr" sz="quarter" idx="4"/>
          </p:nvPr>
        </p:nvSpPr>
        <p:spPr bwMode="auto">
          <a:xfrm>
            <a:off x="0" y="8842375"/>
            <a:ext cx="305752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7895" name="Rectangle 7"/>
          <p:cNvSpPr>
            <a:spLocks noGrp="1" noChangeArrowheads="1"/>
          </p:cNvSpPr>
          <p:nvPr>
            <p:ph type="sldNum" sz="quarter" idx="5"/>
          </p:nvPr>
        </p:nvSpPr>
        <p:spPr bwMode="auto">
          <a:xfrm>
            <a:off x="3994150" y="8842375"/>
            <a:ext cx="305752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5F4C9183-A36F-4D76-ABE4-59DD3628EFD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A9F64FFD-5B53-448B-803F-79B6752D41AD}"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193B0CB1-E346-4BEB-B34B-BBC3A3D919FB}"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2D84FC06-4B92-47FC-8371-674DA978F2B4}"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7405CD7D-D54B-464C-8BA2-9B52EDBA91AF}"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7405CD7D-D54B-464C-8BA2-9B52EDBA91AF}"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7539CF77-C3C4-4BC5-85C8-10A58956DADC}"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D0EAB749-96C6-4F88-9AFC-2DAD092E9964}"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A5FE2261-D00C-4FDE-9792-D4CB8F7C05EA}"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FBCFBB35-3222-4FC9-A146-72DC16D1CF12}"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E44E323F-EB67-4EE6-87D4-E35B1F5A4F66}"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5503AE42-BC22-4C07-94C4-597427D254DE}"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A665669F-A5B0-4019-B339-43CD16906A0C}"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3362DAD9-3106-444E-A718-1B2A62CC8D47}"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40AC04A0-5FE0-43CE-991A-8B9B2D796D8F}"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smtClean="0"/>
          </a:p>
        </p:txBody>
      </p:sp>
      <p:sp>
        <p:nvSpPr>
          <p:cNvPr id="92164" name="Slide Number Placeholder 3"/>
          <p:cNvSpPr>
            <a:spLocks noGrp="1"/>
          </p:cNvSpPr>
          <p:nvPr>
            <p:ph type="sldNum" sz="quarter" idx="5"/>
          </p:nvPr>
        </p:nvSpPr>
        <p:spPr>
          <a:noFill/>
        </p:spPr>
        <p:txBody>
          <a:bodyPr/>
          <a:lstStyle/>
          <a:p>
            <a:fld id="{4BFB7641-57DF-4341-8B08-9E8DE705A481}"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endParaRPr lang="en-US" smtClean="0"/>
          </a:p>
        </p:txBody>
      </p:sp>
      <p:sp>
        <p:nvSpPr>
          <p:cNvPr id="93188" name="Slide Number Placeholder 3"/>
          <p:cNvSpPr>
            <a:spLocks noGrp="1"/>
          </p:cNvSpPr>
          <p:nvPr>
            <p:ph type="sldNum" sz="quarter" idx="5"/>
          </p:nvPr>
        </p:nvSpPr>
        <p:spPr>
          <a:noFill/>
        </p:spPr>
        <p:txBody>
          <a:bodyPr/>
          <a:lstStyle/>
          <a:p>
            <a:fld id="{5A6226BB-75AE-47E2-9118-40D4813BCD08}"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smtClean="0"/>
          </a:p>
        </p:txBody>
      </p:sp>
      <p:sp>
        <p:nvSpPr>
          <p:cNvPr id="94212" name="Slide Number Placeholder 3"/>
          <p:cNvSpPr>
            <a:spLocks noGrp="1"/>
          </p:cNvSpPr>
          <p:nvPr>
            <p:ph type="sldNum" sz="quarter" idx="5"/>
          </p:nvPr>
        </p:nvSpPr>
        <p:spPr>
          <a:noFill/>
        </p:spPr>
        <p:txBody>
          <a:bodyPr/>
          <a:lstStyle/>
          <a:p>
            <a:fld id="{A4692B24-6107-471C-B6B6-10F418777A1B}"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p:spPr>
        <p:txBody>
          <a:bodyPr/>
          <a:lstStyle/>
          <a:p>
            <a:endParaRPr lang="en-US" smtClean="0"/>
          </a:p>
        </p:txBody>
      </p:sp>
      <p:sp>
        <p:nvSpPr>
          <p:cNvPr id="95236" name="Slide Number Placeholder 3"/>
          <p:cNvSpPr>
            <a:spLocks noGrp="1"/>
          </p:cNvSpPr>
          <p:nvPr>
            <p:ph type="sldNum" sz="quarter" idx="5"/>
          </p:nvPr>
        </p:nvSpPr>
        <p:spPr>
          <a:noFill/>
        </p:spPr>
        <p:txBody>
          <a:bodyPr/>
          <a:lstStyle/>
          <a:p>
            <a:fld id="{893E081D-42FA-4288-9FC9-96F9225648B9}"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p:spPr>
        <p:txBody>
          <a:bodyPr/>
          <a:lstStyle/>
          <a:p>
            <a:endParaRPr lang="en-US" smtClean="0"/>
          </a:p>
        </p:txBody>
      </p:sp>
      <p:sp>
        <p:nvSpPr>
          <p:cNvPr id="95236" name="Slide Number Placeholder 3"/>
          <p:cNvSpPr>
            <a:spLocks noGrp="1"/>
          </p:cNvSpPr>
          <p:nvPr>
            <p:ph type="sldNum" sz="quarter" idx="5"/>
          </p:nvPr>
        </p:nvSpPr>
        <p:spPr>
          <a:noFill/>
        </p:spPr>
        <p:txBody>
          <a:bodyPr/>
          <a:lstStyle/>
          <a:p>
            <a:fld id="{893E081D-42FA-4288-9FC9-96F9225648B9}"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p:spPr>
        <p:txBody>
          <a:bodyPr/>
          <a:lstStyle/>
          <a:p>
            <a:endParaRPr lang="en-US" smtClean="0"/>
          </a:p>
        </p:txBody>
      </p:sp>
      <p:sp>
        <p:nvSpPr>
          <p:cNvPr id="96260" name="Slide Number Placeholder 3"/>
          <p:cNvSpPr>
            <a:spLocks noGrp="1"/>
          </p:cNvSpPr>
          <p:nvPr>
            <p:ph type="sldNum" sz="quarter" idx="5"/>
          </p:nvPr>
        </p:nvSpPr>
        <p:spPr>
          <a:noFill/>
        </p:spPr>
        <p:txBody>
          <a:bodyPr/>
          <a:lstStyle/>
          <a:p>
            <a:fld id="{DEB6CC84-F815-4ADE-9E79-453B78642D21}"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p:spPr>
        <p:txBody>
          <a:bodyPr/>
          <a:lstStyle/>
          <a:p>
            <a:endParaRPr lang="en-US" smtClean="0"/>
          </a:p>
        </p:txBody>
      </p:sp>
      <p:sp>
        <p:nvSpPr>
          <p:cNvPr id="96260" name="Slide Number Placeholder 3"/>
          <p:cNvSpPr>
            <a:spLocks noGrp="1"/>
          </p:cNvSpPr>
          <p:nvPr>
            <p:ph type="sldNum" sz="quarter" idx="5"/>
          </p:nvPr>
        </p:nvSpPr>
        <p:spPr>
          <a:noFill/>
        </p:spPr>
        <p:txBody>
          <a:bodyPr/>
          <a:lstStyle/>
          <a:p>
            <a:fld id="{DEB6CC84-F815-4ADE-9E79-453B78642D21}"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A665669F-A5B0-4019-B339-43CD16906A0C}"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39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A665669F-A5B0-4019-B339-43CD16906A0C}" type="slidenum">
              <a:rPr lang="en-US" smtClean="0"/>
              <a:pPr/>
              <a:t>4</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smtClean="0"/>
          </a:p>
        </p:txBody>
      </p:sp>
      <p:sp>
        <p:nvSpPr>
          <p:cNvPr id="94212" name="Slide Number Placeholder 3"/>
          <p:cNvSpPr>
            <a:spLocks noGrp="1"/>
          </p:cNvSpPr>
          <p:nvPr>
            <p:ph type="sldNum" sz="quarter" idx="5"/>
          </p:nvPr>
        </p:nvSpPr>
        <p:spPr>
          <a:noFill/>
        </p:spPr>
        <p:txBody>
          <a:bodyPr/>
          <a:lstStyle/>
          <a:p>
            <a:fld id="{A4692B24-6107-471C-B6B6-10F418777A1B}" type="slidenum">
              <a:rPr lang="en-US" smtClean="0"/>
              <a:pPr/>
              <a:t>40</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smtClean="0"/>
          </a:p>
        </p:txBody>
      </p:sp>
      <p:sp>
        <p:nvSpPr>
          <p:cNvPr id="94212" name="Slide Number Placeholder 3"/>
          <p:cNvSpPr>
            <a:spLocks noGrp="1"/>
          </p:cNvSpPr>
          <p:nvPr>
            <p:ph type="sldNum" sz="quarter" idx="5"/>
          </p:nvPr>
        </p:nvSpPr>
        <p:spPr>
          <a:noFill/>
        </p:spPr>
        <p:txBody>
          <a:bodyPr/>
          <a:lstStyle/>
          <a:p>
            <a:fld id="{A4692B24-6107-471C-B6B6-10F418777A1B}" type="slidenum">
              <a:rPr lang="en-US" smtClean="0"/>
              <a:pPr/>
              <a:t>41</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42</a:t>
            </a:fld>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43</a:t>
            </a:fld>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44</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45</a:t>
            </a:fld>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46</a:t>
            </a:fld>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47</a:t>
            </a:fld>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48</a:t>
            </a:fld>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49</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A665669F-A5B0-4019-B339-43CD16906A0C}" type="slidenum">
              <a:rPr lang="en-US" smtClean="0"/>
              <a:pPr/>
              <a:t>5</a:t>
            </a:fld>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50</a:t>
            </a:fld>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51</a:t>
            </a:fld>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52</a:t>
            </a:fld>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53</a:t>
            </a:fld>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54</a:t>
            </a:fld>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55</a:t>
            </a:fld>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56</a:t>
            </a:fld>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57</a:t>
            </a:fld>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58</a:t>
            </a:fld>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59</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A665669F-A5B0-4019-B339-43CD16906A0C}" type="slidenum">
              <a:rPr lang="en-US" smtClean="0"/>
              <a:pPr/>
              <a:t>6</a:t>
            </a:fld>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60</a:t>
            </a:fld>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61</a:t>
            </a:fld>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62</a:t>
            </a:fld>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63</a:t>
            </a:fld>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6647235E-57DF-4CB7-812F-BBD2DEA4768F}" type="slidenum">
              <a:rPr lang="en-US" smtClean="0"/>
              <a:pPr/>
              <a:t>64</a:t>
            </a:fld>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a:ln/>
        </p:spPr>
        <p:txBody>
          <a:bodyPr/>
          <a:lstStyle/>
          <a:p>
            <a:endParaRPr lang="en-US" smtClean="0"/>
          </a:p>
        </p:txBody>
      </p:sp>
      <p:sp>
        <p:nvSpPr>
          <p:cNvPr id="121860" name="Slide Number Placeholder 3"/>
          <p:cNvSpPr>
            <a:spLocks noGrp="1"/>
          </p:cNvSpPr>
          <p:nvPr>
            <p:ph type="sldNum" sz="quarter" idx="5"/>
          </p:nvPr>
        </p:nvSpPr>
        <p:spPr>
          <a:noFill/>
        </p:spPr>
        <p:txBody>
          <a:bodyPr/>
          <a:lstStyle/>
          <a:p>
            <a:fld id="{3C530BA5-0FA2-4B11-96E0-4D2BD16B6E11}" type="slidenum">
              <a:rPr lang="en-US" smtClean="0"/>
              <a:pPr/>
              <a:t>65</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3A36E4BC-9681-42C5-A3BD-08EEB8214081}"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E1657341-3CAA-405E-B7A3-C0F6FC457D1B}"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7E908156-8A99-40E0-A4D2-AC01C6B55891}"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8204"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8205"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r>
              <a:rPr lang="en-US"/>
              <a:t>1st November 2014</a:t>
            </a: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r>
              <a:rPr lang="en-US"/>
              <a:t>P. P. Shah &amp; Associates</a:t>
            </a: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B35D710D-07A9-4335-8035-1E00F59591C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a:t>1st November 2014</a:t>
            </a:r>
          </a:p>
        </p:txBody>
      </p:sp>
      <p:sp>
        <p:nvSpPr>
          <p:cNvPr id="5"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6" name="Rectangle 13"/>
          <p:cNvSpPr>
            <a:spLocks noGrp="1" noChangeArrowheads="1"/>
          </p:cNvSpPr>
          <p:nvPr>
            <p:ph type="sldNum" sz="quarter" idx="12"/>
          </p:nvPr>
        </p:nvSpPr>
        <p:spPr>
          <a:ln/>
        </p:spPr>
        <p:txBody>
          <a:bodyPr/>
          <a:lstStyle>
            <a:lvl1pPr>
              <a:defRPr/>
            </a:lvl1pPr>
          </a:lstStyle>
          <a:p>
            <a:pPr>
              <a:defRPr/>
            </a:pPr>
            <a:fld id="{F7570955-9E99-4993-A42C-792B8EFDF69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a:t>1st November 2014</a:t>
            </a:r>
          </a:p>
        </p:txBody>
      </p:sp>
      <p:sp>
        <p:nvSpPr>
          <p:cNvPr id="5"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6" name="Rectangle 13"/>
          <p:cNvSpPr>
            <a:spLocks noGrp="1" noChangeArrowheads="1"/>
          </p:cNvSpPr>
          <p:nvPr>
            <p:ph type="sldNum" sz="quarter" idx="12"/>
          </p:nvPr>
        </p:nvSpPr>
        <p:spPr>
          <a:ln/>
        </p:spPr>
        <p:txBody>
          <a:bodyPr/>
          <a:lstStyle>
            <a:lvl1pPr>
              <a:defRPr/>
            </a:lvl1pPr>
          </a:lstStyle>
          <a:p>
            <a:pPr>
              <a:defRPr/>
            </a:pPr>
            <a:fld id="{E9E3E873-19F4-49AB-8C62-AD43B2643EC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a:t>1st November 2014</a:t>
            </a:r>
          </a:p>
        </p:txBody>
      </p:sp>
      <p:sp>
        <p:nvSpPr>
          <p:cNvPr id="5"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6" name="Rectangle 13"/>
          <p:cNvSpPr>
            <a:spLocks noGrp="1" noChangeArrowheads="1"/>
          </p:cNvSpPr>
          <p:nvPr>
            <p:ph type="sldNum" sz="quarter" idx="12"/>
          </p:nvPr>
        </p:nvSpPr>
        <p:spPr>
          <a:ln/>
        </p:spPr>
        <p:txBody>
          <a:bodyPr/>
          <a:lstStyle>
            <a:lvl1pPr>
              <a:defRPr/>
            </a:lvl1pPr>
          </a:lstStyle>
          <a:p>
            <a:pPr>
              <a:defRPr/>
            </a:pPr>
            <a:fld id="{19B1446B-6C62-41BE-ADF9-6CF499DF235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r>
              <a:rPr lang="en-US"/>
              <a:t>1st November 2014</a:t>
            </a:r>
          </a:p>
        </p:txBody>
      </p:sp>
      <p:sp>
        <p:nvSpPr>
          <p:cNvPr id="5"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6" name="Rectangle 13"/>
          <p:cNvSpPr>
            <a:spLocks noGrp="1" noChangeArrowheads="1"/>
          </p:cNvSpPr>
          <p:nvPr>
            <p:ph type="sldNum" sz="quarter" idx="12"/>
          </p:nvPr>
        </p:nvSpPr>
        <p:spPr>
          <a:ln/>
        </p:spPr>
        <p:txBody>
          <a:bodyPr/>
          <a:lstStyle>
            <a:lvl1pPr>
              <a:defRPr/>
            </a:lvl1pPr>
          </a:lstStyle>
          <a:p>
            <a:pPr>
              <a:defRPr/>
            </a:pPr>
            <a:fld id="{4CCD7093-9ED4-4D3E-AA17-D7942105B3D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r>
              <a:rPr lang="en-US"/>
              <a:t>1st November 2014</a:t>
            </a:r>
          </a:p>
        </p:txBody>
      </p:sp>
      <p:sp>
        <p:nvSpPr>
          <p:cNvPr id="6"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7" name="Rectangle 13"/>
          <p:cNvSpPr>
            <a:spLocks noGrp="1" noChangeArrowheads="1"/>
          </p:cNvSpPr>
          <p:nvPr>
            <p:ph type="sldNum" sz="quarter" idx="12"/>
          </p:nvPr>
        </p:nvSpPr>
        <p:spPr>
          <a:ln/>
        </p:spPr>
        <p:txBody>
          <a:bodyPr/>
          <a:lstStyle>
            <a:lvl1pPr>
              <a:defRPr/>
            </a:lvl1pPr>
          </a:lstStyle>
          <a:p>
            <a:pPr>
              <a:defRPr/>
            </a:pPr>
            <a:fld id="{51E1A639-00B0-4E0D-AC00-2C420E2C4FE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r>
              <a:rPr lang="en-US"/>
              <a:t>1st November 2014</a:t>
            </a:r>
          </a:p>
        </p:txBody>
      </p:sp>
      <p:sp>
        <p:nvSpPr>
          <p:cNvPr id="8"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9" name="Rectangle 13"/>
          <p:cNvSpPr>
            <a:spLocks noGrp="1" noChangeArrowheads="1"/>
          </p:cNvSpPr>
          <p:nvPr>
            <p:ph type="sldNum" sz="quarter" idx="12"/>
          </p:nvPr>
        </p:nvSpPr>
        <p:spPr>
          <a:ln/>
        </p:spPr>
        <p:txBody>
          <a:bodyPr/>
          <a:lstStyle>
            <a:lvl1pPr>
              <a:defRPr/>
            </a:lvl1pPr>
          </a:lstStyle>
          <a:p>
            <a:pPr>
              <a:defRPr/>
            </a:pPr>
            <a:fld id="{FA0CE903-656A-46DD-9CD9-774CE98D050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r>
              <a:rPr lang="en-US"/>
              <a:t>1st November 2014</a:t>
            </a:r>
          </a:p>
        </p:txBody>
      </p:sp>
      <p:sp>
        <p:nvSpPr>
          <p:cNvPr id="4"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5" name="Rectangle 13"/>
          <p:cNvSpPr>
            <a:spLocks noGrp="1" noChangeArrowheads="1"/>
          </p:cNvSpPr>
          <p:nvPr>
            <p:ph type="sldNum" sz="quarter" idx="12"/>
          </p:nvPr>
        </p:nvSpPr>
        <p:spPr>
          <a:ln/>
        </p:spPr>
        <p:txBody>
          <a:bodyPr/>
          <a:lstStyle>
            <a:lvl1pPr>
              <a:defRPr/>
            </a:lvl1pPr>
          </a:lstStyle>
          <a:p>
            <a:pPr>
              <a:defRPr/>
            </a:pPr>
            <a:fld id="{8F43107C-F156-4375-BB4A-581FB00B0F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r>
              <a:rPr lang="en-US"/>
              <a:t>1st November 2014</a:t>
            </a:r>
          </a:p>
        </p:txBody>
      </p:sp>
      <p:sp>
        <p:nvSpPr>
          <p:cNvPr id="3"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4" name="Rectangle 13"/>
          <p:cNvSpPr>
            <a:spLocks noGrp="1" noChangeArrowheads="1"/>
          </p:cNvSpPr>
          <p:nvPr>
            <p:ph type="sldNum" sz="quarter" idx="12"/>
          </p:nvPr>
        </p:nvSpPr>
        <p:spPr>
          <a:ln/>
        </p:spPr>
        <p:txBody>
          <a:bodyPr/>
          <a:lstStyle>
            <a:lvl1pPr>
              <a:defRPr/>
            </a:lvl1pPr>
          </a:lstStyle>
          <a:p>
            <a:pPr>
              <a:defRPr/>
            </a:pPr>
            <a:fld id="{BF7EA14B-1810-4B6E-93CC-E84AD94F7F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r>
              <a:rPr lang="en-US"/>
              <a:t>1st November 2014</a:t>
            </a:r>
          </a:p>
        </p:txBody>
      </p:sp>
      <p:sp>
        <p:nvSpPr>
          <p:cNvPr id="6"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7" name="Rectangle 13"/>
          <p:cNvSpPr>
            <a:spLocks noGrp="1" noChangeArrowheads="1"/>
          </p:cNvSpPr>
          <p:nvPr>
            <p:ph type="sldNum" sz="quarter" idx="12"/>
          </p:nvPr>
        </p:nvSpPr>
        <p:spPr>
          <a:ln/>
        </p:spPr>
        <p:txBody>
          <a:bodyPr/>
          <a:lstStyle>
            <a:lvl1pPr>
              <a:defRPr/>
            </a:lvl1pPr>
          </a:lstStyle>
          <a:p>
            <a:pPr>
              <a:defRPr/>
            </a:pPr>
            <a:fld id="{A4571123-C880-45BD-BEC8-DC31EB32A5C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r>
              <a:rPr lang="en-US"/>
              <a:t>1st November 2014</a:t>
            </a:r>
          </a:p>
        </p:txBody>
      </p:sp>
      <p:sp>
        <p:nvSpPr>
          <p:cNvPr id="6"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7" name="Rectangle 13"/>
          <p:cNvSpPr>
            <a:spLocks noGrp="1" noChangeArrowheads="1"/>
          </p:cNvSpPr>
          <p:nvPr>
            <p:ph type="sldNum" sz="quarter" idx="12"/>
          </p:nvPr>
        </p:nvSpPr>
        <p:spPr>
          <a:ln/>
        </p:spPr>
        <p:txBody>
          <a:bodyPr/>
          <a:lstStyle>
            <a:lvl1pPr>
              <a:defRPr/>
            </a:lvl1pPr>
          </a:lstStyle>
          <a:p>
            <a:pPr>
              <a:defRPr/>
            </a:pPr>
            <a:fld id="{9056240A-D0C8-460B-9609-3E4026A9441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eaLnBrk="1" hangingPunct="1">
              <a:defRPr/>
            </a:pPr>
            <a:endParaRPr kumimoji="1" lang="en-US" sz="2400"/>
          </a:p>
        </p:txBody>
      </p:sp>
      <p:sp>
        <p:nvSpPr>
          <p:cNvPr id="7171"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a:p>
        </p:txBody>
      </p:sp>
      <p:sp>
        <p:nvSpPr>
          <p:cNvPr id="7172"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eaLnBrk="1" hangingPunct="1">
              <a:defRPr/>
            </a:pPr>
            <a:endParaRPr kumimoji="1" lang="en-US" sz="2400"/>
          </a:p>
        </p:txBody>
      </p:sp>
      <p:sp>
        <p:nvSpPr>
          <p:cNvPr id="7173"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a:p>
        </p:txBody>
      </p:sp>
      <p:sp>
        <p:nvSpPr>
          <p:cNvPr id="7174"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eaLnBrk="1" hangingPunct="1">
              <a:defRPr/>
            </a:pPr>
            <a:endParaRPr kumimoji="1" lang="en-US" sz="2400"/>
          </a:p>
        </p:txBody>
      </p:sp>
      <p:sp>
        <p:nvSpPr>
          <p:cNvPr id="7175"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eaLnBrk="1" hangingPunct="1">
              <a:defRPr/>
            </a:pPr>
            <a:endParaRPr kumimoji="1" lang="en-US" sz="2400"/>
          </a:p>
        </p:txBody>
      </p:sp>
      <p:sp>
        <p:nvSpPr>
          <p:cNvPr id="7176"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9"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smtClean="0"/>
            </a:lvl1pPr>
          </a:lstStyle>
          <a:p>
            <a:pPr>
              <a:defRPr/>
            </a:pPr>
            <a:r>
              <a:rPr lang="en-US"/>
              <a:t>1st November 2014</a:t>
            </a:r>
          </a:p>
        </p:txBody>
      </p:sp>
      <p:sp>
        <p:nvSpPr>
          <p:cNvPr id="7180"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r>
              <a:rPr lang="en-US"/>
              <a:t>P. P. Shah &amp; Associates</a:t>
            </a:r>
          </a:p>
        </p:txBody>
      </p:sp>
      <p:sp>
        <p:nvSpPr>
          <p:cNvPr id="7181"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BBBE8C1D-45CF-4C5D-BC04-07EBFB852FF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76"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4"/>
          <p:cNvSpPr>
            <a:spLocks noGrp="1" noChangeArrowheads="1"/>
          </p:cNvSpPr>
          <p:nvPr>
            <p:ph type="dt" sz="quarter" idx="10"/>
          </p:nvPr>
        </p:nvSpPr>
        <p:spPr>
          <a:noFill/>
        </p:spPr>
        <p:txBody>
          <a:bodyPr/>
          <a:lstStyle/>
          <a:p>
            <a:r>
              <a:rPr lang="en-US"/>
              <a:t>1st November 2014</a:t>
            </a:r>
          </a:p>
        </p:txBody>
      </p:sp>
      <p:sp>
        <p:nvSpPr>
          <p:cNvPr id="3075" name="Rectangle 15"/>
          <p:cNvSpPr>
            <a:spLocks noGrp="1" noChangeArrowheads="1"/>
          </p:cNvSpPr>
          <p:nvPr>
            <p:ph type="ftr" sz="quarter" idx="11"/>
          </p:nvPr>
        </p:nvSpPr>
        <p:spPr>
          <a:noFill/>
        </p:spPr>
        <p:txBody>
          <a:bodyPr/>
          <a:lstStyle/>
          <a:p>
            <a:r>
              <a:rPr lang="en-US" smtClean="0"/>
              <a:t>P. P. Shah &amp; Associates</a:t>
            </a:r>
          </a:p>
        </p:txBody>
      </p:sp>
      <p:sp>
        <p:nvSpPr>
          <p:cNvPr id="3076" name="Rectangle 16"/>
          <p:cNvSpPr>
            <a:spLocks noGrp="1" noChangeArrowheads="1"/>
          </p:cNvSpPr>
          <p:nvPr>
            <p:ph type="sldNum" sz="quarter" idx="12"/>
          </p:nvPr>
        </p:nvSpPr>
        <p:spPr>
          <a:noFill/>
        </p:spPr>
        <p:txBody>
          <a:bodyPr/>
          <a:lstStyle/>
          <a:p>
            <a:fld id="{FDC2EA8A-A8EF-4498-B72E-1C0F41F2445D}" type="slidenum">
              <a:rPr lang="en-US" smtClean="0"/>
              <a:pPr/>
              <a:t>1</a:t>
            </a:fld>
            <a:endParaRPr lang="en-US" smtClean="0"/>
          </a:p>
        </p:txBody>
      </p:sp>
      <p:sp>
        <p:nvSpPr>
          <p:cNvPr id="3077" name="Rectangle 2"/>
          <p:cNvSpPr>
            <a:spLocks noGrp="1" noChangeArrowheads="1"/>
          </p:cNvSpPr>
          <p:nvPr>
            <p:ph type="ctrTitle"/>
          </p:nvPr>
        </p:nvSpPr>
        <p:spPr>
          <a:xfrm>
            <a:off x="381000" y="381000"/>
            <a:ext cx="8534400" cy="3581400"/>
          </a:xfrm>
        </p:spPr>
        <p:txBody>
          <a:bodyPr anchor="t"/>
          <a:lstStyle/>
          <a:p>
            <a:pPr algn="ctr" eaLnBrk="1" hangingPunct="1"/>
            <a:r>
              <a:rPr lang="en-US" sz="3200" dirty="0" smtClean="0">
                <a:solidFill>
                  <a:srgbClr val="990033"/>
                </a:solidFill>
                <a:latin typeface="Calibri" pitchFamily="34" charset="0"/>
                <a:cs typeface="Calibri" pitchFamily="34" charset="0"/>
              </a:rPr>
              <a:t>NAVI MUMBAI BRANCH OF WIRC OF ICAI</a:t>
            </a:r>
            <a:r>
              <a:rPr lang="en-US" sz="4000" dirty="0" smtClean="0">
                <a:solidFill>
                  <a:srgbClr val="660033"/>
                </a:solidFill>
                <a:latin typeface="Calibri" pitchFamily="34" charset="0"/>
                <a:cs typeface="Calibri" pitchFamily="34" charset="0"/>
              </a:rPr>
              <a:t/>
            </a:r>
            <a:br>
              <a:rPr lang="en-US" sz="4000" dirty="0" smtClean="0">
                <a:solidFill>
                  <a:srgbClr val="660033"/>
                </a:solidFill>
                <a:latin typeface="Calibri" pitchFamily="34" charset="0"/>
                <a:cs typeface="Calibri" pitchFamily="34" charset="0"/>
              </a:rPr>
            </a:br>
            <a:r>
              <a:rPr lang="en-US" sz="3200" dirty="0" smtClean="0">
                <a:solidFill>
                  <a:schemeClr val="hlink"/>
                </a:solidFill>
                <a:latin typeface="Calibri" pitchFamily="34" charset="0"/>
                <a:cs typeface="Calibri" pitchFamily="34" charset="0"/>
              </a:rPr>
              <a:t>ICAI Intensive Course on International Taxation</a:t>
            </a:r>
            <a:br>
              <a:rPr lang="en-US" sz="3200" dirty="0" smtClean="0">
                <a:solidFill>
                  <a:schemeClr val="hlink"/>
                </a:solidFill>
                <a:latin typeface="Calibri" pitchFamily="34" charset="0"/>
                <a:cs typeface="Calibri" pitchFamily="34" charset="0"/>
              </a:rPr>
            </a:br>
            <a:r>
              <a:rPr lang="en-US" sz="3200" dirty="0" smtClean="0">
                <a:solidFill>
                  <a:schemeClr val="hlink"/>
                </a:solidFill>
                <a:latin typeface="Calibri" pitchFamily="34" charset="0"/>
                <a:cs typeface="Calibri" pitchFamily="34" charset="0"/>
              </a:rPr>
              <a:t/>
            </a:r>
            <a:br>
              <a:rPr lang="en-US" sz="3200" dirty="0" smtClean="0">
                <a:solidFill>
                  <a:schemeClr val="hlink"/>
                </a:solidFill>
                <a:latin typeface="Calibri" pitchFamily="34" charset="0"/>
                <a:cs typeface="Calibri" pitchFamily="34" charset="0"/>
              </a:rPr>
            </a:br>
            <a:r>
              <a:rPr lang="en-US" sz="3200" dirty="0" smtClean="0">
                <a:solidFill>
                  <a:schemeClr val="hlink"/>
                </a:solidFill>
                <a:latin typeface="Calibri" pitchFamily="34" charset="0"/>
                <a:cs typeface="Calibri" pitchFamily="34" charset="0"/>
              </a:rPr>
              <a:t>Presentation on </a:t>
            </a:r>
            <a:br>
              <a:rPr lang="en-US" sz="3200" dirty="0" smtClean="0">
                <a:solidFill>
                  <a:schemeClr val="hlink"/>
                </a:solidFill>
                <a:latin typeface="Calibri" pitchFamily="34" charset="0"/>
                <a:cs typeface="Calibri" pitchFamily="34" charset="0"/>
              </a:rPr>
            </a:br>
            <a:r>
              <a:rPr lang="en-US" sz="3200" dirty="0" smtClean="0">
                <a:solidFill>
                  <a:schemeClr val="hlink"/>
                </a:solidFill>
                <a:latin typeface="Calibri" pitchFamily="34" charset="0"/>
                <a:cs typeface="Calibri" pitchFamily="34" charset="0"/>
              </a:rPr>
              <a:t>Concept of Permanent Establishment</a:t>
            </a:r>
          </a:p>
        </p:txBody>
      </p:sp>
      <p:sp>
        <p:nvSpPr>
          <p:cNvPr id="3078" name="Rectangle 3"/>
          <p:cNvSpPr>
            <a:spLocks noGrp="1" noChangeArrowheads="1"/>
          </p:cNvSpPr>
          <p:nvPr>
            <p:ph type="subTitle" idx="1"/>
          </p:nvPr>
        </p:nvSpPr>
        <p:spPr>
          <a:xfrm>
            <a:off x="1219200" y="4114800"/>
            <a:ext cx="6781800" cy="2209800"/>
          </a:xfrm>
        </p:spPr>
        <p:txBody>
          <a:bodyPr/>
          <a:lstStyle/>
          <a:p>
            <a:pPr eaLnBrk="1" hangingPunct="1"/>
            <a:r>
              <a:rPr lang="en-US" sz="2000" b="1" smtClean="0">
                <a:solidFill>
                  <a:schemeClr val="tx2"/>
                </a:solidFill>
              </a:rPr>
              <a:t>Presented by:</a:t>
            </a:r>
          </a:p>
          <a:p>
            <a:pPr eaLnBrk="1" hangingPunct="1">
              <a:spcBef>
                <a:spcPct val="0"/>
              </a:spcBef>
            </a:pPr>
            <a:r>
              <a:rPr lang="en-US" sz="2000" b="1" smtClean="0">
                <a:solidFill>
                  <a:schemeClr val="tx2"/>
                </a:solidFill>
              </a:rPr>
              <a:t>Mr. Paresh P. Shah</a:t>
            </a:r>
          </a:p>
          <a:p>
            <a:pPr eaLnBrk="1" hangingPunct="1">
              <a:spcBef>
                <a:spcPct val="0"/>
              </a:spcBef>
            </a:pPr>
            <a:endParaRPr lang="en-US" sz="1800" b="1" smtClean="0">
              <a:solidFill>
                <a:schemeClr val="tx2"/>
              </a:solidFill>
            </a:endParaRPr>
          </a:p>
          <a:p>
            <a:pPr eaLnBrk="1" hangingPunct="1"/>
            <a:r>
              <a:rPr lang="en-US" sz="1800" smtClean="0">
                <a:solidFill>
                  <a:srgbClr val="3F4BA5"/>
                </a:solidFill>
              </a:rPr>
              <a:t>P.P. Shah &amp; Associates</a:t>
            </a:r>
          </a:p>
          <a:p>
            <a:pPr eaLnBrk="1" hangingPunct="1"/>
            <a:r>
              <a:rPr lang="en-US" sz="1800" smtClean="0">
                <a:solidFill>
                  <a:srgbClr val="3F4BA5"/>
                </a:solidFill>
              </a:rPr>
              <a:t>Chartered Accountants</a:t>
            </a:r>
          </a:p>
          <a:p>
            <a:pPr eaLnBrk="1" hangingPunct="1"/>
            <a:r>
              <a:rPr lang="en-US" sz="1800" smtClean="0">
                <a:solidFill>
                  <a:srgbClr val="3F4BA5"/>
                </a:solidFill>
              </a:rPr>
              <a:t>Email: ppshahandassociates@gmail.com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1"/>
          </p:nvPr>
        </p:nvSpPr>
        <p:spPr>
          <a:noFill/>
        </p:spPr>
        <p:txBody>
          <a:bodyPr/>
          <a:lstStyle/>
          <a:p>
            <a:r>
              <a:rPr lang="en-US" smtClean="0"/>
              <a:t>P. P. Shah &amp; Associates</a:t>
            </a:r>
          </a:p>
        </p:txBody>
      </p:sp>
      <p:sp>
        <p:nvSpPr>
          <p:cNvPr id="8195" name="Slide Number Placeholder 5"/>
          <p:cNvSpPr>
            <a:spLocks noGrp="1"/>
          </p:cNvSpPr>
          <p:nvPr>
            <p:ph type="sldNum" sz="quarter" idx="12"/>
          </p:nvPr>
        </p:nvSpPr>
        <p:spPr>
          <a:noFill/>
        </p:spPr>
        <p:txBody>
          <a:bodyPr/>
          <a:lstStyle/>
          <a:p>
            <a:fld id="{768D6B5F-18DB-48DA-A5FA-0E3EE08B25F4}" type="slidenum">
              <a:rPr lang="en-US" smtClean="0"/>
              <a:pPr/>
              <a:t>10</a:t>
            </a:fld>
            <a:endParaRPr lang="en-US" smtClean="0"/>
          </a:p>
        </p:txBody>
      </p:sp>
      <p:sp>
        <p:nvSpPr>
          <p:cNvPr id="8196" name="Rectangle 2"/>
          <p:cNvSpPr>
            <a:spLocks noGrp="1" noChangeArrowheads="1"/>
          </p:cNvSpPr>
          <p:nvPr>
            <p:ph type="title"/>
          </p:nvPr>
        </p:nvSpPr>
        <p:spPr/>
        <p:txBody>
          <a:bodyPr/>
          <a:lstStyle/>
          <a:p>
            <a:pPr eaLnBrk="1" hangingPunct="1"/>
            <a:r>
              <a:rPr lang="en-US" sz="4000" dirty="0" smtClean="0"/>
              <a:t>Fixed Place of Business (</a:t>
            </a:r>
            <a:r>
              <a:rPr lang="en-US" sz="4000" dirty="0" err="1" smtClean="0"/>
              <a:t>con’t</a:t>
            </a:r>
            <a:r>
              <a:rPr lang="en-US" sz="4000" dirty="0" smtClean="0"/>
              <a:t>)</a:t>
            </a:r>
          </a:p>
        </p:txBody>
      </p:sp>
      <p:sp>
        <p:nvSpPr>
          <p:cNvPr id="8197" name="Rectangle 3"/>
          <p:cNvSpPr>
            <a:spLocks noGrp="1" noChangeArrowheads="1"/>
          </p:cNvSpPr>
          <p:nvPr>
            <p:ph type="body" idx="1"/>
          </p:nvPr>
        </p:nvSpPr>
        <p:spPr>
          <a:xfrm>
            <a:off x="1182688" y="2017713"/>
            <a:ext cx="7772400" cy="4459287"/>
          </a:xfrm>
        </p:spPr>
        <p:txBody>
          <a:bodyPr/>
          <a:lstStyle/>
          <a:p>
            <a:pPr eaLnBrk="1" hangingPunct="1"/>
            <a:endParaRPr lang="en-US" sz="2400" dirty="0" smtClean="0"/>
          </a:p>
          <a:p>
            <a:pPr eaLnBrk="1" hangingPunct="1"/>
            <a:r>
              <a:rPr lang="en-US" sz="2400" dirty="0" smtClean="0"/>
              <a:t>The Positive List</a:t>
            </a:r>
          </a:p>
          <a:p>
            <a:pPr lvl="1" eaLnBrk="1" hangingPunct="1"/>
            <a:r>
              <a:rPr lang="en-US" sz="2400" dirty="0" smtClean="0"/>
              <a:t>consists of places which are ‘ prima facie’ PE; additional requirements to be met like right of use of the place of business and the performance of business activity through it</a:t>
            </a:r>
          </a:p>
          <a:p>
            <a:pPr eaLnBrk="1" hangingPunct="1"/>
            <a:endParaRPr lang="en-US" sz="2400" dirty="0" smtClean="0"/>
          </a:p>
          <a:p>
            <a:pPr eaLnBrk="1" hangingPunct="1"/>
            <a:r>
              <a:rPr lang="en-US" sz="2400" dirty="0" smtClean="0"/>
              <a:t>The Negative List</a:t>
            </a:r>
          </a:p>
          <a:p>
            <a:pPr lvl="1" eaLnBrk="1" hangingPunct="1"/>
            <a:r>
              <a:rPr lang="en-US" sz="2400" dirty="0" smtClean="0"/>
              <a:t>consists of places specifically exempted; may overrule the primacy of the positive list</a:t>
            </a:r>
          </a:p>
        </p:txBody>
      </p:sp>
      <p:sp>
        <p:nvSpPr>
          <p:cNvPr id="8198"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en-US" smtClean="0"/>
              <a:t>P. P. Shah &amp; Associates</a:t>
            </a:r>
          </a:p>
        </p:txBody>
      </p:sp>
      <p:sp>
        <p:nvSpPr>
          <p:cNvPr id="9219" name="Slide Number Placeholder 5"/>
          <p:cNvSpPr>
            <a:spLocks noGrp="1"/>
          </p:cNvSpPr>
          <p:nvPr>
            <p:ph type="sldNum" sz="quarter" idx="12"/>
          </p:nvPr>
        </p:nvSpPr>
        <p:spPr>
          <a:noFill/>
        </p:spPr>
        <p:txBody>
          <a:bodyPr/>
          <a:lstStyle/>
          <a:p>
            <a:fld id="{736AECE1-A76E-4F0F-B7C4-3F20CF63CAE4}" type="slidenum">
              <a:rPr lang="en-US" smtClean="0"/>
              <a:pPr/>
              <a:t>11</a:t>
            </a:fld>
            <a:endParaRPr lang="en-US" smtClean="0"/>
          </a:p>
        </p:txBody>
      </p:sp>
      <p:sp>
        <p:nvSpPr>
          <p:cNvPr id="9220" name="Rectangle 2"/>
          <p:cNvSpPr>
            <a:spLocks noGrp="1" noChangeArrowheads="1"/>
          </p:cNvSpPr>
          <p:nvPr>
            <p:ph type="title"/>
          </p:nvPr>
        </p:nvSpPr>
        <p:spPr/>
        <p:txBody>
          <a:bodyPr/>
          <a:lstStyle/>
          <a:p>
            <a:pPr eaLnBrk="1" hangingPunct="1"/>
            <a:r>
              <a:rPr lang="en-US" sz="4000" dirty="0" smtClean="0"/>
              <a:t>Fixed Place of Business (</a:t>
            </a:r>
            <a:r>
              <a:rPr lang="en-US" sz="4000" dirty="0" err="1" smtClean="0"/>
              <a:t>con’t</a:t>
            </a:r>
            <a:r>
              <a:rPr lang="en-US" sz="4000" dirty="0" smtClean="0"/>
              <a:t>)</a:t>
            </a:r>
          </a:p>
        </p:txBody>
      </p:sp>
      <p:sp>
        <p:nvSpPr>
          <p:cNvPr id="9221" name="Rectangle 3"/>
          <p:cNvSpPr>
            <a:spLocks noGrp="1" noChangeArrowheads="1"/>
          </p:cNvSpPr>
          <p:nvPr>
            <p:ph type="body" idx="1"/>
          </p:nvPr>
        </p:nvSpPr>
        <p:spPr>
          <a:xfrm>
            <a:off x="1182688" y="2017713"/>
            <a:ext cx="7772400" cy="4459287"/>
          </a:xfrm>
        </p:spPr>
        <p:txBody>
          <a:bodyPr/>
          <a:lstStyle/>
          <a:p>
            <a:pPr eaLnBrk="1" hangingPunct="1"/>
            <a:r>
              <a:rPr lang="en-US" sz="2200" dirty="0" smtClean="0"/>
              <a:t>The Positive List:</a:t>
            </a:r>
          </a:p>
          <a:p>
            <a:pPr eaLnBrk="1" hangingPunct="1"/>
            <a:endParaRPr lang="en-US" sz="2200" dirty="0" smtClean="0"/>
          </a:p>
          <a:p>
            <a:pPr lvl="1" eaLnBrk="1" hangingPunct="1"/>
            <a:r>
              <a:rPr lang="en-US" sz="2200" dirty="0" smtClean="0"/>
              <a:t>a place of management</a:t>
            </a:r>
          </a:p>
          <a:p>
            <a:pPr lvl="1" eaLnBrk="1" hangingPunct="1"/>
            <a:r>
              <a:rPr lang="en-US" sz="2200" dirty="0" smtClean="0"/>
              <a:t>a branch</a:t>
            </a:r>
          </a:p>
          <a:p>
            <a:pPr lvl="1" eaLnBrk="1" hangingPunct="1"/>
            <a:r>
              <a:rPr lang="en-US" sz="2200" dirty="0" smtClean="0"/>
              <a:t>an office</a:t>
            </a:r>
          </a:p>
          <a:p>
            <a:pPr lvl="1" eaLnBrk="1" hangingPunct="1"/>
            <a:r>
              <a:rPr lang="en-US" sz="2200" dirty="0" smtClean="0"/>
              <a:t>a factory/workshop</a:t>
            </a:r>
          </a:p>
          <a:p>
            <a:pPr lvl="1" eaLnBrk="1" hangingPunct="1"/>
            <a:r>
              <a:rPr lang="en-US" sz="2200" dirty="0" smtClean="0"/>
              <a:t>a warehouse</a:t>
            </a:r>
          </a:p>
          <a:p>
            <a:pPr lvl="1" eaLnBrk="1" hangingPunct="1"/>
            <a:r>
              <a:rPr lang="en-US" sz="2200" dirty="0" smtClean="0"/>
              <a:t>a mine, quarry, oil/gas rig or other place of extraction of natural resources</a:t>
            </a:r>
          </a:p>
          <a:p>
            <a:pPr lvl="1" eaLnBrk="1" hangingPunct="1"/>
            <a:r>
              <a:rPr lang="en-US" sz="2200" dirty="0" smtClean="0"/>
              <a:t>sales outlet/order collection center</a:t>
            </a:r>
          </a:p>
        </p:txBody>
      </p:sp>
      <p:sp>
        <p:nvSpPr>
          <p:cNvPr id="9222"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a:noFill/>
        </p:spPr>
        <p:txBody>
          <a:bodyPr/>
          <a:lstStyle/>
          <a:p>
            <a:r>
              <a:rPr lang="en-US" smtClean="0"/>
              <a:t>P. P. Shah &amp; Associates</a:t>
            </a:r>
          </a:p>
        </p:txBody>
      </p:sp>
      <p:sp>
        <p:nvSpPr>
          <p:cNvPr id="10243" name="Slide Number Placeholder 5"/>
          <p:cNvSpPr>
            <a:spLocks noGrp="1"/>
          </p:cNvSpPr>
          <p:nvPr>
            <p:ph type="sldNum" sz="quarter" idx="12"/>
          </p:nvPr>
        </p:nvSpPr>
        <p:spPr>
          <a:noFill/>
        </p:spPr>
        <p:txBody>
          <a:bodyPr/>
          <a:lstStyle/>
          <a:p>
            <a:fld id="{7D6471B5-85FE-44E1-8722-5615F3DC6D68}" type="slidenum">
              <a:rPr lang="en-US" smtClean="0"/>
              <a:pPr/>
              <a:t>12</a:t>
            </a:fld>
            <a:endParaRPr lang="en-US" smtClean="0"/>
          </a:p>
        </p:txBody>
      </p:sp>
      <p:sp>
        <p:nvSpPr>
          <p:cNvPr id="10244" name="Rectangle 2"/>
          <p:cNvSpPr>
            <a:spLocks noGrp="1" noChangeArrowheads="1"/>
          </p:cNvSpPr>
          <p:nvPr>
            <p:ph type="title"/>
          </p:nvPr>
        </p:nvSpPr>
        <p:spPr/>
        <p:txBody>
          <a:bodyPr/>
          <a:lstStyle/>
          <a:p>
            <a:pPr eaLnBrk="1" hangingPunct="1"/>
            <a:r>
              <a:rPr lang="en-US" sz="4000" dirty="0" smtClean="0"/>
              <a:t>Fixed Place of Business (</a:t>
            </a:r>
            <a:r>
              <a:rPr lang="en-US" sz="4000" dirty="0" err="1" smtClean="0"/>
              <a:t>con’t</a:t>
            </a:r>
            <a:r>
              <a:rPr lang="en-US" sz="4000" dirty="0" smtClean="0"/>
              <a:t>)</a:t>
            </a:r>
          </a:p>
        </p:txBody>
      </p:sp>
      <p:sp>
        <p:nvSpPr>
          <p:cNvPr id="10245" name="Rectangle 3"/>
          <p:cNvSpPr>
            <a:spLocks noGrp="1" noChangeArrowheads="1"/>
          </p:cNvSpPr>
          <p:nvPr>
            <p:ph type="body" idx="1"/>
          </p:nvPr>
        </p:nvSpPr>
        <p:spPr>
          <a:xfrm>
            <a:off x="1182688" y="2017713"/>
            <a:ext cx="7772400" cy="4459287"/>
          </a:xfrm>
        </p:spPr>
        <p:txBody>
          <a:bodyPr/>
          <a:lstStyle/>
          <a:p>
            <a:pPr eaLnBrk="1" hangingPunct="1"/>
            <a:endParaRPr lang="en-US" sz="2400" dirty="0" smtClean="0"/>
          </a:p>
          <a:p>
            <a:pPr eaLnBrk="1" hangingPunct="1"/>
            <a:r>
              <a:rPr lang="en-US" sz="2400" dirty="0" smtClean="0"/>
              <a:t>The Negative List:</a:t>
            </a:r>
          </a:p>
          <a:p>
            <a:pPr lvl="1" eaLnBrk="1" hangingPunct="1"/>
            <a:endParaRPr lang="en-US" sz="2400" dirty="0" smtClean="0"/>
          </a:p>
          <a:p>
            <a:pPr lvl="1" eaLnBrk="1" hangingPunct="1"/>
            <a:r>
              <a:rPr lang="en-US" sz="2400" dirty="0" smtClean="0"/>
              <a:t>use of facilities solely for storage of goods etc.</a:t>
            </a:r>
          </a:p>
          <a:p>
            <a:pPr lvl="1" eaLnBrk="1" hangingPunct="1"/>
            <a:r>
              <a:rPr lang="en-US" sz="2400" dirty="0" smtClean="0"/>
              <a:t>maintenance of stock of goods solely for storage or display</a:t>
            </a:r>
          </a:p>
          <a:p>
            <a:pPr lvl="1" eaLnBrk="1" hangingPunct="1"/>
            <a:r>
              <a:rPr lang="en-US" sz="2400" dirty="0" smtClean="0"/>
              <a:t>maintenance of stock of goods solely for the purpose of processing by another enterprise</a:t>
            </a:r>
          </a:p>
        </p:txBody>
      </p:sp>
      <p:sp>
        <p:nvSpPr>
          <p:cNvPr id="10246"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a:noFill/>
        </p:spPr>
        <p:txBody>
          <a:bodyPr/>
          <a:lstStyle/>
          <a:p>
            <a:r>
              <a:rPr lang="en-US" smtClean="0"/>
              <a:t>P. P. Shah &amp; Associates</a:t>
            </a:r>
          </a:p>
        </p:txBody>
      </p:sp>
      <p:sp>
        <p:nvSpPr>
          <p:cNvPr id="10243" name="Slide Number Placeholder 5"/>
          <p:cNvSpPr>
            <a:spLocks noGrp="1"/>
          </p:cNvSpPr>
          <p:nvPr>
            <p:ph type="sldNum" sz="quarter" idx="12"/>
          </p:nvPr>
        </p:nvSpPr>
        <p:spPr>
          <a:noFill/>
        </p:spPr>
        <p:txBody>
          <a:bodyPr/>
          <a:lstStyle/>
          <a:p>
            <a:fld id="{7D6471B5-85FE-44E1-8722-5615F3DC6D68}" type="slidenum">
              <a:rPr lang="en-US" smtClean="0"/>
              <a:pPr/>
              <a:t>13</a:t>
            </a:fld>
            <a:endParaRPr lang="en-US" smtClean="0"/>
          </a:p>
        </p:txBody>
      </p:sp>
      <p:sp>
        <p:nvSpPr>
          <p:cNvPr id="10244" name="Rectangle 2"/>
          <p:cNvSpPr>
            <a:spLocks noGrp="1" noChangeArrowheads="1"/>
          </p:cNvSpPr>
          <p:nvPr>
            <p:ph type="title"/>
          </p:nvPr>
        </p:nvSpPr>
        <p:spPr/>
        <p:txBody>
          <a:bodyPr/>
          <a:lstStyle/>
          <a:p>
            <a:pPr eaLnBrk="1" hangingPunct="1"/>
            <a:r>
              <a:rPr lang="en-US" sz="4000" dirty="0" smtClean="0"/>
              <a:t>Fixed Place of Business (</a:t>
            </a:r>
            <a:r>
              <a:rPr lang="en-US" sz="4000" dirty="0" err="1" smtClean="0"/>
              <a:t>con’t</a:t>
            </a:r>
            <a:r>
              <a:rPr lang="en-US" sz="4000" dirty="0" smtClean="0"/>
              <a:t>)</a:t>
            </a:r>
          </a:p>
        </p:txBody>
      </p:sp>
      <p:sp>
        <p:nvSpPr>
          <p:cNvPr id="10245" name="Rectangle 3"/>
          <p:cNvSpPr>
            <a:spLocks noGrp="1" noChangeArrowheads="1"/>
          </p:cNvSpPr>
          <p:nvPr>
            <p:ph type="body" idx="1"/>
          </p:nvPr>
        </p:nvSpPr>
        <p:spPr>
          <a:xfrm>
            <a:off x="1182688" y="2017713"/>
            <a:ext cx="7772400" cy="4459287"/>
          </a:xfrm>
        </p:spPr>
        <p:txBody>
          <a:bodyPr/>
          <a:lstStyle/>
          <a:p>
            <a:pPr eaLnBrk="1" hangingPunct="1"/>
            <a:endParaRPr lang="en-US" sz="2400" dirty="0" smtClean="0"/>
          </a:p>
          <a:p>
            <a:pPr eaLnBrk="1" hangingPunct="1"/>
            <a:r>
              <a:rPr lang="en-US" sz="2400" dirty="0" smtClean="0"/>
              <a:t>The Negative List (</a:t>
            </a:r>
            <a:r>
              <a:rPr lang="en-US" sz="2400" dirty="0" err="1" smtClean="0"/>
              <a:t>con’t</a:t>
            </a:r>
            <a:r>
              <a:rPr lang="en-US" sz="2400" dirty="0" smtClean="0"/>
              <a:t>):</a:t>
            </a:r>
          </a:p>
          <a:p>
            <a:pPr lvl="1" eaLnBrk="1" hangingPunct="1"/>
            <a:endParaRPr lang="en-US" sz="2400" dirty="0" smtClean="0"/>
          </a:p>
          <a:p>
            <a:pPr lvl="1" eaLnBrk="1" hangingPunct="1"/>
            <a:r>
              <a:rPr lang="en-US" sz="2400" dirty="0" smtClean="0"/>
              <a:t>a fixed place maintained only for the purpose of purchasing goods etc. or collecting information</a:t>
            </a:r>
          </a:p>
          <a:p>
            <a:pPr lvl="1" eaLnBrk="1" hangingPunct="1"/>
            <a:r>
              <a:rPr lang="en-US" sz="2400" dirty="0" smtClean="0"/>
              <a:t>a fixed place maintained solely for the purpose of advertising, scientific research, supply of information or similar activities which have a preparatory or auxiliary character for the enterprise</a:t>
            </a:r>
          </a:p>
        </p:txBody>
      </p:sp>
      <p:sp>
        <p:nvSpPr>
          <p:cNvPr id="10246"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a:noFill/>
        </p:spPr>
        <p:txBody>
          <a:bodyPr/>
          <a:lstStyle/>
          <a:p>
            <a:r>
              <a:rPr lang="en-US" smtClean="0"/>
              <a:t>P. P. Shah &amp; Associates</a:t>
            </a:r>
          </a:p>
        </p:txBody>
      </p:sp>
      <p:sp>
        <p:nvSpPr>
          <p:cNvPr id="11267" name="Slide Number Placeholder 5"/>
          <p:cNvSpPr>
            <a:spLocks noGrp="1"/>
          </p:cNvSpPr>
          <p:nvPr>
            <p:ph type="sldNum" sz="quarter" idx="12"/>
          </p:nvPr>
        </p:nvSpPr>
        <p:spPr>
          <a:noFill/>
        </p:spPr>
        <p:txBody>
          <a:bodyPr/>
          <a:lstStyle/>
          <a:p>
            <a:fld id="{A9552A9F-61CE-4501-B0DA-134CB51E7431}" type="slidenum">
              <a:rPr lang="en-US" smtClean="0"/>
              <a:pPr/>
              <a:t>14</a:t>
            </a:fld>
            <a:endParaRPr lang="en-US" smtClean="0"/>
          </a:p>
        </p:txBody>
      </p:sp>
      <p:sp>
        <p:nvSpPr>
          <p:cNvPr id="11268" name="Rectangle 2"/>
          <p:cNvSpPr>
            <a:spLocks noGrp="1" noChangeArrowheads="1"/>
          </p:cNvSpPr>
          <p:nvPr>
            <p:ph type="title"/>
          </p:nvPr>
        </p:nvSpPr>
        <p:spPr/>
        <p:txBody>
          <a:bodyPr/>
          <a:lstStyle/>
          <a:p>
            <a:pPr eaLnBrk="1" hangingPunct="1"/>
            <a:r>
              <a:rPr lang="en-US" sz="4000" dirty="0" smtClean="0"/>
              <a:t>Business Activity (BA)</a:t>
            </a:r>
          </a:p>
        </p:txBody>
      </p:sp>
      <p:sp>
        <p:nvSpPr>
          <p:cNvPr id="11269" name="Rectangle 3"/>
          <p:cNvSpPr>
            <a:spLocks noGrp="1" noChangeArrowheads="1"/>
          </p:cNvSpPr>
          <p:nvPr>
            <p:ph type="body" idx="1"/>
          </p:nvPr>
        </p:nvSpPr>
        <p:spPr>
          <a:xfrm>
            <a:off x="1182688" y="2017713"/>
            <a:ext cx="7772400" cy="4459287"/>
          </a:xfrm>
        </p:spPr>
        <p:txBody>
          <a:bodyPr/>
          <a:lstStyle/>
          <a:p>
            <a:pPr eaLnBrk="1" hangingPunct="1"/>
            <a:r>
              <a:rPr lang="en-US" sz="2400" dirty="0" smtClean="0"/>
              <a:t>Tax treaties characterize a fixed place as a permanent establishment only if the enterprise undertakes a business activity through it</a:t>
            </a:r>
          </a:p>
          <a:p>
            <a:pPr eaLnBrk="1" hangingPunct="1"/>
            <a:endParaRPr lang="en-US" sz="2400" dirty="0" smtClean="0"/>
          </a:p>
          <a:p>
            <a:pPr eaLnBrk="1" hangingPunct="1"/>
            <a:r>
              <a:rPr lang="en-US" sz="2400" dirty="0" smtClean="0"/>
              <a:t>Threshold Requirements of Business Activities(BA):</a:t>
            </a:r>
          </a:p>
          <a:p>
            <a:pPr eaLnBrk="1" hangingPunct="1"/>
            <a:endParaRPr lang="en-US" sz="2400" dirty="0" smtClean="0"/>
          </a:p>
          <a:p>
            <a:pPr lvl="1" eaLnBrk="1" hangingPunct="1"/>
            <a:r>
              <a:rPr lang="en-US" sz="2000" dirty="0" smtClean="0"/>
              <a:t>Tangible Connection Fixed Place</a:t>
            </a:r>
          </a:p>
          <a:p>
            <a:pPr lvl="1" eaLnBrk="1" hangingPunct="1"/>
            <a:r>
              <a:rPr lang="en-US" sz="2000" dirty="0" smtClean="0"/>
              <a:t>Nature &amp; level of Business Activity</a:t>
            </a:r>
          </a:p>
          <a:p>
            <a:pPr lvl="1" eaLnBrk="1" hangingPunct="1"/>
            <a:r>
              <a:rPr lang="en-US" sz="2000" dirty="0" smtClean="0"/>
              <a:t>People Presence Virtual - PE</a:t>
            </a:r>
          </a:p>
        </p:txBody>
      </p:sp>
      <p:sp>
        <p:nvSpPr>
          <p:cNvPr id="11270"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p:spPr>
        <p:txBody>
          <a:bodyPr/>
          <a:lstStyle/>
          <a:p>
            <a:r>
              <a:rPr lang="en-US" smtClean="0"/>
              <a:t>P. P. Shah &amp; Associates</a:t>
            </a:r>
          </a:p>
        </p:txBody>
      </p:sp>
      <p:sp>
        <p:nvSpPr>
          <p:cNvPr id="12291" name="Slide Number Placeholder 5"/>
          <p:cNvSpPr>
            <a:spLocks noGrp="1"/>
          </p:cNvSpPr>
          <p:nvPr>
            <p:ph type="sldNum" sz="quarter" idx="12"/>
          </p:nvPr>
        </p:nvSpPr>
        <p:spPr>
          <a:noFill/>
        </p:spPr>
        <p:txBody>
          <a:bodyPr/>
          <a:lstStyle/>
          <a:p>
            <a:fld id="{2BF0361B-EA8F-4AA0-82CA-DB5F215D7129}" type="slidenum">
              <a:rPr lang="en-US" smtClean="0"/>
              <a:pPr/>
              <a:t>15</a:t>
            </a:fld>
            <a:endParaRPr lang="en-US" smtClean="0"/>
          </a:p>
        </p:txBody>
      </p:sp>
      <p:sp>
        <p:nvSpPr>
          <p:cNvPr id="12292" name="Rectangle 2"/>
          <p:cNvSpPr>
            <a:spLocks noGrp="1" noChangeArrowheads="1"/>
          </p:cNvSpPr>
          <p:nvPr>
            <p:ph type="title"/>
          </p:nvPr>
        </p:nvSpPr>
        <p:spPr/>
        <p:txBody>
          <a:bodyPr/>
          <a:lstStyle/>
          <a:p>
            <a:pPr eaLnBrk="1" hangingPunct="1"/>
            <a:r>
              <a:rPr lang="en-US" sz="4000" dirty="0" smtClean="0"/>
              <a:t>Business Activity (</a:t>
            </a:r>
            <a:r>
              <a:rPr lang="en-US" sz="4000" dirty="0" err="1" smtClean="0"/>
              <a:t>con’t</a:t>
            </a:r>
            <a:r>
              <a:rPr lang="en-US" sz="4000" dirty="0" smtClean="0"/>
              <a:t>)</a:t>
            </a:r>
          </a:p>
        </p:txBody>
      </p:sp>
      <p:sp>
        <p:nvSpPr>
          <p:cNvPr id="12293" name="Rectangle 3"/>
          <p:cNvSpPr>
            <a:spLocks noGrp="1" noChangeArrowheads="1"/>
          </p:cNvSpPr>
          <p:nvPr>
            <p:ph type="body" idx="1"/>
          </p:nvPr>
        </p:nvSpPr>
        <p:spPr>
          <a:xfrm>
            <a:off x="1182688" y="2017713"/>
            <a:ext cx="7772400" cy="4459287"/>
          </a:xfrm>
        </p:spPr>
        <p:txBody>
          <a:bodyPr/>
          <a:lstStyle/>
          <a:p>
            <a:pPr eaLnBrk="1" hangingPunct="1"/>
            <a:r>
              <a:rPr lang="en-US" sz="2400" dirty="0" smtClean="0"/>
              <a:t>Some BA specifically excluded</a:t>
            </a:r>
          </a:p>
          <a:p>
            <a:pPr eaLnBrk="1" hangingPunct="1"/>
            <a:endParaRPr lang="en-US" sz="2400" dirty="0" smtClean="0"/>
          </a:p>
          <a:p>
            <a:pPr eaLnBrk="1" hangingPunct="1"/>
            <a:r>
              <a:rPr lang="en-US" sz="2400" dirty="0" smtClean="0"/>
              <a:t>BA to be differentiated from other income generating activities e.g. dividend, interest, royalty, capital gains etc.</a:t>
            </a:r>
          </a:p>
          <a:p>
            <a:pPr eaLnBrk="1" hangingPunct="1"/>
            <a:endParaRPr lang="en-US" sz="2400" dirty="0" smtClean="0"/>
          </a:p>
          <a:p>
            <a:pPr eaLnBrk="1" hangingPunct="1"/>
            <a:r>
              <a:rPr lang="en-US" sz="2400" dirty="0" smtClean="0"/>
              <a:t>Core BA differentiated from minor, auxiliary or preparatory activities</a:t>
            </a:r>
          </a:p>
          <a:p>
            <a:pPr eaLnBrk="1" hangingPunct="1"/>
            <a:endParaRPr lang="en-US" sz="2400" dirty="0" smtClean="0"/>
          </a:p>
          <a:p>
            <a:pPr eaLnBrk="1" hangingPunct="1"/>
            <a:r>
              <a:rPr lang="en-US" sz="2400" dirty="0" smtClean="0"/>
              <a:t>BA to be performed through the place of business</a:t>
            </a:r>
          </a:p>
        </p:txBody>
      </p:sp>
      <p:sp>
        <p:nvSpPr>
          <p:cNvPr id="122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p:spPr>
        <p:txBody>
          <a:bodyPr/>
          <a:lstStyle/>
          <a:p>
            <a:r>
              <a:rPr lang="en-US" smtClean="0"/>
              <a:t>P. P. Shah &amp; Associates</a:t>
            </a:r>
          </a:p>
        </p:txBody>
      </p:sp>
      <p:sp>
        <p:nvSpPr>
          <p:cNvPr id="13315" name="Slide Number Placeholder 5"/>
          <p:cNvSpPr>
            <a:spLocks noGrp="1"/>
          </p:cNvSpPr>
          <p:nvPr>
            <p:ph type="sldNum" sz="quarter" idx="12"/>
          </p:nvPr>
        </p:nvSpPr>
        <p:spPr>
          <a:noFill/>
        </p:spPr>
        <p:txBody>
          <a:bodyPr/>
          <a:lstStyle/>
          <a:p>
            <a:fld id="{1C012E15-F82C-43E5-A38B-8771054F8AC6}" type="slidenum">
              <a:rPr lang="en-US" smtClean="0"/>
              <a:pPr/>
              <a:t>16</a:t>
            </a:fld>
            <a:endParaRPr lang="en-US" smtClean="0"/>
          </a:p>
        </p:txBody>
      </p:sp>
      <p:sp>
        <p:nvSpPr>
          <p:cNvPr id="13316" name="Rectangle 2"/>
          <p:cNvSpPr>
            <a:spLocks noGrp="1" noChangeArrowheads="1"/>
          </p:cNvSpPr>
          <p:nvPr>
            <p:ph type="title"/>
          </p:nvPr>
        </p:nvSpPr>
        <p:spPr/>
        <p:txBody>
          <a:bodyPr/>
          <a:lstStyle/>
          <a:p>
            <a:pPr eaLnBrk="1" hangingPunct="1"/>
            <a:r>
              <a:rPr lang="en-US" sz="4000" dirty="0" smtClean="0"/>
              <a:t>Business Activity (</a:t>
            </a:r>
            <a:r>
              <a:rPr lang="en-US" sz="4000" dirty="0" err="1" smtClean="0"/>
              <a:t>con’t</a:t>
            </a:r>
            <a:r>
              <a:rPr lang="en-US" sz="4000" dirty="0" smtClean="0"/>
              <a:t>)</a:t>
            </a:r>
          </a:p>
        </p:txBody>
      </p:sp>
      <p:sp>
        <p:nvSpPr>
          <p:cNvPr id="13317" name="Rectangle 3"/>
          <p:cNvSpPr>
            <a:spLocks noGrp="1" noChangeArrowheads="1"/>
          </p:cNvSpPr>
          <p:nvPr>
            <p:ph type="body" idx="1"/>
          </p:nvPr>
        </p:nvSpPr>
        <p:spPr>
          <a:xfrm>
            <a:off x="1182688" y="2017713"/>
            <a:ext cx="7772400" cy="4459287"/>
          </a:xfrm>
        </p:spPr>
        <p:txBody>
          <a:bodyPr/>
          <a:lstStyle/>
          <a:p>
            <a:pPr eaLnBrk="1" hangingPunct="1"/>
            <a:r>
              <a:rPr lang="en-US" sz="2400" dirty="0" smtClean="0"/>
              <a:t>Specifically excluded BA’s</a:t>
            </a:r>
          </a:p>
          <a:p>
            <a:pPr eaLnBrk="1" hangingPunct="1"/>
            <a:endParaRPr lang="en-US" sz="2400" dirty="0" smtClean="0"/>
          </a:p>
          <a:p>
            <a:pPr lvl="1" eaLnBrk="1" hangingPunct="1"/>
            <a:r>
              <a:rPr lang="en-US" sz="2200" dirty="0" smtClean="0"/>
              <a:t>International shipping and air transport is normally taxed in the country where the enterprise’s place of effective management is located. They will qualify as PE only if the PE coincides with the place of effective management</a:t>
            </a:r>
          </a:p>
          <a:p>
            <a:pPr lvl="1" eaLnBrk="1" hangingPunct="1"/>
            <a:r>
              <a:rPr lang="en-US" sz="2200" dirty="0" smtClean="0"/>
              <a:t>In order to avoid PE taxation, it is expressly required that the activities are limited to the excluded activities. If an excluded activity is performed through the same place of business, a PE is created</a:t>
            </a:r>
          </a:p>
        </p:txBody>
      </p:sp>
      <p:sp>
        <p:nvSpPr>
          <p:cNvPr id="13318"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a:noFill/>
        </p:spPr>
        <p:txBody>
          <a:bodyPr/>
          <a:lstStyle/>
          <a:p>
            <a:r>
              <a:rPr lang="en-US" smtClean="0"/>
              <a:t>P. P. Shah &amp; Associates</a:t>
            </a:r>
          </a:p>
        </p:txBody>
      </p:sp>
      <p:sp>
        <p:nvSpPr>
          <p:cNvPr id="25603" name="Slide Number Placeholder 5"/>
          <p:cNvSpPr>
            <a:spLocks noGrp="1"/>
          </p:cNvSpPr>
          <p:nvPr>
            <p:ph type="sldNum" sz="quarter" idx="12"/>
          </p:nvPr>
        </p:nvSpPr>
        <p:spPr>
          <a:noFill/>
        </p:spPr>
        <p:txBody>
          <a:bodyPr/>
          <a:lstStyle/>
          <a:p>
            <a:fld id="{4A85201B-BB60-4F92-A68F-A008DC7990DB}" type="slidenum">
              <a:rPr lang="en-US" smtClean="0"/>
              <a:pPr/>
              <a:t>17</a:t>
            </a:fld>
            <a:endParaRPr lang="en-US" smtClean="0"/>
          </a:p>
        </p:txBody>
      </p:sp>
      <p:sp>
        <p:nvSpPr>
          <p:cNvPr id="25604" name="Rectangle 2"/>
          <p:cNvSpPr>
            <a:spLocks noGrp="1" noChangeArrowheads="1"/>
          </p:cNvSpPr>
          <p:nvPr>
            <p:ph type="title"/>
          </p:nvPr>
        </p:nvSpPr>
        <p:spPr/>
        <p:txBody>
          <a:bodyPr/>
          <a:lstStyle/>
          <a:p>
            <a:pPr eaLnBrk="1" hangingPunct="1"/>
            <a:r>
              <a:rPr lang="en-US" sz="4000" dirty="0" smtClean="0"/>
              <a:t>Business Activity (</a:t>
            </a:r>
            <a:r>
              <a:rPr lang="en-US" sz="4000" dirty="0" err="1" smtClean="0"/>
              <a:t>con’t</a:t>
            </a:r>
            <a:r>
              <a:rPr lang="en-US" sz="4000" dirty="0" smtClean="0"/>
              <a:t>)</a:t>
            </a:r>
          </a:p>
        </p:txBody>
      </p:sp>
      <p:sp>
        <p:nvSpPr>
          <p:cNvPr id="25605" name="Rectangle 3"/>
          <p:cNvSpPr>
            <a:spLocks noGrp="1" noChangeArrowheads="1"/>
          </p:cNvSpPr>
          <p:nvPr>
            <p:ph type="body" idx="1"/>
          </p:nvPr>
        </p:nvSpPr>
        <p:spPr>
          <a:xfrm>
            <a:off x="1182688" y="2017713"/>
            <a:ext cx="7772400" cy="4459287"/>
          </a:xfrm>
        </p:spPr>
        <p:txBody>
          <a:bodyPr/>
          <a:lstStyle/>
          <a:p>
            <a:pPr eaLnBrk="1" hangingPunct="1"/>
            <a:endParaRPr lang="en-US" sz="2400" dirty="0" smtClean="0"/>
          </a:p>
          <a:p>
            <a:pPr eaLnBrk="1" hangingPunct="1"/>
            <a:r>
              <a:rPr lang="en-US" sz="2400" dirty="0" smtClean="0"/>
              <a:t>Tests of Business Activity</a:t>
            </a:r>
          </a:p>
          <a:p>
            <a:pPr eaLnBrk="1" hangingPunct="1"/>
            <a:endParaRPr lang="en-US" sz="2400" dirty="0" smtClean="0"/>
          </a:p>
          <a:p>
            <a:pPr lvl="1" eaLnBrk="1" hangingPunct="1"/>
            <a:r>
              <a:rPr lang="en-US" sz="2400" dirty="0" smtClean="0"/>
              <a:t>Asset Value Test</a:t>
            </a:r>
          </a:p>
          <a:p>
            <a:pPr lvl="1" eaLnBrk="1" hangingPunct="1"/>
            <a:r>
              <a:rPr lang="en-US" sz="2400" dirty="0" smtClean="0"/>
              <a:t>Regrouping of Capital Resources Test</a:t>
            </a:r>
          </a:p>
          <a:p>
            <a:pPr lvl="1" eaLnBrk="1" hangingPunct="1"/>
            <a:r>
              <a:rPr lang="en-US" sz="2400" dirty="0" smtClean="0"/>
              <a:t>The Business Connection Test</a:t>
            </a:r>
          </a:p>
        </p:txBody>
      </p:sp>
      <p:sp>
        <p:nvSpPr>
          <p:cNvPr id="25606"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p:cNvSpPr>
            <a:spLocks noGrp="1"/>
          </p:cNvSpPr>
          <p:nvPr>
            <p:ph type="ftr" sz="quarter" idx="11"/>
          </p:nvPr>
        </p:nvSpPr>
        <p:spPr>
          <a:noFill/>
        </p:spPr>
        <p:txBody>
          <a:bodyPr/>
          <a:lstStyle/>
          <a:p>
            <a:r>
              <a:rPr lang="en-US" smtClean="0"/>
              <a:t>P. P. Shah &amp; Associates</a:t>
            </a:r>
          </a:p>
        </p:txBody>
      </p:sp>
      <p:sp>
        <p:nvSpPr>
          <p:cNvPr id="26627" name="Slide Number Placeholder 5"/>
          <p:cNvSpPr>
            <a:spLocks noGrp="1"/>
          </p:cNvSpPr>
          <p:nvPr>
            <p:ph type="sldNum" sz="quarter" idx="12"/>
          </p:nvPr>
        </p:nvSpPr>
        <p:spPr>
          <a:noFill/>
        </p:spPr>
        <p:txBody>
          <a:bodyPr/>
          <a:lstStyle/>
          <a:p>
            <a:fld id="{1F2C7DDA-3D23-4FFC-847C-D1D610FB8002}" type="slidenum">
              <a:rPr lang="en-US" smtClean="0"/>
              <a:pPr/>
              <a:t>18</a:t>
            </a:fld>
            <a:endParaRPr lang="en-US" smtClean="0"/>
          </a:p>
        </p:txBody>
      </p:sp>
      <p:sp>
        <p:nvSpPr>
          <p:cNvPr id="26628" name="Rectangle 2"/>
          <p:cNvSpPr>
            <a:spLocks noGrp="1" noChangeArrowheads="1"/>
          </p:cNvSpPr>
          <p:nvPr>
            <p:ph type="title"/>
          </p:nvPr>
        </p:nvSpPr>
        <p:spPr/>
        <p:txBody>
          <a:bodyPr/>
          <a:lstStyle/>
          <a:p>
            <a:pPr eaLnBrk="1" hangingPunct="1"/>
            <a:r>
              <a:rPr lang="en-US" sz="4000" dirty="0" smtClean="0"/>
              <a:t>Business Activity (</a:t>
            </a:r>
            <a:r>
              <a:rPr lang="en-US" sz="4000" dirty="0" err="1" smtClean="0"/>
              <a:t>con’t</a:t>
            </a:r>
            <a:r>
              <a:rPr lang="en-US" sz="4000" dirty="0" smtClean="0"/>
              <a:t>)</a:t>
            </a:r>
          </a:p>
        </p:txBody>
      </p:sp>
      <p:sp>
        <p:nvSpPr>
          <p:cNvPr id="16389" name="Rectangle 3"/>
          <p:cNvSpPr>
            <a:spLocks noGrp="1" noChangeArrowheads="1"/>
          </p:cNvSpPr>
          <p:nvPr>
            <p:ph type="body" idx="1"/>
          </p:nvPr>
        </p:nvSpPr>
        <p:spPr>
          <a:xfrm>
            <a:off x="1182688" y="2017713"/>
            <a:ext cx="7772400" cy="4459287"/>
          </a:xfrm>
        </p:spPr>
        <p:txBody>
          <a:bodyPr/>
          <a:lstStyle/>
          <a:p>
            <a:pPr eaLnBrk="1" hangingPunct="1">
              <a:defRPr/>
            </a:pPr>
            <a:r>
              <a:rPr lang="en-US" sz="2400" dirty="0" smtClean="0"/>
              <a:t>Business Activity Asset Value Test</a:t>
            </a:r>
          </a:p>
          <a:p>
            <a:pPr lvl="1"/>
            <a:r>
              <a:rPr lang="en-US" sz="2400" dirty="0" smtClean="0"/>
              <a:t>Activities which increase the asset value of the enterprise are core business activities  </a:t>
            </a:r>
          </a:p>
          <a:p>
            <a:endParaRPr lang="en-US" sz="2400" dirty="0" smtClean="0"/>
          </a:p>
          <a:p>
            <a:r>
              <a:rPr lang="en-US" sz="2400" dirty="0" smtClean="0"/>
              <a:t>Regrouping of Capital Resources Test</a:t>
            </a:r>
          </a:p>
          <a:p>
            <a:pPr lvl="1"/>
            <a:r>
              <a:rPr lang="en-US" sz="2400" dirty="0" smtClean="0"/>
              <a:t>The principle tries to establish a rule that an enterprise uses its assets to yield income, rather than merely earning income by letting out assets</a:t>
            </a:r>
          </a:p>
        </p:txBody>
      </p:sp>
      <p:sp>
        <p:nvSpPr>
          <p:cNvPr id="26630"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4"/>
          <p:cNvSpPr>
            <a:spLocks noGrp="1"/>
          </p:cNvSpPr>
          <p:nvPr>
            <p:ph type="ftr" sz="quarter" idx="11"/>
          </p:nvPr>
        </p:nvSpPr>
        <p:spPr>
          <a:noFill/>
        </p:spPr>
        <p:txBody>
          <a:bodyPr/>
          <a:lstStyle/>
          <a:p>
            <a:r>
              <a:rPr lang="en-US" smtClean="0"/>
              <a:t>P. P. Shah &amp; Associates</a:t>
            </a:r>
          </a:p>
        </p:txBody>
      </p:sp>
      <p:sp>
        <p:nvSpPr>
          <p:cNvPr id="27651" name="Slide Number Placeholder 5"/>
          <p:cNvSpPr>
            <a:spLocks noGrp="1"/>
          </p:cNvSpPr>
          <p:nvPr>
            <p:ph type="sldNum" sz="quarter" idx="12"/>
          </p:nvPr>
        </p:nvSpPr>
        <p:spPr>
          <a:noFill/>
        </p:spPr>
        <p:txBody>
          <a:bodyPr/>
          <a:lstStyle/>
          <a:p>
            <a:fld id="{D1691DD1-CF38-4B34-8460-99557154D51C}" type="slidenum">
              <a:rPr lang="en-US" smtClean="0"/>
              <a:pPr/>
              <a:t>19</a:t>
            </a:fld>
            <a:endParaRPr lang="en-US" smtClean="0"/>
          </a:p>
        </p:txBody>
      </p:sp>
      <p:sp>
        <p:nvSpPr>
          <p:cNvPr id="27652" name="Rectangle 2"/>
          <p:cNvSpPr>
            <a:spLocks noGrp="1" noChangeArrowheads="1"/>
          </p:cNvSpPr>
          <p:nvPr>
            <p:ph type="title"/>
          </p:nvPr>
        </p:nvSpPr>
        <p:spPr/>
        <p:txBody>
          <a:bodyPr/>
          <a:lstStyle/>
          <a:p>
            <a:pPr eaLnBrk="1" hangingPunct="1"/>
            <a:r>
              <a:rPr lang="en-US" sz="4000" dirty="0" smtClean="0"/>
              <a:t>Business Activity (</a:t>
            </a:r>
            <a:r>
              <a:rPr lang="en-US" sz="4000" dirty="0" err="1" smtClean="0"/>
              <a:t>con’t</a:t>
            </a:r>
            <a:r>
              <a:rPr lang="en-US" sz="4000" dirty="0" smtClean="0"/>
              <a:t>)</a:t>
            </a:r>
          </a:p>
        </p:txBody>
      </p:sp>
      <p:sp>
        <p:nvSpPr>
          <p:cNvPr id="27653" name="Rectangle 3"/>
          <p:cNvSpPr>
            <a:spLocks noGrp="1" noChangeArrowheads="1"/>
          </p:cNvSpPr>
          <p:nvPr>
            <p:ph type="body" idx="1"/>
          </p:nvPr>
        </p:nvSpPr>
        <p:spPr>
          <a:xfrm>
            <a:off x="1182688" y="2017713"/>
            <a:ext cx="7772400" cy="4459287"/>
          </a:xfrm>
        </p:spPr>
        <p:txBody>
          <a:bodyPr/>
          <a:lstStyle/>
          <a:p>
            <a:pPr eaLnBrk="1" hangingPunct="1"/>
            <a:r>
              <a:rPr lang="en-US" sz="2400" dirty="0" smtClean="0"/>
              <a:t>The Business Connection Test</a:t>
            </a:r>
          </a:p>
          <a:p>
            <a:pPr eaLnBrk="1" hangingPunct="1">
              <a:buNone/>
            </a:pPr>
            <a:endParaRPr lang="en-US" sz="2400" dirty="0" smtClean="0"/>
          </a:p>
          <a:p>
            <a:pPr lvl="1" eaLnBrk="1" hangingPunct="1"/>
            <a:r>
              <a:rPr lang="en-US" sz="2400" dirty="0" smtClean="0"/>
              <a:t>The PE definition requires a specific connection between the business activity and the fixed place of business i.e. a fixed place of business through which business activity is carried on</a:t>
            </a:r>
          </a:p>
          <a:p>
            <a:pPr lvl="1" eaLnBrk="1" hangingPunct="1">
              <a:buNone/>
            </a:pPr>
            <a:endParaRPr lang="en-US" sz="2400" dirty="0" smtClean="0"/>
          </a:p>
          <a:p>
            <a:pPr lvl="1" eaLnBrk="1" hangingPunct="1"/>
            <a:r>
              <a:rPr lang="en-US" sz="2400" dirty="0" smtClean="0"/>
              <a:t>Even automated machinery, computers could perform the activity and fulfill this test</a:t>
            </a:r>
          </a:p>
        </p:txBody>
      </p:sp>
      <p:sp>
        <p:nvSpPr>
          <p:cNvPr id="2765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xfrm>
            <a:off x="3657600" y="6400800"/>
            <a:ext cx="2895600" cy="457200"/>
          </a:xfrm>
          <a:noFill/>
        </p:spPr>
        <p:txBody>
          <a:bodyPr/>
          <a:lstStyle/>
          <a:p>
            <a:r>
              <a:rPr lang="en-US" dirty="0" smtClean="0"/>
              <a:t>P. P. Shah &amp; Associates</a:t>
            </a:r>
          </a:p>
        </p:txBody>
      </p:sp>
      <p:sp>
        <p:nvSpPr>
          <p:cNvPr id="4099" name="Slide Number Placeholder 5"/>
          <p:cNvSpPr>
            <a:spLocks noGrp="1"/>
          </p:cNvSpPr>
          <p:nvPr>
            <p:ph type="sldNum" sz="quarter" idx="12"/>
          </p:nvPr>
        </p:nvSpPr>
        <p:spPr>
          <a:noFill/>
        </p:spPr>
        <p:txBody>
          <a:bodyPr/>
          <a:lstStyle/>
          <a:p>
            <a:fld id="{1E13CE1F-2EE8-4EDF-912D-0F797AA589D8}" type="slidenum">
              <a:rPr lang="en-US" smtClean="0"/>
              <a:pPr/>
              <a:t>2</a:t>
            </a:fld>
            <a:endParaRPr lang="en-US" smtClean="0"/>
          </a:p>
        </p:txBody>
      </p:sp>
      <p:sp>
        <p:nvSpPr>
          <p:cNvPr id="4100" name="Rectangle 2"/>
          <p:cNvSpPr>
            <a:spLocks noGrp="1" noChangeArrowheads="1"/>
          </p:cNvSpPr>
          <p:nvPr>
            <p:ph type="title"/>
          </p:nvPr>
        </p:nvSpPr>
        <p:spPr/>
        <p:txBody>
          <a:bodyPr/>
          <a:lstStyle/>
          <a:p>
            <a:pPr eaLnBrk="1" hangingPunct="1"/>
            <a:r>
              <a:rPr lang="en-US" sz="4000" dirty="0" smtClean="0"/>
              <a:t>Permanent Establishment - Concept</a:t>
            </a:r>
          </a:p>
        </p:txBody>
      </p:sp>
      <p:sp>
        <p:nvSpPr>
          <p:cNvPr id="4101" name="Rectangle 3"/>
          <p:cNvSpPr>
            <a:spLocks noGrp="1" noChangeArrowheads="1"/>
          </p:cNvSpPr>
          <p:nvPr>
            <p:ph type="body" idx="1"/>
          </p:nvPr>
        </p:nvSpPr>
        <p:spPr>
          <a:xfrm>
            <a:off x="914400" y="1828800"/>
            <a:ext cx="8229600" cy="4724400"/>
          </a:xfrm>
        </p:spPr>
        <p:txBody>
          <a:bodyPr/>
          <a:lstStyle/>
          <a:p>
            <a:pPr eaLnBrk="1" hangingPunct="1"/>
            <a:r>
              <a:rPr lang="en-US" sz="2000" dirty="0" smtClean="0"/>
              <a:t>One of the most important and critical issues in treaty -based international fiscal law</a:t>
            </a:r>
          </a:p>
          <a:p>
            <a:pPr eaLnBrk="1" hangingPunct="1"/>
            <a:r>
              <a:rPr lang="en-US" sz="2000" dirty="0" smtClean="0"/>
              <a:t>Instrument to establish jurisdiction over a foreigner’s unincorporated business activity</a:t>
            </a:r>
          </a:p>
          <a:p>
            <a:pPr eaLnBrk="1" hangingPunct="1"/>
            <a:r>
              <a:rPr lang="en-US" sz="2000" dirty="0" smtClean="0"/>
              <a:t>International taxation should be based on either political, residential or economic allegiance between the taxpayer and the taxing state</a:t>
            </a:r>
          </a:p>
          <a:p>
            <a:pPr eaLnBrk="1" hangingPunct="1"/>
            <a:r>
              <a:rPr lang="en-US" sz="2000" dirty="0" smtClean="0"/>
              <a:t>The PE concept marks the dividing line for businesses trading with a country and trading in that country</a:t>
            </a:r>
          </a:p>
          <a:p>
            <a:pPr eaLnBrk="1" hangingPunct="1"/>
            <a:r>
              <a:rPr lang="en-US" sz="2000" dirty="0" smtClean="0"/>
              <a:t>PE postulates the existence of a substantial element of an enduring or permanent nature of a foreign enterprise in another country</a:t>
            </a:r>
          </a:p>
          <a:p>
            <a:pPr eaLnBrk="1" hangingPunct="1"/>
            <a:r>
              <a:rPr lang="en-US" sz="2000" dirty="0" smtClean="0"/>
              <a:t>A PE would amount to a virtual projection of the foreign enterprise in the other country</a:t>
            </a:r>
          </a:p>
          <a:p>
            <a:pPr eaLnBrk="1" hangingPunct="1"/>
            <a:r>
              <a:rPr lang="en-US" sz="2000" dirty="0" smtClean="0"/>
              <a:t>It defines the requisite level of nexus in a country to support taxation of income at source</a:t>
            </a:r>
          </a:p>
        </p:txBody>
      </p:sp>
      <p:sp>
        <p:nvSpPr>
          <p:cNvPr id="4102" name="Rectangle 14"/>
          <p:cNvSpPr>
            <a:spLocks noGrp="1" noChangeArrowheads="1"/>
          </p:cNvSpPr>
          <p:nvPr>
            <p:ph type="dt" sz="quarter" idx="10"/>
          </p:nvPr>
        </p:nvSpPr>
        <p:spPr>
          <a:xfrm>
            <a:off x="990600" y="6400800"/>
            <a:ext cx="1905000" cy="457200"/>
          </a:xfrm>
          <a:noFill/>
        </p:spPr>
        <p:txBody>
          <a:bodyPr/>
          <a:lstStyle/>
          <a:p>
            <a:r>
              <a:rPr lang="en-US" dirty="0"/>
              <a:t>1st November 2014</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a:noFill/>
        </p:spPr>
        <p:txBody>
          <a:bodyPr/>
          <a:lstStyle/>
          <a:p>
            <a:r>
              <a:rPr lang="en-US" smtClean="0"/>
              <a:t>P. P. Shah &amp; Associates</a:t>
            </a:r>
          </a:p>
        </p:txBody>
      </p:sp>
      <p:sp>
        <p:nvSpPr>
          <p:cNvPr id="29699" name="Slide Number Placeholder 5"/>
          <p:cNvSpPr>
            <a:spLocks noGrp="1"/>
          </p:cNvSpPr>
          <p:nvPr>
            <p:ph type="sldNum" sz="quarter" idx="12"/>
          </p:nvPr>
        </p:nvSpPr>
        <p:spPr>
          <a:noFill/>
        </p:spPr>
        <p:txBody>
          <a:bodyPr/>
          <a:lstStyle/>
          <a:p>
            <a:fld id="{26BB418D-95BF-446B-9141-802E00406414}" type="slidenum">
              <a:rPr lang="en-US" smtClean="0"/>
              <a:pPr/>
              <a:t>20</a:t>
            </a:fld>
            <a:endParaRPr lang="en-US" smtClean="0"/>
          </a:p>
        </p:txBody>
      </p:sp>
      <p:sp>
        <p:nvSpPr>
          <p:cNvPr id="29700" name="Rectangle 2"/>
          <p:cNvSpPr>
            <a:spLocks noGrp="1" noChangeArrowheads="1"/>
          </p:cNvSpPr>
          <p:nvPr>
            <p:ph type="title"/>
          </p:nvPr>
        </p:nvSpPr>
        <p:spPr/>
        <p:txBody>
          <a:bodyPr/>
          <a:lstStyle/>
          <a:p>
            <a:pPr eaLnBrk="1" hangingPunct="1"/>
            <a:r>
              <a:rPr lang="en-US" sz="3200" dirty="0" smtClean="0"/>
              <a:t>Important Aspects of the OECD Model Tax Convention</a:t>
            </a:r>
          </a:p>
        </p:txBody>
      </p:sp>
      <p:sp>
        <p:nvSpPr>
          <p:cNvPr id="29701" name="Rectangle 3"/>
          <p:cNvSpPr>
            <a:spLocks noGrp="1" noChangeArrowheads="1"/>
          </p:cNvSpPr>
          <p:nvPr>
            <p:ph type="body" idx="1"/>
          </p:nvPr>
        </p:nvSpPr>
        <p:spPr>
          <a:xfrm>
            <a:off x="1182688" y="2017713"/>
            <a:ext cx="7772400" cy="4459287"/>
          </a:xfrm>
        </p:spPr>
        <p:txBody>
          <a:bodyPr/>
          <a:lstStyle/>
          <a:p>
            <a:pPr eaLnBrk="1" hangingPunct="1">
              <a:buNone/>
            </a:pPr>
            <a:r>
              <a:rPr lang="en-US" sz="2400" dirty="0" smtClean="0"/>
              <a:t>Fixed place of Business –</a:t>
            </a:r>
          </a:p>
          <a:p>
            <a:pPr eaLnBrk="1" hangingPunct="1"/>
            <a:r>
              <a:rPr lang="en-US" sz="2400" dirty="0" smtClean="0"/>
              <a:t>PE exists only if place is there at the disposal of the enterprise</a:t>
            </a:r>
          </a:p>
          <a:p>
            <a:pPr lvl="1" eaLnBrk="1" hangingPunct="1">
              <a:buNone/>
            </a:pPr>
            <a:r>
              <a:rPr lang="en-US" sz="2400" dirty="0" smtClean="0"/>
              <a:t>- Formal Legal right to use such place not necessary</a:t>
            </a:r>
          </a:p>
          <a:p>
            <a:pPr lvl="1" eaLnBrk="1" hangingPunct="1">
              <a:buNone/>
            </a:pPr>
            <a:r>
              <a:rPr lang="en-US" sz="2400" dirty="0" smtClean="0"/>
              <a:t>- Thus, illegal occupation accepted</a:t>
            </a:r>
          </a:p>
          <a:p>
            <a:pPr eaLnBrk="1" hangingPunct="1"/>
            <a:r>
              <a:rPr lang="en-US" sz="2400" dirty="0" smtClean="0"/>
              <a:t>The other conditions </a:t>
            </a:r>
            <a:r>
              <a:rPr lang="en-US" sz="2400" dirty="0" err="1" smtClean="0"/>
              <a:t>i</a:t>
            </a:r>
            <a:r>
              <a:rPr lang="en-US" sz="2400" dirty="0" smtClean="0"/>
              <a:t> .e. Business Activity and Business Connection test continue to apply</a:t>
            </a:r>
          </a:p>
          <a:p>
            <a:pPr lvl="1" eaLnBrk="1" hangingPunct="1">
              <a:buNone/>
            </a:pPr>
            <a:r>
              <a:rPr lang="en-US" sz="2400" dirty="0" smtClean="0"/>
              <a:t>- Performance of Core functions</a:t>
            </a:r>
          </a:p>
          <a:p>
            <a:pPr lvl="1" eaLnBrk="1" hangingPunct="1">
              <a:buNone/>
            </a:pPr>
            <a:r>
              <a:rPr lang="en-US" sz="2400" dirty="0" smtClean="0"/>
              <a:t>- Mere presence at location not conclusive</a:t>
            </a:r>
          </a:p>
        </p:txBody>
      </p:sp>
      <p:sp>
        <p:nvSpPr>
          <p:cNvPr id="29702"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a:noFill/>
        </p:spPr>
        <p:txBody>
          <a:bodyPr/>
          <a:lstStyle/>
          <a:p>
            <a:r>
              <a:rPr lang="en-US" smtClean="0"/>
              <a:t>P. P. Shah &amp; Associates</a:t>
            </a:r>
          </a:p>
        </p:txBody>
      </p:sp>
      <p:sp>
        <p:nvSpPr>
          <p:cNvPr id="30723" name="Slide Number Placeholder 5"/>
          <p:cNvSpPr>
            <a:spLocks noGrp="1"/>
          </p:cNvSpPr>
          <p:nvPr>
            <p:ph type="sldNum" sz="quarter" idx="12"/>
          </p:nvPr>
        </p:nvSpPr>
        <p:spPr>
          <a:noFill/>
        </p:spPr>
        <p:txBody>
          <a:bodyPr/>
          <a:lstStyle/>
          <a:p>
            <a:fld id="{FBCC989C-AC10-4302-A457-EC196E7D0A65}" type="slidenum">
              <a:rPr lang="en-US" smtClean="0"/>
              <a:pPr/>
              <a:t>21</a:t>
            </a:fld>
            <a:endParaRPr lang="en-US" smtClean="0"/>
          </a:p>
        </p:txBody>
      </p:sp>
      <p:sp>
        <p:nvSpPr>
          <p:cNvPr id="30724" name="Rectangle 2"/>
          <p:cNvSpPr>
            <a:spLocks noGrp="1" noChangeArrowheads="1"/>
          </p:cNvSpPr>
          <p:nvPr>
            <p:ph type="title"/>
          </p:nvPr>
        </p:nvSpPr>
        <p:spPr/>
        <p:txBody>
          <a:bodyPr/>
          <a:lstStyle/>
          <a:p>
            <a:pPr eaLnBrk="1" hangingPunct="1"/>
            <a:r>
              <a:rPr lang="en-US" sz="3200" dirty="0" smtClean="0"/>
              <a:t>Important Aspects - Fixed Place of Business</a:t>
            </a:r>
          </a:p>
        </p:txBody>
      </p:sp>
      <p:sp>
        <p:nvSpPr>
          <p:cNvPr id="30725" name="Rectangle 3"/>
          <p:cNvSpPr>
            <a:spLocks noGrp="1" noChangeArrowheads="1"/>
          </p:cNvSpPr>
          <p:nvPr>
            <p:ph type="body" idx="1"/>
          </p:nvPr>
        </p:nvSpPr>
        <p:spPr>
          <a:xfrm>
            <a:off x="1182688" y="2017713"/>
            <a:ext cx="7772400" cy="4459287"/>
          </a:xfrm>
        </p:spPr>
        <p:txBody>
          <a:bodyPr/>
          <a:lstStyle/>
          <a:p>
            <a:pPr eaLnBrk="1" hangingPunct="1"/>
            <a:r>
              <a:rPr lang="en-US" sz="2400" dirty="0" smtClean="0"/>
              <a:t>The </a:t>
            </a:r>
            <a:r>
              <a:rPr lang="en-US" sz="2400" dirty="0" err="1" smtClean="0"/>
              <a:t>words”through</a:t>
            </a:r>
            <a:r>
              <a:rPr lang="en-US" sz="2400" dirty="0" smtClean="0"/>
              <a:t> which” the business of that enterprise is carried on to be given wide meaning - An enterprise can carry on business through the location where its activity takes place</a:t>
            </a:r>
          </a:p>
          <a:p>
            <a:pPr eaLnBrk="1" hangingPunct="1"/>
            <a:endParaRPr lang="en-US" sz="2400" dirty="0" smtClean="0"/>
          </a:p>
          <a:p>
            <a:pPr eaLnBrk="1" hangingPunct="1"/>
            <a:r>
              <a:rPr lang="en-US" sz="2400" dirty="0" smtClean="0"/>
              <a:t>If the nature of business so demands, places of business may constitute PE if they are “coherent commercially and geographically”</a:t>
            </a:r>
          </a:p>
        </p:txBody>
      </p:sp>
      <p:sp>
        <p:nvSpPr>
          <p:cNvPr id="30726"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4"/>
          <p:cNvSpPr>
            <a:spLocks noGrp="1"/>
          </p:cNvSpPr>
          <p:nvPr>
            <p:ph type="ftr" sz="quarter" idx="11"/>
          </p:nvPr>
        </p:nvSpPr>
        <p:spPr>
          <a:noFill/>
        </p:spPr>
        <p:txBody>
          <a:bodyPr/>
          <a:lstStyle/>
          <a:p>
            <a:r>
              <a:rPr lang="en-US" smtClean="0"/>
              <a:t>P. P. Shah &amp; Associates</a:t>
            </a:r>
          </a:p>
        </p:txBody>
      </p:sp>
      <p:sp>
        <p:nvSpPr>
          <p:cNvPr id="31747" name="Slide Number Placeholder 5"/>
          <p:cNvSpPr>
            <a:spLocks noGrp="1"/>
          </p:cNvSpPr>
          <p:nvPr>
            <p:ph type="sldNum" sz="quarter" idx="12"/>
          </p:nvPr>
        </p:nvSpPr>
        <p:spPr>
          <a:noFill/>
        </p:spPr>
        <p:txBody>
          <a:bodyPr/>
          <a:lstStyle/>
          <a:p>
            <a:fld id="{2AC7381D-0524-4D77-84CA-CBD7DFFC6D43}" type="slidenum">
              <a:rPr lang="en-US" smtClean="0"/>
              <a:pPr/>
              <a:t>22</a:t>
            </a:fld>
            <a:endParaRPr lang="en-US" smtClean="0"/>
          </a:p>
        </p:txBody>
      </p:sp>
      <p:sp>
        <p:nvSpPr>
          <p:cNvPr id="31748" name="Rectangle 2"/>
          <p:cNvSpPr>
            <a:spLocks noGrp="1" noChangeArrowheads="1"/>
          </p:cNvSpPr>
          <p:nvPr>
            <p:ph type="title"/>
          </p:nvPr>
        </p:nvSpPr>
        <p:spPr/>
        <p:txBody>
          <a:bodyPr/>
          <a:lstStyle/>
          <a:p>
            <a:pPr eaLnBrk="1" hangingPunct="1"/>
            <a:r>
              <a:rPr lang="en-US" sz="3200" dirty="0" smtClean="0"/>
              <a:t>Important Aspects - Fixed Place of Business (</a:t>
            </a:r>
            <a:r>
              <a:rPr lang="en-US" sz="3200" dirty="0" err="1" smtClean="0"/>
              <a:t>con’t</a:t>
            </a:r>
            <a:r>
              <a:rPr lang="en-US" sz="3200" dirty="0" smtClean="0"/>
              <a:t>)</a:t>
            </a:r>
          </a:p>
        </p:txBody>
      </p:sp>
      <p:sp>
        <p:nvSpPr>
          <p:cNvPr id="31749" name="Rectangle 3"/>
          <p:cNvSpPr>
            <a:spLocks noGrp="1" noChangeArrowheads="1"/>
          </p:cNvSpPr>
          <p:nvPr>
            <p:ph type="body" idx="1"/>
          </p:nvPr>
        </p:nvSpPr>
        <p:spPr>
          <a:xfrm>
            <a:off x="1182688" y="2017713"/>
            <a:ext cx="7772400" cy="4459287"/>
          </a:xfrm>
        </p:spPr>
        <p:txBody>
          <a:bodyPr/>
          <a:lstStyle/>
          <a:p>
            <a:pPr eaLnBrk="1" hangingPunct="1"/>
            <a:r>
              <a:rPr lang="en-US" sz="2000" dirty="0" smtClean="0"/>
              <a:t>The “DURATION TEST” for PE</a:t>
            </a:r>
          </a:p>
          <a:p>
            <a:pPr eaLnBrk="1" hangingPunct="1"/>
            <a:endParaRPr lang="en-US" sz="2000" dirty="0" smtClean="0"/>
          </a:p>
          <a:p>
            <a:pPr eaLnBrk="1" hangingPunct="1"/>
            <a:r>
              <a:rPr lang="en-US" sz="2000" dirty="0" smtClean="0"/>
              <a:t>General test is that the business is carried on for more than 6 months</a:t>
            </a:r>
          </a:p>
          <a:p>
            <a:pPr eaLnBrk="1" hangingPunct="1"/>
            <a:endParaRPr lang="en-US" sz="2000" dirty="0" smtClean="0"/>
          </a:p>
          <a:p>
            <a:pPr eaLnBrk="1" hangingPunct="1"/>
            <a:r>
              <a:rPr lang="en-US" sz="2000" dirty="0" smtClean="0"/>
              <a:t>However if the nature of the business demands so, then shorter duration can also constitute a PE – seasonal business</a:t>
            </a:r>
          </a:p>
          <a:p>
            <a:pPr eaLnBrk="1" hangingPunct="1"/>
            <a:endParaRPr lang="en-US" sz="2000" dirty="0" smtClean="0"/>
          </a:p>
          <a:p>
            <a:pPr eaLnBrk="1" hangingPunct="1"/>
            <a:r>
              <a:rPr lang="en-US" sz="2000" dirty="0" smtClean="0"/>
              <a:t>Activities of recurrent nature for short periods also an exception</a:t>
            </a:r>
          </a:p>
          <a:p>
            <a:pPr eaLnBrk="1" hangingPunct="1"/>
            <a:endParaRPr lang="en-US" sz="2000" dirty="0" smtClean="0"/>
          </a:p>
          <a:p>
            <a:pPr eaLnBrk="1" hangingPunct="1"/>
            <a:r>
              <a:rPr lang="en-US" sz="2000" dirty="0" smtClean="0"/>
              <a:t>Anti-abuse measure considered for cases where same or related persons use a place of business for short periods of time, with an intention to constitute a temporary presence</a:t>
            </a:r>
            <a:endParaRPr lang="en-US" sz="2400" dirty="0" smtClean="0"/>
          </a:p>
          <a:p>
            <a:pPr eaLnBrk="1" hangingPunct="1"/>
            <a:endParaRPr lang="en-US" sz="2400" dirty="0" smtClean="0"/>
          </a:p>
          <a:p>
            <a:pPr eaLnBrk="1" hangingPunct="1"/>
            <a:endParaRPr lang="en-US" sz="2400" dirty="0" smtClean="0"/>
          </a:p>
          <a:p>
            <a:pPr eaLnBrk="1" hangingPunct="1">
              <a:buFont typeface="Wingdings" pitchFamily="2" charset="2"/>
              <a:buNone/>
            </a:pPr>
            <a:r>
              <a:rPr lang="en-US" sz="2400" dirty="0" smtClean="0"/>
              <a:t> </a:t>
            </a:r>
          </a:p>
        </p:txBody>
      </p:sp>
      <p:sp>
        <p:nvSpPr>
          <p:cNvPr id="31750"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p:cNvSpPr>
            <a:spLocks noGrp="1"/>
          </p:cNvSpPr>
          <p:nvPr>
            <p:ph type="ftr" sz="quarter" idx="11"/>
          </p:nvPr>
        </p:nvSpPr>
        <p:spPr>
          <a:noFill/>
        </p:spPr>
        <p:txBody>
          <a:bodyPr/>
          <a:lstStyle/>
          <a:p>
            <a:r>
              <a:rPr lang="en-US" smtClean="0"/>
              <a:t>P. P. Shah &amp; Associates</a:t>
            </a:r>
          </a:p>
        </p:txBody>
      </p:sp>
      <p:sp>
        <p:nvSpPr>
          <p:cNvPr id="32771" name="Slide Number Placeholder 5"/>
          <p:cNvSpPr>
            <a:spLocks noGrp="1"/>
          </p:cNvSpPr>
          <p:nvPr>
            <p:ph type="sldNum" sz="quarter" idx="12"/>
          </p:nvPr>
        </p:nvSpPr>
        <p:spPr>
          <a:noFill/>
        </p:spPr>
        <p:txBody>
          <a:bodyPr/>
          <a:lstStyle/>
          <a:p>
            <a:fld id="{98371C2A-F15D-4BF4-BEA3-86134213D20B}" type="slidenum">
              <a:rPr lang="en-US" smtClean="0"/>
              <a:pPr/>
              <a:t>23</a:t>
            </a:fld>
            <a:endParaRPr lang="en-US" smtClean="0"/>
          </a:p>
        </p:txBody>
      </p:sp>
      <p:sp>
        <p:nvSpPr>
          <p:cNvPr id="32772" name="Rectangle 2"/>
          <p:cNvSpPr>
            <a:spLocks noGrp="1" noChangeArrowheads="1"/>
          </p:cNvSpPr>
          <p:nvPr>
            <p:ph type="title"/>
          </p:nvPr>
        </p:nvSpPr>
        <p:spPr/>
        <p:txBody>
          <a:bodyPr/>
          <a:lstStyle/>
          <a:p>
            <a:pPr eaLnBrk="1" hangingPunct="1"/>
            <a:r>
              <a:rPr lang="en-US" sz="3200" dirty="0" smtClean="0"/>
              <a:t>Important Aspects - Fixed Place of Business (</a:t>
            </a:r>
            <a:r>
              <a:rPr lang="en-US" sz="3200" dirty="0" err="1" smtClean="0"/>
              <a:t>con’t</a:t>
            </a:r>
            <a:r>
              <a:rPr lang="en-US" sz="3200" dirty="0" smtClean="0"/>
              <a:t>)</a:t>
            </a:r>
          </a:p>
        </p:txBody>
      </p:sp>
      <p:sp>
        <p:nvSpPr>
          <p:cNvPr id="32773" name="Rectangle 3"/>
          <p:cNvSpPr>
            <a:spLocks noGrp="1" noChangeArrowheads="1"/>
          </p:cNvSpPr>
          <p:nvPr>
            <p:ph type="body" idx="1"/>
          </p:nvPr>
        </p:nvSpPr>
        <p:spPr>
          <a:xfrm>
            <a:off x="457200" y="2017713"/>
            <a:ext cx="8497888" cy="4230687"/>
          </a:xfrm>
        </p:spPr>
        <p:txBody>
          <a:bodyPr/>
          <a:lstStyle/>
          <a:p>
            <a:pPr eaLnBrk="1" hangingPunct="1"/>
            <a:r>
              <a:rPr lang="en-US" sz="2400" dirty="0" smtClean="0"/>
              <a:t>Preparatory and Auxiliary Activities</a:t>
            </a:r>
          </a:p>
          <a:p>
            <a:pPr eaLnBrk="1" hangingPunct="1"/>
            <a:endParaRPr lang="en-US" sz="2400" dirty="0" smtClean="0"/>
          </a:p>
          <a:p>
            <a:pPr eaLnBrk="1" hangingPunct="1"/>
            <a:r>
              <a:rPr lang="en-US" sz="2400" dirty="0" smtClean="0"/>
              <a:t>Mere delivery of spare parts to customers to whom machinery supplied, now considered to fall within core activities.</a:t>
            </a:r>
          </a:p>
          <a:p>
            <a:pPr eaLnBrk="1" hangingPunct="1"/>
            <a:endParaRPr lang="en-US" sz="2400" dirty="0" smtClean="0"/>
          </a:p>
          <a:p>
            <a:pPr eaLnBrk="1" hangingPunct="1"/>
            <a:r>
              <a:rPr lang="en-US" sz="2400" dirty="0" smtClean="0"/>
              <a:t>Enterprise cannot fragment cohesive business into several small operations to contend that each are for a separate activity</a:t>
            </a:r>
            <a:endParaRPr lang="en-US" sz="2000" dirty="0" smtClean="0"/>
          </a:p>
        </p:txBody>
      </p:sp>
      <p:sp>
        <p:nvSpPr>
          <p:cNvPr id="3277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noFill/>
        </p:spPr>
        <p:txBody>
          <a:bodyPr/>
          <a:lstStyle/>
          <a:p>
            <a:r>
              <a:rPr lang="en-US" smtClean="0"/>
              <a:t>P. P. Shah &amp; Associates</a:t>
            </a:r>
          </a:p>
        </p:txBody>
      </p:sp>
      <p:sp>
        <p:nvSpPr>
          <p:cNvPr id="33795" name="Slide Number Placeholder 5"/>
          <p:cNvSpPr>
            <a:spLocks noGrp="1"/>
          </p:cNvSpPr>
          <p:nvPr>
            <p:ph type="sldNum" sz="quarter" idx="12"/>
          </p:nvPr>
        </p:nvSpPr>
        <p:spPr>
          <a:noFill/>
        </p:spPr>
        <p:txBody>
          <a:bodyPr/>
          <a:lstStyle/>
          <a:p>
            <a:fld id="{D56A5806-0141-4A87-89B4-DED56968FA65}" type="slidenum">
              <a:rPr lang="en-US" smtClean="0"/>
              <a:pPr/>
              <a:t>24</a:t>
            </a:fld>
            <a:endParaRPr lang="en-US" smtClean="0"/>
          </a:p>
        </p:txBody>
      </p:sp>
      <p:sp>
        <p:nvSpPr>
          <p:cNvPr id="33796" name="Rectangle 2"/>
          <p:cNvSpPr>
            <a:spLocks noGrp="1" noChangeArrowheads="1"/>
          </p:cNvSpPr>
          <p:nvPr>
            <p:ph type="title"/>
          </p:nvPr>
        </p:nvSpPr>
        <p:spPr/>
        <p:txBody>
          <a:bodyPr/>
          <a:lstStyle/>
          <a:p>
            <a:pPr eaLnBrk="1" hangingPunct="1"/>
            <a:r>
              <a:rPr lang="en-US" sz="4000" dirty="0" smtClean="0"/>
              <a:t>OECD Model Vs UN Model</a:t>
            </a:r>
          </a:p>
        </p:txBody>
      </p:sp>
      <p:sp>
        <p:nvSpPr>
          <p:cNvPr id="33797" name="Rectangle 3"/>
          <p:cNvSpPr>
            <a:spLocks noGrp="1" noChangeArrowheads="1"/>
          </p:cNvSpPr>
          <p:nvPr>
            <p:ph type="body" idx="1"/>
          </p:nvPr>
        </p:nvSpPr>
        <p:spPr>
          <a:xfrm>
            <a:off x="457200" y="2017713"/>
            <a:ext cx="8497888" cy="4459287"/>
          </a:xfrm>
        </p:spPr>
        <p:txBody>
          <a:bodyPr/>
          <a:lstStyle/>
          <a:p>
            <a:pPr eaLnBrk="1" hangingPunct="1">
              <a:buNone/>
            </a:pPr>
            <a:endParaRPr lang="en-US" sz="1800" dirty="0" smtClean="0"/>
          </a:p>
          <a:p>
            <a:pPr eaLnBrk="1" hangingPunct="1">
              <a:buFont typeface="Wingdings" pitchFamily="2" charset="2"/>
              <a:buNone/>
            </a:pPr>
            <a:r>
              <a:rPr lang="en-US" sz="1800" dirty="0" smtClean="0"/>
              <a:t> </a:t>
            </a:r>
          </a:p>
        </p:txBody>
      </p:sp>
      <p:sp>
        <p:nvSpPr>
          <p:cNvPr id="33798"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graphicFrame>
        <p:nvGraphicFramePr>
          <p:cNvPr id="7" name="Table 6"/>
          <p:cNvGraphicFramePr>
            <a:graphicFrameLocks noGrp="1"/>
          </p:cNvGraphicFramePr>
          <p:nvPr/>
        </p:nvGraphicFramePr>
        <p:xfrm>
          <a:off x="533400" y="2133600"/>
          <a:ext cx="8153400" cy="4152900"/>
        </p:xfrm>
        <a:graphic>
          <a:graphicData uri="http://schemas.openxmlformats.org/drawingml/2006/table">
            <a:tbl>
              <a:tblPr firstRow="1" bandRow="1">
                <a:tableStyleId>{46F890A9-2807-4EBB-B81D-B2AA78EC7F39}</a:tableStyleId>
              </a:tblPr>
              <a:tblGrid>
                <a:gridCol w="4076700"/>
                <a:gridCol w="4076700"/>
              </a:tblGrid>
              <a:tr h="476250">
                <a:tc>
                  <a:txBody>
                    <a:bodyPr/>
                    <a:lstStyle/>
                    <a:p>
                      <a:pPr algn="ctr"/>
                      <a:r>
                        <a:rPr lang="en-US" dirty="0" smtClean="0"/>
                        <a:t>OECD Model</a:t>
                      </a:r>
                      <a:endParaRPr lang="en-US" dirty="0"/>
                    </a:p>
                  </a:txBody>
                  <a:tcPr/>
                </a:tc>
                <a:tc>
                  <a:txBody>
                    <a:bodyPr/>
                    <a:lstStyle/>
                    <a:p>
                      <a:pPr algn="ctr"/>
                      <a:r>
                        <a:rPr lang="en-US" dirty="0" smtClean="0"/>
                        <a:t>UN Model</a:t>
                      </a:r>
                      <a:endParaRPr lang="en-US" dirty="0"/>
                    </a:p>
                  </a:txBody>
                  <a:tcPr/>
                </a:tc>
              </a:tr>
              <a:tr h="476250">
                <a:tc>
                  <a:txBody>
                    <a:bodyPr/>
                    <a:lstStyle/>
                    <a:p>
                      <a:r>
                        <a:rPr lang="en-US" dirty="0" smtClean="0"/>
                        <a:t>Fixed Place PE</a:t>
                      </a:r>
                      <a:endParaRPr lang="en-US" dirty="0"/>
                    </a:p>
                  </a:txBody>
                  <a:tcPr/>
                </a:tc>
                <a:tc>
                  <a:txBody>
                    <a:bodyPr/>
                    <a:lstStyle/>
                    <a:p>
                      <a:r>
                        <a:rPr lang="en-US" dirty="0" smtClean="0"/>
                        <a:t>Fixed Place PE</a:t>
                      </a:r>
                      <a:endParaRPr lang="en-US" dirty="0"/>
                    </a:p>
                  </a:txBody>
                  <a:tcPr/>
                </a:tc>
              </a:tr>
              <a:tr h="476250">
                <a:tc>
                  <a:txBody>
                    <a:bodyPr/>
                    <a:lstStyle/>
                    <a:p>
                      <a:r>
                        <a:rPr lang="en-US" dirty="0" smtClean="0"/>
                        <a:t>Construction PE where</a:t>
                      </a:r>
                    </a:p>
                    <a:p>
                      <a:r>
                        <a:rPr lang="en-US" dirty="0" smtClean="0"/>
                        <a:t>period lasts for more than 12</a:t>
                      </a:r>
                    </a:p>
                    <a:p>
                      <a:r>
                        <a:rPr lang="en-US" dirty="0" smtClean="0"/>
                        <a:t>months</a:t>
                      </a:r>
                    </a:p>
                  </a:txBody>
                  <a:tcPr/>
                </a:tc>
                <a:tc>
                  <a:txBody>
                    <a:bodyPr/>
                    <a:lstStyle/>
                    <a:p>
                      <a:r>
                        <a:rPr lang="en-US" dirty="0" smtClean="0"/>
                        <a:t>Construction PE where</a:t>
                      </a:r>
                    </a:p>
                    <a:p>
                      <a:r>
                        <a:rPr lang="en-US" dirty="0" smtClean="0"/>
                        <a:t>period lasts for more than 6</a:t>
                      </a:r>
                    </a:p>
                    <a:p>
                      <a:r>
                        <a:rPr lang="en-US" dirty="0" smtClean="0"/>
                        <a:t>months</a:t>
                      </a:r>
                    </a:p>
                    <a:p>
                      <a:endParaRPr lang="en-US" dirty="0"/>
                    </a:p>
                  </a:txBody>
                  <a:tcPr/>
                </a:tc>
              </a:tr>
              <a:tr h="476250">
                <a:tc>
                  <a:txBody>
                    <a:bodyPr/>
                    <a:lstStyle/>
                    <a:p>
                      <a:endParaRPr lang="en-US"/>
                    </a:p>
                  </a:txBody>
                  <a:tcPr/>
                </a:tc>
                <a:tc>
                  <a:txBody>
                    <a:bodyPr/>
                    <a:lstStyle/>
                    <a:p>
                      <a:r>
                        <a:rPr lang="en-US" dirty="0" smtClean="0"/>
                        <a:t>Service PE, including</a:t>
                      </a:r>
                    </a:p>
                    <a:p>
                      <a:r>
                        <a:rPr lang="en-US" dirty="0" smtClean="0"/>
                        <a:t>Consultancy services (for</a:t>
                      </a:r>
                    </a:p>
                    <a:p>
                      <a:r>
                        <a:rPr lang="en-US" dirty="0" smtClean="0"/>
                        <a:t>same or connected projects)</a:t>
                      </a:r>
                    </a:p>
                    <a:p>
                      <a:r>
                        <a:rPr lang="en-US" dirty="0" smtClean="0"/>
                        <a:t>for period or periods</a:t>
                      </a:r>
                    </a:p>
                    <a:p>
                      <a:r>
                        <a:rPr lang="en-US" dirty="0" smtClean="0"/>
                        <a:t>aggregating more than 6</a:t>
                      </a:r>
                    </a:p>
                    <a:p>
                      <a:r>
                        <a:rPr lang="en-US" dirty="0" smtClean="0"/>
                        <a:t>months within any 12</a:t>
                      </a:r>
                    </a:p>
                    <a:p>
                      <a:r>
                        <a:rPr lang="en-US" dirty="0" smtClean="0"/>
                        <a:t>month period</a:t>
                      </a:r>
                      <a:endParaRPr lang="en-US" dirty="0"/>
                    </a:p>
                  </a:txBody>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4"/>
          <p:cNvSpPr>
            <a:spLocks noGrp="1"/>
          </p:cNvSpPr>
          <p:nvPr>
            <p:ph type="ftr" sz="quarter" idx="11"/>
          </p:nvPr>
        </p:nvSpPr>
        <p:spPr>
          <a:xfrm>
            <a:off x="3657600" y="6400800"/>
            <a:ext cx="2895600" cy="457200"/>
          </a:xfrm>
          <a:noFill/>
        </p:spPr>
        <p:txBody>
          <a:bodyPr/>
          <a:lstStyle/>
          <a:p>
            <a:r>
              <a:rPr lang="en-US" dirty="0" smtClean="0"/>
              <a:t>P. P. Shah &amp; Associates</a:t>
            </a:r>
          </a:p>
        </p:txBody>
      </p:sp>
      <p:sp>
        <p:nvSpPr>
          <p:cNvPr id="34819" name="Slide Number Placeholder 5"/>
          <p:cNvSpPr>
            <a:spLocks noGrp="1"/>
          </p:cNvSpPr>
          <p:nvPr>
            <p:ph type="sldNum" sz="quarter" idx="12"/>
          </p:nvPr>
        </p:nvSpPr>
        <p:spPr>
          <a:noFill/>
        </p:spPr>
        <p:txBody>
          <a:bodyPr/>
          <a:lstStyle/>
          <a:p>
            <a:fld id="{A2913684-335F-48FD-8521-6C55390F1BF1}" type="slidenum">
              <a:rPr lang="en-US" smtClean="0"/>
              <a:pPr/>
              <a:t>25</a:t>
            </a:fld>
            <a:endParaRPr lang="en-US" smtClean="0"/>
          </a:p>
        </p:txBody>
      </p:sp>
      <p:sp>
        <p:nvSpPr>
          <p:cNvPr id="34820" name="Rectangle 2"/>
          <p:cNvSpPr>
            <a:spLocks noGrp="1" noChangeArrowheads="1"/>
          </p:cNvSpPr>
          <p:nvPr>
            <p:ph type="title"/>
          </p:nvPr>
        </p:nvSpPr>
        <p:spPr/>
        <p:txBody>
          <a:bodyPr/>
          <a:lstStyle/>
          <a:p>
            <a:pPr eaLnBrk="1" hangingPunct="1"/>
            <a:r>
              <a:rPr lang="en-US" sz="4000" dirty="0" smtClean="0"/>
              <a:t>OECD Update - 2010</a:t>
            </a:r>
          </a:p>
        </p:txBody>
      </p:sp>
      <p:sp>
        <p:nvSpPr>
          <p:cNvPr id="34821" name="Rectangle 3"/>
          <p:cNvSpPr>
            <a:spLocks noGrp="1" noChangeArrowheads="1"/>
          </p:cNvSpPr>
          <p:nvPr>
            <p:ph type="body" idx="1"/>
          </p:nvPr>
        </p:nvSpPr>
        <p:spPr>
          <a:xfrm>
            <a:off x="457200" y="1905000"/>
            <a:ext cx="8497888" cy="4648200"/>
          </a:xfrm>
        </p:spPr>
        <p:txBody>
          <a:bodyPr/>
          <a:lstStyle/>
          <a:p>
            <a:pPr eaLnBrk="1" hangingPunct="1"/>
            <a:r>
              <a:rPr lang="en-US" sz="1900" dirty="0" smtClean="0"/>
              <a:t>A Satellite in a geo-stationary orbit – Satellite signal (foot print) – No PE</a:t>
            </a:r>
          </a:p>
          <a:p>
            <a:pPr eaLnBrk="1" hangingPunct="1"/>
            <a:r>
              <a:rPr lang="en-US" sz="1900" dirty="0" smtClean="0"/>
              <a:t>Telecommunication Operator – Roaming agreement – PE of the home network provider in the contracting party’s state of network</a:t>
            </a:r>
          </a:p>
          <a:p>
            <a:pPr eaLnBrk="1" hangingPunct="1"/>
            <a:r>
              <a:rPr lang="en-US" sz="1900" dirty="0" smtClean="0"/>
              <a:t>Transmission of Data, Power or Property by Cable or pipeline – PE of the service </a:t>
            </a:r>
            <a:r>
              <a:rPr lang="en-US" sz="1900" dirty="0" err="1" smtClean="0"/>
              <a:t>representer</a:t>
            </a:r>
            <a:r>
              <a:rPr lang="en-US" sz="1900" dirty="0" smtClean="0"/>
              <a:t> – NO</a:t>
            </a:r>
          </a:p>
          <a:p>
            <a:pPr eaLnBrk="1" hangingPunct="1"/>
            <a:r>
              <a:rPr lang="en-US" sz="1900" dirty="0" smtClean="0"/>
              <a:t>Transponder leasing – would not even qualify as payment of Royalty. It is not a right to use property or the process or the satellite technology or the satellite itself as Equipment</a:t>
            </a:r>
          </a:p>
          <a:p>
            <a:pPr eaLnBrk="1" hangingPunct="1"/>
            <a:r>
              <a:rPr lang="en-US" sz="1900" dirty="0" smtClean="0"/>
              <a:t>Network Operator of Radio frequency spectrum – applicability – same as above</a:t>
            </a:r>
          </a:p>
          <a:p>
            <a:pPr eaLnBrk="1" hangingPunct="1"/>
            <a:r>
              <a:rPr lang="en-US" sz="1900" dirty="0" smtClean="0"/>
              <a:t>Attribution of Economic ownership of the asset to the PE – recording in the books is not a conclusive test in context of Articles 10, 11, 12, 13, 21 &amp; 22 respectively for Shares, debt claim, right or property, Property of a PE, right or property, Business property of a PE</a:t>
            </a:r>
          </a:p>
          <a:p>
            <a:pPr eaLnBrk="1" hangingPunct="1"/>
            <a:endParaRPr lang="en-US" sz="1900" dirty="0" smtClean="0"/>
          </a:p>
          <a:p>
            <a:pPr eaLnBrk="1" hangingPunct="1"/>
            <a:endParaRPr lang="en-US" sz="2000" dirty="0" smtClean="0"/>
          </a:p>
        </p:txBody>
      </p:sp>
      <p:sp>
        <p:nvSpPr>
          <p:cNvPr id="34822" name="Rectangle 14"/>
          <p:cNvSpPr>
            <a:spLocks noGrp="1" noChangeArrowheads="1"/>
          </p:cNvSpPr>
          <p:nvPr>
            <p:ph type="dt" sz="quarter" idx="10"/>
          </p:nvPr>
        </p:nvSpPr>
        <p:spPr>
          <a:xfrm>
            <a:off x="990600" y="6400800"/>
            <a:ext cx="1905000" cy="457200"/>
          </a:xfrm>
          <a:noFill/>
        </p:spPr>
        <p:txBody>
          <a:bodyPr/>
          <a:lstStyle/>
          <a:p>
            <a:r>
              <a:rPr lang="en-US" dirty="0"/>
              <a:t>1st November 2014</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4"/>
          <p:cNvSpPr>
            <a:spLocks noGrp="1"/>
          </p:cNvSpPr>
          <p:nvPr>
            <p:ph type="ftr" sz="quarter" idx="11"/>
          </p:nvPr>
        </p:nvSpPr>
        <p:spPr>
          <a:noFill/>
        </p:spPr>
        <p:txBody>
          <a:bodyPr/>
          <a:lstStyle/>
          <a:p>
            <a:r>
              <a:rPr lang="en-US" smtClean="0"/>
              <a:t>P. P. Shah &amp; Associates</a:t>
            </a:r>
          </a:p>
        </p:txBody>
      </p:sp>
      <p:sp>
        <p:nvSpPr>
          <p:cNvPr id="34819" name="Slide Number Placeholder 5"/>
          <p:cNvSpPr>
            <a:spLocks noGrp="1"/>
          </p:cNvSpPr>
          <p:nvPr>
            <p:ph type="sldNum" sz="quarter" idx="12"/>
          </p:nvPr>
        </p:nvSpPr>
        <p:spPr>
          <a:noFill/>
        </p:spPr>
        <p:txBody>
          <a:bodyPr/>
          <a:lstStyle/>
          <a:p>
            <a:fld id="{A2913684-335F-48FD-8521-6C55390F1BF1}" type="slidenum">
              <a:rPr lang="en-US" smtClean="0"/>
              <a:pPr/>
              <a:t>26</a:t>
            </a:fld>
            <a:endParaRPr lang="en-US" smtClean="0"/>
          </a:p>
        </p:txBody>
      </p:sp>
      <p:sp>
        <p:nvSpPr>
          <p:cNvPr id="34820" name="Rectangle 2"/>
          <p:cNvSpPr>
            <a:spLocks noGrp="1" noChangeArrowheads="1"/>
          </p:cNvSpPr>
          <p:nvPr>
            <p:ph type="title"/>
          </p:nvPr>
        </p:nvSpPr>
        <p:spPr/>
        <p:txBody>
          <a:bodyPr/>
          <a:lstStyle/>
          <a:p>
            <a:pPr eaLnBrk="1" hangingPunct="1"/>
            <a:r>
              <a:rPr lang="en-US" sz="3600" dirty="0" smtClean="0"/>
              <a:t>Important </a:t>
            </a:r>
            <a:r>
              <a:rPr lang="en-US" sz="3600" dirty="0" smtClean="0"/>
              <a:t>Decisions – Stewardship function / Auxiliary services in India</a:t>
            </a:r>
            <a:endParaRPr lang="en-US" sz="3600" dirty="0" smtClean="0"/>
          </a:p>
        </p:txBody>
      </p:sp>
      <p:sp>
        <p:nvSpPr>
          <p:cNvPr id="34821" name="Rectangle 3"/>
          <p:cNvSpPr>
            <a:spLocks noGrp="1" noChangeArrowheads="1"/>
          </p:cNvSpPr>
          <p:nvPr>
            <p:ph type="body" idx="1"/>
          </p:nvPr>
        </p:nvSpPr>
        <p:spPr>
          <a:xfrm>
            <a:off x="457200" y="2017713"/>
            <a:ext cx="8497888" cy="4459287"/>
          </a:xfrm>
        </p:spPr>
        <p:txBody>
          <a:bodyPr/>
          <a:lstStyle/>
          <a:p>
            <a:pPr eaLnBrk="1" hangingPunct="1"/>
            <a:r>
              <a:rPr lang="en-US" sz="2000" dirty="0" smtClean="0"/>
              <a:t>Morgan Stanley &amp; Co. – Supreme Court (292 ITR 416) </a:t>
            </a:r>
          </a:p>
          <a:p>
            <a:pPr lvl="1" eaLnBrk="1" hangingPunct="1">
              <a:buFont typeface="Wingdings" pitchFamily="2" charset="2"/>
              <a:buChar char="q"/>
            </a:pPr>
            <a:r>
              <a:rPr lang="en-US" sz="1800" dirty="0" err="1" smtClean="0"/>
              <a:t>IndCo</a:t>
            </a:r>
            <a:r>
              <a:rPr lang="en-US" sz="1800" dirty="0" smtClean="0"/>
              <a:t> provided Back Office operations and Provision of Services</a:t>
            </a:r>
          </a:p>
          <a:p>
            <a:pPr lvl="1" eaLnBrk="1" hangingPunct="1">
              <a:buFont typeface="Wingdings" pitchFamily="2" charset="2"/>
              <a:buChar char="q"/>
            </a:pPr>
            <a:endParaRPr lang="en-US" sz="1800" dirty="0" smtClean="0"/>
          </a:p>
          <a:p>
            <a:pPr lvl="1" eaLnBrk="1" hangingPunct="1">
              <a:buFont typeface="Wingdings" pitchFamily="2" charset="2"/>
              <a:buChar char="q"/>
            </a:pPr>
            <a:r>
              <a:rPr lang="en-US" sz="1800" dirty="0" err="1" smtClean="0"/>
              <a:t>FCo</a:t>
            </a:r>
            <a:r>
              <a:rPr lang="en-US" sz="1800" dirty="0" smtClean="0"/>
              <a:t> provided Employees for deputation &amp; Stewardship functions</a:t>
            </a:r>
          </a:p>
          <a:p>
            <a:pPr lvl="1" eaLnBrk="1" hangingPunct="1">
              <a:buFont typeface="Wingdings" pitchFamily="2" charset="2"/>
              <a:buChar char="q"/>
            </a:pPr>
            <a:endParaRPr lang="en-US" sz="1800" dirty="0" smtClean="0"/>
          </a:p>
          <a:p>
            <a:pPr lvl="1" eaLnBrk="1" hangingPunct="1">
              <a:buFont typeface="Wingdings" pitchFamily="2" charset="2"/>
              <a:buChar char="q"/>
            </a:pPr>
            <a:r>
              <a:rPr lang="en-US" sz="1800" dirty="0" err="1" smtClean="0"/>
              <a:t>Fco</a:t>
            </a:r>
            <a:r>
              <a:rPr lang="en-US" sz="1800" dirty="0" smtClean="0"/>
              <a:t> gave arms’ length consideration to </a:t>
            </a:r>
            <a:r>
              <a:rPr lang="en-US" sz="1800" dirty="0" err="1" smtClean="0"/>
              <a:t>IndCo</a:t>
            </a:r>
            <a:endParaRPr lang="en-US" sz="1800" dirty="0" smtClean="0"/>
          </a:p>
          <a:p>
            <a:pPr eaLnBrk="1" hangingPunct="1">
              <a:buNone/>
            </a:pPr>
            <a:endParaRPr lang="en-US" sz="2000" dirty="0" smtClean="0"/>
          </a:p>
          <a:p>
            <a:pPr marL="0" indent="0" eaLnBrk="1" hangingPunct="1">
              <a:buNone/>
            </a:pPr>
            <a:r>
              <a:rPr lang="en-US" sz="2000" dirty="0" smtClean="0"/>
              <a:t>Held, </a:t>
            </a:r>
            <a:r>
              <a:rPr lang="en-US" sz="2000" dirty="0" err="1" smtClean="0"/>
              <a:t>Fco</a:t>
            </a:r>
            <a:r>
              <a:rPr lang="en-US" sz="2000" dirty="0" smtClean="0"/>
              <a:t> was not carrying out any business in India. </a:t>
            </a:r>
            <a:r>
              <a:rPr lang="en-US" sz="2000" dirty="0" err="1" smtClean="0"/>
              <a:t>Indco</a:t>
            </a:r>
            <a:r>
              <a:rPr lang="en-US" sz="2000" dirty="0" smtClean="0"/>
              <a:t> was rendering back office operations in India and such functions were considered as preparatory and auxiliary in nature within the meaning of India US Treaty. Hence, no Fixed place of business was constituted under Article 5(1) of the treaty</a:t>
            </a:r>
          </a:p>
        </p:txBody>
      </p:sp>
      <p:sp>
        <p:nvSpPr>
          <p:cNvPr id="34822"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4"/>
          <p:cNvSpPr>
            <a:spLocks noGrp="1"/>
          </p:cNvSpPr>
          <p:nvPr>
            <p:ph type="ftr" sz="quarter" idx="11"/>
          </p:nvPr>
        </p:nvSpPr>
        <p:spPr>
          <a:noFill/>
        </p:spPr>
        <p:txBody>
          <a:bodyPr/>
          <a:lstStyle/>
          <a:p>
            <a:r>
              <a:rPr lang="en-US" smtClean="0"/>
              <a:t>P. P. Shah &amp; Associates</a:t>
            </a:r>
          </a:p>
        </p:txBody>
      </p:sp>
      <p:sp>
        <p:nvSpPr>
          <p:cNvPr id="35843" name="Slide Number Placeholder 5"/>
          <p:cNvSpPr>
            <a:spLocks noGrp="1"/>
          </p:cNvSpPr>
          <p:nvPr>
            <p:ph type="sldNum" sz="quarter" idx="12"/>
          </p:nvPr>
        </p:nvSpPr>
        <p:spPr>
          <a:noFill/>
        </p:spPr>
        <p:txBody>
          <a:bodyPr/>
          <a:lstStyle/>
          <a:p>
            <a:fld id="{0FFD948D-00B1-4EDD-BD4C-947141426F96}" type="slidenum">
              <a:rPr lang="en-US" smtClean="0"/>
              <a:pPr/>
              <a:t>27</a:t>
            </a:fld>
            <a:endParaRPr lang="en-US" smtClean="0"/>
          </a:p>
        </p:txBody>
      </p:sp>
      <p:sp>
        <p:nvSpPr>
          <p:cNvPr id="35844" name="Rectangle 2"/>
          <p:cNvSpPr>
            <a:spLocks noGrp="1" noChangeArrowheads="1"/>
          </p:cNvSpPr>
          <p:nvPr>
            <p:ph type="title"/>
          </p:nvPr>
        </p:nvSpPr>
        <p:spPr/>
        <p:txBody>
          <a:bodyPr/>
          <a:lstStyle/>
          <a:p>
            <a:pPr eaLnBrk="1" hangingPunct="1"/>
            <a:r>
              <a:rPr lang="en-US" sz="3600" dirty="0" smtClean="0"/>
              <a:t>Important </a:t>
            </a:r>
            <a:r>
              <a:rPr lang="en-US" sz="3600" dirty="0" smtClean="0"/>
              <a:t>Decisions – Deputation of Employees to India</a:t>
            </a:r>
            <a:endParaRPr lang="en-US" sz="3600" dirty="0" smtClean="0"/>
          </a:p>
        </p:txBody>
      </p:sp>
      <p:sp>
        <p:nvSpPr>
          <p:cNvPr id="31749" name="Rectangle 3"/>
          <p:cNvSpPr>
            <a:spLocks noGrp="1" noChangeArrowheads="1"/>
          </p:cNvSpPr>
          <p:nvPr>
            <p:ph type="body" idx="1"/>
          </p:nvPr>
        </p:nvSpPr>
        <p:spPr>
          <a:xfrm>
            <a:off x="457200" y="2017713"/>
            <a:ext cx="8497888" cy="4230687"/>
          </a:xfrm>
        </p:spPr>
        <p:txBody>
          <a:bodyPr/>
          <a:lstStyle/>
          <a:p>
            <a:pPr eaLnBrk="1" hangingPunct="1">
              <a:defRPr/>
            </a:pPr>
            <a:r>
              <a:rPr lang="en-US" sz="2000" dirty="0" smtClean="0"/>
              <a:t>Motorola Inc. – Delhi Tribunal 95 ITD 269</a:t>
            </a:r>
          </a:p>
          <a:p>
            <a:pPr eaLnBrk="1" hangingPunct="1">
              <a:defRPr/>
            </a:pPr>
            <a:endParaRPr lang="en-US" sz="2000" dirty="0" smtClean="0"/>
          </a:p>
          <a:p>
            <a:pPr marL="914400" lvl="1" indent="-169863">
              <a:buFont typeface="Wingdings" pitchFamily="2" charset="2"/>
              <a:buChar char="q"/>
              <a:defRPr/>
            </a:pPr>
            <a:r>
              <a:rPr lang="en-US" sz="1800" dirty="0" smtClean="0"/>
              <a:t> Employees of Motorola US were deputed to Motorola India for supervisory activities. Employees worked for both Motorola US &amp; Motorola India</a:t>
            </a:r>
          </a:p>
          <a:p>
            <a:pPr lvl="1" indent="1588">
              <a:buFont typeface="Wingdings" pitchFamily="2" charset="2"/>
              <a:buChar char="q"/>
              <a:defRPr/>
            </a:pPr>
            <a:endParaRPr lang="en-US" sz="1800" dirty="0" smtClean="0"/>
          </a:p>
          <a:p>
            <a:pPr marL="974725" lvl="1" indent="-230188">
              <a:buFont typeface="Wingdings" pitchFamily="2" charset="2"/>
              <a:buChar char="q"/>
              <a:defRPr/>
            </a:pPr>
            <a:r>
              <a:rPr lang="en-US" sz="1800" dirty="0" smtClean="0"/>
              <a:t>The deputed employees were on the payroll of Motorola US and perquisites of such employees were borne by Motorola India which was ultimately borne by Motorola US under cost plus arrangement</a:t>
            </a:r>
          </a:p>
          <a:p>
            <a:pPr lvl="1" indent="1588">
              <a:buFont typeface="Wingdings" pitchFamily="2" charset="2"/>
              <a:buChar char="q"/>
              <a:defRPr/>
            </a:pPr>
            <a:endParaRPr lang="en-US" sz="1800" dirty="0" smtClean="0"/>
          </a:p>
          <a:p>
            <a:pPr marL="974725" lvl="1" indent="-230188">
              <a:buFont typeface="Wingdings" pitchFamily="2" charset="2"/>
              <a:buChar char="q"/>
              <a:defRPr/>
            </a:pPr>
            <a:r>
              <a:rPr lang="en-US" sz="1800" dirty="0" smtClean="0"/>
              <a:t>Office facilities of Motorola India availed by the deputed employees formed ‘Virtual Projection’ office of Motorola US, hence office of Motorola India constituted a fixed place</a:t>
            </a:r>
          </a:p>
        </p:txBody>
      </p:sp>
      <p:sp>
        <p:nvSpPr>
          <p:cNvPr id="35846"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4"/>
          <p:cNvSpPr>
            <a:spLocks noGrp="1"/>
          </p:cNvSpPr>
          <p:nvPr>
            <p:ph type="ftr" sz="quarter" idx="11"/>
          </p:nvPr>
        </p:nvSpPr>
        <p:spPr>
          <a:noFill/>
        </p:spPr>
        <p:txBody>
          <a:bodyPr/>
          <a:lstStyle/>
          <a:p>
            <a:r>
              <a:rPr lang="en-US" smtClean="0"/>
              <a:t>P. P. Shah &amp; Associates</a:t>
            </a:r>
          </a:p>
        </p:txBody>
      </p:sp>
      <p:sp>
        <p:nvSpPr>
          <p:cNvPr id="35843" name="Slide Number Placeholder 5"/>
          <p:cNvSpPr>
            <a:spLocks noGrp="1"/>
          </p:cNvSpPr>
          <p:nvPr>
            <p:ph type="sldNum" sz="quarter" idx="12"/>
          </p:nvPr>
        </p:nvSpPr>
        <p:spPr>
          <a:noFill/>
        </p:spPr>
        <p:txBody>
          <a:bodyPr/>
          <a:lstStyle/>
          <a:p>
            <a:fld id="{0FFD948D-00B1-4EDD-BD4C-947141426F96}" type="slidenum">
              <a:rPr lang="en-US" smtClean="0"/>
              <a:pPr/>
              <a:t>28</a:t>
            </a:fld>
            <a:endParaRPr lang="en-US" smtClean="0"/>
          </a:p>
        </p:txBody>
      </p:sp>
      <p:sp>
        <p:nvSpPr>
          <p:cNvPr id="35844" name="Rectangle 2"/>
          <p:cNvSpPr>
            <a:spLocks noGrp="1" noChangeArrowheads="1"/>
          </p:cNvSpPr>
          <p:nvPr>
            <p:ph type="title"/>
          </p:nvPr>
        </p:nvSpPr>
        <p:spPr/>
        <p:txBody>
          <a:bodyPr/>
          <a:lstStyle/>
          <a:p>
            <a:pPr eaLnBrk="1" hangingPunct="1"/>
            <a:r>
              <a:rPr lang="en-US" sz="3600" dirty="0" smtClean="0"/>
              <a:t>Important </a:t>
            </a:r>
            <a:r>
              <a:rPr lang="en-US" sz="3600" dirty="0" smtClean="0"/>
              <a:t>Decisions – Preparator</a:t>
            </a:r>
            <a:r>
              <a:rPr lang="en-US" sz="3600" dirty="0" smtClean="0"/>
              <a:t>y &amp; Auxiliary services in India</a:t>
            </a:r>
            <a:endParaRPr lang="en-US" sz="3600" dirty="0" smtClean="0"/>
          </a:p>
        </p:txBody>
      </p:sp>
      <p:sp>
        <p:nvSpPr>
          <p:cNvPr id="31749" name="Rectangle 3"/>
          <p:cNvSpPr>
            <a:spLocks noGrp="1" noChangeArrowheads="1"/>
          </p:cNvSpPr>
          <p:nvPr>
            <p:ph type="body" idx="1"/>
          </p:nvPr>
        </p:nvSpPr>
        <p:spPr>
          <a:xfrm>
            <a:off x="457200" y="2017713"/>
            <a:ext cx="8497888" cy="4230687"/>
          </a:xfrm>
        </p:spPr>
        <p:txBody>
          <a:bodyPr/>
          <a:lstStyle/>
          <a:p>
            <a:pPr eaLnBrk="1" hangingPunct="1">
              <a:defRPr/>
            </a:pPr>
            <a:r>
              <a:rPr lang="en-US" sz="2000" dirty="0" smtClean="0"/>
              <a:t>Motorola Inc. – Delhi Tribunal 95 ITD 269 (</a:t>
            </a:r>
            <a:r>
              <a:rPr lang="en-US" sz="2000" dirty="0" err="1" smtClean="0"/>
              <a:t>con’t</a:t>
            </a:r>
            <a:r>
              <a:rPr lang="en-US" sz="2000" dirty="0" smtClean="0"/>
              <a:t>)</a:t>
            </a:r>
          </a:p>
          <a:p>
            <a:pPr eaLnBrk="1" hangingPunct="1">
              <a:defRPr/>
            </a:pPr>
            <a:endParaRPr lang="en-US" sz="2000" dirty="0" smtClean="0"/>
          </a:p>
          <a:p>
            <a:pPr marL="914400" lvl="1" indent="-169863">
              <a:buFont typeface="Wingdings" pitchFamily="2" charset="2"/>
              <a:buChar char="q"/>
              <a:defRPr/>
            </a:pPr>
            <a:r>
              <a:rPr lang="en-US" sz="1800" dirty="0" smtClean="0"/>
              <a:t> However, since the activities provided by Motorola India were only of preparatory and auxiliary in nature, Motorola India doesn’t constitute a PE in view of exclusions provided in Article 5(3) of the DTAA</a:t>
            </a:r>
          </a:p>
          <a:p>
            <a:pPr lvl="1" indent="1588">
              <a:buFont typeface="Wingdings" pitchFamily="2" charset="2"/>
              <a:buChar char="q"/>
              <a:defRPr/>
            </a:pPr>
            <a:endParaRPr lang="en-US" sz="1800" dirty="0" smtClean="0"/>
          </a:p>
          <a:p>
            <a:pPr marL="974725" lvl="1" indent="-230188">
              <a:buFont typeface="Wingdings" pitchFamily="2" charset="2"/>
              <a:buChar char="q"/>
              <a:defRPr/>
            </a:pPr>
            <a:r>
              <a:rPr lang="en-US" sz="1800" dirty="0" smtClean="0"/>
              <a:t>Held, that Income from sale of hardware supply not taxable and sale of software is business income and not royalty</a:t>
            </a:r>
          </a:p>
        </p:txBody>
      </p:sp>
      <p:sp>
        <p:nvSpPr>
          <p:cNvPr id="35846"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29</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Important </a:t>
            </a:r>
            <a:r>
              <a:rPr lang="en-US" sz="3600" dirty="0" smtClean="0"/>
              <a:t>Decisions – Criteria for Fixed Place PE</a:t>
            </a:r>
            <a:endParaRPr lang="en-US" sz="3600" dirty="0" smtClean="0"/>
          </a:p>
        </p:txBody>
      </p:sp>
      <p:sp>
        <p:nvSpPr>
          <p:cNvPr id="37893" name="Rectangle 3"/>
          <p:cNvSpPr>
            <a:spLocks noGrp="1" noChangeArrowheads="1"/>
          </p:cNvSpPr>
          <p:nvPr>
            <p:ph type="body" idx="1"/>
          </p:nvPr>
        </p:nvSpPr>
        <p:spPr>
          <a:xfrm>
            <a:off x="457200" y="2017713"/>
            <a:ext cx="8497888" cy="4383087"/>
          </a:xfrm>
        </p:spPr>
        <p:txBody>
          <a:bodyPr/>
          <a:lstStyle/>
          <a:p>
            <a:pPr eaLnBrk="1" hangingPunct="1"/>
            <a:r>
              <a:rPr lang="fr-FR" sz="2400" dirty="0" err="1" smtClean="0"/>
              <a:t>Airline</a:t>
            </a:r>
            <a:r>
              <a:rPr lang="fr-FR" sz="2400" dirty="0" smtClean="0"/>
              <a:t> </a:t>
            </a:r>
            <a:r>
              <a:rPr lang="fr-FR" sz="2400" dirty="0" err="1" smtClean="0"/>
              <a:t>Rotables</a:t>
            </a:r>
            <a:r>
              <a:rPr lang="fr-FR" sz="2400" dirty="0" smtClean="0"/>
              <a:t> Ltd. vs JDIT </a:t>
            </a:r>
            <a:r>
              <a:rPr lang="fr-FR" sz="2400" dirty="0" err="1" smtClean="0"/>
              <a:t>Mumbai</a:t>
            </a:r>
            <a:r>
              <a:rPr lang="fr-FR" sz="2400" dirty="0" smtClean="0"/>
              <a:t> Tribunal - (ITA 3254 / </a:t>
            </a:r>
            <a:r>
              <a:rPr lang="fr-FR" sz="2400" dirty="0" err="1" smtClean="0"/>
              <a:t>Mum</a:t>
            </a:r>
            <a:r>
              <a:rPr lang="fr-FR" sz="2400" dirty="0" smtClean="0"/>
              <a:t> / 06)</a:t>
            </a:r>
          </a:p>
          <a:p>
            <a:pPr eaLnBrk="1" hangingPunct="1">
              <a:buNone/>
            </a:pPr>
            <a:endParaRPr lang="en-US" sz="2400" dirty="0" smtClean="0"/>
          </a:p>
          <a:p>
            <a:r>
              <a:rPr lang="en-US" sz="1800" dirty="0" smtClean="0"/>
              <a:t>Mumbai Tribunal held that for a foreign company to have a fixed place PE, 3 criterion should be fulfilled</a:t>
            </a:r>
          </a:p>
          <a:p>
            <a:pPr lvl="1"/>
            <a:r>
              <a:rPr lang="en-US" sz="1800" dirty="0" smtClean="0"/>
              <a:t>Physical Criteria – Existence of Physical Location</a:t>
            </a:r>
          </a:p>
          <a:p>
            <a:pPr lvl="1"/>
            <a:r>
              <a:rPr lang="en-US" sz="1800" dirty="0" smtClean="0"/>
              <a:t>Subjective Criteria – Right to use the Place</a:t>
            </a:r>
          </a:p>
          <a:p>
            <a:pPr lvl="1"/>
            <a:r>
              <a:rPr lang="en-US" sz="1800" dirty="0" smtClean="0"/>
              <a:t>Functionality Criteria – Carrying out Business through such place</a:t>
            </a:r>
          </a:p>
          <a:p>
            <a:r>
              <a:rPr lang="en-US" sz="1800" dirty="0" smtClean="0"/>
              <a:t>Tribunal further held that unless there is a warehouse and the storage of goods is for outsiders, the mere storage of consignment goods cannot lead to a fixed place PE</a:t>
            </a:r>
          </a:p>
          <a:p>
            <a:r>
              <a:rPr lang="en-US" sz="1800" dirty="0" smtClean="0"/>
              <a:t>The onus is on the revenue to prove that the foreign enterprise has a fixed place of business in India </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xfrm>
            <a:off x="3657600" y="6400800"/>
            <a:ext cx="2895600" cy="457200"/>
          </a:xfrm>
          <a:noFill/>
        </p:spPr>
        <p:txBody>
          <a:bodyPr/>
          <a:lstStyle/>
          <a:p>
            <a:r>
              <a:rPr lang="en-US" dirty="0" smtClean="0"/>
              <a:t>P. P. Shah &amp; Associates</a:t>
            </a:r>
          </a:p>
        </p:txBody>
      </p:sp>
      <p:sp>
        <p:nvSpPr>
          <p:cNvPr id="4099" name="Slide Number Placeholder 5"/>
          <p:cNvSpPr>
            <a:spLocks noGrp="1"/>
          </p:cNvSpPr>
          <p:nvPr>
            <p:ph type="sldNum" sz="quarter" idx="12"/>
          </p:nvPr>
        </p:nvSpPr>
        <p:spPr>
          <a:noFill/>
        </p:spPr>
        <p:txBody>
          <a:bodyPr/>
          <a:lstStyle/>
          <a:p>
            <a:fld id="{1E13CE1F-2EE8-4EDF-912D-0F797AA589D8}" type="slidenum">
              <a:rPr lang="en-US" smtClean="0"/>
              <a:pPr/>
              <a:t>3</a:t>
            </a:fld>
            <a:endParaRPr lang="en-US" smtClean="0"/>
          </a:p>
        </p:txBody>
      </p:sp>
      <p:sp>
        <p:nvSpPr>
          <p:cNvPr id="4100" name="Rectangle 2"/>
          <p:cNvSpPr>
            <a:spLocks noGrp="1" noChangeArrowheads="1"/>
          </p:cNvSpPr>
          <p:nvPr>
            <p:ph type="title"/>
          </p:nvPr>
        </p:nvSpPr>
        <p:spPr/>
        <p:txBody>
          <a:bodyPr/>
          <a:lstStyle/>
          <a:p>
            <a:pPr eaLnBrk="1" hangingPunct="1"/>
            <a:r>
              <a:rPr lang="en-US" sz="4000" dirty="0" smtClean="0"/>
              <a:t>Permanent Establishment – Article 5</a:t>
            </a:r>
          </a:p>
        </p:txBody>
      </p:sp>
      <p:sp>
        <p:nvSpPr>
          <p:cNvPr id="4101" name="Rectangle 3"/>
          <p:cNvSpPr>
            <a:spLocks noGrp="1" noChangeArrowheads="1"/>
          </p:cNvSpPr>
          <p:nvPr>
            <p:ph type="body" idx="1"/>
          </p:nvPr>
        </p:nvSpPr>
        <p:spPr>
          <a:xfrm>
            <a:off x="914400" y="1828800"/>
            <a:ext cx="8229600" cy="4459287"/>
          </a:xfrm>
        </p:spPr>
        <p:txBody>
          <a:bodyPr/>
          <a:lstStyle/>
          <a:p>
            <a:pPr eaLnBrk="1" hangingPunct="1"/>
            <a:endParaRPr lang="en-US" sz="2000" dirty="0" smtClean="0"/>
          </a:p>
          <a:p>
            <a:pPr eaLnBrk="1" hangingPunct="1"/>
            <a:r>
              <a:rPr lang="en-US" sz="2000" dirty="0" smtClean="0"/>
              <a:t>Fixed place of business PE</a:t>
            </a:r>
          </a:p>
          <a:p>
            <a:pPr lvl="1" eaLnBrk="1" hangingPunct="1">
              <a:buFont typeface="Wingdings" pitchFamily="2" charset="2"/>
              <a:buChar char="q"/>
            </a:pPr>
            <a:r>
              <a:rPr lang="en-US" sz="2000" dirty="0" smtClean="0"/>
              <a:t>Article 5(1) – general rule</a:t>
            </a:r>
          </a:p>
          <a:p>
            <a:pPr lvl="1" eaLnBrk="1" hangingPunct="1">
              <a:buFont typeface="Wingdings" pitchFamily="2" charset="2"/>
              <a:buChar char="q"/>
            </a:pPr>
            <a:r>
              <a:rPr lang="en-US" sz="2000" dirty="0" smtClean="0"/>
              <a:t>Article 5(2) – illustrative list</a:t>
            </a:r>
          </a:p>
          <a:p>
            <a:pPr eaLnBrk="1" hangingPunct="1"/>
            <a:r>
              <a:rPr lang="en-US" sz="2000" dirty="0" smtClean="0"/>
              <a:t>Construction site PE – Article 5(3)</a:t>
            </a:r>
          </a:p>
          <a:p>
            <a:pPr eaLnBrk="1" hangingPunct="1"/>
            <a:r>
              <a:rPr lang="en-US" sz="2000" dirty="0" smtClean="0"/>
              <a:t>Excluded activities list – Article 5(4)</a:t>
            </a:r>
          </a:p>
          <a:p>
            <a:pPr eaLnBrk="1" hangingPunct="1"/>
            <a:r>
              <a:rPr lang="en-US" sz="2000" dirty="0" smtClean="0"/>
              <a:t>Agency PE</a:t>
            </a:r>
          </a:p>
          <a:p>
            <a:pPr lvl="1" eaLnBrk="1" hangingPunct="1">
              <a:buFont typeface="Wingdings" pitchFamily="2" charset="2"/>
              <a:buChar char="q"/>
            </a:pPr>
            <a:r>
              <a:rPr lang="en-US" sz="2000" dirty="0" smtClean="0"/>
              <a:t>Article 5(5) – dependent agent PE</a:t>
            </a:r>
          </a:p>
          <a:p>
            <a:pPr lvl="1" eaLnBrk="1" hangingPunct="1">
              <a:buFont typeface="Wingdings" pitchFamily="2" charset="2"/>
              <a:buChar char="q"/>
            </a:pPr>
            <a:r>
              <a:rPr lang="en-US" sz="2000" dirty="0" smtClean="0"/>
              <a:t>Article 5(6) – agents of independent status</a:t>
            </a:r>
          </a:p>
          <a:p>
            <a:pPr eaLnBrk="1" hangingPunct="1"/>
            <a:r>
              <a:rPr lang="en-US" sz="2000" dirty="0" smtClean="0"/>
              <a:t>Controlled companies – Article 5(7)</a:t>
            </a:r>
          </a:p>
        </p:txBody>
      </p:sp>
      <p:sp>
        <p:nvSpPr>
          <p:cNvPr id="4102" name="Rectangle 14"/>
          <p:cNvSpPr>
            <a:spLocks noGrp="1" noChangeArrowheads="1"/>
          </p:cNvSpPr>
          <p:nvPr>
            <p:ph type="dt" sz="quarter" idx="10"/>
          </p:nvPr>
        </p:nvSpPr>
        <p:spPr>
          <a:xfrm>
            <a:off x="990600" y="6400800"/>
            <a:ext cx="1905000" cy="457200"/>
          </a:xfrm>
          <a:noFill/>
        </p:spPr>
        <p:txBody>
          <a:bodyPr/>
          <a:lstStyle/>
          <a:p>
            <a:r>
              <a:rPr lang="en-US" dirty="0"/>
              <a:t>1st November 2014</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30</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Important </a:t>
            </a:r>
            <a:r>
              <a:rPr lang="en-US" sz="3600" dirty="0" smtClean="0"/>
              <a:t>Decisions – Outsourcing of operations to India</a:t>
            </a:r>
            <a:endParaRPr lang="en-US" sz="3600" dirty="0" smtClean="0"/>
          </a:p>
        </p:txBody>
      </p:sp>
      <p:sp>
        <p:nvSpPr>
          <p:cNvPr id="37893" name="Rectangle 3"/>
          <p:cNvSpPr>
            <a:spLocks noGrp="1" noChangeArrowheads="1"/>
          </p:cNvSpPr>
          <p:nvPr>
            <p:ph type="body" idx="1"/>
          </p:nvPr>
        </p:nvSpPr>
        <p:spPr>
          <a:xfrm>
            <a:off x="457200" y="2017713"/>
            <a:ext cx="8497888" cy="4383087"/>
          </a:xfrm>
        </p:spPr>
        <p:txBody>
          <a:bodyPr/>
          <a:lstStyle/>
          <a:p>
            <a:pPr eaLnBrk="1" hangingPunct="1"/>
            <a:r>
              <a:rPr lang="en-US" sz="2400" dirty="0" smtClean="0"/>
              <a:t>Seagate Singapore International Headquarters Pvt. Ltd. – AAR Ruling (AAR No. 831 of 2009) (2010-TIOL-08-ARA-IT)</a:t>
            </a:r>
          </a:p>
          <a:p>
            <a:endParaRPr lang="en-US" sz="1800" dirty="0" smtClean="0"/>
          </a:p>
          <a:p>
            <a:pPr lvl="1"/>
            <a:r>
              <a:rPr lang="en-US" sz="1800" dirty="0" smtClean="0"/>
              <a:t>Held that the place of business owned or possessed by the service provider does not detract from the position that the applicant has a distinct, earmarked and identified places which cater to its business</a:t>
            </a:r>
          </a:p>
          <a:p>
            <a:pPr lvl="1"/>
            <a:r>
              <a:rPr lang="en-US" sz="1800" dirty="0" smtClean="0"/>
              <a:t>By merely outsourcing the operations leading to supplies of products, it cannot be said that the applicant does not carry on any business in India from a fixed place.</a:t>
            </a:r>
          </a:p>
          <a:p>
            <a:pPr lvl="1"/>
            <a:r>
              <a:rPr lang="en-US" sz="1800" dirty="0" smtClean="0"/>
              <a:t>The question whether the person carrying on business operations on behalf of or pursuant to the instructions of the applicant is a dependent or independent agent is not very material in considering the applicability of Article 5.1</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31</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Important </a:t>
            </a:r>
            <a:r>
              <a:rPr lang="en-US" sz="3600" dirty="0" smtClean="0"/>
              <a:t>Decisions – Stocking of goods at Warehouse</a:t>
            </a:r>
            <a:endParaRPr lang="en-US" sz="3600" dirty="0" smtClean="0"/>
          </a:p>
        </p:txBody>
      </p:sp>
      <p:sp>
        <p:nvSpPr>
          <p:cNvPr id="37893" name="Rectangle 3"/>
          <p:cNvSpPr>
            <a:spLocks noGrp="1" noChangeArrowheads="1"/>
          </p:cNvSpPr>
          <p:nvPr>
            <p:ph type="body" idx="1"/>
          </p:nvPr>
        </p:nvSpPr>
        <p:spPr>
          <a:xfrm>
            <a:off x="457200" y="2017713"/>
            <a:ext cx="8497888" cy="4383087"/>
          </a:xfrm>
        </p:spPr>
        <p:txBody>
          <a:bodyPr/>
          <a:lstStyle/>
          <a:p>
            <a:pPr eaLnBrk="1" hangingPunct="1"/>
            <a:r>
              <a:rPr lang="en-US" sz="2400" dirty="0" smtClean="0"/>
              <a:t>Seagate Singapore International Headquarters Pvt. Ltd. – AAR Ruling (AAR No. 831 of 2009) (2010-TIOL-08-ARA-IT)</a:t>
            </a:r>
          </a:p>
          <a:p>
            <a:endParaRPr lang="en-US" sz="1800" dirty="0" smtClean="0"/>
          </a:p>
          <a:p>
            <a:pPr lvl="1"/>
            <a:r>
              <a:rPr lang="en-US" sz="1800" dirty="0" smtClean="0"/>
              <a:t>It is the business place of warehouse / service provider which is also the fixed place of business of the applicant from where the sales activities are carried on</a:t>
            </a:r>
          </a:p>
          <a:p>
            <a:pPr lvl="1"/>
            <a:endParaRPr lang="en-US" sz="1800" dirty="0" smtClean="0"/>
          </a:p>
          <a:p>
            <a:r>
              <a:rPr lang="en-US" sz="2200" dirty="0" smtClean="0"/>
              <a:t>The presence of a stock of goods for prompt delivery facilitates sales of the product and thereby the earning of profit in the host country by the enterprise having the facility. Therefore, a ‘warehouse’ used for storage of goods in order to facilitate sales of the product would create a fixed place of business.</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32</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Important </a:t>
            </a:r>
            <a:r>
              <a:rPr lang="en-US" sz="3600" dirty="0" smtClean="0"/>
              <a:t>Decisions – Residence can be place of management</a:t>
            </a:r>
            <a:endParaRPr lang="en-US" sz="3600" dirty="0" smtClean="0"/>
          </a:p>
        </p:txBody>
      </p:sp>
      <p:sp>
        <p:nvSpPr>
          <p:cNvPr id="37893" name="Rectangle 3"/>
          <p:cNvSpPr>
            <a:spLocks noGrp="1" noChangeArrowheads="1"/>
          </p:cNvSpPr>
          <p:nvPr>
            <p:ph type="body" idx="1"/>
          </p:nvPr>
        </p:nvSpPr>
        <p:spPr>
          <a:xfrm>
            <a:off x="457200" y="2017713"/>
            <a:ext cx="8497888" cy="4383087"/>
          </a:xfrm>
        </p:spPr>
        <p:txBody>
          <a:bodyPr/>
          <a:lstStyle/>
          <a:p>
            <a:pPr eaLnBrk="1" hangingPunct="1"/>
            <a:r>
              <a:rPr lang="en-US" sz="2400" dirty="0" err="1" smtClean="0"/>
              <a:t>Sutron</a:t>
            </a:r>
            <a:r>
              <a:rPr lang="en-US" sz="2400" dirty="0" smtClean="0"/>
              <a:t> Corporation – AAR Ruling 268 ITR 156</a:t>
            </a:r>
            <a:endParaRPr lang="en-US" sz="1800" dirty="0" smtClean="0"/>
          </a:p>
          <a:p>
            <a:endParaRPr lang="en-US" sz="2200" dirty="0" smtClean="0"/>
          </a:p>
          <a:p>
            <a:pPr lvl="1"/>
            <a:r>
              <a:rPr lang="en-US" sz="2200" dirty="0" smtClean="0"/>
              <a:t>Held that the address of the country manager is the fixed place from where the business of the non-resident is partly carried on</a:t>
            </a:r>
          </a:p>
          <a:p>
            <a:pPr lvl="1"/>
            <a:endParaRPr lang="en-US" sz="2200" dirty="0" smtClean="0"/>
          </a:p>
          <a:p>
            <a:pPr lvl="1"/>
            <a:r>
              <a:rPr lang="en-US" sz="2200" dirty="0" smtClean="0"/>
              <a:t>It is immaterial if the same is the residential address of the country manager. The same may also be termed as the place of management or an office</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33</a:t>
            </a:fld>
            <a:endParaRPr lang="en-US" smtClean="0"/>
          </a:p>
        </p:txBody>
      </p:sp>
      <p:sp>
        <p:nvSpPr>
          <p:cNvPr id="37892" name="Rectangle 2"/>
          <p:cNvSpPr>
            <a:spLocks noGrp="1" noChangeArrowheads="1"/>
          </p:cNvSpPr>
          <p:nvPr>
            <p:ph type="title"/>
          </p:nvPr>
        </p:nvSpPr>
        <p:spPr/>
        <p:txBody>
          <a:bodyPr/>
          <a:lstStyle/>
          <a:p>
            <a:pPr eaLnBrk="1" hangingPunct="1"/>
            <a:r>
              <a:rPr lang="en-US" sz="4000" dirty="0" smtClean="0"/>
              <a:t>Service PE</a:t>
            </a:r>
          </a:p>
        </p:txBody>
      </p:sp>
      <p:sp>
        <p:nvSpPr>
          <p:cNvPr id="37893" name="Rectangle 3"/>
          <p:cNvSpPr>
            <a:spLocks noGrp="1" noChangeArrowheads="1"/>
          </p:cNvSpPr>
          <p:nvPr>
            <p:ph type="body" idx="1"/>
          </p:nvPr>
        </p:nvSpPr>
        <p:spPr>
          <a:xfrm>
            <a:off x="457200" y="2017713"/>
            <a:ext cx="8497888" cy="4383087"/>
          </a:xfrm>
        </p:spPr>
        <p:txBody>
          <a:bodyPr/>
          <a:lstStyle/>
          <a:p>
            <a:pPr eaLnBrk="1" hangingPunct="1"/>
            <a:endParaRPr lang="en-US" sz="2400" dirty="0" smtClean="0"/>
          </a:p>
          <a:p>
            <a:pPr eaLnBrk="1" hangingPunct="1"/>
            <a:r>
              <a:rPr lang="en-US" sz="2400" dirty="0" smtClean="0"/>
              <a:t>UN Model – The furnishing of services, including consultancy services (for the same or connected projects) for a periods of more than six months within a period of twelve months</a:t>
            </a:r>
          </a:p>
          <a:p>
            <a:pPr eaLnBrk="1" hangingPunct="1"/>
            <a:endParaRPr lang="en-US" sz="2400" dirty="0" smtClean="0"/>
          </a:p>
          <a:p>
            <a:pPr eaLnBrk="1" hangingPunct="1"/>
            <a:r>
              <a:rPr lang="en-US" sz="2400" dirty="0" smtClean="0"/>
              <a:t>Service PE clause in most of the Indian Treaties – the furnishing of services other than FTS as defined under Article 12 by an enterprise through its employees or other personnel for more than the specified period</a:t>
            </a:r>
            <a:endParaRPr lang="en-US" sz="2200" dirty="0" smtClean="0"/>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34</a:t>
            </a:fld>
            <a:endParaRPr lang="en-US" smtClean="0"/>
          </a:p>
        </p:txBody>
      </p:sp>
      <p:sp>
        <p:nvSpPr>
          <p:cNvPr id="37892" name="Rectangle 2"/>
          <p:cNvSpPr>
            <a:spLocks noGrp="1" noChangeArrowheads="1"/>
          </p:cNvSpPr>
          <p:nvPr>
            <p:ph type="title"/>
          </p:nvPr>
        </p:nvSpPr>
        <p:spPr/>
        <p:txBody>
          <a:bodyPr/>
          <a:lstStyle/>
          <a:p>
            <a:pPr eaLnBrk="1" hangingPunct="1"/>
            <a:r>
              <a:rPr lang="en-US" sz="4000" dirty="0" smtClean="0"/>
              <a:t>Service PE (</a:t>
            </a:r>
            <a:r>
              <a:rPr lang="en-US" sz="4000" dirty="0" err="1" smtClean="0"/>
              <a:t>con’t</a:t>
            </a:r>
            <a:r>
              <a:rPr lang="en-US" sz="4000" dirty="0" smtClean="0"/>
              <a:t>)</a:t>
            </a:r>
          </a:p>
        </p:txBody>
      </p:sp>
      <p:sp>
        <p:nvSpPr>
          <p:cNvPr id="37893" name="Rectangle 3"/>
          <p:cNvSpPr>
            <a:spLocks noGrp="1" noChangeArrowheads="1"/>
          </p:cNvSpPr>
          <p:nvPr>
            <p:ph type="body" idx="1"/>
          </p:nvPr>
        </p:nvSpPr>
        <p:spPr>
          <a:xfrm>
            <a:off x="457200" y="2017713"/>
            <a:ext cx="8497888" cy="4383087"/>
          </a:xfrm>
        </p:spPr>
        <p:txBody>
          <a:bodyPr/>
          <a:lstStyle/>
          <a:p>
            <a:pPr eaLnBrk="1" hangingPunct="1"/>
            <a:endParaRPr lang="en-US" sz="2400" dirty="0" smtClean="0"/>
          </a:p>
          <a:p>
            <a:pPr eaLnBrk="1" hangingPunct="1"/>
            <a:r>
              <a:rPr lang="en-US" sz="2400" dirty="0" smtClean="0"/>
              <a:t>Guidance in Commentary on OCED Model Tax Convention</a:t>
            </a:r>
          </a:p>
          <a:p>
            <a:pPr eaLnBrk="1" hangingPunct="1"/>
            <a:endParaRPr lang="en-US" sz="2400" dirty="0" smtClean="0"/>
          </a:p>
          <a:p>
            <a:pPr lvl="1" eaLnBrk="1" hangingPunct="1"/>
            <a:r>
              <a:rPr lang="en-US" sz="2400" dirty="0" smtClean="0"/>
              <a:t>OECD Model does not contain a Service PE Clause</a:t>
            </a:r>
          </a:p>
          <a:p>
            <a:pPr lvl="1" eaLnBrk="1" hangingPunct="1"/>
            <a:endParaRPr lang="en-US" sz="2400" dirty="0" smtClean="0"/>
          </a:p>
          <a:p>
            <a:pPr lvl="1" eaLnBrk="1" hangingPunct="1"/>
            <a:r>
              <a:rPr lang="en-US" sz="2400" dirty="0" smtClean="0"/>
              <a:t>However, as the economies of the developing country are growing, OECD in its Commentary has stated that states may introduced the concept of Alternative threshold for services (Service PE concept)</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35</a:t>
            </a:fld>
            <a:endParaRPr lang="en-US" smtClean="0"/>
          </a:p>
        </p:txBody>
      </p:sp>
      <p:sp>
        <p:nvSpPr>
          <p:cNvPr id="37892" name="Rectangle 2"/>
          <p:cNvSpPr>
            <a:spLocks noGrp="1" noChangeArrowheads="1"/>
          </p:cNvSpPr>
          <p:nvPr>
            <p:ph type="title"/>
          </p:nvPr>
        </p:nvSpPr>
        <p:spPr/>
        <p:txBody>
          <a:bodyPr/>
          <a:lstStyle/>
          <a:p>
            <a:pPr eaLnBrk="1" hangingPunct="1"/>
            <a:r>
              <a:rPr lang="en-US" sz="4000" dirty="0" smtClean="0"/>
              <a:t>Service PE (</a:t>
            </a:r>
            <a:r>
              <a:rPr lang="en-US" sz="4000" dirty="0" err="1" smtClean="0"/>
              <a:t>con’t</a:t>
            </a:r>
            <a:r>
              <a:rPr lang="en-US" sz="4000" dirty="0" smtClean="0"/>
              <a:t>)</a:t>
            </a:r>
          </a:p>
        </p:txBody>
      </p:sp>
      <p:sp>
        <p:nvSpPr>
          <p:cNvPr id="37893" name="Rectangle 3"/>
          <p:cNvSpPr>
            <a:spLocks noGrp="1" noChangeArrowheads="1"/>
          </p:cNvSpPr>
          <p:nvPr>
            <p:ph type="body" idx="1"/>
          </p:nvPr>
        </p:nvSpPr>
        <p:spPr>
          <a:xfrm>
            <a:off x="457200" y="2017713"/>
            <a:ext cx="8497888" cy="4383087"/>
          </a:xfrm>
        </p:spPr>
        <p:txBody>
          <a:bodyPr/>
          <a:lstStyle/>
          <a:p>
            <a:pPr eaLnBrk="1" hangingPunct="1"/>
            <a:r>
              <a:rPr lang="en-US" sz="2400" dirty="0" smtClean="0"/>
              <a:t>Services rendered should have sufficient nexus with the source state and non-residents cannot be taxed merely because the payer is the resident of that state or those services are commercially </a:t>
            </a:r>
            <a:r>
              <a:rPr lang="en-US" sz="2400" dirty="0" err="1" smtClean="0"/>
              <a:t>utilised</a:t>
            </a:r>
            <a:r>
              <a:rPr lang="en-US" sz="2400" dirty="0" smtClean="0"/>
              <a:t> in that state</a:t>
            </a:r>
          </a:p>
          <a:p>
            <a:pPr eaLnBrk="1" hangingPunct="1"/>
            <a:endParaRPr lang="en-US" sz="2400" dirty="0" smtClean="0"/>
          </a:p>
          <a:p>
            <a:pPr eaLnBrk="1" hangingPunct="1"/>
            <a:r>
              <a:rPr lang="en-US" sz="2400" dirty="0" smtClean="0"/>
              <a:t>Only profits derived from the services should be taxed as against gross basis of taxation</a:t>
            </a:r>
          </a:p>
          <a:p>
            <a:pPr eaLnBrk="1" hangingPunct="1"/>
            <a:endParaRPr lang="en-US" sz="2400" dirty="0" smtClean="0"/>
          </a:p>
          <a:p>
            <a:pPr eaLnBrk="1" hangingPunct="1"/>
            <a:r>
              <a:rPr lang="en-US" sz="2400" dirty="0" smtClean="0"/>
              <a:t>Services rendered for a very short period within the state should not be taxed</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36</a:t>
            </a:fld>
            <a:endParaRPr lang="en-US" smtClean="0"/>
          </a:p>
        </p:txBody>
      </p:sp>
      <p:sp>
        <p:nvSpPr>
          <p:cNvPr id="37892" name="Rectangle 2"/>
          <p:cNvSpPr>
            <a:spLocks noGrp="1" noChangeArrowheads="1"/>
          </p:cNvSpPr>
          <p:nvPr>
            <p:ph type="title"/>
          </p:nvPr>
        </p:nvSpPr>
        <p:spPr/>
        <p:txBody>
          <a:bodyPr/>
          <a:lstStyle/>
          <a:p>
            <a:pPr eaLnBrk="1" hangingPunct="1"/>
            <a:r>
              <a:rPr lang="en-US" sz="4000" dirty="0" smtClean="0"/>
              <a:t>Service PE (</a:t>
            </a:r>
            <a:r>
              <a:rPr lang="en-US" sz="4000" dirty="0" err="1" smtClean="0"/>
              <a:t>con’t</a:t>
            </a:r>
            <a:r>
              <a:rPr lang="en-US" sz="4000" dirty="0" smtClean="0"/>
              <a:t>)</a:t>
            </a:r>
          </a:p>
        </p:txBody>
      </p:sp>
      <p:sp>
        <p:nvSpPr>
          <p:cNvPr id="37893" name="Rectangle 3"/>
          <p:cNvSpPr>
            <a:spLocks noGrp="1" noChangeArrowheads="1"/>
          </p:cNvSpPr>
          <p:nvPr>
            <p:ph type="body" idx="1"/>
          </p:nvPr>
        </p:nvSpPr>
        <p:spPr>
          <a:xfrm>
            <a:off x="457200" y="2017713"/>
            <a:ext cx="8497888" cy="4383087"/>
          </a:xfrm>
        </p:spPr>
        <p:txBody>
          <a:bodyPr/>
          <a:lstStyle/>
          <a:p>
            <a:pPr eaLnBrk="1" hangingPunct="1"/>
            <a:r>
              <a:rPr lang="en-US" sz="2400" dirty="0" smtClean="0"/>
              <a:t>The OECD states as follows:</a:t>
            </a:r>
          </a:p>
          <a:p>
            <a:pPr eaLnBrk="1" hangingPunct="1"/>
            <a:endParaRPr lang="en-US" sz="2400" dirty="0" smtClean="0"/>
          </a:p>
          <a:p>
            <a:pPr lvl="1" eaLnBrk="1" hangingPunct="1"/>
            <a:r>
              <a:rPr lang="en-US" sz="2400" dirty="0" smtClean="0"/>
              <a:t>Conditions in sub-</a:t>
            </a:r>
            <a:r>
              <a:rPr lang="en-US" sz="2400" dirty="0" err="1" smtClean="0"/>
              <a:t>para</a:t>
            </a:r>
            <a:r>
              <a:rPr lang="en-US" sz="2400" dirty="0" smtClean="0"/>
              <a:t> (a):</a:t>
            </a:r>
          </a:p>
          <a:p>
            <a:pPr eaLnBrk="1" hangingPunct="1"/>
            <a:endParaRPr lang="en-US" sz="2400" dirty="0" smtClean="0"/>
          </a:p>
          <a:p>
            <a:pPr lvl="1" eaLnBrk="1" hangingPunct="1"/>
            <a:r>
              <a:rPr lang="en-US" sz="2000" dirty="0" smtClean="0"/>
              <a:t>Services are performed through an individual who is present in the source state for more than 183 days (in aggregate) in any twelve month period, and</a:t>
            </a:r>
          </a:p>
          <a:p>
            <a:pPr lvl="1" eaLnBrk="1" hangingPunct="1"/>
            <a:r>
              <a:rPr lang="en-US" sz="2000" dirty="0" smtClean="0"/>
              <a:t>More than 50% of the gross revenues (attributable) to active business activities) of the enterprise during the period of stay of such individual in the source state is derived from such services performed in the source state</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37</a:t>
            </a:fld>
            <a:endParaRPr lang="en-US" smtClean="0"/>
          </a:p>
        </p:txBody>
      </p:sp>
      <p:sp>
        <p:nvSpPr>
          <p:cNvPr id="37892" name="Rectangle 2"/>
          <p:cNvSpPr>
            <a:spLocks noGrp="1" noChangeArrowheads="1"/>
          </p:cNvSpPr>
          <p:nvPr>
            <p:ph type="title"/>
          </p:nvPr>
        </p:nvSpPr>
        <p:spPr/>
        <p:txBody>
          <a:bodyPr/>
          <a:lstStyle/>
          <a:p>
            <a:pPr eaLnBrk="1" hangingPunct="1"/>
            <a:r>
              <a:rPr lang="en-US" sz="4000" dirty="0" smtClean="0"/>
              <a:t>Service PE (</a:t>
            </a:r>
            <a:r>
              <a:rPr lang="en-US" sz="4000" dirty="0" err="1" smtClean="0"/>
              <a:t>con’t</a:t>
            </a:r>
            <a:r>
              <a:rPr lang="en-US" sz="4000" dirty="0" smtClean="0"/>
              <a:t>)</a:t>
            </a:r>
          </a:p>
        </p:txBody>
      </p:sp>
      <p:sp>
        <p:nvSpPr>
          <p:cNvPr id="37893" name="Rectangle 3"/>
          <p:cNvSpPr>
            <a:spLocks noGrp="1" noChangeArrowheads="1"/>
          </p:cNvSpPr>
          <p:nvPr>
            <p:ph type="body" idx="1"/>
          </p:nvPr>
        </p:nvSpPr>
        <p:spPr>
          <a:xfrm>
            <a:off x="646112" y="1905000"/>
            <a:ext cx="8497888" cy="4383087"/>
          </a:xfrm>
        </p:spPr>
        <p:txBody>
          <a:bodyPr/>
          <a:lstStyle/>
          <a:p>
            <a:pPr eaLnBrk="1" hangingPunct="1"/>
            <a:r>
              <a:rPr lang="en-US" sz="2400" dirty="0" smtClean="0"/>
              <a:t>Conditions in sub-</a:t>
            </a:r>
            <a:r>
              <a:rPr lang="en-US" sz="2400" dirty="0" err="1" smtClean="0"/>
              <a:t>para</a:t>
            </a:r>
            <a:r>
              <a:rPr lang="en-US" sz="2400" dirty="0" smtClean="0"/>
              <a:t> (b):</a:t>
            </a:r>
          </a:p>
          <a:p>
            <a:pPr lvl="1" eaLnBrk="1" hangingPunct="1"/>
            <a:r>
              <a:rPr lang="en-US" sz="2400" dirty="0" smtClean="0"/>
              <a:t>Services are performed by one or more individual who are present and performing services in the source state for more than 183 days (in aggregate) in any twelve month period, and</a:t>
            </a:r>
          </a:p>
          <a:p>
            <a:pPr lvl="1" eaLnBrk="1" hangingPunct="1"/>
            <a:r>
              <a:rPr lang="en-US" sz="2400" dirty="0" smtClean="0"/>
              <a:t>Such services are performed for the same project or connected</a:t>
            </a:r>
          </a:p>
          <a:p>
            <a:pPr eaLnBrk="1" hangingPunct="1"/>
            <a:r>
              <a:rPr lang="en-US" sz="2400" dirty="0" smtClean="0"/>
              <a:t>OECD’s conclusion: If supervision and control on deputed personnel is with the enterprise, than only PE</a:t>
            </a:r>
          </a:p>
          <a:p>
            <a:pPr eaLnBrk="1" hangingPunct="1"/>
            <a:r>
              <a:rPr lang="en-US" sz="2400" dirty="0" smtClean="0"/>
              <a:t>India’s reservation: Does not agree with it</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38</a:t>
            </a:fld>
            <a:endParaRPr lang="en-US" smtClean="0"/>
          </a:p>
        </p:txBody>
      </p:sp>
      <p:sp>
        <p:nvSpPr>
          <p:cNvPr id="37892" name="Rectangle 2"/>
          <p:cNvSpPr>
            <a:spLocks noGrp="1" noChangeArrowheads="1"/>
          </p:cNvSpPr>
          <p:nvPr>
            <p:ph type="title"/>
          </p:nvPr>
        </p:nvSpPr>
        <p:spPr/>
        <p:txBody>
          <a:bodyPr/>
          <a:lstStyle/>
          <a:p>
            <a:pPr eaLnBrk="1" hangingPunct="1"/>
            <a:r>
              <a:rPr lang="en-US" sz="4000" dirty="0" smtClean="0"/>
              <a:t>UN Model – Some Issues</a:t>
            </a:r>
          </a:p>
        </p:txBody>
      </p:sp>
      <p:sp>
        <p:nvSpPr>
          <p:cNvPr id="37893" name="Rectangle 3"/>
          <p:cNvSpPr>
            <a:spLocks noGrp="1" noChangeArrowheads="1"/>
          </p:cNvSpPr>
          <p:nvPr>
            <p:ph type="body" idx="1"/>
          </p:nvPr>
        </p:nvSpPr>
        <p:spPr>
          <a:xfrm>
            <a:off x="457200" y="2017713"/>
            <a:ext cx="8497888" cy="4383087"/>
          </a:xfrm>
        </p:spPr>
        <p:txBody>
          <a:bodyPr/>
          <a:lstStyle/>
          <a:p>
            <a:pPr eaLnBrk="1" hangingPunct="1"/>
            <a:r>
              <a:rPr lang="en-US" sz="2400" dirty="0" smtClean="0"/>
              <a:t>What constitutes a month for calculating the period of six months? (whether calendar month or period of 30 days, services spread over 2 months, etc.)</a:t>
            </a:r>
          </a:p>
          <a:p>
            <a:pPr eaLnBrk="1" hangingPunct="1"/>
            <a:endParaRPr lang="en-US" sz="2400" dirty="0" smtClean="0"/>
          </a:p>
          <a:p>
            <a:pPr eaLnBrk="1" hangingPunct="1"/>
            <a:r>
              <a:rPr lang="en-US" sz="2400" dirty="0" smtClean="0"/>
              <a:t>Whether other personnel includes a company?</a:t>
            </a:r>
          </a:p>
          <a:p>
            <a:pPr eaLnBrk="1" hangingPunct="1"/>
            <a:endParaRPr lang="en-US" sz="2400" dirty="0" smtClean="0"/>
          </a:p>
          <a:p>
            <a:pPr eaLnBrk="1" hangingPunct="1"/>
            <a:r>
              <a:rPr lang="en-US" sz="2400" dirty="0" smtClean="0"/>
              <a:t>Aggregation of Period - Services rendered for same or connected projects, however in many of the treaties entered into by India, Service PE Clause does not include the phrase ‘same or connected projects’</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39</a:t>
            </a:fld>
            <a:endParaRPr lang="en-US" smtClean="0"/>
          </a:p>
        </p:txBody>
      </p:sp>
      <p:sp>
        <p:nvSpPr>
          <p:cNvPr id="37892" name="Rectangle 2"/>
          <p:cNvSpPr>
            <a:spLocks noGrp="1" noChangeArrowheads="1"/>
          </p:cNvSpPr>
          <p:nvPr>
            <p:ph type="title"/>
          </p:nvPr>
        </p:nvSpPr>
        <p:spPr/>
        <p:txBody>
          <a:bodyPr/>
          <a:lstStyle/>
          <a:p>
            <a:pPr eaLnBrk="1" hangingPunct="1"/>
            <a:r>
              <a:rPr lang="en-US" sz="4000" dirty="0" smtClean="0"/>
              <a:t>OECD Model – Some Issues</a:t>
            </a:r>
          </a:p>
        </p:txBody>
      </p:sp>
      <p:sp>
        <p:nvSpPr>
          <p:cNvPr id="37893" name="Rectangle 3"/>
          <p:cNvSpPr>
            <a:spLocks noGrp="1" noChangeArrowheads="1"/>
          </p:cNvSpPr>
          <p:nvPr>
            <p:ph type="body" idx="1"/>
          </p:nvPr>
        </p:nvSpPr>
        <p:spPr>
          <a:xfrm>
            <a:off x="457200" y="2017713"/>
            <a:ext cx="8497888" cy="4383087"/>
          </a:xfrm>
        </p:spPr>
        <p:txBody>
          <a:bodyPr/>
          <a:lstStyle/>
          <a:p>
            <a:pPr eaLnBrk="1" hangingPunct="1"/>
            <a:r>
              <a:rPr lang="en-US" sz="2400" dirty="0" smtClean="0"/>
              <a:t>Whether 183 day to be computed considering day as man day or singular day?</a:t>
            </a:r>
          </a:p>
          <a:p>
            <a:pPr eaLnBrk="1" hangingPunct="1"/>
            <a:endParaRPr lang="en-US" sz="2400" dirty="0" smtClean="0"/>
          </a:p>
          <a:p>
            <a:pPr eaLnBrk="1" hangingPunct="1"/>
            <a:r>
              <a:rPr lang="en-US" sz="2400" dirty="0" smtClean="0"/>
              <a:t>Aggregation of Period - Services rendered for same or connected projects, however in many of the treaties entered into by India, Service PE Clause does not include the phrase ‘same or connected projects’</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xfrm>
            <a:off x="3657600" y="6400800"/>
            <a:ext cx="2895600" cy="457200"/>
          </a:xfrm>
          <a:noFill/>
        </p:spPr>
        <p:txBody>
          <a:bodyPr/>
          <a:lstStyle/>
          <a:p>
            <a:r>
              <a:rPr lang="en-US" dirty="0" smtClean="0"/>
              <a:t>P. P. Shah &amp; Associates</a:t>
            </a:r>
          </a:p>
        </p:txBody>
      </p:sp>
      <p:sp>
        <p:nvSpPr>
          <p:cNvPr id="4099" name="Slide Number Placeholder 5"/>
          <p:cNvSpPr>
            <a:spLocks noGrp="1"/>
          </p:cNvSpPr>
          <p:nvPr>
            <p:ph type="sldNum" sz="quarter" idx="12"/>
          </p:nvPr>
        </p:nvSpPr>
        <p:spPr>
          <a:noFill/>
        </p:spPr>
        <p:txBody>
          <a:bodyPr/>
          <a:lstStyle/>
          <a:p>
            <a:fld id="{1E13CE1F-2EE8-4EDF-912D-0F797AA589D8}" type="slidenum">
              <a:rPr lang="en-US" smtClean="0"/>
              <a:pPr/>
              <a:t>4</a:t>
            </a:fld>
            <a:endParaRPr lang="en-US" smtClean="0"/>
          </a:p>
        </p:txBody>
      </p:sp>
      <p:sp>
        <p:nvSpPr>
          <p:cNvPr id="4100" name="Rectangle 2"/>
          <p:cNvSpPr>
            <a:spLocks noGrp="1" noChangeArrowheads="1"/>
          </p:cNvSpPr>
          <p:nvPr>
            <p:ph type="title"/>
          </p:nvPr>
        </p:nvSpPr>
        <p:spPr/>
        <p:txBody>
          <a:bodyPr/>
          <a:lstStyle/>
          <a:p>
            <a:pPr eaLnBrk="1" hangingPunct="1"/>
            <a:r>
              <a:rPr lang="en-US" sz="4000" dirty="0" smtClean="0"/>
              <a:t>Permanent Establishment – Basic Rule</a:t>
            </a:r>
          </a:p>
        </p:txBody>
      </p:sp>
      <p:sp>
        <p:nvSpPr>
          <p:cNvPr id="4101" name="Rectangle 3"/>
          <p:cNvSpPr>
            <a:spLocks noGrp="1" noChangeArrowheads="1"/>
          </p:cNvSpPr>
          <p:nvPr>
            <p:ph type="body" idx="1"/>
          </p:nvPr>
        </p:nvSpPr>
        <p:spPr>
          <a:xfrm>
            <a:off x="914400" y="1828800"/>
            <a:ext cx="8229600" cy="4724400"/>
          </a:xfrm>
        </p:spPr>
        <p:txBody>
          <a:bodyPr/>
          <a:lstStyle/>
          <a:p>
            <a:pPr marL="0" indent="0" eaLnBrk="1" hangingPunct="1">
              <a:buNone/>
            </a:pPr>
            <a:r>
              <a:rPr lang="en-US" sz="2000" dirty="0" smtClean="0"/>
              <a:t>For the purposes of this Convention, the term "permanent establishment“ means a fixed place of business through which the business of an enterprise is wholly or partly carried on</a:t>
            </a:r>
          </a:p>
          <a:p>
            <a:pPr eaLnBrk="1" hangingPunct="1"/>
            <a:r>
              <a:rPr lang="en-US" sz="2000" dirty="0" smtClean="0"/>
              <a:t>There must be a fixed place of business (</a:t>
            </a:r>
            <a:r>
              <a:rPr lang="en-US" sz="2000" dirty="0" err="1" smtClean="0"/>
              <a:t>situs</a:t>
            </a:r>
            <a:r>
              <a:rPr lang="en-US" sz="2000" dirty="0" smtClean="0"/>
              <a:t> test);</a:t>
            </a:r>
          </a:p>
          <a:p>
            <a:pPr eaLnBrk="1" hangingPunct="1"/>
            <a:r>
              <a:rPr lang="en-US" sz="2000" dirty="0" smtClean="0"/>
              <a:t>The fixed place of business must be located [in a] certain territorial area (locus test);</a:t>
            </a:r>
          </a:p>
          <a:p>
            <a:pPr eaLnBrk="1" hangingPunct="1"/>
            <a:r>
              <a:rPr lang="en-US" sz="2000" dirty="0" smtClean="0"/>
              <a:t>The use of the fixed place of business must last for a certain period of time (tempus test);</a:t>
            </a:r>
          </a:p>
          <a:p>
            <a:pPr eaLnBrk="1" hangingPunct="1"/>
            <a:r>
              <a:rPr lang="en-US" sz="2000" dirty="0" smtClean="0"/>
              <a:t>The taxpayer must have a certain right of use [over] the fixed place of business (</a:t>
            </a:r>
            <a:r>
              <a:rPr lang="en-US" sz="2000" dirty="0" err="1" smtClean="0"/>
              <a:t>ius</a:t>
            </a:r>
            <a:r>
              <a:rPr lang="en-US" sz="2000" dirty="0" smtClean="0"/>
              <a:t> test);</a:t>
            </a:r>
          </a:p>
          <a:p>
            <a:pPr eaLnBrk="1" hangingPunct="1"/>
            <a:r>
              <a:rPr lang="en-US" sz="2000" dirty="0" smtClean="0"/>
              <a:t>The activities performed through the fixed place of business must be of a business character (business activity test)</a:t>
            </a:r>
          </a:p>
          <a:p>
            <a:pPr eaLnBrk="1" hangingPunct="1"/>
            <a:r>
              <a:rPr lang="en-US" sz="2000" dirty="0" smtClean="0"/>
              <a:t>Swiss doctrine : Herbert Wetter</a:t>
            </a:r>
          </a:p>
          <a:p>
            <a:pPr lvl="1" eaLnBrk="1" hangingPunct="1"/>
            <a:r>
              <a:rPr lang="en-US" sz="1600" dirty="0" smtClean="0"/>
              <a:t> </a:t>
            </a:r>
            <a:r>
              <a:rPr lang="en-US" sz="1800" dirty="0" smtClean="0"/>
              <a:t>Objective, subjective and functional aspects of PE</a:t>
            </a:r>
          </a:p>
        </p:txBody>
      </p:sp>
      <p:sp>
        <p:nvSpPr>
          <p:cNvPr id="4102" name="Rectangle 14"/>
          <p:cNvSpPr>
            <a:spLocks noGrp="1" noChangeArrowheads="1"/>
          </p:cNvSpPr>
          <p:nvPr>
            <p:ph type="dt" sz="quarter" idx="10"/>
          </p:nvPr>
        </p:nvSpPr>
        <p:spPr>
          <a:xfrm>
            <a:off x="990600" y="6400800"/>
            <a:ext cx="1905000" cy="457200"/>
          </a:xfrm>
          <a:noFill/>
        </p:spPr>
        <p:txBody>
          <a:bodyPr/>
          <a:lstStyle/>
          <a:p>
            <a:r>
              <a:rPr lang="en-US" dirty="0"/>
              <a:t>1st November 2014</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noFill/>
        </p:spPr>
        <p:txBody>
          <a:bodyPr/>
          <a:lstStyle/>
          <a:p>
            <a:r>
              <a:rPr lang="en-US" smtClean="0"/>
              <a:t>P. P. Shah &amp; Associates</a:t>
            </a:r>
          </a:p>
        </p:txBody>
      </p:sp>
      <p:sp>
        <p:nvSpPr>
          <p:cNvPr id="33795" name="Slide Number Placeholder 5"/>
          <p:cNvSpPr>
            <a:spLocks noGrp="1"/>
          </p:cNvSpPr>
          <p:nvPr>
            <p:ph type="sldNum" sz="quarter" idx="12"/>
          </p:nvPr>
        </p:nvSpPr>
        <p:spPr>
          <a:noFill/>
        </p:spPr>
        <p:txBody>
          <a:bodyPr/>
          <a:lstStyle/>
          <a:p>
            <a:fld id="{D56A5806-0141-4A87-89B4-DED56968FA65}" type="slidenum">
              <a:rPr lang="en-US" smtClean="0"/>
              <a:pPr/>
              <a:t>40</a:t>
            </a:fld>
            <a:endParaRPr lang="en-US" smtClean="0"/>
          </a:p>
        </p:txBody>
      </p:sp>
      <p:sp>
        <p:nvSpPr>
          <p:cNvPr id="33796" name="Rectangle 2"/>
          <p:cNvSpPr>
            <a:spLocks noGrp="1" noChangeArrowheads="1"/>
          </p:cNvSpPr>
          <p:nvPr>
            <p:ph type="title"/>
          </p:nvPr>
        </p:nvSpPr>
        <p:spPr/>
        <p:txBody>
          <a:bodyPr/>
          <a:lstStyle/>
          <a:p>
            <a:pPr eaLnBrk="1" hangingPunct="1"/>
            <a:r>
              <a:rPr lang="en-US" sz="3200" dirty="0" smtClean="0"/>
              <a:t>Service PE – UN Model - Guidance in OECD Commentary - Indian Treaties</a:t>
            </a:r>
          </a:p>
        </p:txBody>
      </p:sp>
      <p:sp>
        <p:nvSpPr>
          <p:cNvPr id="33797" name="Rectangle 3"/>
          <p:cNvSpPr>
            <a:spLocks noGrp="1" noChangeArrowheads="1"/>
          </p:cNvSpPr>
          <p:nvPr>
            <p:ph type="body" idx="1"/>
          </p:nvPr>
        </p:nvSpPr>
        <p:spPr>
          <a:xfrm>
            <a:off x="457200" y="2017713"/>
            <a:ext cx="8497888" cy="4459287"/>
          </a:xfrm>
        </p:spPr>
        <p:txBody>
          <a:bodyPr/>
          <a:lstStyle/>
          <a:p>
            <a:pPr eaLnBrk="1" hangingPunct="1">
              <a:buNone/>
            </a:pPr>
            <a:endParaRPr lang="en-US" sz="1800" dirty="0" smtClean="0"/>
          </a:p>
          <a:p>
            <a:pPr eaLnBrk="1" hangingPunct="1">
              <a:buFont typeface="Wingdings" pitchFamily="2" charset="2"/>
              <a:buNone/>
            </a:pPr>
            <a:r>
              <a:rPr lang="en-US" sz="1800" dirty="0" smtClean="0"/>
              <a:t> </a:t>
            </a:r>
          </a:p>
        </p:txBody>
      </p:sp>
      <p:sp>
        <p:nvSpPr>
          <p:cNvPr id="33798"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graphicFrame>
        <p:nvGraphicFramePr>
          <p:cNvPr id="7" name="Table 6"/>
          <p:cNvGraphicFramePr>
            <a:graphicFrameLocks noGrp="1"/>
          </p:cNvGraphicFramePr>
          <p:nvPr/>
        </p:nvGraphicFramePr>
        <p:xfrm>
          <a:off x="533400" y="2133600"/>
          <a:ext cx="8153400" cy="3992880"/>
        </p:xfrm>
        <a:graphic>
          <a:graphicData uri="http://schemas.openxmlformats.org/drawingml/2006/table">
            <a:tbl>
              <a:tblPr firstRow="1" bandRow="1">
                <a:tableStyleId>{46F890A9-2807-4EBB-B81D-B2AA78EC7F39}</a:tableStyleId>
              </a:tblPr>
              <a:tblGrid>
                <a:gridCol w="1828800"/>
                <a:gridCol w="2209800"/>
                <a:gridCol w="2209800"/>
                <a:gridCol w="1905000"/>
              </a:tblGrid>
              <a:tr h="476250">
                <a:tc>
                  <a:txBody>
                    <a:bodyPr/>
                    <a:lstStyle/>
                    <a:p>
                      <a:pPr algn="ctr"/>
                      <a:r>
                        <a:rPr lang="en-US" sz="1400" dirty="0" smtClean="0"/>
                        <a:t>Particulars</a:t>
                      </a:r>
                      <a:endParaRPr lang="en-US" sz="1400" dirty="0"/>
                    </a:p>
                  </a:txBody>
                  <a:tcPr/>
                </a:tc>
                <a:tc>
                  <a:txBody>
                    <a:bodyPr/>
                    <a:lstStyle/>
                    <a:p>
                      <a:pPr algn="ctr"/>
                      <a:r>
                        <a:rPr lang="en-US" sz="1400" dirty="0" smtClean="0"/>
                        <a:t>UN Model</a:t>
                      </a:r>
                      <a:endParaRPr lang="en-US" sz="1400" dirty="0"/>
                    </a:p>
                  </a:txBody>
                  <a:tcPr/>
                </a:tc>
                <a:tc>
                  <a:txBody>
                    <a:bodyPr/>
                    <a:lstStyle/>
                    <a:p>
                      <a:pPr algn="ctr"/>
                      <a:r>
                        <a:rPr lang="en-US" sz="1400" dirty="0" smtClean="0"/>
                        <a:t>Guidance in OECD</a:t>
                      </a:r>
                    </a:p>
                    <a:p>
                      <a:pPr algn="ctr"/>
                      <a:r>
                        <a:rPr lang="en-US" sz="1400" dirty="0" smtClean="0"/>
                        <a:t>Commentary</a:t>
                      </a:r>
                      <a:endParaRPr lang="en-US" sz="1400" dirty="0"/>
                    </a:p>
                  </a:txBody>
                  <a:tcPr/>
                </a:tc>
                <a:tc>
                  <a:txBody>
                    <a:bodyPr/>
                    <a:lstStyle/>
                    <a:p>
                      <a:pPr algn="ctr"/>
                      <a:r>
                        <a:rPr lang="en-US" sz="1400" dirty="0" smtClean="0"/>
                        <a:t>Indian Treaties</a:t>
                      </a:r>
                      <a:endParaRPr lang="en-US" sz="1400" dirty="0"/>
                    </a:p>
                  </a:txBody>
                  <a:tcPr/>
                </a:tc>
              </a:tr>
              <a:tr h="476250">
                <a:tc>
                  <a:txBody>
                    <a:bodyPr/>
                    <a:lstStyle/>
                    <a:p>
                      <a:r>
                        <a:rPr lang="en-US" sz="1400" dirty="0" smtClean="0"/>
                        <a:t>Services Rendered</a:t>
                      </a:r>
                    </a:p>
                    <a:p>
                      <a:r>
                        <a:rPr lang="en-US" sz="1400" dirty="0" smtClean="0"/>
                        <a:t>by</a:t>
                      </a:r>
                      <a:endParaRPr lang="en-US" sz="1400" dirty="0"/>
                    </a:p>
                  </a:txBody>
                  <a:tcPr/>
                </a:tc>
                <a:tc>
                  <a:txBody>
                    <a:bodyPr/>
                    <a:lstStyle/>
                    <a:p>
                      <a:r>
                        <a:rPr lang="en-US" sz="1400" dirty="0" smtClean="0"/>
                        <a:t>Employees and</a:t>
                      </a:r>
                    </a:p>
                    <a:p>
                      <a:r>
                        <a:rPr lang="en-US" sz="1400" dirty="0" smtClean="0"/>
                        <a:t>other personnel</a:t>
                      </a:r>
                      <a:endParaRPr lang="en-US" sz="1400" dirty="0"/>
                    </a:p>
                  </a:txBody>
                  <a:tcPr/>
                </a:tc>
                <a:tc>
                  <a:txBody>
                    <a:bodyPr/>
                    <a:lstStyle/>
                    <a:p>
                      <a:r>
                        <a:rPr lang="en-US" sz="1400" dirty="0" smtClean="0"/>
                        <a:t>Individual(s)</a:t>
                      </a:r>
                      <a:endParaRPr lang="en-US" sz="1400" dirty="0"/>
                    </a:p>
                  </a:txBody>
                  <a:tcPr/>
                </a:tc>
                <a:tc>
                  <a:txBody>
                    <a:bodyPr/>
                    <a:lstStyle/>
                    <a:p>
                      <a:r>
                        <a:rPr lang="en-US" sz="1400" dirty="0" smtClean="0"/>
                        <a:t>Employees and other</a:t>
                      </a:r>
                    </a:p>
                    <a:p>
                      <a:r>
                        <a:rPr lang="en-US" sz="1400" dirty="0" smtClean="0"/>
                        <a:t>personnel (in most of</a:t>
                      </a:r>
                    </a:p>
                    <a:p>
                      <a:r>
                        <a:rPr lang="en-US" sz="1400" dirty="0" smtClean="0"/>
                        <a:t>the cases)</a:t>
                      </a:r>
                      <a:endParaRPr lang="en-US" sz="1400" dirty="0"/>
                    </a:p>
                  </a:txBody>
                  <a:tcPr/>
                </a:tc>
              </a:tr>
              <a:tr h="476250">
                <a:tc>
                  <a:txBody>
                    <a:bodyPr/>
                    <a:lstStyle/>
                    <a:p>
                      <a:r>
                        <a:rPr lang="en-US" sz="1400" dirty="0" smtClean="0"/>
                        <a:t>Period</a:t>
                      </a:r>
                    </a:p>
                  </a:txBody>
                  <a:tcPr/>
                </a:tc>
                <a:tc>
                  <a:txBody>
                    <a:bodyPr/>
                    <a:lstStyle/>
                    <a:p>
                      <a:r>
                        <a:rPr lang="en-US" sz="1400" dirty="0" smtClean="0"/>
                        <a:t>Period or Periods aggregating to more than 6 months</a:t>
                      </a:r>
                    </a:p>
                  </a:txBody>
                  <a:tcPr/>
                </a:tc>
                <a:tc>
                  <a:txBody>
                    <a:bodyPr/>
                    <a:lstStyle/>
                    <a:p>
                      <a:r>
                        <a:rPr lang="en-US" sz="1400" dirty="0" smtClean="0"/>
                        <a:t>Period or Periods aggregating to more than 183</a:t>
                      </a:r>
                      <a:r>
                        <a:rPr lang="en-US" sz="1400" baseline="0" dirty="0" smtClean="0"/>
                        <a:t> days</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Period or periods aggregating to more than 90</a:t>
                      </a:r>
                      <a:r>
                        <a:rPr lang="en-US" sz="1400" baseline="0" dirty="0" smtClean="0"/>
                        <a:t> days (especially treaties with developed countries)</a:t>
                      </a:r>
                      <a:endParaRPr lang="en-US" sz="1400" dirty="0" smtClean="0"/>
                    </a:p>
                    <a:p>
                      <a:endParaRPr lang="en-US" sz="1400" dirty="0"/>
                    </a:p>
                  </a:txBody>
                  <a:tcPr/>
                </a:tc>
              </a:tr>
              <a:tr h="476250">
                <a:tc>
                  <a:txBody>
                    <a:bodyPr/>
                    <a:lstStyle/>
                    <a:p>
                      <a:r>
                        <a:rPr lang="en-US" sz="1400" dirty="0" smtClean="0"/>
                        <a:t>Fees for Technical</a:t>
                      </a:r>
                    </a:p>
                    <a:p>
                      <a:r>
                        <a:rPr lang="en-US" sz="1400" dirty="0" smtClean="0"/>
                        <a:t>Services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Furnishing of</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services including</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Consultancy</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Services</a:t>
                      </a:r>
                    </a:p>
                    <a:p>
                      <a:endParaRPr lang="en-US" sz="1400" dirty="0"/>
                    </a:p>
                  </a:txBody>
                  <a:tcPr/>
                </a:tc>
                <a:tc>
                  <a:txBody>
                    <a:bodyPr/>
                    <a:lstStyle/>
                    <a:p>
                      <a:r>
                        <a:rPr lang="en-US" sz="1400" dirty="0" smtClean="0"/>
                        <a:t>Silent (implies</a:t>
                      </a:r>
                    </a:p>
                    <a:p>
                      <a:r>
                        <a:rPr lang="en-US" sz="1400" dirty="0" smtClean="0"/>
                        <a:t>services includes all</a:t>
                      </a:r>
                    </a:p>
                    <a:p>
                      <a:r>
                        <a:rPr lang="en-US" sz="1400" dirty="0" smtClean="0"/>
                        <a:t>services)</a:t>
                      </a:r>
                      <a:endParaRPr lang="en-US" sz="1400" dirty="0"/>
                    </a:p>
                  </a:txBody>
                  <a:tcPr/>
                </a:tc>
                <a:tc>
                  <a:txBody>
                    <a:bodyPr/>
                    <a:lstStyle/>
                    <a:p>
                      <a:r>
                        <a:rPr lang="en-US" sz="1400" dirty="0" smtClean="0"/>
                        <a:t>Services other than</a:t>
                      </a:r>
                    </a:p>
                    <a:p>
                      <a:r>
                        <a:rPr lang="en-US" sz="1400" dirty="0" smtClean="0"/>
                        <a:t>FTS as defined in</a:t>
                      </a:r>
                    </a:p>
                    <a:p>
                      <a:r>
                        <a:rPr lang="en-US" sz="1400" dirty="0" smtClean="0"/>
                        <a:t>Article 12</a:t>
                      </a:r>
                      <a:endParaRPr lang="en-US" sz="1400" dirty="0"/>
                    </a:p>
                  </a:txBody>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noFill/>
        </p:spPr>
        <p:txBody>
          <a:bodyPr/>
          <a:lstStyle/>
          <a:p>
            <a:r>
              <a:rPr lang="en-US" smtClean="0"/>
              <a:t>P. P. Shah &amp; Associates</a:t>
            </a:r>
          </a:p>
        </p:txBody>
      </p:sp>
      <p:sp>
        <p:nvSpPr>
          <p:cNvPr id="33795" name="Slide Number Placeholder 5"/>
          <p:cNvSpPr>
            <a:spLocks noGrp="1"/>
          </p:cNvSpPr>
          <p:nvPr>
            <p:ph type="sldNum" sz="quarter" idx="12"/>
          </p:nvPr>
        </p:nvSpPr>
        <p:spPr>
          <a:noFill/>
        </p:spPr>
        <p:txBody>
          <a:bodyPr/>
          <a:lstStyle/>
          <a:p>
            <a:fld id="{D56A5806-0141-4A87-89B4-DED56968FA65}" type="slidenum">
              <a:rPr lang="en-US" smtClean="0"/>
              <a:pPr/>
              <a:t>41</a:t>
            </a:fld>
            <a:endParaRPr lang="en-US" smtClean="0"/>
          </a:p>
        </p:txBody>
      </p:sp>
      <p:sp>
        <p:nvSpPr>
          <p:cNvPr id="33796" name="Rectangle 2"/>
          <p:cNvSpPr>
            <a:spLocks noGrp="1" noChangeArrowheads="1"/>
          </p:cNvSpPr>
          <p:nvPr>
            <p:ph type="title"/>
          </p:nvPr>
        </p:nvSpPr>
        <p:spPr/>
        <p:txBody>
          <a:bodyPr/>
          <a:lstStyle/>
          <a:p>
            <a:pPr eaLnBrk="1" hangingPunct="1"/>
            <a:r>
              <a:rPr lang="en-US" sz="3200" dirty="0" smtClean="0"/>
              <a:t>Service PE Comparison</a:t>
            </a:r>
          </a:p>
        </p:txBody>
      </p:sp>
      <p:sp>
        <p:nvSpPr>
          <p:cNvPr id="33797" name="Rectangle 3"/>
          <p:cNvSpPr>
            <a:spLocks noGrp="1" noChangeArrowheads="1"/>
          </p:cNvSpPr>
          <p:nvPr>
            <p:ph type="body" idx="1"/>
          </p:nvPr>
        </p:nvSpPr>
        <p:spPr>
          <a:xfrm>
            <a:off x="457200" y="2017713"/>
            <a:ext cx="8497888" cy="4459287"/>
          </a:xfrm>
        </p:spPr>
        <p:txBody>
          <a:bodyPr/>
          <a:lstStyle/>
          <a:p>
            <a:pPr eaLnBrk="1" hangingPunct="1">
              <a:buNone/>
            </a:pPr>
            <a:endParaRPr lang="en-US" sz="1800" dirty="0" smtClean="0"/>
          </a:p>
          <a:p>
            <a:pPr eaLnBrk="1" hangingPunct="1">
              <a:buFont typeface="Wingdings" pitchFamily="2" charset="2"/>
              <a:buNone/>
            </a:pPr>
            <a:r>
              <a:rPr lang="en-US" sz="1800" dirty="0" smtClean="0"/>
              <a:t> </a:t>
            </a:r>
          </a:p>
        </p:txBody>
      </p:sp>
      <p:sp>
        <p:nvSpPr>
          <p:cNvPr id="33798"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graphicFrame>
        <p:nvGraphicFramePr>
          <p:cNvPr id="7" name="Table 6"/>
          <p:cNvGraphicFramePr>
            <a:graphicFrameLocks noGrp="1"/>
          </p:cNvGraphicFramePr>
          <p:nvPr/>
        </p:nvGraphicFramePr>
        <p:xfrm>
          <a:off x="1371600" y="2133600"/>
          <a:ext cx="6477000" cy="3459480"/>
        </p:xfrm>
        <a:graphic>
          <a:graphicData uri="http://schemas.openxmlformats.org/drawingml/2006/table">
            <a:tbl>
              <a:tblPr firstRow="1" bandRow="1">
                <a:tableStyleId>{46F890A9-2807-4EBB-B81D-B2AA78EC7F39}</a:tableStyleId>
              </a:tblPr>
              <a:tblGrid>
                <a:gridCol w="2159000"/>
                <a:gridCol w="4318000"/>
              </a:tblGrid>
              <a:tr h="476250">
                <a:tc>
                  <a:txBody>
                    <a:bodyPr/>
                    <a:lstStyle/>
                    <a:p>
                      <a:pPr algn="ctr"/>
                      <a:r>
                        <a:rPr lang="en-US" sz="1800" dirty="0" smtClean="0"/>
                        <a:t>Countries</a:t>
                      </a:r>
                      <a:endParaRPr lang="en-US" sz="1800" dirty="0"/>
                    </a:p>
                  </a:txBody>
                  <a:tcPr/>
                </a:tc>
                <a:tc>
                  <a:txBody>
                    <a:bodyPr/>
                    <a:lstStyle/>
                    <a:p>
                      <a:pPr algn="ctr"/>
                      <a:r>
                        <a:rPr lang="en-US" sz="1800" dirty="0" smtClean="0"/>
                        <a:t>Service PE</a:t>
                      </a:r>
                      <a:endParaRPr lang="en-US" sz="1800" dirty="0"/>
                    </a:p>
                  </a:txBody>
                  <a:tcPr/>
                </a:tc>
              </a:tr>
              <a:tr h="476250">
                <a:tc>
                  <a:txBody>
                    <a:bodyPr/>
                    <a:lstStyle/>
                    <a:p>
                      <a:r>
                        <a:rPr lang="en-US" sz="1800" dirty="0" smtClean="0"/>
                        <a:t>USA</a:t>
                      </a:r>
                      <a:endParaRPr lang="en-US" sz="1800" dirty="0"/>
                    </a:p>
                  </a:txBody>
                  <a:tcPr/>
                </a:tc>
                <a:tc>
                  <a:txBody>
                    <a:bodyPr/>
                    <a:lstStyle/>
                    <a:p>
                      <a:r>
                        <a:rPr lang="en-US" sz="1800" dirty="0" smtClean="0"/>
                        <a:t>&gt;90 days (The services are performed</a:t>
                      </a:r>
                    </a:p>
                    <a:p>
                      <a:r>
                        <a:rPr lang="en-US" sz="1800" dirty="0" smtClean="0"/>
                        <a:t>within a contracting state for a related</a:t>
                      </a:r>
                    </a:p>
                    <a:p>
                      <a:r>
                        <a:rPr lang="en-US" sz="1800" dirty="0" smtClean="0"/>
                        <a:t>enterprise even for one day)</a:t>
                      </a:r>
                      <a:endParaRPr lang="en-US" sz="1800" dirty="0"/>
                    </a:p>
                  </a:txBody>
                  <a:tcPr/>
                </a:tc>
              </a:tr>
              <a:tr h="476250">
                <a:tc>
                  <a:txBody>
                    <a:bodyPr/>
                    <a:lstStyle/>
                    <a:p>
                      <a:r>
                        <a:rPr lang="en-US" sz="1800" dirty="0" smtClean="0"/>
                        <a:t>UK</a:t>
                      </a:r>
                    </a:p>
                  </a:txBody>
                  <a:tcPr/>
                </a:tc>
                <a:tc>
                  <a:txBody>
                    <a:bodyPr/>
                    <a:lstStyle/>
                    <a:p>
                      <a:r>
                        <a:rPr lang="en-US" sz="1800" dirty="0" smtClean="0"/>
                        <a:t>&gt;90 days (30 days in case of associated</a:t>
                      </a:r>
                    </a:p>
                    <a:p>
                      <a:r>
                        <a:rPr lang="en-US" sz="1800" dirty="0" smtClean="0"/>
                        <a:t>enterprise)</a:t>
                      </a:r>
                    </a:p>
                  </a:txBody>
                  <a:tcPr/>
                </a:tc>
              </a:tr>
              <a:tr h="476250">
                <a:tc>
                  <a:txBody>
                    <a:bodyPr/>
                    <a:lstStyle/>
                    <a:p>
                      <a:r>
                        <a:rPr lang="en-US" sz="1800" dirty="0" smtClean="0"/>
                        <a:t>Germany</a:t>
                      </a:r>
                    </a:p>
                  </a:txBody>
                  <a:tcPr/>
                </a:tc>
                <a:tc>
                  <a:txBody>
                    <a:bodyPr/>
                    <a:lstStyle/>
                    <a:p>
                      <a:r>
                        <a:rPr lang="en-US" sz="1800" dirty="0" smtClean="0"/>
                        <a:t>N. A. </a:t>
                      </a:r>
                    </a:p>
                  </a:txBody>
                  <a:tcPr/>
                </a:tc>
              </a:tr>
              <a:tr h="476250">
                <a:tc>
                  <a:txBody>
                    <a:bodyPr/>
                    <a:lstStyle/>
                    <a:p>
                      <a:r>
                        <a:rPr lang="en-US" sz="1800" dirty="0" smtClean="0"/>
                        <a:t>Japan</a:t>
                      </a:r>
                    </a:p>
                  </a:txBody>
                  <a:tcPr/>
                </a:tc>
                <a:tc>
                  <a:txBody>
                    <a:bodyPr/>
                    <a:lstStyle/>
                    <a:p>
                      <a:r>
                        <a:rPr lang="en-US" sz="1800" dirty="0" smtClean="0"/>
                        <a:t>N. A. </a:t>
                      </a:r>
                    </a:p>
                  </a:txBody>
                  <a:tcPr/>
                </a:tc>
              </a:tr>
              <a:tr h="476250">
                <a:tc>
                  <a:txBody>
                    <a:bodyPr/>
                    <a:lstStyle/>
                    <a:p>
                      <a:r>
                        <a:rPr lang="en-US" sz="1800" dirty="0" smtClean="0"/>
                        <a:t>France</a:t>
                      </a:r>
                    </a:p>
                  </a:txBody>
                  <a:tcPr/>
                </a:tc>
                <a:tc>
                  <a:txBody>
                    <a:bodyPr/>
                    <a:lstStyle/>
                    <a:p>
                      <a:r>
                        <a:rPr lang="en-US" sz="1800" dirty="0" smtClean="0"/>
                        <a:t>N. A. </a:t>
                      </a:r>
                    </a:p>
                  </a:txBody>
                  <a:tcPr/>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42</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Important </a:t>
            </a:r>
            <a:r>
              <a:rPr lang="en-US" sz="3600" dirty="0" smtClean="0"/>
              <a:t>Decisions – Stewardship activities are shareholder activities</a:t>
            </a:r>
            <a:endParaRPr lang="en-US" sz="3600" dirty="0" smtClean="0"/>
          </a:p>
        </p:txBody>
      </p:sp>
      <p:sp>
        <p:nvSpPr>
          <p:cNvPr id="37893" name="Rectangle 3"/>
          <p:cNvSpPr>
            <a:spLocks noGrp="1" noChangeArrowheads="1"/>
          </p:cNvSpPr>
          <p:nvPr>
            <p:ph type="body" idx="1"/>
          </p:nvPr>
        </p:nvSpPr>
        <p:spPr>
          <a:xfrm>
            <a:off x="457200" y="2017713"/>
            <a:ext cx="8497888" cy="4383087"/>
          </a:xfrm>
        </p:spPr>
        <p:txBody>
          <a:bodyPr/>
          <a:lstStyle/>
          <a:p>
            <a:pPr eaLnBrk="1" hangingPunct="1"/>
            <a:r>
              <a:rPr lang="en-US" sz="2400" dirty="0" smtClean="0"/>
              <a:t>Morgan Stanley &amp; Co. – Supreme Court (292 ITR 416)</a:t>
            </a:r>
          </a:p>
          <a:p>
            <a:endParaRPr lang="en-US" sz="1800" dirty="0" smtClean="0"/>
          </a:p>
          <a:p>
            <a:pPr lvl="1"/>
            <a:r>
              <a:rPr lang="en-US" sz="2000" dirty="0" smtClean="0"/>
              <a:t>Stewardship activities refer to wide range of activities undertaken by a shareholder because of its ownership interest in one or more group members</a:t>
            </a:r>
          </a:p>
          <a:p>
            <a:pPr lvl="1"/>
            <a:r>
              <a:rPr lang="en-US" sz="2000" dirty="0" smtClean="0"/>
              <a:t>Held that Stewardship activities by a foreign company should not be considered as services for the purpose of determination of Service PE</a:t>
            </a:r>
          </a:p>
          <a:p>
            <a:pPr lvl="1"/>
            <a:r>
              <a:rPr lang="en-US" sz="2000" dirty="0" smtClean="0"/>
              <a:t>Stewardship activities are essentially shareholder activities and are rendered to protect the interest of the foreign company and as such these activities do not involve rendering of any services to the Indian Concern</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43</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Important </a:t>
            </a:r>
            <a:r>
              <a:rPr lang="en-US" sz="3600" dirty="0" smtClean="0"/>
              <a:t>Decisions – Supervisory activities of lessee</a:t>
            </a:r>
            <a:endParaRPr lang="en-US" sz="3600" dirty="0" smtClean="0"/>
          </a:p>
        </p:txBody>
      </p:sp>
      <p:sp>
        <p:nvSpPr>
          <p:cNvPr id="37893" name="Rectangle 3"/>
          <p:cNvSpPr>
            <a:spLocks noGrp="1" noChangeArrowheads="1"/>
          </p:cNvSpPr>
          <p:nvPr>
            <p:ph type="body" idx="1"/>
          </p:nvPr>
        </p:nvSpPr>
        <p:spPr>
          <a:xfrm>
            <a:off x="457200" y="2017713"/>
            <a:ext cx="8497888" cy="4383087"/>
          </a:xfrm>
        </p:spPr>
        <p:txBody>
          <a:bodyPr/>
          <a:lstStyle/>
          <a:p>
            <a:pPr eaLnBrk="1" hangingPunct="1"/>
            <a:r>
              <a:rPr lang="nn-NO" sz="2400" dirty="0" smtClean="0"/>
              <a:t>Tekniskil (Sendirian) Berhard - 222 ITR 551</a:t>
            </a:r>
            <a:endParaRPr lang="en-US" sz="1800" dirty="0" smtClean="0"/>
          </a:p>
          <a:p>
            <a:pPr lvl="1"/>
            <a:endParaRPr lang="en-US" sz="2000" dirty="0" smtClean="0"/>
          </a:p>
          <a:p>
            <a:pPr lvl="1"/>
            <a:r>
              <a:rPr lang="en-US" sz="2000" dirty="0" err="1" smtClean="0"/>
              <a:t>Lessor</a:t>
            </a:r>
            <a:r>
              <a:rPr lang="en-US" sz="2000" dirty="0" smtClean="0"/>
              <a:t> of personnel furnishing supervisory staff for management and operation of barge involved in installation activities does not carry on supervisory activities when such staff is acting under the direction and control of the lessee.</a:t>
            </a:r>
          </a:p>
          <a:p>
            <a:pPr lvl="1">
              <a:buNone/>
            </a:pPr>
            <a:endParaRPr lang="en-US" sz="2000" dirty="0" smtClean="0"/>
          </a:p>
          <a:p>
            <a:pPr lvl="1"/>
            <a:r>
              <a:rPr lang="en-US" sz="2000" dirty="0" smtClean="0"/>
              <a:t>Held, no Service PE constituted</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44</a:t>
            </a:fld>
            <a:endParaRPr lang="en-US" smtClean="0"/>
          </a:p>
        </p:txBody>
      </p:sp>
      <p:sp>
        <p:nvSpPr>
          <p:cNvPr id="37892" name="Rectangle 2"/>
          <p:cNvSpPr>
            <a:spLocks noGrp="1" noChangeArrowheads="1"/>
          </p:cNvSpPr>
          <p:nvPr>
            <p:ph type="title"/>
          </p:nvPr>
        </p:nvSpPr>
        <p:spPr/>
        <p:txBody>
          <a:bodyPr/>
          <a:lstStyle/>
          <a:p>
            <a:pPr eaLnBrk="1" hangingPunct="1"/>
            <a:r>
              <a:rPr lang="en-US" sz="3200" dirty="0" smtClean="0"/>
              <a:t>Important </a:t>
            </a:r>
            <a:r>
              <a:rPr lang="en-US" sz="3200" dirty="0" smtClean="0"/>
              <a:t>Decisions – Deputation of employees without supervision of foreign enterprise</a:t>
            </a:r>
            <a:endParaRPr lang="en-US" sz="3200" dirty="0" smtClean="0"/>
          </a:p>
        </p:txBody>
      </p:sp>
      <p:sp>
        <p:nvSpPr>
          <p:cNvPr id="37893" name="Rectangle 3"/>
          <p:cNvSpPr>
            <a:spLocks noGrp="1" noChangeArrowheads="1"/>
          </p:cNvSpPr>
          <p:nvPr>
            <p:ph type="body" idx="1"/>
          </p:nvPr>
        </p:nvSpPr>
        <p:spPr>
          <a:xfrm>
            <a:off x="457200" y="2017713"/>
            <a:ext cx="8497888" cy="4383087"/>
          </a:xfrm>
        </p:spPr>
        <p:txBody>
          <a:bodyPr/>
          <a:lstStyle/>
          <a:p>
            <a:pPr eaLnBrk="1" hangingPunct="1"/>
            <a:r>
              <a:rPr lang="nn-NO" sz="2400" dirty="0" smtClean="0"/>
              <a:t>Tekmark Global Solutions LLC – Mumbai Tribunal [2010] 3 taxmann.com 38</a:t>
            </a:r>
          </a:p>
          <a:p>
            <a:pPr eaLnBrk="1" hangingPunct="1"/>
            <a:endParaRPr lang="en-US" sz="2000" dirty="0" smtClean="0"/>
          </a:p>
          <a:p>
            <a:pPr lvl="1"/>
            <a:r>
              <a:rPr lang="en-US" sz="2000" dirty="0" smtClean="0"/>
              <a:t>Mumbai Tribunal held that mere deputation of employees to India would not constitute a Service PE in India so long as the foreign enterprise is not responsible for the work of its employees (or the employees do not work under the supervision and control of the foreign enterprise), even though the employee may continue to be on the payrolls of the foreign entity</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45</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Important </a:t>
            </a:r>
            <a:r>
              <a:rPr lang="en-US" sz="3600" dirty="0" smtClean="0"/>
              <a:t>Decisions – Service PE – No activity in India</a:t>
            </a:r>
            <a:endParaRPr lang="en-US" sz="3600" dirty="0" smtClean="0"/>
          </a:p>
        </p:txBody>
      </p:sp>
      <p:sp>
        <p:nvSpPr>
          <p:cNvPr id="37893" name="Rectangle 3"/>
          <p:cNvSpPr>
            <a:spLocks noGrp="1" noChangeArrowheads="1"/>
          </p:cNvSpPr>
          <p:nvPr>
            <p:ph type="body" idx="1"/>
          </p:nvPr>
        </p:nvSpPr>
        <p:spPr>
          <a:xfrm>
            <a:off x="457200" y="2017713"/>
            <a:ext cx="8497888" cy="4383087"/>
          </a:xfrm>
        </p:spPr>
        <p:txBody>
          <a:bodyPr/>
          <a:lstStyle/>
          <a:p>
            <a:pPr eaLnBrk="1" hangingPunct="1"/>
            <a:r>
              <a:rPr lang="da-DK" sz="2400" dirty="0" smtClean="0"/>
              <a:t>ACIT vs Epcos AG Germany, ITA 398 / PN / 07 - ITAT Pune</a:t>
            </a:r>
          </a:p>
          <a:p>
            <a:pPr eaLnBrk="1" hangingPunct="1">
              <a:buNone/>
            </a:pPr>
            <a:endParaRPr lang="en-US" sz="2000" dirty="0" smtClean="0"/>
          </a:p>
          <a:p>
            <a:pPr lvl="1"/>
            <a:r>
              <a:rPr lang="en-US" sz="2000" dirty="0" smtClean="0"/>
              <a:t>A foreign company having PE in India does not, by itself, lead to the taxability in India; there must be some profit attributable to such PE which alone could be taxed in India because of its existence of PE</a:t>
            </a:r>
          </a:p>
          <a:p>
            <a:pPr lvl="1"/>
            <a:r>
              <a:rPr lang="en-US" sz="2000" dirty="0" smtClean="0"/>
              <a:t>When the PE carries on the activity which does not serve overall purpose of the foreign enterprise or which does not contribute to the profit of the other enterprise, the existence of the PE in other state is wholly academic and does not have any implication in the source jurisdiction</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46</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Important </a:t>
            </a:r>
            <a:r>
              <a:rPr lang="en-US" sz="3600" dirty="0" smtClean="0"/>
              <a:t>Decisions – Guidance to employees by foreign parent</a:t>
            </a:r>
            <a:endParaRPr lang="en-US" sz="3600" dirty="0" smtClean="0"/>
          </a:p>
        </p:txBody>
      </p:sp>
      <p:sp>
        <p:nvSpPr>
          <p:cNvPr id="37893" name="Rectangle 3"/>
          <p:cNvSpPr>
            <a:spLocks noGrp="1" noChangeArrowheads="1"/>
          </p:cNvSpPr>
          <p:nvPr>
            <p:ph type="body" idx="1"/>
          </p:nvPr>
        </p:nvSpPr>
        <p:spPr>
          <a:xfrm>
            <a:off x="457200" y="2017713"/>
            <a:ext cx="8497888" cy="4383087"/>
          </a:xfrm>
        </p:spPr>
        <p:txBody>
          <a:bodyPr/>
          <a:lstStyle/>
          <a:p>
            <a:pPr eaLnBrk="1" hangingPunct="1"/>
            <a:r>
              <a:rPr lang="da-DK" sz="2400" dirty="0" smtClean="0"/>
              <a:t>ACIT vs Epcos AG Germany, ITA 398 / PN / 07 - ITAT Pune (con’t)</a:t>
            </a:r>
          </a:p>
          <a:p>
            <a:pPr eaLnBrk="1" hangingPunct="1">
              <a:buNone/>
            </a:pPr>
            <a:endParaRPr lang="en-US" sz="2000" dirty="0" smtClean="0"/>
          </a:p>
          <a:p>
            <a:pPr lvl="1"/>
            <a:r>
              <a:rPr lang="en-US" sz="2000" dirty="0" smtClean="0"/>
              <a:t>Tribunal held that although some of the employees of the Indian subsidiary worked under the guidance of the parent company, but the work so done was for the purpose of the Indian subsidiary and not the parent company</a:t>
            </a:r>
          </a:p>
          <a:p>
            <a:pPr lvl="1"/>
            <a:r>
              <a:rPr lang="en-US" sz="2000" dirty="0" smtClean="0"/>
              <a:t>Merely because an Indian company conducts its business with the help and guidance of the parent company, it does not follow that the foreign parent company giving guidance will be deemed to have a PE in form of Indian Subsidiary</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47</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Important </a:t>
            </a:r>
            <a:r>
              <a:rPr lang="en-US" sz="3600" dirty="0" smtClean="0"/>
              <a:t>Decisions – Management services in </a:t>
            </a:r>
            <a:r>
              <a:rPr lang="en-US" sz="3600" dirty="0" smtClean="0"/>
              <a:t>India</a:t>
            </a:r>
            <a:endParaRPr lang="en-US" sz="3600" dirty="0" smtClean="0"/>
          </a:p>
        </p:txBody>
      </p:sp>
      <p:sp>
        <p:nvSpPr>
          <p:cNvPr id="37893" name="Rectangle 3"/>
          <p:cNvSpPr>
            <a:spLocks noGrp="1" noChangeArrowheads="1"/>
          </p:cNvSpPr>
          <p:nvPr>
            <p:ph type="body" idx="1"/>
          </p:nvPr>
        </p:nvSpPr>
        <p:spPr>
          <a:xfrm>
            <a:off x="457200" y="2017713"/>
            <a:ext cx="8497888" cy="4383087"/>
          </a:xfrm>
        </p:spPr>
        <p:txBody>
          <a:bodyPr/>
          <a:lstStyle/>
          <a:p>
            <a:pPr eaLnBrk="1" hangingPunct="1">
              <a:buNone/>
            </a:pPr>
            <a:endParaRPr lang="en-US" sz="2000" dirty="0" smtClean="0"/>
          </a:p>
          <a:p>
            <a:r>
              <a:rPr lang="en-US" sz="2400" dirty="0" smtClean="0"/>
              <a:t>242 ITR 208</a:t>
            </a:r>
          </a:p>
          <a:p>
            <a:pPr lvl="1"/>
            <a:endParaRPr lang="en-US" sz="2000" dirty="0" smtClean="0"/>
          </a:p>
          <a:p>
            <a:pPr lvl="1"/>
            <a:r>
              <a:rPr lang="en-US" sz="2000" dirty="0" smtClean="0"/>
              <a:t>A(Indian Co) and B (US Co) formed a joint venture </a:t>
            </a:r>
            <a:r>
              <a:rPr lang="en-US" sz="2000" dirty="0" err="1" smtClean="0"/>
              <a:t>ABCo</a:t>
            </a:r>
            <a:r>
              <a:rPr lang="en-US" sz="2000" dirty="0" smtClean="0"/>
              <a:t> in India. XYZ Inc,(</a:t>
            </a:r>
            <a:r>
              <a:rPr lang="en-US" sz="2000" dirty="0" err="1" smtClean="0"/>
              <a:t>USCo</a:t>
            </a:r>
            <a:r>
              <a:rPr lang="en-US" sz="2000" dirty="0" smtClean="0"/>
              <a:t>) a subsidiary of B rendered management services to AB, by way of Provision of employees.</a:t>
            </a:r>
          </a:p>
          <a:p>
            <a:pPr lvl="1"/>
            <a:endParaRPr lang="en-US" sz="2000" dirty="0" smtClean="0"/>
          </a:p>
          <a:p>
            <a:pPr lvl="1"/>
            <a:r>
              <a:rPr lang="en-US" sz="2000" dirty="0" smtClean="0"/>
              <a:t>Held service PE under Article 5(2)(L) of Indo-US treaty.</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48</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CONSTRUCTION / INSTALLATION PE</a:t>
            </a:r>
          </a:p>
        </p:txBody>
      </p:sp>
      <p:sp>
        <p:nvSpPr>
          <p:cNvPr id="37893" name="Rectangle 3"/>
          <p:cNvSpPr>
            <a:spLocks noGrp="1" noChangeArrowheads="1"/>
          </p:cNvSpPr>
          <p:nvPr>
            <p:ph type="body" idx="1"/>
          </p:nvPr>
        </p:nvSpPr>
        <p:spPr>
          <a:xfrm>
            <a:off x="646112" y="1905000"/>
            <a:ext cx="8497888" cy="4383087"/>
          </a:xfrm>
        </p:spPr>
        <p:txBody>
          <a:bodyPr/>
          <a:lstStyle/>
          <a:p>
            <a:pPr eaLnBrk="1" hangingPunct="1"/>
            <a:r>
              <a:rPr lang="en-US" sz="2000" dirty="0" smtClean="0"/>
              <a:t>A building site or construction or installation project constitutes a permanent establishment only if it lasts more than twelve </a:t>
            </a:r>
            <a:r>
              <a:rPr lang="en-US" sz="2000" dirty="0" smtClean="0"/>
              <a:t>months</a:t>
            </a:r>
          </a:p>
          <a:p>
            <a:pPr eaLnBrk="1" hangingPunct="1"/>
            <a:r>
              <a:rPr lang="en-US" sz="2000" dirty="0" smtClean="0"/>
              <a:t>No fixed </a:t>
            </a:r>
            <a:r>
              <a:rPr lang="en-US" sz="2000" dirty="0" smtClean="0"/>
              <a:t>p</a:t>
            </a:r>
            <a:r>
              <a:rPr lang="en-US" sz="2000" dirty="0" smtClean="0"/>
              <a:t>lace of business is required</a:t>
            </a:r>
            <a:endParaRPr lang="en-US" sz="2000" dirty="0" smtClean="0"/>
          </a:p>
          <a:p>
            <a:pPr eaLnBrk="1" hangingPunct="1"/>
            <a:r>
              <a:rPr lang="en-US" sz="2000" dirty="0" smtClean="0"/>
              <a:t>India’s position on the commentary of the OECD:</a:t>
            </a:r>
          </a:p>
          <a:p>
            <a:pPr lvl="1" eaLnBrk="1" hangingPunct="1"/>
            <a:r>
              <a:rPr lang="en-US" sz="1800" dirty="0" smtClean="0"/>
              <a:t>India reserves the right to replace “construction or installation project” with “construction, installation or assembly project or supervisory activities in connection therewith” and reserve the right to negotiate the period of time for which these should last to be regarded as a PE</a:t>
            </a:r>
          </a:p>
          <a:p>
            <a:pPr lvl="1" eaLnBrk="1" hangingPunct="1"/>
            <a:r>
              <a:rPr lang="en-US" sz="1800" dirty="0" smtClean="0"/>
              <a:t>India reserves the right to treat an enterprise as having a PE if the enterprise furnishes services, including consultancy services through employees or other personnel engaged by the enterprise for such purpose but only where such activities continue for the same project or a connected project for a period or periods aggregating more than a period to be negotiated</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xfrm>
            <a:off x="3657600" y="6400800"/>
            <a:ext cx="2895600" cy="457200"/>
          </a:xfrm>
          <a:noFill/>
        </p:spPr>
        <p:txBody>
          <a:bodyPr/>
          <a:lstStyle/>
          <a:p>
            <a:r>
              <a:rPr lang="en-US" dirty="0"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49</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CONSTRUCTION / INSTALLATION PE – RECENT IMPORTANT DECISIONS</a:t>
            </a:r>
          </a:p>
        </p:txBody>
      </p:sp>
      <p:sp>
        <p:nvSpPr>
          <p:cNvPr id="37893" name="Rectangle 3"/>
          <p:cNvSpPr>
            <a:spLocks noGrp="1" noChangeArrowheads="1"/>
          </p:cNvSpPr>
          <p:nvPr>
            <p:ph type="body" idx="1"/>
          </p:nvPr>
        </p:nvSpPr>
        <p:spPr>
          <a:xfrm>
            <a:off x="685800" y="1828800"/>
            <a:ext cx="8269288" cy="4383087"/>
          </a:xfrm>
        </p:spPr>
        <p:txBody>
          <a:bodyPr/>
          <a:lstStyle/>
          <a:p>
            <a:pPr eaLnBrk="1" hangingPunct="1"/>
            <a:r>
              <a:rPr lang="en-US" sz="1600" dirty="0" smtClean="0"/>
              <a:t>GFA </a:t>
            </a:r>
            <a:r>
              <a:rPr lang="en-US" sz="1600" dirty="0" err="1" smtClean="0"/>
              <a:t>Anlagenbau</a:t>
            </a:r>
            <a:r>
              <a:rPr lang="en-US" sz="1600" dirty="0" smtClean="0"/>
              <a:t> </a:t>
            </a:r>
            <a:r>
              <a:rPr lang="en-US" sz="1600" dirty="0" err="1" smtClean="0"/>
              <a:t>Gmbh</a:t>
            </a:r>
            <a:r>
              <a:rPr lang="en-US" sz="1600" dirty="0" smtClean="0"/>
              <a:t> [2014] 47 taxmann.com 313 (</a:t>
            </a:r>
            <a:r>
              <a:rPr lang="en-US" sz="1600" dirty="0" err="1" smtClean="0"/>
              <a:t>Hyd</a:t>
            </a:r>
            <a:r>
              <a:rPr lang="en-US" sz="1600" dirty="0" smtClean="0"/>
              <a:t>)</a:t>
            </a:r>
          </a:p>
          <a:p>
            <a:pPr lvl="1" eaLnBrk="1" hangingPunct="1"/>
            <a:r>
              <a:rPr lang="en-US" sz="1600" dirty="0" smtClean="0"/>
              <a:t>Supervisory services provided by a foreign company through its technicians do not constitute a PE in India under Germany Tax Treaty</a:t>
            </a:r>
          </a:p>
          <a:p>
            <a:pPr eaLnBrk="1" hangingPunct="1"/>
            <a:endParaRPr lang="en-US" sz="1600" dirty="0" smtClean="0"/>
          </a:p>
          <a:p>
            <a:pPr eaLnBrk="1" hangingPunct="1"/>
            <a:r>
              <a:rPr lang="en-US" sz="1600" dirty="0" smtClean="0"/>
              <a:t>GIL Mauritius Holdings Ltd [2011] 48 SOT 17 (Del)</a:t>
            </a:r>
          </a:p>
          <a:p>
            <a:pPr lvl="1" eaLnBrk="1" hangingPunct="1"/>
            <a:r>
              <a:rPr lang="en-US" sz="1600" dirty="0" smtClean="0"/>
              <a:t>Activities relating to installation of pipe lines by a marine vessel are treated as ‘construction and assembly’ and results into PE if carried on for more than nine months under the Mauritius tax treaty</a:t>
            </a:r>
          </a:p>
          <a:p>
            <a:pPr eaLnBrk="1" hangingPunct="1"/>
            <a:endParaRPr lang="en-US" sz="1600" dirty="0" smtClean="0"/>
          </a:p>
          <a:p>
            <a:pPr eaLnBrk="1" hangingPunct="1"/>
            <a:r>
              <a:rPr lang="en-US" sz="1600" dirty="0" err="1" smtClean="0"/>
              <a:t>Tiong</a:t>
            </a:r>
            <a:r>
              <a:rPr lang="en-US" sz="1600" dirty="0" smtClean="0"/>
              <a:t> </a:t>
            </a:r>
            <a:r>
              <a:rPr lang="en-US" sz="1600" dirty="0" err="1" smtClean="0"/>
              <a:t>Woon</a:t>
            </a:r>
            <a:r>
              <a:rPr lang="en-US" sz="1600" dirty="0" smtClean="0"/>
              <a:t> Project &amp; Contracting </a:t>
            </a:r>
            <a:r>
              <a:rPr lang="en-US" sz="1600" dirty="0" err="1" smtClean="0"/>
              <a:t>Pte</a:t>
            </a:r>
            <a:r>
              <a:rPr lang="en-US" sz="1600" dirty="0" smtClean="0"/>
              <a:t> Ltd [2011] 338 ITR 386 (AAR)</a:t>
            </a:r>
          </a:p>
          <a:p>
            <a:pPr lvl="1" eaLnBrk="1" hangingPunct="1"/>
            <a:r>
              <a:rPr lang="en-US" sz="1600" dirty="0" smtClean="0"/>
              <a:t>The time period of independent installation and assembly projects cannot be aggregated in order to determine the constitution of a PE under Article 5(3) of Singapore tax treaty</a:t>
            </a:r>
          </a:p>
          <a:p>
            <a:pPr eaLnBrk="1" hangingPunct="1"/>
            <a:endParaRPr lang="en-US" sz="1600" dirty="0" smtClean="0"/>
          </a:p>
          <a:p>
            <a:pPr eaLnBrk="1" hangingPunct="1"/>
            <a:r>
              <a:rPr lang="en-US" sz="1600" dirty="0" smtClean="0"/>
              <a:t>ABC [1999] 237 ITR 798 (AAR)</a:t>
            </a:r>
          </a:p>
          <a:p>
            <a:pPr lvl="1" eaLnBrk="1" hangingPunct="1"/>
            <a:r>
              <a:rPr lang="en-US" sz="1600" dirty="0" smtClean="0"/>
              <a:t>Rectifying or supplementing installations of pipelines can be construed as installation or assembly project</a:t>
            </a:r>
          </a:p>
        </p:txBody>
      </p:sp>
      <p:sp>
        <p:nvSpPr>
          <p:cNvPr id="37894" name="Rectangle 14"/>
          <p:cNvSpPr>
            <a:spLocks noGrp="1" noChangeArrowheads="1"/>
          </p:cNvSpPr>
          <p:nvPr>
            <p:ph type="dt" sz="quarter" idx="10"/>
          </p:nvPr>
        </p:nvSpPr>
        <p:spPr>
          <a:xfrm>
            <a:off x="990600" y="6400800"/>
            <a:ext cx="1905000" cy="457200"/>
          </a:xfrm>
          <a:noFill/>
        </p:spPr>
        <p:txBody>
          <a:bodyPr/>
          <a:lstStyle/>
          <a:p>
            <a:r>
              <a:rPr lang="en-US" dirty="0"/>
              <a:t>1st November 2014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xfrm>
            <a:off x="3657600" y="6400800"/>
            <a:ext cx="2895600" cy="457200"/>
          </a:xfrm>
          <a:noFill/>
        </p:spPr>
        <p:txBody>
          <a:bodyPr/>
          <a:lstStyle/>
          <a:p>
            <a:r>
              <a:rPr lang="en-US" dirty="0" smtClean="0"/>
              <a:t>P. P. Shah &amp; Associates</a:t>
            </a:r>
          </a:p>
        </p:txBody>
      </p:sp>
      <p:sp>
        <p:nvSpPr>
          <p:cNvPr id="4099" name="Slide Number Placeholder 5"/>
          <p:cNvSpPr>
            <a:spLocks noGrp="1"/>
          </p:cNvSpPr>
          <p:nvPr>
            <p:ph type="sldNum" sz="quarter" idx="12"/>
          </p:nvPr>
        </p:nvSpPr>
        <p:spPr>
          <a:noFill/>
        </p:spPr>
        <p:txBody>
          <a:bodyPr/>
          <a:lstStyle/>
          <a:p>
            <a:fld id="{1E13CE1F-2EE8-4EDF-912D-0F797AA589D8}" type="slidenum">
              <a:rPr lang="en-US" smtClean="0"/>
              <a:pPr/>
              <a:t>5</a:t>
            </a:fld>
            <a:endParaRPr lang="en-US" smtClean="0"/>
          </a:p>
        </p:txBody>
      </p:sp>
      <p:sp>
        <p:nvSpPr>
          <p:cNvPr id="4100" name="Rectangle 2"/>
          <p:cNvSpPr>
            <a:spLocks noGrp="1" noChangeArrowheads="1"/>
          </p:cNvSpPr>
          <p:nvPr>
            <p:ph type="title"/>
          </p:nvPr>
        </p:nvSpPr>
        <p:spPr/>
        <p:txBody>
          <a:bodyPr/>
          <a:lstStyle/>
          <a:p>
            <a:pPr eaLnBrk="1" hangingPunct="1"/>
            <a:r>
              <a:rPr lang="en-US" sz="4000" dirty="0" smtClean="0"/>
              <a:t>Permanent Establishment – Basic Rule (</a:t>
            </a:r>
            <a:r>
              <a:rPr lang="en-US" sz="4000" dirty="0" err="1" smtClean="0"/>
              <a:t>con’t</a:t>
            </a:r>
            <a:r>
              <a:rPr lang="en-US" sz="4000" dirty="0" smtClean="0"/>
              <a:t>)</a:t>
            </a:r>
          </a:p>
        </p:txBody>
      </p:sp>
      <p:sp>
        <p:nvSpPr>
          <p:cNvPr id="4101" name="Rectangle 3"/>
          <p:cNvSpPr>
            <a:spLocks noGrp="1" noChangeArrowheads="1"/>
          </p:cNvSpPr>
          <p:nvPr>
            <p:ph type="body" idx="1"/>
          </p:nvPr>
        </p:nvSpPr>
        <p:spPr>
          <a:xfrm>
            <a:off x="914400" y="1828800"/>
            <a:ext cx="8229600" cy="4724400"/>
          </a:xfrm>
        </p:spPr>
        <p:txBody>
          <a:bodyPr/>
          <a:lstStyle/>
          <a:p>
            <a:pPr eaLnBrk="1" hangingPunct="1"/>
            <a:r>
              <a:rPr lang="en-US" sz="1900" dirty="0" smtClean="0"/>
              <a:t>All three tests (locus, </a:t>
            </a:r>
            <a:r>
              <a:rPr lang="en-US" sz="1900" dirty="0" err="1" smtClean="0"/>
              <a:t>situs</a:t>
            </a:r>
            <a:r>
              <a:rPr lang="en-US" sz="1900" dirty="0" smtClean="0"/>
              <a:t> and business activity) must be satisfied</a:t>
            </a:r>
          </a:p>
          <a:p>
            <a:pPr eaLnBrk="1" hangingPunct="1"/>
            <a:r>
              <a:rPr lang="en-US" sz="1900" dirty="0" smtClean="0"/>
              <a:t>Presence to be ‘visible’ in the other contracting state</a:t>
            </a:r>
          </a:p>
          <a:p>
            <a:pPr eaLnBrk="1" hangingPunct="1"/>
            <a:r>
              <a:rPr lang="en-US" sz="1900" dirty="0" smtClean="0"/>
              <a:t>Usually linked to a geographical location</a:t>
            </a:r>
          </a:p>
          <a:p>
            <a:pPr eaLnBrk="1" hangingPunct="1"/>
            <a:r>
              <a:rPr lang="en-US" sz="1900" dirty="0" smtClean="0"/>
              <a:t>Covers premises as well as tangible assets used for carrying on business</a:t>
            </a:r>
          </a:p>
          <a:p>
            <a:pPr eaLnBrk="1" hangingPunct="1"/>
            <a:r>
              <a:rPr lang="en-US" sz="1900" dirty="0" smtClean="0"/>
              <a:t>Movable places of business with a temporary fixed location meet the locus test</a:t>
            </a:r>
          </a:p>
          <a:p>
            <a:pPr eaLnBrk="1" hangingPunct="1"/>
            <a:r>
              <a:rPr lang="en-US" sz="1900" dirty="0" smtClean="0"/>
              <a:t>Activities carried out within a defined geographical location could constitute a PE; e.g., a diving offshore vessel functioning within a defined area, dealer selling merchandise from a mobile van</a:t>
            </a:r>
          </a:p>
          <a:p>
            <a:pPr marL="0" indent="0" eaLnBrk="1" hangingPunct="1">
              <a:buNone/>
            </a:pPr>
            <a:r>
              <a:rPr lang="en-US" sz="1900" b="1" dirty="0" smtClean="0"/>
              <a:t>OECD Position</a:t>
            </a:r>
            <a:r>
              <a:rPr lang="en-US" sz="1900" dirty="0" smtClean="0"/>
              <a:t>: Both geographical and commercial coherence necessary</a:t>
            </a:r>
          </a:p>
          <a:p>
            <a:pPr marL="0" indent="0" eaLnBrk="1" hangingPunct="1">
              <a:buNone/>
            </a:pPr>
            <a:r>
              <a:rPr lang="en-US" sz="1900" b="1" dirty="0" smtClean="0"/>
              <a:t>India’s Position</a:t>
            </a:r>
            <a:r>
              <a:rPr lang="en-US" sz="1900" dirty="0" smtClean="0"/>
              <a:t>: India considers both the conditions i.e. geographical and commercial coherence in isolation, to constitute a fixed place of business</a:t>
            </a:r>
          </a:p>
        </p:txBody>
      </p:sp>
      <p:sp>
        <p:nvSpPr>
          <p:cNvPr id="4102" name="Rectangle 14"/>
          <p:cNvSpPr>
            <a:spLocks noGrp="1" noChangeArrowheads="1"/>
          </p:cNvSpPr>
          <p:nvPr>
            <p:ph type="dt" sz="quarter" idx="10"/>
          </p:nvPr>
        </p:nvSpPr>
        <p:spPr>
          <a:xfrm>
            <a:off x="990600" y="6400800"/>
            <a:ext cx="1905000" cy="457200"/>
          </a:xfrm>
          <a:noFill/>
        </p:spPr>
        <p:txBody>
          <a:bodyPr/>
          <a:lstStyle/>
          <a:p>
            <a:r>
              <a:rPr lang="en-US" dirty="0"/>
              <a:t>1st November 2014</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50</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CONSTRUCTION / INSTALLATION PE – IMPORTANT DECISIONS</a:t>
            </a:r>
          </a:p>
        </p:txBody>
      </p:sp>
      <p:sp>
        <p:nvSpPr>
          <p:cNvPr id="37893" name="Rectangle 3"/>
          <p:cNvSpPr>
            <a:spLocks noGrp="1" noChangeArrowheads="1"/>
          </p:cNvSpPr>
          <p:nvPr>
            <p:ph type="body" idx="1"/>
          </p:nvPr>
        </p:nvSpPr>
        <p:spPr>
          <a:xfrm>
            <a:off x="646112" y="1905000"/>
            <a:ext cx="8269288" cy="4383087"/>
          </a:xfrm>
        </p:spPr>
        <p:txBody>
          <a:bodyPr/>
          <a:lstStyle/>
          <a:p>
            <a:pPr eaLnBrk="1" hangingPunct="1"/>
            <a:r>
              <a:rPr lang="en-US" sz="1600" dirty="0" smtClean="0"/>
              <a:t>M/s Krupp UDHE GmbH (2009) 124 TTJ 219 (</a:t>
            </a:r>
            <a:r>
              <a:rPr lang="en-US" sz="1600" dirty="0" err="1" smtClean="0"/>
              <a:t>TMum</a:t>
            </a:r>
            <a:r>
              <a:rPr lang="en-US" sz="1600" dirty="0" smtClean="0"/>
              <a:t>)</a:t>
            </a:r>
          </a:p>
          <a:p>
            <a:pPr lvl="1" eaLnBrk="1" hangingPunct="1"/>
            <a:r>
              <a:rPr lang="en-US" sz="1600" dirty="0" smtClean="0"/>
              <a:t>for computing the minimum period, various sites cannot be considered together, when different contracts have no effective interconnection with each other</a:t>
            </a:r>
          </a:p>
          <a:p>
            <a:pPr lvl="1" eaLnBrk="1" hangingPunct="1"/>
            <a:r>
              <a:rPr lang="en-US" sz="1600" dirty="0" smtClean="0"/>
              <a:t>if supervisory activity is carried out under an independent contract, then the minimum period would commence from the date of commencement of such activity – not from the date of commencement of the project; intervening period in a project cannot be excluded</a:t>
            </a:r>
          </a:p>
          <a:p>
            <a:pPr eaLnBrk="1" hangingPunct="1"/>
            <a:r>
              <a:rPr lang="en-US" sz="1600" dirty="0" err="1" smtClean="0"/>
              <a:t>Pintsch</a:t>
            </a:r>
            <a:r>
              <a:rPr lang="en-US" sz="1600" dirty="0" smtClean="0"/>
              <a:t> </a:t>
            </a:r>
            <a:r>
              <a:rPr lang="en-US" sz="1600" dirty="0" err="1" smtClean="0"/>
              <a:t>Bamag</a:t>
            </a:r>
            <a:r>
              <a:rPr lang="en-US" sz="1600" dirty="0" smtClean="0"/>
              <a:t> In re (2009) 318 ITR 190 (AAR)</a:t>
            </a:r>
          </a:p>
          <a:p>
            <a:pPr lvl="1" eaLnBrk="1" hangingPunct="1"/>
            <a:r>
              <a:rPr lang="en-US" sz="1600" dirty="0" smtClean="0"/>
              <a:t>Where most of the work is sub-contracted to a third party the work place of the sub-contractor cannot be treated as a PE of the principal </a:t>
            </a:r>
            <a:r>
              <a:rPr lang="en-US" sz="1600" dirty="0" err="1" smtClean="0"/>
              <a:t>contractee</a:t>
            </a:r>
            <a:endParaRPr lang="en-US" sz="1600" dirty="0" smtClean="0"/>
          </a:p>
          <a:p>
            <a:pPr eaLnBrk="1" hangingPunct="1"/>
            <a:r>
              <a:rPr lang="en-US" sz="1600" dirty="0" smtClean="0"/>
              <a:t>DCIT v Hyundai Heavy Industries Company Limited (2009) 128 TTJ 4 (</a:t>
            </a:r>
            <a:r>
              <a:rPr lang="en-US" sz="1600" dirty="0" err="1" smtClean="0"/>
              <a:t>TDel</a:t>
            </a:r>
            <a:r>
              <a:rPr lang="en-US" sz="1600" dirty="0" smtClean="0"/>
              <a:t>)</a:t>
            </a:r>
          </a:p>
          <a:p>
            <a:pPr lvl="1" eaLnBrk="1" hangingPunct="1"/>
            <a:r>
              <a:rPr lang="en-US" sz="1600" dirty="0" smtClean="0"/>
              <a:t>For computing the minimum period the period taken for execution of each project to be separately considered</a:t>
            </a:r>
          </a:p>
          <a:p>
            <a:pPr lvl="1" eaLnBrk="1" hangingPunct="1"/>
            <a:r>
              <a:rPr lang="en-US" sz="1600" dirty="0" smtClean="0"/>
              <a:t>If the duration of each project is less than the minimum period prescribed – maintenance of an office for a longer period would also not constitute a PE – to be considered in light of the latest revisions to the OECD commentary</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51</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AGENCY PE</a:t>
            </a:r>
          </a:p>
        </p:txBody>
      </p:sp>
      <p:sp>
        <p:nvSpPr>
          <p:cNvPr id="37893" name="Rectangle 3"/>
          <p:cNvSpPr>
            <a:spLocks noGrp="1" noChangeArrowheads="1"/>
          </p:cNvSpPr>
          <p:nvPr>
            <p:ph type="body" idx="1"/>
          </p:nvPr>
        </p:nvSpPr>
        <p:spPr>
          <a:xfrm>
            <a:off x="646112" y="1905000"/>
            <a:ext cx="8269288" cy="4383087"/>
          </a:xfrm>
        </p:spPr>
        <p:txBody>
          <a:bodyPr/>
          <a:lstStyle/>
          <a:p>
            <a:pPr eaLnBrk="1" hangingPunct="1"/>
            <a:r>
              <a:rPr lang="en-US" sz="1800" dirty="0" smtClean="0"/>
              <a:t>The primary test for an agency is the legal ability of the agent to bind the principal to a third party </a:t>
            </a:r>
            <a:r>
              <a:rPr lang="en-US" sz="1800" dirty="0" smtClean="0"/>
              <a:t>- replaces </a:t>
            </a:r>
            <a:r>
              <a:rPr lang="en-US" sz="1800" dirty="0" smtClean="0"/>
              <a:t>requirement of fixed place of </a:t>
            </a:r>
            <a:r>
              <a:rPr lang="en-US" sz="1800" dirty="0" smtClean="0"/>
              <a:t>business</a:t>
            </a:r>
          </a:p>
          <a:p>
            <a:pPr eaLnBrk="1" hangingPunct="1"/>
            <a:r>
              <a:rPr lang="en-US" sz="1800" dirty="0" smtClean="0"/>
              <a:t>No fixed place of business required</a:t>
            </a:r>
            <a:endParaRPr lang="en-US" sz="1800" dirty="0" smtClean="0"/>
          </a:p>
          <a:p>
            <a:pPr eaLnBrk="1" hangingPunct="1"/>
            <a:r>
              <a:rPr lang="en-US" sz="1800" dirty="0" smtClean="0"/>
              <a:t>Independent </a:t>
            </a:r>
            <a:r>
              <a:rPr lang="en-US" sz="1800" dirty="0" smtClean="0"/>
              <a:t>agent – no PE</a:t>
            </a:r>
          </a:p>
          <a:p>
            <a:pPr lvl="1" eaLnBrk="1" hangingPunct="1"/>
            <a:r>
              <a:rPr lang="en-US" sz="1800" dirty="0" smtClean="0"/>
              <a:t>Legal and economic independence</a:t>
            </a:r>
          </a:p>
          <a:p>
            <a:pPr eaLnBrk="1" hangingPunct="1"/>
            <a:r>
              <a:rPr lang="en-US" sz="1800" dirty="0" smtClean="0"/>
              <a:t>Only </a:t>
            </a:r>
            <a:r>
              <a:rPr lang="en-US" sz="1800" dirty="0" smtClean="0"/>
              <a:t>dependent agent constitutes a PE who-</a:t>
            </a:r>
          </a:p>
          <a:p>
            <a:pPr lvl="1" eaLnBrk="1" hangingPunct="1"/>
            <a:r>
              <a:rPr lang="en-US" sz="1800" dirty="0" smtClean="0"/>
              <a:t>Acts on behalf of enterprise</a:t>
            </a:r>
          </a:p>
          <a:p>
            <a:pPr lvl="1" eaLnBrk="1" hangingPunct="1"/>
            <a:r>
              <a:rPr lang="en-US" sz="1800" dirty="0" smtClean="0"/>
              <a:t>Has authority to conclude contracts</a:t>
            </a:r>
          </a:p>
          <a:p>
            <a:pPr lvl="1" eaLnBrk="1" hangingPunct="1"/>
            <a:r>
              <a:rPr lang="en-US" sz="1800" dirty="0" smtClean="0"/>
              <a:t>Has no authority but habitually maintains stock of goods and regularly delivers goods for the enterprise</a:t>
            </a:r>
          </a:p>
          <a:p>
            <a:pPr eaLnBrk="1" hangingPunct="1"/>
            <a:r>
              <a:rPr lang="en-US" sz="1800" dirty="0" smtClean="0"/>
              <a:t>No </a:t>
            </a:r>
            <a:r>
              <a:rPr lang="en-US" sz="1800" dirty="0" smtClean="0"/>
              <a:t>PE if agent acts in ordinary course of business</a:t>
            </a:r>
          </a:p>
          <a:p>
            <a:pPr eaLnBrk="1" hangingPunct="1"/>
            <a:r>
              <a:rPr lang="en-US" sz="1800" dirty="0" smtClean="0"/>
              <a:t>PE in the State would be only in respect of activities which the agent undertakes for the enterprise</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52</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AGENCY PE – OECD MODEL COMMENTARY</a:t>
            </a:r>
          </a:p>
        </p:txBody>
      </p:sp>
      <p:sp>
        <p:nvSpPr>
          <p:cNvPr id="37893" name="Rectangle 3"/>
          <p:cNvSpPr>
            <a:spLocks noGrp="1" noChangeArrowheads="1"/>
          </p:cNvSpPr>
          <p:nvPr>
            <p:ph type="body" idx="1"/>
          </p:nvPr>
        </p:nvSpPr>
        <p:spPr>
          <a:xfrm>
            <a:off x="646112" y="1905000"/>
            <a:ext cx="8269288" cy="4383087"/>
          </a:xfrm>
        </p:spPr>
        <p:txBody>
          <a:bodyPr/>
          <a:lstStyle/>
          <a:p>
            <a:pPr eaLnBrk="1" hangingPunct="1"/>
            <a:r>
              <a:rPr lang="en-US" sz="2000" dirty="0" smtClean="0"/>
              <a:t>Article 5(5) :</a:t>
            </a:r>
          </a:p>
          <a:p>
            <a:pPr eaLnBrk="1" hangingPunct="1">
              <a:buNone/>
            </a:pPr>
            <a:r>
              <a:rPr lang="en-US" sz="1600" dirty="0" smtClean="0"/>
              <a:t>      </a:t>
            </a:r>
          </a:p>
          <a:p>
            <a:pPr eaLnBrk="1" hangingPunct="1">
              <a:buNone/>
            </a:pPr>
            <a:r>
              <a:rPr lang="en-US" sz="1600" dirty="0" smtClean="0"/>
              <a:t>      “Notwithstanding the provisions of paragraphs 1 and 2, where a person — other than an agent of an independent status to whom paragraph 6 applies — is acting on behalf of an enterprise and has, and habitually exercises, in a Contracting State an authority to conclude contracts in the name of the enterprise, that enterprise shall be deemed to have a permanent establishment in that State in respect of any activities which that person undertakes for the enterprise, unless the activities of such person are limited to those mentioned in paragraph 4 which, if exercised through a fixed place of business, would not make this fixed place of business a permanent establishment under the provisions of that paragraph”</a:t>
            </a:r>
          </a:p>
          <a:p>
            <a:pPr eaLnBrk="1" hangingPunct="1">
              <a:buNone/>
            </a:pPr>
            <a:endParaRPr lang="en-US" sz="1600" dirty="0" smtClean="0"/>
          </a:p>
          <a:p>
            <a:pPr eaLnBrk="1" hangingPunct="1"/>
            <a:r>
              <a:rPr lang="en-US" sz="2000" dirty="0" smtClean="0"/>
              <a:t>Article 5(5) of the OECD Model Commentary is identical to Article 5(5)(a) of the UN Model Commentary &amp; Article 5(5) of the US Model Commentary</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53</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AGENCY PE – IMPORTANT DECISIONS</a:t>
            </a:r>
          </a:p>
        </p:txBody>
      </p:sp>
      <p:sp>
        <p:nvSpPr>
          <p:cNvPr id="37893" name="Rectangle 3"/>
          <p:cNvSpPr>
            <a:spLocks noGrp="1" noChangeArrowheads="1"/>
          </p:cNvSpPr>
          <p:nvPr>
            <p:ph type="body" idx="1"/>
          </p:nvPr>
        </p:nvSpPr>
        <p:spPr>
          <a:xfrm>
            <a:off x="646112" y="1905000"/>
            <a:ext cx="8269288" cy="4383087"/>
          </a:xfrm>
        </p:spPr>
        <p:txBody>
          <a:bodyPr/>
          <a:lstStyle/>
          <a:p>
            <a:pPr eaLnBrk="1" hangingPunct="1"/>
            <a:r>
              <a:rPr lang="en-US" sz="2000" dirty="0" smtClean="0"/>
              <a:t>Varian India Pvt. Ltd. [2013] 33 taxmann.com 249 (Mum)</a:t>
            </a:r>
          </a:p>
          <a:p>
            <a:pPr lvl="1" eaLnBrk="1" hangingPunct="1"/>
            <a:r>
              <a:rPr lang="en-US" sz="1800" dirty="0" smtClean="0"/>
              <a:t>Pre-sale activities and incidental post-sale support activities for products supplied by the foreign company cannot be treated as Dependent Agent PE (DAPE)</a:t>
            </a:r>
          </a:p>
          <a:p>
            <a:pPr eaLnBrk="1" hangingPunct="1"/>
            <a:r>
              <a:rPr lang="en-US" sz="2000" dirty="0" err="1" smtClean="0"/>
              <a:t>Delmas</a:t>
            </a:r>
            <a:r>
              <a:rPr lang="en-US" sz="2000" dirty="0" smtClean="0"/>
              <a:t>, France [2012] 17 taxmann.com 91 (Mum)</a:t>
            </a:r>
          </a:p>
          <a:p>
            <a:pPr lvl="1" eaLnBrk="1" hangingPunct="1"/>
            <a:r>
              <a:rPr lang="en-US" sz="1800" dirty="0" smtClean="0"/>
              <a:t>Agency PE does not exist as long as it is shown that the transactions between the agent and the taxpayer are made under arm’s length conditions</a:t>
            </a:r>
          </a:p>
          <a:p>
            <a:pPr eaLnBrk="1" hangingPunct="1"/>
            <a:r>
              <a:rPr lang="en-US" sz="2000" dirty="0" smtClean="0"/>
              <a:t>Reuters Limited Construction House [2011] 48 SOT 246 (Mum)</a:t>
            </a:r>
          </a:p>
          <a:p>
            <a:pPr lvl="1" eaLnBrk="1" hangingPunct="1"/>
            <a:r>
              <a:rPr lang="en-US" sz="1800" dirty="0" smtClean="0"/>
              <a:t>Even though the agent acts independently in the ordinary course of his business, if they devote their activities, wholly or almost wholly on behalf of the foreign enterprise, they would be considered as dependent agents</a:t>
            </a:r>
          </a:p>
          <a:p>
            <a:pPr eaLnBrk="1" hangingPunct="1"/>
            <a:endParaRPr lang="en-US" sz="1600" dirty="0" smtClean="0"/>
          </a:p>
          <a:p>
            <a:pPr eaLnBrk="1" hangingPunct="1"/>
            <a:endParaRPr lang="en-US" sz="1600" dirty="0" smtClean="0"/>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54</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AGENCY PE – IMPORTANT DECISIONS</a:t>
            </a:r>
          </a:p>
        </p:txBody>
      </p:sp>
      <p:sp>
        <p:nvSpPr>
          <p:cNvPr id="37893" name="Rectangle 3"/>
          <p:cNvSpPr>
            <a:spLocks noGrp="1" noChangeArrowheads="1"/>
          </p:cNvSpPr>
          <p:nvPr>
            <p:ph type="body" idx="1"/>
          </p:nvPr>
        </p:nvSpPr>
        <p:spPr>
          <a:xfrm>
            <a:off x="646112" y="1905000"/>
            <a:ext cx="8269288" cy="4383087"/>
          </a:xfrm>
        </p:spPr>
        <p:txBody>
          <a:bodyPr/>
          <a:lstStyle/>
          <a:p>
            <a:pPr eaLnBrk="1" hangingPunct="1"/>
            <a:r>
              <a:rPr lang="en-US" sz="1600" dirty="0" smtClean="0"/>
              <a:t>The Mumbai ITAT enunciated the rationale for an agency PE in the case of SET Satellite Singapore Limited (106 ITD 175):</a:t>
            </a:r>
          </a:p>
          <a:p>
            <a:pPr lvl="1" eaLnBrk="1" hangingPunct="1"/>
            <a:r>
              <a:rPr lang="en-US" sz="1600" dirty="0" smtClean="0"/>
              <a:t>Taxation would infringe tax neutrality if tax position is to depend upon whether a foreign enterprise carries out a business directly or through an agent</a:t>
            </a:r>
          </a:p>
          <a:p>
            <a:pPr lvl="1" eaLnBrk="1" hangingPunct="1"/>
            <a:r>
              <a:rPr lang="en-US" sz="1600" dirty="0" smtClean="0"/>
              <a:t>A dependent agent is integrated into the principal’s business to a large extent</a:t>
            </a:r>
          </a:p>
          <a:p>
            <a:pPr lvl="1" eaLnBrk="1" hangingPunct="1"/>
            <a:r>
              <a:rPr lang="en-US" sz="1600" dirty="0" smtClean="0"/>
              <a:t>Easy to circumvent taxation in source country, if agency PE was absent</a:t>
            </a:r>
          </a:p>
          <a:p>
            <a:pPr eaLnBrk="1" hangingPunct="1"/>
            <a:endParaRPr lang="en-US" sz="1600" dirty="0" smtClean="0"/>
          </a:p>
          <a:p>
            <a:pPr eaLnBrk="1" hangingPunct="1"/>
            <a:r>
              <a:rPr lang="en-US" sz="1600" dirty="0" smtClean="0"/>
              <a:t>SC (292 ITR 416) and AAR [2006 (284) ITR 0260 AAR] in the case of Morgan Stanley &amp; Co Inc</a:t>
            </a:r>
          </a:p>
          <a:p>
            <a:pPr lvl="1" eaLnBrk="1" hangingPunct="1"/>
            <a:r>
              <a:rPr lang="en-US" sz="1600" dirty="0" smtClean="0"/>
              <a:t>No dependent agency PE</a:t>
            </a:r>
          </a:p>
          <a:p>
            <a:pPr eaLnBrk="1" hangingPunct="1"/>
            <a:endParaRPr lang="en-US" sz="1600" dirty="0" smtClean="0"/>
          </a:p>
          <a:p>
            <a:pPr eaLnBrk="1" hangingPunct="1"/>
            <a:r>
              <a:rPr lang="en-US" sz="1600" dirty="0" smtClean="0"/>
              <a:t>An Indian entity conducting professional exams which was certified by certain US institutes was held to be an independent agent and not an agency PE since there was no financial, managerial or any other type of participation between the agent and the principal. The agent had similar relationships with other entities [</a:t>
            </a:r>
            <a:r>
              <a:rPr lang="en-US" sz="1600" dirty="0" err="1" smtClean="0"/>
              <a:t>KnowerX</a:t>
            </a:r>
            <a:r>
              <a:rPr lang="en-US" sz="1600" dirty="0" smtClean="0"/>
              <a:t> Education (India) Private Limited v DIT (301 ITR 207)]</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55</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AGENCY PE – IMPORTANT DECISIONS</a:t>
            </a:r>
          </a:p>
        </p:txBody>
      </p:sp>
      <p:sp>
        <p:nvSpPr>
          <p:cNvPr id="37893" name="Rectangle 3"/>
          <p:cNvSpPr>
            <a:spLocks noGrp="1" noChangeArrowheads="1"/>
          </p:cNvSpPr>
          <p:nvPr>
            <p:ph type="body" idx="1"/>
          </p:nvPr>
        </p:nvSpPr>
        <p:spPr>
          <a:xfrm>
            <a:off x="646112" y="1905000"/>
            <a:ext cx="8269288" cy="4383087"/>
          </a:xfrm>
        </p:spPr>
        <p:txBody>
          <a:bodyPr/>
          <a:lstStyle/>
          <a:p>
            <a:pPr eaLnBrk="1" hangingPunct="1"/>
            <a:r>
              <a:rPr lang="en-US" sz="1800" dirty="0" smtClean="0"/>
              <a:t>In Rolls Royce PLC v DDIT (2009) 122 TTJ 359 (Delhi), where an Indian subsidiary of the British company provided a number of business support services, it was held that the Indian entity constituted a fixed place as well as an agency PE since it carried out a number of core marketing activities</a:t>
            </a:r>
          </a:p>
          <a:p>
            <a:pPr eaLnBrk="1" hangingPunct="1"/>
            <a:r>
              <a:rPr lang="en-US" sz="1800" dirty="0" smtClean="0"/>
              <a:t>In Re: </a:t>
            </a:r>
            <a:r>
              <a:rPr lang="en-US" sz="1800" dirty="0" err="1" smtClean="0"/>
              <a:t>Speciality</a:t>
            </a:r>
            <a:r>
              <a:rPr lang="en-US" sz="1800" dirty="0" smtClean="0"/>
              <a:t> Magazines (P) Limited (2005) 274 ITR 310 (AAR), a British publisher of magazines engaged an Indian company as an advertisement concessionaire for which it obtained a percentage of the consideration received. The AAR held that although the Indian company obtained about 75 percent of its revenue from the British publisher, it cannot be treated as a dependent agent PE since it catered to a number of clients on a similar basis</a:t>
            </a:r>
          </a:p>
          <a:p>
            <a:pPr eaLnBrk="1" hangingPunct="1"/>
            <a:r>
              <a:rPr lang="en-US" sz="1800" dirty="0" smtClean="0"/>
              <a:t>Interestingly, in the above case it was held that the expression ‘secures orders almost wholly for the enterprise’ would mean that at least 90 percent of the revenues are sourced from the foreign company</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56</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AGENCY PE – INDIA’S POSITION</a:t>
            </a:r>
          </a:p>
        </p:txBody>
      </p:sp>
      <p:sp>
        <p:nvSpPr>
          <p:cNvPr id="37893" name="Rectangle 3"/>
          <p:cNvSpPr>
            <a:spLocks noGrp="1" noChangeArrowheads="1"/>
          </p:cNvSpPr>
          <p:nvPr>
            <p:ph type="body" idx="1"/>
          </p:nvPr>
        </p:nvSpPr>
        <p:spPr>
          <a:xfrm>
            <a:off x="646112" y="1905000"/>
            <a:ext cx="8269288" cy="4383087"/>
          </a:xfrm>
        </p:spPr>
        <p:txBody>
          <a:bodyPr/>
          <a:lstStyle/>
          <a:p>
            <a:pPr eaLnBrk="1" hangingPunct="1"/>
            <a:r>
              <a:rPr lang="en-US" sz="1800" dirty="0" smtClean="0"/>
              <a:t>India’s position on the commentary of the OECD:</a:t>
            </a:r>
          </a:p>
          <a:p>
            <a:pPr lvl="1" eaLnBrk="1" hangingPunct="1"/>
            <a:r>
              <a:rPr lang="en-US" sz="1800" dirty="0" smtClean="0"/>
              <a:t>Even if a person has attended or participated in negotiations it can, in certain circumstances, be sufficient, to conclude that he has exercised an authority to conclude contracts in the name of the enterprise</a:t>
            </a:r>
          </a:p>
          <a:p>
            <a:pPr lvl="1" eaLnBrk="1" hangingPunct="1"/>
            <a:r>
              <a:rPr lang="en-US" sz="1800" dirty="0" smtClean="0"/>
              <a:t>A person, who is authorized to negotiate the essential elements of the contract, and not necessarily all the elements and details of the contract, on behalf of a foreign resident, can also be said to exercise the authority to conclude contracts and hence constitute a PE</a:t>
            </a:r>
          </a:p>
          <a:p>
            <a:pPr lvl="1" eaLnBrk="1" hangingPunct="1"/>
            <a:r>
              <a:rPr lang="en-US" sz="1800" dirty="0" smtClean="0"/>
              <a:t>India reserves its right to treat an enterprise of a Contracting State as having a PE in India if a person habitually secures orders in India wholly or almost wholly for the enterprise</a:t>
            </a:r>
          </a:p>
          <a:p>
            <a:pPr lvl="1" eaLnBrk="1" hangingPunct="1"/>
            <a:r>
              <a:rPr lang="en-US" sz="1800" dirty="0" smtClean="0"/>
              <a:t>India reserves its right to make it clear that an agent whose activities are conducted wholly or almost wholly on behalf of a single enterprise will not be considered an agent of an independent status</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xfrm>
            <a:off x="3657600" y="6400800"/>
            <a:ext cx="2895600" cy="457200"/>
          </a:xfrm>
          <a:noFill/>
        </p:spPr>
        <p:txBody>
          <a:bodyPr/>
          <a:lstStyle/>
          <a:p>
            <a:r>
              <a:rPr lang="en-US" dirty="0"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57</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SUBSIDIARY PE</a:t>
            </a:r>
          </a:p>
        </p:txBody>
      </p:sp>
      <p:sp>
        <p:nvSpPr>
          <p:cNvPr id="37893" name="Rectangle 3"/>
          <p:cNvSpPr>
            <a:spLocks noGrp="1" noChangeArrowheads="1"/>
          </p:cNvSpPr>
          <p:nvPr>
            <p:ph type="body" idx="1"/>
          </p:nvPr>
        </p:nvSpPr>
        <p:spPr>
          <a:xfrm>
            <a:off x="646112" y="1905000"/>
            <a:ext cx="8269288" cy="4495800"/>
          </a:xfrm>
        </p:spPr>
        <p:txBody>
          <a:bodyPr/>
          <a:lstStyle/>
          <a:p>
            <a:pPr eaLnBrk="1" hangingPunct="1"/>
            <a:r>
              <a:rPr lang="en-US" sz="2000" dirty="0" smtClean="0"/>
              <a:t>Article 5(7) of the OECD Model Commentary:</a:t>
            </a:r>
          </a:p>
          <a:p>
            <a:pPr lvl="1" eaLnBrk="1" hangingPunct="1"/>
            <a:r>
              <a:rPr lang="en-US" sz="1800" dirty="0" smtClean="0"/>
              <a:t>“The fact that a company which is a resident of a Contracting State controls or is controlled by a company which is a resident of the other Contracting State, or which carries on business in that other State (whether through a permanent establishment or otherwise), shall not of itself constitute either company a permanent establishment of the other”</a:t>
            </a:r>
          </a:p>
          <a:p>
            <a:pPr lvl="1" eaLnBrk="1" hangingPunct="1">
              <a:buNone/>
            </a:pPr>
            <a:endParaRPr lang="en-US" sz="1800" dirty="0" smtClean="0"/>
          </a:p>
          <a:p>
            <a:pPr eaLnBrk="1" hangingPunct="1"/>
            <a:r>
              <a:rPr lang="en-US" sz="2000" dirty="0" smtClean="0"/>
              <a:t>Definition is identical under UN and US Model Commentaries</a:t>
            </a:r>
          </a:p>
          <a:p>
            <a:pPr eaLnBrk="1" hangingPunct="1">
              <a:buNone/>
            </a:pPr>
            <a:endParaRPr lang="en-US" sz="2000" dirty="0" smtClean="0"/>
          </a:p>
          <a:p>
            <a:pPr eaLnBrk="1" hangingPunct="1"/>
            <a:r>
              <a:rPr lang="en-US" sz="2000" dirty="0" smtClean="0"/>
              <a:t>Existence of a subsidiary by itself does not constitute PE</a:t>
            </a:r>
          </a:p>
          <a:p>
            <a:pPr lvl="1" eaLnBrk="1" hangingPunct="1"/>
            <a:r>
              <a:rPr lang="en-US" sz="1800" dirty="0" smtClean="0"/>
              <a:t>Legal independence of the subsidiary is respected</a:t>
            </a:r>
          </a:p>
          <a:p>
            <a:pPr lvl="1" eaLnBrk="1" hangingPunct="1">
              <a:buNone/>
            </a:pPr>
            <a:endParaRPr lang="en-US" sz="1800" dirty="0" smtClean="0"/>
          </a:p>
          <a:p>
            <a:pPr eaLnBrk="1" hangingPunct="1"/>
            <a:r>
              <a:rPr lang="en-US" sz="2000" dirty="0" smtClean="0"/>
              <a:t>Test of fixed base PE / service PE / agency PE need to be satisfied</a:t>
            </a:r>
          </a:p>
        </p:txBody>
      </p:sp>
      <p:sp>
        <p:nvSpPr>
          <p:cNvPr id="37894" name="Rectangle 14"/>
          <p:cNvSpPr>
            <a:spLocks noGrp="1" noChangeArrowheads="1"/>
          </p:cNvSpPr>
          <p:nvPr>
            <p:ph type="dt" sz="quarter" idx="10"/>
          </p:nvPr>
        </p:nvSpPr>
        <p:spPr>
          <a:xfrm>
            <a:off x="990600" y="6400800"/>
            <a:ext cx="1905000" cy="457200"/>
          </a:xfrm>
          <a:noFill/>
        </p:spPr>
        <p:txBody>
          <a:bodyPr/>
          <a:lstStyle/>
          <a:p>
            <a:r>
              <a:rPr lang="en-US" dirty="0"/>
              <a:t>1st November 2014</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xfrm>
            <a:off x="3657600" y="6400800"/>
            <a:ext cx="2895600" cy="457200"/>
          </a:xfrm>
          <a:noFill/>
        </p:spPr>
        <p:txBody>
          <a:bodyPr/>
          <a:lstStyle/>
          <a:p>
            <a:r>
              <a:rPr lang="en-US" dirty="0"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58</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SUBSIDIARY PE – IMPORTANT DECISIONS</a:t>
            </a:r>
          </a:p>
        </p:txBody>
      </p:sp>
      <p:sp>
        <p:nvSpPr>
          <p:cNvPr id="37893" name="Rectangle 3"/>
          <p:cNvSpPr>
            <a:spLocks noGrp="1" noChangeArrowheads="1"/>
          </p:cNvSpPr>
          <p:nvPr>
            <p:ph type="body" idx="1"/>
          </p:nvPr>
        </p:nvSpPr>
        <p:spPr>
          <a:xfrm>
            <a:off x="646112" y="1905000"/>
            <a:ext cx="8269288" cy="4495800"/>
          </a:xfrm>
        </p:spPr>
        <p:txBody>
          <a:bodyPr/>
          <a:lstStyle/>
          <a:p>
            <a:pPr eaLnBrk="1" hangingPunct="1"/>
            <a:endParaRPr lang="en-US" sz="2000" dirty="0" smtClean="0"/>
          </a:p>
          <a:p>
            <a:pPr eaLnBrk="1" hangingPunct="1"/>
            <a:r>
              <a:rPr lang="en-US" sz="2000" dirty="0" err="1" smtClean="0"/>
              <a:t>Aramex</a:t>
            </a:r>
            <a:r>
              <a:rPr lang="en-US" sz="2000" dirty="0" smtClean="0"/>
              <a:t> International Logistics Pvt. Ltd. [2012] 348 ITR 159 (AAR)</a:t>
            </a:r>
          </a:p>
          <a:p>
            <a:pPr lvl="1" eaLnBrk="1" hangingPunct="1"/>
            <a:r>
              <a:rPr lang="en-US" sz="1800" dirty="0" smtClean="0"/>
              <a:t>The exception with respect to control over subsidiary not constituting a PE as per Article 5(10) of the tax treaty is not applicable as the whole business in India of the multinational group is carried on within the geographical contours of India</a:t>
            </a:r>
          </a:p>
          <a:p>
            <a:pPr lvl="1" eaLnBrk="1" hangingPunct="1">
              <a:buNone/>
            </a:pPr>
            <a:endParaRPr lang="en-US" sz="1800" dirty="0" smtClean="0"/>
          </a:p>
          <a:p>
            <a:pPr eaLnBrk="1" hangingPunct="1"/>
            <a:r>
              <a:rPr lang="en-US" sz="2000" dirty="0" smtClean="0"/>
              <a:t>Lucent Technologies International Inc. [2009] 28 SOT 98 (Del)</a:t>
            </a:r>
          </a:p>
          <a:p>
            <a:pPr lvl="1" eaLnBrk="1" hangingPunct="1"/>
            <a:r>
              <a:rPr lang="en-US" sz="1800" dirty="0" smtClean="0"/>
              <a:t>Subsidiary of the taxpayer was treated as a PE in India by virtue of employees of affiliates being made available to the Indian subsidiary to carry out the project</a:t>
            </a:r>
          </a:p>
        </p:txBody>
      </p:sp>
      <p:sp>
        <p:nvSpPr>
          <p:cNvPr id="37894" name="Rectangle 14"/>
          <p:cNvSpPr>
            <a:spLocks noGrp="1" noChangeArrowheads="1"/>
          </p:cNvSpPr>
          <p:nvPr>
            <p:ph type="dt" sz="quarter" idx="10"/>
          </p:nvPr>
        </p:nvSpPr>
        <p:spPr>
          <a:xfrm>
            <a:off x="990600" y="6400800"/>
            <a:ext cx="1905000" cy="457200"/>
          </a:xfrm>
          <a:noFill/>
        </p:spPr>
        <p:txBody>
          <a:bodyPr/>
          <a:lstStyle/>
          <a:p>
            <a:r>
              <a:rPr lang="en-US" dirty="0"/>
              <a:t>1st November 2014</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xfrm>
            <a:off x="3657600" y="6400800"/>
            <a:ext cx="2895600" cy="457200"/>
          </a:xfrm>
          <a:noFill/>
        </p:spPr>
        <p:txBody>
          <a:bodyPr/>
          <a:lstStyle/>
          <a:p>
            <a:r>
              <a:rPr lang="en-US" dirty="0"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59</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E-COMMERCE – VIRTUAL PE</a:t>
            </a:r>
          </a:p>
        </p:txBody>
      </p:sp>
      <p:sp>
        <p:nvSpPr>
          <p:cNvPr id="37893" name="Rectangle 3"/>
          <p:cNvSpPr>
            <a:spLocks noGrp="1" noChangeArrowheads="1"/>
          </p:cNvSpPr>
          <p:nvPr>
            <p:ph type="body" idx="1"/>
          </p:nvPr>
        </p:nvSpPr>
        <p:spPr>
          <a:xfrm>
            <a:off x="646112" y="1905000"/>
            <a:ext cx="8269288" cy="4495800"/>
          </a:xfrm>
        </p:spPr>
        <p:txBody>
          <a:bodyPr/>
          <a:lstStyle/>
          <a:p>
            <a:pPr eaLnBrk="1" hangingPunct="1"/>
            <a:r>
              <a:rPr lang="en-US" sz="2000" dirty="0" smtClean="0"/>
              <a:t>Key elements in an e-commerce transaction – website, server, computer of user, telecom infrastructure, etc.</a:t>
            </a:r>
          </a:p>
          <a:p>
            <a:pPr eaLnBrk="1" hangingPunct="1"/>
            <a:r>
              <a:rPr lang="en-US" sz="2000" dirty="0" smtClean="0"/>
              <a:t>No physical presence or contact</a:t>
            </a:r>
          </a:p>
          <a:p>
            <a:pPr eaLnBrk="1" hangingPunct="1"/>
            <a:r>
              <a:rPr lang="en-US" sz="2000" dirty="0" smtClean="0"/>
              <a:t>Lack of identification of parties to a transaction</a:t>
            </a:r>
          </a:p>
          <a:p>
            <a:pPr eaLnBrk="1" hangingPunct="1"/>
            <a:r>
              <a:rPr lang="en-US" sz="2000" dirty="0" smtClean="0"/>
              <a:t>No physical trails or records</a:t>
            </a:r>
          </a:p>
          <a:p>
            <a:pPr eaLnBrk="1" hangingPunct="1"/>
            <a:r>
              <a:rPr lang="en-US" sz="2000" dirty="0" smtClean="0"/>
              <a:t>New methods of payment</a:t>
            </a:r>
          </a:p>
          <a:p>
            <a:pPr eaLnBrk="1" hangingPunct="1"/>
            <a:r>
              <a:rPr lang="en-US" sz="2000" dirty="0" smtClean="0"/>
              <a:t>Lack of active human involvement at point of service</a:t>
            </a:r>
          </a:p>
        </p:txBody>
      </p:sp>
      <p:sp>
        <p:nvSpPr>
          <p:cNvPr id="37894" name="Rectangle 14"/>
          <p:cNvSpPr>
            <a:spLocks noGrp="1" noChangeArrowheads="1"/>
          </p:cNvSpPr>
          <p:nvPr>
            <p:ph type="dt" sz="quarter" idx="10"/>
          </p:nvPr>
        </p:nvSpPr>
        <p:spPr>
          <a:xfrm>
            <a:off x="990600" y="6400800"/>
            <a:ext cx="1905000" cy="457200"/>
          </a:xfrm>
          <a:noFill/>
        </p:spPr>
        <p:txBody>
          <a:bodyPr/>
          <a:lstStyle/>
          <a:p>
            <a:r>
              <a:rPr lang="en-US" dirty="0"/>
              <a:t>1st November 2014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xfrm>
            <a:off x="3657600" y="6400800"/>
            <a:ext cx="2895600" cy="457200"/>
          </a:xfrm>
          <a:noFill/>
        </p:spPr>
        <p:txBody>
          <a:bodyPr/>
          <a:lstStyle/>
          <a:p>
            <a:r>
              <a:rPr lang="en-US" dirty="0" smtClean="0"/>
              <a:t>P. P. Shah &amp; Associates</a:t>
            </a:r>
          </a:p>
        </p:txBody>
      </p:sp>
      <p:sp>
        <p:nvSpPr>
          <p:cNvPr id="4099" name="Slide Number Placeholder 5"/>
          <p:cNvSpPr>
            <a:spLocks noGrp="1"/>
          </p:cNvSpPr>
          <p:nvPr>
            <p:ph type="sldNum" sz="quarter" idx="12"/>
          </p:nvPr>
        </p:nvSpPr>
        <p:spPr>
          <a:noFill/>
        </p:spPr>
        <p:txBody>
          <a:bodyPr/>
          <a:lstStyle/>
          <a:p>
            <a:fld id="{1E13CE1F-2EE8-4EDF-912D-0F797AA589D8}" type="slidenum">
              <a:rPr lang="en-US" smtClean="0"/>
              <a:pPr/>
              <a:t>6</a:t>
            </a:fld>
            <a:endParaRPr lang="en-US" smtClean="0"/>
          </a:p>
        </p:txBody>
      </p:sp>
      <p:sp>
        <p:nvSpPr>
          <p:cNvPr id="4100" name="Rectangle 2"/>
          <p:cNvSpPr>
            <a:spLocks noGrp="1" noChangeArrowheads="1"/>
          </p:cNvSpPr>
          <p:nvPr>
            <p:ph type="title"/>
          </p:nvPr>
        </p:nvSpPr>
        <p:spPr/>
        <p:txBody>
          <a:bodyPr/>
          <a:lstStyle/>
          <a:p>
            <a:pPr eaLnBrk="1" hangingPunct="1"/>
            <a:r>
              <a:rPr lang="en-US" sz="4000" dirty="0" smtClean="0"/>
              <a:t>Permanent Establishment under Income-tax Act</a:t>
            </a:r>
          </a:p>
        </p:txBody>
      </p:sp>
      <p:sp>
        <p:nvSpPr>
          <p:cNvPr id="4101" name="Rectangle 3"/>
          <p:cNvSpPr>
            <a:spLocks noGrp="1" noChangeArrowheads="1"/>
          </p:cNvSpPr>
          <p:nvPr>
            <p:ph type="body" idx="1"/>
          </p:nvPr>
        </p:nvSpPr>
        <p:spPr>
          <a:xfrm>
            <a:off x="914400" y="1828800"/>
            <a:ext cx="8229600" cy="4724400"/>
          </a:xfrm>
        </p:spPr>
        <p:txBody>
          <a:bodyPr/>
          <a:lstStyle/>
          <a:p>
            <a:pPr eaLnBrk="1" hangingPunct="1"/>
            <a:r>
              <a:rPr lang="en-US" sz="1900" dirty="0" smtClean="0"/>
              <a:t>The concept of PE was introduced in the Act as part of the statutory provisions of transfer pricing by the Finance Act, 2001</a:t>
            </a:r>
          </a:p>
          <a:p>
            <a:pPr eaLnBrk="1" hangingPunct="1"/>
            <a:r>
              <a:rPr lang="en-US" sz="1900" dirty="0" smtClean="0"/>
              <a:t>Circular No. 14 of 2001 clarified that the term PE has not been defined in the Act but its meaning may be understood with reference to the tax treaty entered into by India</a:t>
            </a:r>
          </a:p>
          <a:p>
            <a:pPr eaLnBrk="1" hangingPunct="1"/>
            <a:r>
              <a:rPr lang="en-US" sz="1900" dirty="0" smtClean="0"/>
              <a:t>However, vide Finance Act, 2002, the definition of PE was inserted in the Act under Section 92F(</a:t>
            </a:r>
            <a:r>
              <a:rPr lang="en-US" sz="1900" dirty="0" err="1" smtClean="0"/>
              <a:t>iiia</a:t>
            </a:r>
            <a:r>
              <a:rPr lang="en-US" sz="1900" dirty="0" smtClean="0"/>
              <a:t>) which states that the PE includes a fixed place of business through which the business of the enterprise is wholly or partly carried on</a:t>
            </a:r>
          </a:p>
          <a:p>
            <a:pPr eaLnBrk="1" hangingPunct="1"/>
            <a:r>
              <a:rPr lang="en-US" sz="1900" dirty="0" smtClean="0"/>
              <a:t>Morgan Stanley [2007] 292 ITR 416 (SC) – Supreme Court observed that the PE</a:t>
            </a:r>
          </a:p>
          <a:p>
            <a:pPr lvl="1" eaLnBrk="1" hangingPunct="1"/>
            <a:r>
              <a:rPr lang="en-US" sz="1900" dirty="0" smtClean="0"/>
              <a:t>is an inclusive definition</a:t>
            </a:r>
          </a:p>
          <a:p>
            <a:pPr lvl="1" eaLnBrk="1" hangingPunct="1"/>
            <a:r>
              <a:rPr lang="en-US" sz="1900" dirty="0" smtClean="0"/>
              <a:t>covers Service PE, Agency PE, Construction PE, etc.</a:t>
            </a:r>
          </a:p>
        </p:txBody>
      </p:sp>
      <p:sp>
        <p:nvSpPr>
          <p:cNvPr id="4102" name="Rectangle 14"/>
          <p:cNvSpPr>
            <a:spLocks noGrp="1" noChangeArrowheads="1"/>
          </p:cNvSpPr>
          <p:nvPr>
            <p:ph type="dt" sz="quarter" idx="10"/>
          </p:nvPr>
        </p:nvSpPr>
        <p:spPr>
          <a:xfrm>
            <a:off x="990600" y="6400800"/>
            <a:ext cx="1905000" cy="457200"/>
          </a:xfrm>
          <a:noFill/>
        </p:spPr>
        <p:txBody>
          <a:bodyPr/>
          <a:lstStyle/>
          <a:p>
            <a:r>
              <a:rPr lang="en-US" dirty="0"/>
              <a:t>1st November 2014</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xfrm>
            <a:off x="3657600" y="6400800"/>
            <a:ext cx="2895600" cy="457200"/>
          </a:xfrm>
          <a:noFill/>
        </p:spPr>
        <p:txBody>
          <a:bodyPr/>
          <a:lstStyle/>
          <a:p>
            <a:r>
              <a:rPr lang="en-US" dirty="0"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60</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E-COMMERCE (</a:t>
            </a:r>
            <a:r>
              <a:rPr lang="en-US" sz="3600" dirty="0" err="1" smtClean="0"/>
              <a:t>con’t</a:t>
            </a:r>
            <a:r>
              <a:rPr lang="en-US" sz="3600" dirty="0" smtClean="0"/>
              <a:t>)</a:t>
            </a:r>
          </a:p>
        </p:txBody>
      </p:sp>
      <p:sp>
        <p:nvSpPr>
          <p:cNvPr id="37893" name="Rectangle 3"/>
          <p:cNvSpPr>
            <a:spLocks noGrp="1" noChangeArrowheads="1"/>
          </p:cNvSpPr>
          <p:nvPr>
            <p:ph type="body" idx="1"/>
          </p:nvPr>
        </p:nvSpPr>
        <p:spPr>
          <a:xfrm>
            <a:off x="646112" y="1905000"/>
            <a:ext cx="8269288" cy="4495800"/>
          </a:xfrm>
        </p:spPr>
        <p:txBody>
          <a:bodyPr/>
          <a:lstStyle/>
          <a:p>
            <a:pPr eaLnBrk="1" hangingPunct="1"/>
            <a:r>
              <a:rPr lang="en-US" sz="2000" dirty="0" smtClean="0"/>
              <a:t>Treaty </a:t>
            </a:r>
            <a:r>
              <a:rPr lang="en-US" sz="2000" dirty="0" err="1" smtClean="0"/>
              <a:t>characterisation</a:t>
            </a:r>
            <a:r>
              <a:rPr lang="en-US" sz="2000" dirty="0" smtClean="0"/>
              <a:t> of E-commerce transactions:</a:t>
            </a:r>
          </a:p>
          <a:p>
            <a:pPr eaLnBrk="1" hangingPunct="1">
              <a:buNone/>
            </a:pPr>
            <a:endParaRPr lang="en-US" sz="2000" dirty="0" smtClean="0"/>
          </a:p>
          <a:p>
            <a:pPr eaLnBrk="1" hangingPunct="1">
              <a:buNone/>
            </a:pPr>
            <a:endParaRPr lang="en-US" sz="2000" dirty="0" smtClean="0"/>
          </a:p>
        </p:txBody>
      </p:sp>
      <p:sp>
        <p:nvSpPr>
          <p:cNvPr id="37894" name="Rectangle 14"/>
          <p:cNvSpPr>
            <a:spLocks noGrp="1" noChangeArrowheads="1"/>
          </p:cNvSpPr>
          <p:nvPr>
            <p:ph type="dt" sz="quarter" idx="10"/>
          </p:nvPr>
        </p:nvSpPr>
        <p:spPr>
          <a:xfrm>
            <a:off x="990600" y="6400800"/>
            <a:ext cx="1905000" cy="457200"/>
          </a:xfrm>
          <a:noFill/>
        </p:spPr>
        <p:txBody>
          <a:bodyPr/>
          <a:lstStyle/>
          <a:p>
            <a:r>
              <a:rPr lang="en-US" dirty="0"/>
              <a:t>1st November 2014</a:t>
            </a:r>
          </a:p>
        </p:txBody>
      </p:sp>
      <p:graphicFrame>
        <p:nvGraphicFramePr>
          <p:cNvPr id="7" name="Table 6"/>
          <p:cNvGraphicFramePr>
            <a:graphicFrameLocks noGrp="1"/>
          </p:cNvGraphicFramePr>
          <p:nvPr/>
        </p:nvGraphicFramePr>
        <p:xfrm>
          <a:off x="381000" y="2667000"/>
          <a:ext cx="8305800" cy="3677920"/>
        </p:xfrm>
        <a:graphic>
          <a:graphicData uri="http://schemas.openxmlformats.org/drawingml/2006/table">
            <a:tbl>
              <a:tblPr firstRow="1" bandRow="1">
                <a:tableStyleId>{46F890A9-2807-4EBB-B81D-B2AA78EC7F39}</a:tableStyleId>
              </a:tblPr>
              <a:tblGrid>
                <a:gridCol w="4267200"/>
                <a:gridCol w="2209800"/>
                <a:gridCol w="1828800"/>
              </a:tblGrid>
              <a:tr h="370840">
                <a:tc>
                  <a:txBody>
                    <a:bodyPr/>
                    <a:lstStyle/>
                    <a:p>
                      <a:r>
                        <a:rPr lang="en-US" dirty="0" smtClean="0"/>
                        <a:t>E-Commerce Transaction</a:t>
                      </a:r>
                      <a:endParaRPr lang="en-US" dirty="0"/>
                    </a:p>
                  </a:txBody>
                  <a:tcPr/>
                </a:tc>
                <a:tc>
                  <a:txBody>
                    <a:bodyPr/>
                    <a:lstStyle/>
                    <a:p>
                      <a:r>
                        <a:rPr lang="en-US" dirty="0" smtClean="0"/>
                        <a:t>TAG (OECD</a:t>
                      </a:r>
                      <a:r>
                        <a:rPr lang="en-US" baseline="0" dirty="0" smtClean="0"/>
                        <a:t> View)</a:t>
                      </a:r>
                      <a:endParaRPr lang="en-US" dirty="0"/>
                    </a:p>
                  </a:txBody>
                  <a:tcPr/>
                </a:tc>
                <a:tc>
                  <a:txBody>
                    <a:bodyPr/>
                    <a:lstStyle/>
                    <a:p>
                      <a:r>
                        <a:rPr lang="en-US" dirty="0" smtClean="0"/>
                        <a:t>India position</a:t>
                      </a:r>
                      <a:endParaRPr lang="en-US" dirty="0"/>
                    </a:p>
                  </a:txBody>
                  <a:tcPr/>
                </a:tc>
              </a:tr>
              <a:tr h="370840">
                <a:tc>
                  <a:txBody>
                    <a:bodyPr/>
                    <a:lstStyle/>
                    <a:p>
                      <a:r>
                        <a:rPr lang="en-US" dirty="0" smtClean="0"/>
                        <a:t>Online shopping portals</a:t>
                      </a:r>
                      <a:endParaRPr lang="en-US" dirty="0"/>
                    </a:p>
                  </a:txBody>
                  <a:tcPr/>
                </a:tc>
                <a:tc>
                  <a:txBody>
                    <a:bodyPr/>
                    <a:lstStyle/>
                    <a:p>
                      <a:r>
                        <a:rPr lang="en-US" dirty="0" smtClean="0"/>
                        <a:t>Business profits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Business profits</a:t>
                      </a:r>
                    </a:p>
                  </a:txBody>
                  <a:tcPr/>
                </a:tc>
              </a:tr>
              <a:tr h="370840">
                <a:tc>
                  <a:txBody>
                    <a:bodyPr/>
                    <a:lstStyle/>
                    <a:p>
                      <a:r>
                        <a:rPr lang="en-US" dirty="0" smtClean="0"/>
                        <a:t>Online auctions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Business profits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Business profits</a:t>
                      </a:r>
                    </a:p>
                  </a:txBody>
                  <a:tcPr/>
                </a:tc>
              </a:tr>
              <a:tr h="370840">
                <a:tc>
                  <a:txBody>
                    <a:bodyPr/>
                    <a:lstStyle/>
                    <a:p>
                      <a:r>
                        <a:rPr lang="en-US" dirty="0" smtClean="0"/>
                        <a:t>Subscription to a web-site allowing the download of digitized products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Business profits</a:t>
                      </a:r>
                      <a:endParaRPr lang="en-US" dirty="0"/>
                    </a:p>
                  </a:txBody>
                  <a:tcPr/>
                </a:tc>
                <a:tc>
                  <a:txBody>
                    <a:bodyPr/>
                    <a:lstStyle/>
                    <a:p>
                      <a:r>
                        <a:rPr lang="en-US" dirty="0" smtClean="0"/>
                        <a:t>Royalty</a:t>
                      </a:r>
                      <a:endParaRPr lang="en-US" dirty="0"/>
                    </a:p>
                  </a:txBody>
                  <a:tcPr/>
                </a:tc>
              </a:tr>
              <a:tr h="370840">
                <a:tc>
                  <a:txBody>
                    <a:bodyPr/>
                    <a:lstStyle/>
                    <a:p>
                      <a:r>
                        <a:rPr lang="en-US" dirty="0" smtClean="0"/>
                        <a:t>Electronic access to professional advice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Business profits</a:t>
                      </a:r>
                      <a:endParaRPr lang="en-US" dirty="0"/>
                    </a:p>
                  </a:txBody>
                  <a:tcPr/>
                </a:tc>
                <a:tc>
                  <a:txBody>
                    <a:bodyPr/>
                    <a:lstStyle/>
                    <a:p>
                      <a:r>
                        <a:rPr lang="en-US" dirty="0" smtClean="0"/>
                        <a:t>FTS</a:t>
                      </a:r>
                      <a:endParaRPr lang="en-US" dirty="0"/>
                    </a:p>
                  </a:txBody>
                  <a:tcPr/>
                </a:tc>
              </a:tr>
              <a:tr h="370840">
                <a:tc>
                  <a:txBody>
                    <a:bodyPr/>
                    <a:lstStyle/>
                    <a:p>
                      <a:r>
                        <a:rPr lang="en-US" dirty="0" smtClean="0"/>
                        <a:t>Electronic ordering and downloading digital products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Business profits</a:t>
                      </a:r>
                    </a:p>
                    <a:p>
                      <a:endParaRPr lang="en-US" dirty="0"/>
                    </a:p>
                  </a:txBody>
                  <a:tcPr/>
                </a:tc>
                <a:tc>
                  <a:txBody>
                    <a:bodyPr/>
                    <a:lstStyle/>
                    <a:p>
                      <a:r>
                        <a:rPr lang="en-US" dirty="0" smtClean="0"/>
                        <a:t>Royalty</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Electronic ordering and downloading digital products for purposes of copyright</a:t>
                      </a:r>
                      <a:r>
                        <a:rPr lang="en-US" baseline="0" dirty="0" smtClean="0"/>
                        <a:t> exploitation</a:t>
                      </a:r>
                      <a:endParaRPr lang="en-US" dirty="0"/>
                    </a:p>
                  </a:txBody>
                  <a:tcPr/>
                </a:tc>
                <a:tc>
                  <a:txBody>
                    <a:bodyPr/>
                    <a:lstStyle/>
                    <a:p>
                      <a:r>
                        <a:rPr lang="en-US" dirty="0" smtClean="0"/>
                        <a:t>Royalty</a:t>
                      </a:r>
                      <a:endParaRPr lang="en-US" dirty="0"/>
                    </a:p>
                  </a:txBody>
                  <a:tcPr/>
                </a:tc>
                <a:tc>
                  <a:txBody>
                    <a:bodyPr/>
                    <a:lstStyle/>
                    <a:p>
                      <a:r>
                        <a:rPr lang="en-US" dirty="0" smtClean="0"/>
                        <a:t>Royalty</a:t>
                      </a:r>
                      <a:endParaRPr lang="en-US" dirty="0"/>
                    </a:p>
                  </a:txBody>
                  <a:tcPr/>
                </a:tc>
              </a:tr>
            </a:tbl>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61</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VIRTUAL PE – INDIA’S POSITION</a:t>
            </a:r>
          </a:p>
        </p:txBody>
      </p:sp>
      <p:sp>
        <p:nvSpPr>
          <p:cNvPr id="37893" name="Rectangle 3"/>
          <p:cNvSpPr>
            <a:spLocks noGrp="1" noChangeArrowheads="1"/>
          </p:cNvSpPr>
          <p:nvPr>
            <p:ph type="body" idx="1"/>
          </p:nvPr>
        </p:nvSpPr>
        <p:spPr>
          <a:xfrm>
            <a:off x="609600" y="1828800"/>
            <a:ext cx="8269288" cy="4572000"/>
          </a:xfrm>
        </p:spPr>
        <p:txBody>
          <a:bodyPr/>
          <a:lstStyle/>
          <a:p>
            <a:pPr eaLnBrk="1" hangingPunct="1"/>
            <a:r>
              <a:rPr lang="en-US" sz="1800" dirty="0" smtClean="0"/>
              <a:t>India’s position on the commentary of the OECD:</a:t>
            </a:r>
          </a:p>
          <a:p>
            <a:pPr eaLnBrk="1" hangingPunct="1"/>
            <a:r>
              <a:rPr lang="en-US" sz="1800" dirty="0" smtClean="0"/>
              <a:t>WEBSITES</a:t>
            </a:r>
          </a:p>
          <a:p>
            <a:pPr lvl="1" eaLnBrk="1" hangingPunct="1"/>
            <a:r>
              <a:rPr lang="en-US" sz="1800" dirty="0" smtClean="0"/>
              <a:t>India holds the view that even an internet website may constitute a PE in certain circumstances; the circumstances themselves have not been defined</a:t>
            </a:r>
          </a:p>
          <a:p>
            <a:pPr eaLnBrk="1" hangingPunct="1"/>
            <a:r>
              <a:rPr lang="en-US" sz="1800" dirty="0" smtClean="0"/>
              <a:t>SERVERS</a:t>
            </a:r>
          </a:p>
          <a:p>
            <a:pPr lvl="1" eaLnBrk="1" hangingPunct="1"/>
            <a:r>
              <a:rPr lang="en-US" sz="1800" dirty="0" smtClean="0"/>
              <a:t>India holds the view that depending on the facts, a foreign enterprise may be considered to have a PE by the virtue of it hosting its website on a particular server in India</a:t>
            </a:r>
          </a:p>
          <a:p>
            <a:pPr lvl="1" eaLnBrk="1" hangingPunct="1"/>
            <a:r>
              <a:rPr lang="en-US" sz="1800" dirty="0" smtClean="0"/>
              <a:t>Under such a scenario, foreign enterprises having internet website hosted on servers located in India owned by third party service providers may constitute a PE</a:t>
            </a:r>
          </a:p>
          <a:p>
            <a:pPr eaLnBrk="1" hangingPunct="1"/>
            <a:r>
              <a:rPr lang="en-US" sz="1800" dirty="0" smtClean="0"/>
              <a:t>SATELLITE</a:t>
            </a:r>
          </a:p>
          <a:p>
            <a:pPr lvl="1" eaLnBrk="1" hangingPunct="1"/>
            <a:r>
              <a:rPr lang="en-US" sz="1800" dirty="0" smtClean="0"/>
              <a:t>India holds the view that a satellite can be treated as a PE in the space in the jurisdiction of the source country</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62</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VIRTUAL PE – INDIA’S POSITION</a:t>
            </a:r>
          </a:p>
        </p:txBody>
      </p:sp>
      <p:sp>
        <p:nvSpPr>
          <p:cNvPr id="37893" name="Rectangle 3"/>
          <p:cNvSpPr>
            <a:spLocks noGrp="1" noChangeArrowheads="1"/>
          </p:cNvSpPr>
          <p:nvPr>
            <p:ph type="body" idx="1"/>
          </p:nvPr>
        </p:nvSpPr>
        <p:spPr>
          <a:xfrm>
            <a:off x="609600" y="1828800"/>
            <a:ext cx="8269288" cy="4572000"/>
          </a:xfrm>
        </p:spPr>
        <p:txBody>
          <a:bodyPr/>
          <a:lstStyle/>
          <a:p>
            <a:pPr eaLnBrk="1" hangingPunct="1"/>
            <a:endParaRPr lang="en-US" sz="1800" dirty="0" smtClean="0"/>
          </a:p>
          <a:p>
            <a:pPr eaLnBrk="1" hangingPunct="1"/>
            <a:r>
              <a:rPr lang="en-US" sz="1800" dirty="0" smtClean="0"/>
              <a:t>TELECOMMUNICATIONS</a:t>
            </a:r>
          </a:p>
          <a:p>
            <a:pPr lvl="1" eaLnBrk="1" hangingPunct="1"/>
            <a:r>
              <a:rPr lang="en-US" sz="1800" dirty="0" smtClean="0"/>
              <a:t>India holds the view that a telecommunications operator of a Contracting State who enters into a “roaming” agreement with a foreign operator of other Contracting State in order to allow its users to connect to the foreign operator’s telecommunications network can be treated as a PE of that other Contracting State</a:t>
            </a:r>
          </a:p>
          <a:p>
            <a:pPr eaLnBrk="1" hangingPunct="1"/>
            <a:endParaRPr lang="en-US" sz="1800" dirty="0" smtClean="0"/>
          </a:p>
          <a:p>
            <a:pPr eaLnBrk="1" hangingPunct="1"/>
            <a:r>
              <a:rPr lang="en-US" sz="1800" dirty="0" smtClean="0"/>
              <a:t>UNDERSEA CABLES AND PIPELINES</a:t>
            </a:r>
          </a:p>
          <a:p>
            <a:pPr lvl="1" eaLnBrk="1" hangingPunct="1"/>
            <a:r>
              <a:rPr lang="en-US" sz="1800" dirty="0" smtClean="0"/>
              <a:t>India holds the view that a undersea cables and pipelines lying in the territorial jurisdiction of a source country can be treated as a PE of an enterprise</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xfrm>
            <a:off x="3657600" y="6400800"/>
            <a:ext cx="2895600" cy="457200"/>
          </a:xfrm>
          <a:noFill/>
        </p:spPr>
        <p:txBody>
          <a:bodyPr/>
          <a:lstStyle/>
          <a:p>
            <a:r>
              <a:rPr lang="en-US" dirty="0"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63</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VIRTUAL PE – IMPORTANT DECISIONS</a:t>
            </a:r>
          </a:p>
        </p:txBody>
      </p:sp>
      <p:sp>
        <p:nvSpPr>
          <p:cNvPr id="37893" name="Rectangle 3"/>
          <p:cNvSpPr>
            <a:spLocks noGrp="1" noChangeArrowheads="1"/>
          </p:cNvSpPr>
          <p:nvPr>
            <p:ph type="body" idx="1"/>
          </p:nvPr>
        </p:nvSpPr>
        <p:spPr>
          <a:xfrm>
            <a:off x="609600" y="1828800"/>
            <a:ext cx="8269288" cy="4800600"/>
          </a:xfrm>
        </p:spPr>
        <p:txBody>
          <a:bodyPr/>
          <a:lstStyle/>
          <a:p>
            <a:pPr eaLnBrk="1" hangingPunct="1"/>
            <a:r>
              <a:rPr lang="en-US" sz="1800" dirty="0" smtClean="0"/>
              <a:t>Right Florist Pvt. Ltd. [2013] 143 ITD 445 (</a:t>
            </a:r>
            <a:r>
              <a:rPr lang="en-US" sz="1800" dirty="0" err="1" smtClean="0"/>
              <a:t>Kol</a:t>
            </a:r>
            <a:r>
              <a:rPr lang="en-US" sz="1800" dirty="0" smtClean="0"/>
              <a:t>)</a:t>
            </a:r>
          </a:p>
          <a:p>
            <a:pPr lvl="1" eaLnBrk="1" hangingPunct="1"/>
            <a:r>
              <a:rPr lang="en-US" sz="1800" dirty="0" smtClean="0"/>
              <a:t>Reliance placed on OECD MC to conclude that a search engine, which has a presence through its website cannot have a PE in India unless the web servers are located in India</a:t>
            </a:r>
          </a:p>
          <a:p>
            <a:pPr eaLnBrk="1" hangingPunct="1"/>
            <a:r>
              <a:rPr lang="en-US" sz="1800" dirty="0" smtClean="0"/>
              <a:t>eBay International AG [2013] 40 taxmann.com 20 (Mum)</a:t>
            </a:r>
          </a:p>
          <a:p>
            <a:pPr lvl="1" eaLnBrk="1" hangingPunct="1"/>
            <a:r>
              <a:rPr lang="en-US" sz="1800" dirty="0" smtClean="0"/>
              <a:t>No DAPE under Article 5(5) of DTAA as:</a:t>
            </a:r>
          </a:p>
          <a:p>
            <a:pPr lvl="1" eaLnBrk="1" hangingPunct="1"/>
            <a:r>
              <a:rPr lang="en-US" sz="1800" dirty="0" smtClean="0"/>
              <a:t>Indian group companies are dependent agents but do not constitute DAPE</a:t>
            </a:r>
          </a:p>
          <a:p>
            <a:pPr lvl="1" eaLnBrk="1" hangingPunct="1"/>
            <a:r>
              <a:rPr lang="en-US" sz="1800" dirty="0" smtClean="0"/>
              <a:t>Indian group companies have not negotiated or entered into contract for and on behalf of </a:t>
            </a:r>
            <a:r>
              <a:rPr lang="en-US" sz="1800" dirty="0" err="1" smtClean="0"/>
              <a:t>Assessee</a:t>
            </a:r>
            <a:endParaRPr lang="en-US" sz="1800" dirty="0" smtClean="0"/>
          </a:p>
          <a:p>
            <a:pPr lvl="1" eaLnBrk="1" hangingPunct="1"/>
            <a:r>
              <a:rPr lang="en-US" sz="1800" dirty="0" smtClean="0"/>
              <a:t>There is no case of habitually maintaining stock of goods for or on behalf of </a:t>
            </a:r>
            <a:r>
              <a:rPr lang="en-US" sz="1800" dirty="0" err="1" smtClean="0"/>
              <a:t>Assessee</a:t>
            </a:r>
            <a:r>
              <a:rPr lang="en-US" sz="1800" dirty="0" smtClean="0"/>
              <a:t> since goods are delivered by seller to buyer directly</a:t>
            </a:r>
          </a:p>
          <a:p>
            <a:pPr lvl="1" eaLnBrk="1" hangingPunct="1"/>
            <a:r>
              <a:rPr lang="en-US" sz="1800" dirty="0" smtClean="0"/>
              <a:t>No existence of Place of Management PE as Indian group companies are not taking any managerial decisions, are simply rendering certain marketing services to taxpayer and have no role in the operation of the websites</a:t>
            </a:r>
          </a:p>
          <a:p>
            <a:pPr eaLnBrk="1" hangingPunct="1"/>
            <a:endParaRPr lang="en-US" sz="2000" dirty="0" smtClean="0"/>
          </a:p>
        </p:txBody>
      </p:sp>
      <p:sp>
        <p:nvSpPr>
          <p:cNvPr id="37894" name="Rectangle 14"/>
          <p:cNvSpPr>
            <a:spLocks noGrp="1" noChangeArrowheads="1"/>
          </p:cNvSpPr>
          <p:nvPr>
            <p:ph type="dt" sz="quarter" idx="10"/>
          </p:nvPr>
        </p:nvSpPr>
        <p:spPr>
          <a:xfrm>
            <a:off x="990600" y="6400800"/>
            <a:ext cx="1905000" cy="457200"/>
          </a:xfrm>
          <a:noFill/>
        </p:spPr>
        <p:txBody>
          <a:bodyPr/>
          <a:lstStyle/>
          <a:p>
            <a:r>
              <a:rPr lang="en-US" dirty="0"/>
              <a:t>1st November 2014</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t>P. P. Shah &amp; Associates</a:t>
            </a:r>
          </a:p>
        </p:txBody>
      </p:sp>
      <p:sp>
        <p:nvSpPr>
          <p:cNvPr id="37891" name="Slide Number Placeholder 5"/>
          <p:cNvSpPr>
            <a:spLocks noGrp="1"/>
          </p:cNvSpPr>
          <p:nvPr>
            <p:ph type="sldNum" sz="quarter" idx="12"/>
          </p:nvPr>
        </p:nvSpPr>
        <p:spPr>
          <a:noFill/>
        </p:spPr>
        <p:txBody>
          <a:bodyPr/>
          <a:lstStyle/>
          <a:p>
            <a:fld id="{B2BB40EF-C908-4E22-A333-FE8EE11A759E}" type="slidenum">
              <a:rPr lang="en-US" smtClean="0"/>
              <a:pPr/>
              <a:t>64</a:t>
            </a:fld>
            <a:endParaRPr lang="en-US" smtClean="0"/>
          </a:p>
        </p:txBody>
      </p:sp>
      <p:sp>
        <p:nvSpPr>
          <p:cNvPr id="37892" name="Rectangle 2"/>
          <p:cNvSpPr>
            <a:spLocks noGrp="1" noChangeArrowheads="1"/>
          </p:cNvSpPr>
          <p:nvPr>
            <p:ph type="title"/>
          </p:nvPr>
        </p:nvSpPr>
        <p:spPr/>
        <p:txBody>
          <a:bodyPr/>
          <a:lstStyle/>
          <a:p>
            <a:pPr eaLnBrk="1" hangingPunct="1"/>
            <a:r>
              <a:rPr lang="en-US" sz="3600" dirty="0" smtClean="0"/>
              <a:t>BEPS – ACTION PLAN</a:t>
            </a:r>
          </a:p>
        </p:txBody>
      </p:sp>
      <p:sp>
        <p:nvSpPr>
          <p:cNvPr id="37893" name="Rectangle 3"/>
          <p:cNvSpPr>
            <a:spLocks noGrp="1" noChangeArrowheads="1"/>
          </p:cNvSpPr>
          <p:nvPr>
            <p:ph type="body" idx="1"/>
          </p:nvPr>
        </p:nvSpPr>
        <p:spPr>
          <a:xfrm>
            <a:off x="609600" y="1828800"/>
            <a:ext cx="8269288" cy="4572000"/>
          </a:xfrm>
        </p:spPr>
        <p:txBody>
          <a:bodyPr/>
          <a:lstStyle/>
          <a:p>
            <a:pPr eaLnBrk="1" hangingPunct="1"/>
            <a:endParaRPr lang="en-US" sz="1800" dirty="0" smtClean="0"/>
          </a:p>
          <a:p>
            <a:pPr eaLnBrk="1" hangingPunct="1"/>
            <a:r>
              <a:rPr lang="en-US" sz="1800" dirty="0" smtClean="0"/>
              <a:t>Study the new Business Models and identify key features of Digital economy</a:t>
            </a:r>
          </a:p>
          <a:p>
            <a:pPr eaLnBrk="1" hangingPunct="1"/>
            <a:endParaRPr lang="en-US" sz="1800" dirty="0" smtClean="0"/>
          </a:p>
          <a:p>
            <a:pPr eaLnBrk="1" hangingPunct="1"/>
            <a:r>
              <a:rPr lang="en-US" sz="1800" dirty="0" smtClean="0"/>
              <a:t>Discuss the core elements of BEPS strategy</a:t>
            </a:r>
          </a:p>
          <a:p>
            <a:pPr eaLnBrk="1" hangingPunct="1"/>
            <a:endParaRPr lang="en-US" sz="1800" dirty="0" smtClean="0"/>
          </a:p>
          <a:p>
            <a:pPr eaLnBrk="1" hangingPunct="1"/>
            <a:r>
              <a:rPr lang="en-US" sz="1800" dirty="0" smtClean="0"/>
              <a:t>Identification of broader challenges raised by Digital economy</a:t>
            </a:r>
          </a:p>
          <a:p>
            <a:pPr eaLnBrk="1" hangingPunct="1"/>
            <a:endParaRPr lang="en-US" sz="1800" dirty="0" smtClean="0"/>
          </a:p>
          <a:p>
            <a:pPr eaLnBrk="1" hangingPunct="1"/>
            <a:r>
              <a:rPr lang="en-US" sz="1800" dirty="0" err="1" smtClean="0"/>
              <a:t>Summarise</a:t>
            </a:r>
            <a:r>
              <a:rPr lang="en-US" sz="1800" dirty="0" smtClean="0"/>
              <a:t> potential options to address the issues</a:t>
            </a:r>
          </a:p>
          <a:p>
            <a:pPr eaLnBrk="1" hangingPunct="1"/>
            <a:endParaRPr lang="en-US" sz="1800" dirty="0" smtClean="0"/>
          </a:p>
          <a:p>
            <a:pPr eaLnBrk="1" hangingPunct="1"/>
            <a:r>
              <a:rPr lang="en-US" sz="1800" dirty="0" smtClean="0"/>
              <a:t>Article 5(4), Verizon Communications Singapore </a:t>
            </a:r>
            <a:r>
              <a:rPr lang="en-US" sz="1800" dirty="0" err="1" smtClean="0"/>
              <a:t>Pte</a:t>
            </a:r>
            <a:r>
              <a:rPr lang="en-US" sz="1800" dirty="0" smtClean="0"/>
              <a:t> Ltd. [TS 577 HC 2013 (Mad)]</a:t>
            </a:r>
          </a:p>
        </p:txBody>
      </p:sp>
      <p:sp>
        <p:nvSpPr>
          <p:cNvPr id="3789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5"/>
          <p:cNvSpPr>
            <a:spLocks noGrp="1" noChangeArrowheads="1"/>
          </p:cNvSpPr>
          <p:nvPr>
            <p:ph type="ftr" sz="quarter" idx="11"/>
          </p:nvPr>
        </p:nvSpPr>
        <p:spPr>
          <a:noFill/>
        </p:spPr>
        <p:txBody>
          <a:bodyPr/>
          <a:lstStyle/>
          <a:p>
            <a:r>
              <a:rPr lang="en-US" smtClean="0"/>
              <a:t>P. P. Shah &amp; Associates</a:t>
            </a:r>
          </a:p>
        </p:txBody>
      </p:sp>
      <p:sp>
        <p:nvSpPr>
          <p:cNvPr id="61443" name="Rectangle 16"/>
          <p:cNvSpPr>
            <a:spLocks noGrp="1" noChangeArrowheads="1"/>
          </p:cNvSpPr>
          <p:nvPr>
            <p:ph type="sldNum" sz="quarter" idx="12"/>
          </p:nvPr>
        </p:nvSpPr>
        <p:spPr>
          <a:noFill/>
        </p:spPr>
        <p:txBody>
          <a:bodyPr/>
          <a:lstStyle/>
          <a:p>
            <a:fld id="{6B73286F-C335-45E0-89F0-1D4899082F34}" type="slidenum">
              <a:rPr lang="en-US" smtClean="0"/>
              <a:pPr/>
              <a:t>65</a:t>
            </a:fld>
            <a:endParaRPr lang="en-US" smtClean="0"/>
          </a:p>
        </p:txBody>
      </p:sp>
      <p:sp>
        <p:nvSpPr>
          <p:cNvPr id="50178" name="Rectangle 2"/>
          <p:cNvSpPr>
            <a:spLocks noGrp="1" noChangeArrowheads="1"/>
          </p:cNvSpPr>
          <p:nvPr>
            <p:ph type="ctrTitle"/>
          </p:nvPr>
        </p:nvSpPr>
        <p:spPr>
          <a:effectLst>
            <a:outerShdw dist="53882" dir="2700000" algn="ctr" rotWithShape="0">
              <a:schemeClr val="bg2"/>
            </a:outerShdw>
          </a:effectLst>
        </p:spPr>
        <p:txBody>
          <a:bodyPr/>
          <a:lstStyle/>
          <a:p>
            <a:pPr algn="ctr" eaLnBrk="1" hangingPunct="1">
              <a:defRPr/>
            </a:pPr>
            <a:r>
              <a:rPr lang="en-US" sz="5400" smtClean="0">
                <a:effectLst>
                  <a:outerShdw blurRad="38100" dist="38100" dir="2700000" algn="tl">
                    <a:srgbClr val="C0C0C0"/>
                  </a:outerShdw>
                </a:effectLst>
              </a:rPr>
              <a:t>Thank You</a:t>
            </a:r>
          </a:p>
        </p:txBody>
      </p:sp>
      <p:sp>
        <p:nvSpPr>
          <p:cNvPr id="61445" name="Rectangle 14"/>
          <p:cNvSpPr>
            <a:spLocks noGrp="1" noChangeArrowheads="1"/>
          </p:cNvSpPr>
          <p:nvPr>
            <p:ph type="dt" sz="quarter" idx="10"/>
          </p:nvPr>
        </p:nvSpPr>
        <p:spPr>
          <a:noFill/>
        </p:spPr>
        <p:txBody>
          <a:bodyPr/>
          <a:lstStyle/>
          <a:p>
            <a:r>
              <a:rPr lang="en-US"/>
              <a:t>1st November 2014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noFill/>
        </p:spPr>
        <p:txBody>
          <a:bodyPr/>
          <a:lstStyle/>
          <a:p>
            <a:r>
              <a:rPr lang="en-US" smtClean="0"/>
              <a:t>P. P. Shah &amp; Associates</a:t>
            </a:r>
          </a:p>
        </p:txBody>
      </p:sp>
      <p:sp>
        <p:nvSpPr>
          <p:cNvPr id="5123" name="Slide Number Placeholder 5"/>
          <p:cNvSpPr>
            <a:spLocks noGrp="1"/>
          </p:cNvSpPr>
          <p:nvPr>
            <p:ph type="sldNum" sz="quarter" idx="12"/>
          </p:nvPr>
        </p:nvSpPr>
        <p:spPr>
          <a:noFill/>
        </p:spPr>
        <p:txBody>
          <a:bodyPr/>
          <a:lstStyle/>
          <a:p>
            <a:fld id="{447F9B32-9AD7-4ED2-932A-79951B1B728C}" type="slidenum">
              <a:rPr lang="en-US" smtClean="0"/>
              <a:pPr/>
              <a:t>7</a:t>
            </a:fld>
            <a:endParaRPr lang="en-US" smtClean="0"/>
          </a:p>
        </p:txBody>
      </p:sp>
      <p:sp>
        <p:nvSpPr>
          <p:cNvPr id="5124" name="Rectangle 2"/>
          <p:cNvSpPr>
            <a:spLocks noGrp="1" noChangeArrowheads="1"/>
          </p:cNvSpPr>
          <p:nvPr>
            <p:ph type="title"/>
          </p:nvPr>
        </p:nvSpPr>
        <p:spPr/>
        <p:txBody>
          <a:bodyPr/>
          <a:lstStyle/>
          <a:p>
            <a:pPr eaLnBrk="1" hangingPunct="1"/>
            <a:r>
              <a:rPr lang="en-US" sz="4000" dirty="0" smtClean="0"/>
              <a:t>PE : CONDITIONS</a:t>
            </a:r>
          </a:p>
        </p:txBody>
      </p:sp>
      <p:sp>
        <p:nvSpPr>
          <p:cNvPr id="5125" name="Rectangle 3"/>
          <p:cNvSpPr>
            <a:spLocks noGrp="1" noChangeArrowheads="1"/>
          </p:cNvSpPr>
          <p:nvPr>
            <p:ph type="body" idx="1"/>
          </p:nvPr>
        </p:nvSpPr>
        <p:spPr>
          <a:xfrm>
            <a:off x="1182688" y="2017713"/>
            <a:ext cx="7772400" cy="4459287"/>
          </a:xfrm>
        </p:spPr>
        <p:txBody>
          <a:bodyPr/>
          <a:lstStyle/>
          <a:p>
            <a:pPr eaLnBrk="1" hangingPunct="1"/>
            <a:endParaRPr lang="en-US" sz="2400" dirty="0" smtClean="0"/>
          </a:p>
          <a:p>
            <a:pPr eaLnBrk="1" hangingPunct="1"/>
            <a:r>
              <a:rPr lang="en-US" sz="2400" dirty="0" smtClean="0"/>
              <a:t>Fixed Place of Business</a:t>
            </a:r>
          </a:p>
          <a:p>
            <a:pPr eaLnBrk="1" hangingPunct="1"/>
            <a:endParaRPr lang="en-US" sz="2400" dirty="0" smtClean="0"/>
          </a:p>
          <a:p>
            <a:pPr eaLnBrk="1" hangingPunct="1"/>
            <a:r>
              <a:rPr lang="en-US" sz="2400" dirty="0" smtClean="0"/>
              <a:t>Business Activity</a:t>
            </a:r>
          </a:p>
          <a:p>
            <a:pPr eaLnBrk="1" hangingPunct="1"/>
            <a:endParaRPr lang="en-US" sz="2400" dirty="0" smtClean="0"/>
          </a:p>
          <a:p>
            <a:pPr eaLnBrk="1" hangingPunct="1"/>
            <a:r>
              <a:rPr lang="en-US" sz="2400" dirty="0" smtClean="0"/>
              <a:t>Business Connection</a:t>
            </a:r>
          </a:p>
        </p:txBody>
      </p:sp>
      <p:sp>
        <p:nvSpPr>
          <p:cNvPr id="5126"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p:spPr>
        <p:txBody>
          <a:bodyPr/>
          <a:lstStyle/>
          <a:p>
            <a:r>
              <a:rPr lang="en-US" smtClean="0"/>
              <a:t>P. P. Shah &amp; Associates</a:t>
            </a:r>
          </a:p>
        </p:txBody>
      </p:sp>
      <p:sp>
        <p:nvSpPr>
          <p:cNvPr id="6147" name="Slide Number Placeholder 5"/>
          <p:cNvSpPr>
            <a:spLocks noGrp="1"/>
          </p:cNvSpPr>
          <p:nvPr>
            <p:ph type="sldNum" sz="quarter" idx="12"/>
          </p:nvPr>
        </p:nvSpPr>
        <p:spPr>
          <a:noFill/>
        </p:spPr>
        <p:txBody>
          <a:bodyPr/>
          <a:lstStyle/>
          <a:p>
            <a:fld id="{F7269243-232B-4EAC-A229-EDB71746EF44}" type="slidenum">
              <a:rPr lang="en-US" smtClean="0"/>
              <a:pPr/>
              <a:t>8</a:t>
            </a:fld>
            <a:endParaRPr lang="en-US" smtClean="0"/>
          </a:p>
        </p:txBody>
      </p:sp>
      <p:sp>
        <p:nvSpPr>
          <p:cNvPr id="6148" name="Rectangle 2"/>
          <p:cNvSpPr>
            <a:spLocks noGrp="1" noChangeArrowheads="1"/>
          </p:cNvSpPr>
          <p:nvPr>
            <p:ph type="title"/>
          </p:nvPr>
        </p:nvSpPr>
        <p:spPr/>
        <p:txBody>
          <a:bodyPr/>
          <a:lstStyle/>
          <a:p>
            <a:pPr eaLnBrk="1" hangingPunct="1"/>
            <a:r>
              <a:rPr lang="en-US" sz="4000" dirty="0" smtClean="0"/>
              <a:t>Fixed Place of Business</a:t>
            </a:r>
          </a:p>
        </p:txBody>
      </p:sp>
      <p:sp>
        <p:nvSpPr>
          <p:cNvPr id="6149" name="Rectangle 3"/>
          <p:cNvSpPr>
            <a:spLocks noGrp="1" noChangeArrowheads="1"/>
          </p:cNvSpPr>
          <p:nvPr>
            <p:ph type="body" idx="1"/>
          </p:nvPr>
        </p:nvSpPr>
        <p:spPr>
          <a:xfrm>
            <a:off x="1182688" y="2017713"/>
            <a:ext cx="7772400" cy="4459287"/>
          </a:xfrm>
        </p:spPr>
        <p:txBody>
          <a:bodyPr/>
          <a:lstStyle/>
          <a:p>
            <a:pPr eaLnBrk="1" hangingPunct="1"/>
            <a:endParaRPr lang="en-US" sz="2400" dirty="0" smtClean="0"/>
          </a:p>
          <a:p>
            <a:pPr eaLnBrk="1" hangingPunct="1"/>
            <a:r>
              <a:rPr lang="en-US" sz="2400" dirty="0" smtClean="0"/>
              <a:t>Objective presence in another country</a:t>
            </a:r>
          </a:p>
          <a:p>
            <a:pPr eaLnBrk="1" hangingPunct="1"/>
            <a:endParaRPr lang="en-US" sz="2400" dirty="0" smtClean="0"/>
          </a:p>
          <a:p>
            <a:pPr eaLnBrk="1" hangingPunct="1"/>
            <a:r>
              <a:rPr lang="en-US" sz="2400" dirty="0" smtClean="0"/>
              <a:t>Two embedded conditions:</a:t>
            </a:r>
          </a:p>
          <a:p>
            <a:pPr lvl="1" eaLnBrk="1" hangingPunct="1"/>
            <a:r>
              <a:rPr lang="en-US" sz="2400" dirty="0" smtClean="0"/>
              <a:t>place of business and right to use it with a certain degree of permanence</a:t>
            </a:r>
          </a:p>
          <a:p>
            <a:pPr lvl="1" eaLnBrk="1" hangingPunct="1"/>
            <a:r>
              <a:rPr lang="en-US" sz="2400" dirty="0" smtClean="0"/>
              <a:t>specific location</a:t>
            </a:r>
          </a:p>
        </p:txBody>
      </p:sp>
      <p:sp>
        <p:nvSpPr>
          <p:cNvPr id="6150"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a:noFill/>
        </p:spPr>
        <p:txBody>
          <a:bodyPr/>
          <a:lstStyle/>
          <a:p>
            <a:r>
              <a:rPr lang="en-US" smtClean="0"/>
              <a:t>P. P. Shah &amp; Associates</a:t>
            </a:r>
          </a:p>
        </p:txBody>
      </p:sp>
      <p:sp>
        <p:nvSpPr>
          <p:cNvPr id="7171" name="Slide Number Placeholder 5"/>
          <p:cNvSpPr>
            <a:spLocks noGrp="1"/>
          </p:cNvSpPr>
          <p:nvPr>
            <p:ph type="sldNum" sz="quarter" idx="12"/>
          </p:nvPr>
        </p:nvSpPr>
        <p:spPr>
          <a:noFill/>
        </p:spPr>
        <p:txBody>
          <a:bodyPr/>
          <a:lstStyle/>
          <a:p>
            <a:fld id="{A19A2474-4336-4017-8860-B1AD47F26E8C}" type="slidenum">
              <a:rPr lang="en-US" smtClean="0"/>
              <a:pPr/>
              <a:t>9</a:t>
            </a:fld>
            <a:endParaRPr lang="en-US" smtClean="0"/>
          </a:p>
        </p:txBody>
      </p:sp>
      <p:sp>
        <p:nvSpPr>
          <p:cNvPr id="7172" name="Rectangle 2"/>
          <p:cNvSpPr>
            <a:spLocks noGrp="1" noChangeArrowheads="1"/>
          </p:cNvSpPr>
          <p:nvPr>
            <p:ph type="title"/>
          </p:nvPr>
        </p:nvSpPr>
        <p:spPr/>
        <p:txBody>
          <a:bodyPr/>
          <a:lstStyle/>
          <a:p>
            <a:pPr eaLnBrk="1" hangingPunct="1"/>
            <a:r>
              <a:rPr lang="en-US" sz="4000" dirty="0" smtClean="0"/>
              <a:t>Fixed Place of Business (</a:t>
            </a:r>
            <a:r>
              <a:rPr lang="en-US" sz="4000" dirty="0" err="1" smtClean="0"/>
              <a:t>con’t</a:t>
            </a:r>
            <a:r>
              <a:rPr lang="en-US" sz="4000" dirty="0" smtClean="0"/>
              <a:t>)</a:t>
            </a:r>
          </a:p>
        </p:txBody>
      </p:sp>
      <p:sp>
        <p:nvSpPr>
          <p:cNvPr id="7173" name="Rectangle 3"/>
          <p:cNvSpPr>
            <a:spLocks noGrp="1" noChangeArrowheads="1"/>
          </p:cNvSpPr>
          <p:nvPr>
            <p:ph type="body" idx="1"/>
          </p:nvPr>
        </p:nvSpPr>
        <p:spPr>
          <a:xfrm>
            <a:off x="1182688" y="2017713"/>
            <a:ext cx="7772400" cy="4459287"/>
          </a:xfrm>
        </p:spPr>
        <p:txBody>
          <a:bodyPr/>
          <a:lstStyle/>
          <a:p>
            <a:pPr eaLnBrk="1" hangingPunct="1"/>
            <a:endParaRPr lang="en-US" sz="2400" dirty="0" smtClean="0"/>
          </a:p>
          <a:p>
            <a:pPr eaLnBrk="1" hangingPunct="1"/>
            <a:r>
              <a:rPr lang="en-US" sz="2400" dirty="0" smtClean="0"/>
              <a:t>Most significant feature of the PE as distinguished from Source State Taxation</a:t>
            </a:r>
          </a:p>
          <a:p>
            <a:pPr eaLnBrk="1" hangingPunct="1"/>
            <a:endParaRPr lang="en-US" sz="2400" dirty="0" smtClean="0"/>
          </a:p>
          <a:p>
            <a:pPr eaLnBrk="1" hangingPunct="1"/>
            <a:r>
              <a:rPr lang="en-US" sz="2400" dirty="0" smtClean="0"/>
              <a:t>Emphasizes establishment of the enterprise rather than source of income</a:t>
            </a:r>
          </a:p>
          <a:p>
            <a:pPr eaLnBrk="1" hangingPunct="1"/>
            <a:endParaRPr lang="en-US" sz="2400" dirty="0" smtClean="0"/>
          </a:p>
          <a:p>
            <a:pPr eaLnBrk="1" hangingPunct="1"/>
            <a:r>
              <a:rPr lang="en-US" sz="2400" dirty="0" smtClean="0"/>
              <a:t>Enterprise’s presence has to be ‘visible’</a:t>
            </a:r>
            <a:endParaRPr lang="en-US" sz="1800" dirty="0" smtClean="0"/>
          </a:p>
        </p:txBody>
      </p:sp>
      <p:sp>
        <p:nvSpPr>
          <p:cNvPr id="7174" name="Rectangle 14"/>
          <p:cNvSpPr>
            <a:spLocks noGrp="1" noChangeArrowheads="1"/>
          </p:cNvSpPr>
          <p:nvPr>
            <p:ph type="dt" sz="quarter" idx="10"/>
          </p:nvPr>
        </p:nvSpPr>
        <p:spPr>
          <a:xfrm>
            <a:off x="990600" y="6248400"/>
            <a:ext cx="1905000" cy="457200"/>
          </a:xfrm>
          <a:noFill/>
        </p:spPr>
        <p:txBody>
          <a:bodyPr/>
          <a:lstStyle/>
          <a:p>
            <a:r>
              <a:rPr lang="en-US"/>
              <a:t>1st November 2014</a:t>
            </a:r>
          </a:p>
        </p:txBody>
      </p:sp>
    </p:spTree>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1894</TotalTime>
  <Words>6642</Words>
  <Application>Microsoft Office PowerPoint</Application>
  <PresentationFormat>On-screen Show (4:3)</PresentationFormat>
  <Paragraphs>789</Paragraphs>
  <Slides>65</Slides>
  <Notes>65</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Blends</vt:lpstr>
      <vt:lpstr>NAVI MUMBAI BRANCH OF WIRC OF ICAI ICAI Intensive Course on International Taxation  Presentation on  Concept of Permanent Establishment</vt:lpstr>
      <vt:lpstr>Permanent Establishment - Concept</vt:lpstr>
      <vt:lpstr>Permanent Establishment – Article 5</vt:lpstr>
      <vt:lpstr>Permanent Establishment – Basic Rule</vt:lpstr>
      <vt:lpstr>Permanent Establishment – Basic Rule (con’t)</vt:lpstr>
      <vt:lpstr>Permanent Establishment under Income-tax Act</vt:lpstr>
      <vt:lpstr>PE : CONDITIONS</vt:lpstr>
      <vt:lpstr>Fixed Place of Business</vt:lpstr>
      <vt:lpstr>Fixed Place of Business (con’t)</vt:lpstr>
      <vt:lpstr>Fixed Place of Business (con’t)</vt:lpstr>
      <vt:lpstr>Fixed Place of Business (con’t)</vt:lpstr>
      <vt:lpstr>Fixed Place of Business (con’t)</vt:lpstr>
      <vt:lpstr>Fixed Place of Business (con’t)</vt:lpstr>
      <vt:lpstr>Business Activity (BA)</vt:lpstr>
      <vt:lpstr>Business Activity (con’t)</vt:lpstr>
      <vt:lpstr>Business Activity (con’t)</vt:lpstr>
      <vt:lpstr>Business Activity (con’t)</vt:lpstr>
      <vt:lpstr>Business Activity (con’t)</vt:lpstr>
      <vt:lpstr>Business Activity (con’t)</vt:lpstr>
      <vt:lpstr>Important Aspects of the OECD Model Tax Convention</vt:lpstr>
      <vt:lpstr>Important Aspects - Fixed Place of Business</vt:lpstr>
      <vt:lpstr>Important Aspects - Fixed Place of Business (con’t)</vt:lpstr>
      <vt:lpstr>Important Aspects - Fixed Place of Business (con’t)</vt:lpstr>
      <vt:lpstr>OECD Model Vs UN Model</vt:lpstr>
      <vt:lpstr>OECD Update - 2010</vt:lpstr>
      <vt:lpstr>Important Decisions – Stewardship function / Auxiliary services in India</vt:lpstr>
      <vt:lpstr>Important Decisions – Deputation of Employees to India</vt:lpstr>
      <vt:lpstr>Important Decisions – Preparatory &amp; Auxiliary services in India</vt:lpstr>
      <vt:lpstr>Important Decisions – Criteria for Fixed Place PE</vt:lpstr>
      <vt:lpstr>Important Decisions – Outsourcing of operations to India</vt:lpstr>
      <vt:lpstr>Important Decisions – Stocking of goods at Warehouse</vt:lpstr>
      <vt:lpstr>Important Decisions – Residence can be place of management</vt:lpstr>
      <vt:lpstr>Service PE</vt:lpstr>
      <vt:lpstr>Service PE (con’t)</vt:lpstr>
      <vt:lpstr>Service PE (con’t)</vt:lpstr>
      <vt:lpstr>Service PE (con’t)</vt:lpstr>
      <vt:lpstr>Service PE (con’t)</vt:lpstr>
      <vt:lpstr>UN Model – Some Issues</vt:lpstr>
      <vt:lpstr>OECD Model – Some Issues</vt:lpstr>
      <vt:lpstr>Service PE – UN Model - Guidance in OECD Commentary - Indian Treaties</vt:lpstr>
      <vt:lpstr>Service PE Comparison</vt:lpstr>
      <vt:lpstr>Important Decisions – Stewardship activities are shareholder activities</vt:lpstr>
      <vt:lpstr>Important Decisions – Supervisory activities of lessee</vt:lpstr>
      <vt:lpstr>Important Decisions – Deputation of employees without supervision of foreign enterprise</vt:lpstr>
      <vt:lpstr>Important Decisions – Service PE – No activity in India</vt:lpstr>
      <vt:lpstr>Important Decisions – Guidance to employees by foreign parent</vt:lpstr>
      <vt:lpstr>Important Decisions – Management services in India</vt:lpstr>
      <vt:lpstr>CONSTRUCTION / INSTALLATION PE</vt:lpstr>
      <vt:lpstr>CONSTRUCTION / INSTALLATION PE – RECENT IMPORTANT DECISIONS</vt:lpstr>
      <vt:lpstr>CONSTRUCTION / INSTALLATION PE – IMPORTANT DECISIONS</vt:lpstr>
      <vt:lpstr>AGENCY PE</vt:lpstr>
      <vt:lpstr>AGENCY PE – OECD MODEL COMMENTARY</vt:lpstr>
      <vt:lpstr>AGENCY PE – IMPORTANT DECISIONS</vt:lpstr>
      <vt:lpstr>AGENCY PE – IMPORTANT DECISIONS</vt:lpstr>
      <vt:lpstr>AGENCY PE – IMPORTANT DECISIONS</vt:lpstr>
      <vt:lpstr>AGENCY PE – INDIA’S POSITION</vt:lpstr>
      <vt:lpstr>SUBSIDIARY PE</vt:lpstr>
      <vt:lpstr>SUBSIDIARY PE – IMPORTANT DECISIONS</vt:lpstr>
      <vt:lpstr>E-COMMERCE – VIRTUAL PE</vt:lpstr>
      <vt:lpstr>E-COMMERCE (con’t)</vt:lpstr>
      <vt:lpstr>VIRTUAL PE – INDIA’S POSITION</vt:lpstr>
      <vt:lpstr>VIRTUAL PE – INDIA’S POSITION</vt:lpstr>
      <vt:lpstr>VIRTUAL PE – IMPORTANT DECISIONS</vt:lpstr>
      <vt:lpstr>BEPS – ACTION PLAN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nirav</dc:creator>
  <cp:lastModifiedBy>NCP</cp:lastModifiedBy>
  <cp:revision>416</cp:revision>
  <cp:lastPrinted>1601-01-01T00:00:00Z</cp:lastPrinted>
  <dcterms:created xsi:type="dcterms:W3CDTF">1601-01-01T00:00:00Z</dcterms:created>
  <dcterms:modified xsi:type="dcterms:W3CDTF">2014-11-04T13:08:12Z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