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handoutMasterIdLst>
    <p:handoutMasterId r:id="rId27"/>
  </p:handoutMasterIdLst>
  <p:sldIdLst>
    <p:sldId id="256" r:id="rId2"/>
    <p:sldId id="493" r:id="rId3"/>
    <p:sldId id="637" r:id="rId4"/>
    <p:sldId id="655" r:id="rId5"/>
    <p:sldId id="656" r:id="rId6"/>
    <p:sldId id="657" r:id="rId7"/>
    <p:sldId id="658" r:id="rId8"/>
    <p:sldId id="638" r:id="rId9"/>
    <p:sldId id="639" r:id="rId10"/>
    <p:sldId id="640" r:id="rId11"/>
    <p:sldId id="641" r:id="rId12"/>
    <p:sldId id="642" r:id="rId13"/>
    <p:sldId id="643" r:id="rId14"/>
    <p:sldId id="644" r:id="rId15"/>
    <p:sldId id="645" r:id="rId16"/>
    <p:sldId id="646" r:id="rId17"/>
    <p:sldId id="647" r:id="rId18"/>
    <p:sldId id="648" r:id="rId19"/>
    <p:sldId id="649" r:id="rId20"/>
    <p:sldId id="650" r:id="rId21"/>
    <p:sldId id="651" r:id="rId22"/>
    <p:sldId id="652" r:id="rId23"/>
    <p:sldId id="653" r:id="rId24"/>
    <p:sldId id="636" r:id="rId25"/>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399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70" autoAdjust="0"/>
    <p:restoredTop sz="95126" autoAdjust="0"/>
  </p:normalViewPr>
  <p:slideViewPr>
    <p:cSldViewPr snapToGrid="0">
      <p:cViewPr varScale="1">
        <p:scale>
          <a:sx n="68" d="100"/>
          <a:sy n="68" d="100"/>
        </p:scale>
        <p:origin x="14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48" d="100"/>
          <a:sy n="48" d="100"/>
        </p:scale>
        <p:origin x="-2994" y="-102"/>
      </p:cViewPr>
      <p:guideLst>
        <p:guide orient="horz" pos="3127"/>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61153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1"/>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eaLnBrk="1" hangingPunct="1">
              <a:defRPr sz="1200">
                <a:latin typeface="Arial" charset="0"/>
                <a:cs typeface="+mn-cs"/>
              </a:defRPr>
            </a:lvl1pPr>
          </a:lstStyle>
          <a:p>
            <a:pPr>
              <a:defRPr/>
            </a:pPr>
            <a:endParaRPr lang="en-US" dirty="0"/>
          </a:p>
        </p:txBody>
      </p:sp>
      <p:sp>
        <p:nvSpPr>
          <p:cNvPr id="45059" name="Rectangle 3"/>
          <p:cNvSpPr>
            <a:spLocks noGrp="1" noChangeArrowheads="1"/>
          </p:cNvSpPr>
          <p:nvPr>
            <p:ph type="dt" idx="1"/>
          </p:nvPr>
        </p:nvSpPr>
        <p:spPr bwMode="auto">
          <a:xfrm>
            <a:off x="3850444" y="1"/>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eaLnBrk="1" hangingPunct="1">
              <a:defRPr sz="1200">
                <a:latin typeface="Arial" charset="0"/>
                <a:cs typeface="+mn-cs"/>
              </a:defRPr>
            </a:lvl1pPr>
          </a:lstStyle>
          <a:p>
            <a:pPr>
              <a:defRPr/>
            </a:pPr>
            <a:endParaRPr lang="en-US" dirty="0"/>
          </a:p>
        </p:txBody>
      </p:sp>
      <p:sp>
        <p:nvSpPr>
          <p:cNvPr id="10138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79768" y="4715354"/>
            <a:ext cx="5438140" cy="446817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5062" name="Rectangle 6"/>
          <p:cNvSpPr>
            <a:spLocks noGrp="1" noChangeArrowheads="1"/>
          </p:cNvSpPr>
          <p:nvPr>
            <p:ph type="ftr" sz="quarter" idx="4"/>
          </p:nvPr>
        </p:nvSpPr>
        <p:spPr bwMode="auto">
          <a:xfrm>
            <a:off x="0" y="9430707"/>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eaLnBrk="1" hangingPunct="1">
              <a:defRPr sz="1200">
                <a:latin typeface="Arial" charset="0"/>
                <a:cs typeface="+mn-cs"/>
              </a:defRPr>
            </a:lvl1pPr>
          </a:lstStyle>
          <a:p>
            <a:pPr>
              <a:defRPr/>
            </a:pPr>
            <a:endParaRPr lang="en-US" dirty="0"/>
          </a:p>
        </p:txBody>
      </p:sp>
      <p:sp>
        <p:nvSpPr>
          <p:cNvPr id="45063" name="Rectangle 7"/>
          <p:cNvSpPr>
            <a:spLocks noGrp="1" noChangeArrowheads="1"/>
          </p:cNvSpPr>
          <p:nvPr>
            <p:ph type="sldNum" sz="quarter" idx="5"/>
          </p:nvPr>
        </p:nvSpPr>
        <p:spPr bwMode="auto">
          <a:xfrm>
            <a:off x="3850444" y="9430707"/>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eaLnBrk="1" hangingPunct="1">
              <a:defRPr sz="1200">
                <a:latin typeface="Arial" charset="0"/>
                <a:cs typeface="+mn-cs"/>
              </a:defRPr>
            </a:lvl1pPr>
          </a:lstStyle>
          <a:p>
            <a:pPr>
              <a:defRPr/>
            </a:pPr>
            <a:fld id="{BB3F5D4A-E533-4773-9541-015230BB3F45}" type="slidenum">
              <a:rPr lang="en-US"/>
              <a:pPr>
                <a:defRPr/>
              </a:pPr>
              <a:t>‹#›</a:t>
            </a:fld>
            <a:endParaRPr lang="en-US" dirty="0"/>
          </a:p>
        </p:txBody>
      </p:sp>
    </p:spTree>
    <p:extLst>
      <p:ext uri="{BB962C8B-B14F-4D97-AF65-F5344CB8AC3E}">
        <p14:creationId xmlns:p14="http://schemas.microsoft.com/office/powerpoint/2010/main" val="230195196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461551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859836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963938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942175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510060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177822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192301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1629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084622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634220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70712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2211083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897726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8740235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764651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565348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552414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897349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63977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203538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280442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54243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714304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hangingPunct="0">
                  <a:defRPr/>
                </a:pPr>
                <a:endParaRPr lang="en-US" dirty="0">
                  <a:cs typeface="+mn-cs"/>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hangingPunct="0">
                  <a:defRPr/>
                </a:pPr>
                <a:endParaRPr lang="en-US" dirty="0">
                  <a:cs typeface="+mn-cs"/>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hangingPunct="0">
                  <a:defRPr/>
                </a:pPr>
                <a:endParaRPr lang="en-US" dirty="0">
                  <a:cs typeface="+mn-cs"/>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hangingPunct="0">
                  <a:defRPr/>
                </a:pPr>
                <a:endParaRPr lang="en-US" dirty="0">
                  <a:cs typeface="+mn-cs"/>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hangingPunct="0">
                <a:defRPr/>
              </a:pPr>
              <a:endParaRPr lang="en-US" dirty="0">
                <a:cs typeface="+mn-cs"/>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hangingPunct="0">
                <a:defRPr/>
              </a:pPr>
              <a:endParaRPr lang="en-US" dirty="0">
                <a:cs typeface="+mn-cs"/>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hangingPunct="0">
                <a:defRPr/>
              </a:pPr>
              <a:endParaRPr lang="en-US" dirty="0">
                <a:cs typeface="+mn-cs"/>
              </a:endParaRPr>
            </a:p>
          </p:txBody>
        </p:sp>
      </p:grpSp>
      <p:sp>
        <p:nvSpPr>
          <p:cNvPr id="7180"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r>
              <a:rPr lang="en-US" dirty="0" smtClean="0"/>
              <a:t>July 2016</a:t>
            </a:r>
            <a:endParaRPr lang="en-US" dirty="0"/>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en-US" dirty="0" smtClean="0"/>
              <a:t>P. P. Shah &amp; Associates</a:t>
            </a:r>
            <a:endParaRPr lang="en-US" dirty="0"/>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5E334D8-7261-4A14-B36C-A5F3B29CAC4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3608CAF4-0E65-4C68-BEE3-A87A7AEA8D6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24EBBFFB-7399-48CB-9CC1-8241E5105BE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4CAA70CE-4DCB-4D19-AC47-571E7F2D8BF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AE00ADD7-DC51-4D62-A2D4-CD0CC33F466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E0802A65-2CB0-4A60-853A-480F1D52431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8"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C3139E30-E0AC-449D-8B9F-451DDCF046D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4"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AEE33614-1576-4826-9A5E-50DBDA8E8AF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3"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5052F816-650B-4053-80AC-AB4A4E09E1C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4626F912-B00A-4A08-89C1-F224E1489C5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3D53F040-11F8-4881-867C-5042A25096E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ltGray">
          <a:xfrm>
            <a:off x="417513" y="83820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dirty="0">
              <a:cs typeface="+mn-cs"/>
            </a:endParaRPr>
          </a:p>
        </p:txBody>
      </p:sp>
      <p:sp>
        <p:nvSpPr>
          <p:cNvPr id="6148" name="Rectangle 4"/>
          <p:cNvSpPr>
            <a:spLocks noChangeArrowheads="1"/>
          </p:cNvSpPr>
          <p:nvPr/>
        </p:nvSpPr>
        <p:spPr bwMode="ltGray">
          <a:xfrm>
            <a:off x="541338" y="1219200"/>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dirty="0">
              <a:cs typeface="+mn-cs"/>
            </a:endParaRPr>
          </a:p>
        </p:txBody>
      </p:sp>
      <p:grpSp>
        <p:nvGrpSpPr>
          <p:cNvPr id="1028" name="Group 14"/>
          <p:cNvGrpSpPr>
            <a:grpSpLocks/>
          </p:cNvGrpSpPr>
          <p:nvPr/>
        </p:nvGrpSpPr>
        <p:grpSpPr bwMode="auto">
          <a:xfrm>
            <a:off x="0" y="381000"/>
            <a:ext cx="8556625" cy="1052513"/>
            <a:chOff x="80" y="432"/>
            <a:chExt cx="5390" cy="663"/>
          </a:xfrm>
        </p:grpSpPr>
        <p:sp>
          <p:nvSpPr>
            <p:cNvPr id="6147" name="Rectangle 3"/>
            <p:cNvSpPr>
              <a:spLocks noChangeArrowheads="1"/>
            </p:cNvSpPr>
            <p:nvPr/>
          </p:nvSpPr>
          <p:spPr bwMode="ltGray">
            <a:xfrm>
              <a:off x="504" y="528"/>
              <a:ext cx="207" cy="299"/>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dirty="0">
                <a:cs typeface="+mn-cs"/>
              </a:endParaRPr>
            </a:p>
          </p:txBody>
        </p:sp>
        <p:sp>
          <p:nvSpPr>
            <p:cNvPr id="6149" name="Rectangle 5"/>
            <p:cNvSpPr>
              <a:spLocks noChangeArrowheads="1"/>
            </p:cNvSpPr>
            <p:nvPr/>
          </p:nvSpPr>
          <p:spPr bwMode="ltGray">
            <a:xfrm>
              <a:off x="574" y="757"/>
              <a:ext cx="232" cy="299"/>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dirty="0">
                <a:cs typeface="+mn-cs"/>
              </a:endParaRPr>
            </a:p>
          </p:txBody>
        </p:sp>
        <p:sp>
          <p:nvSpPr>
            <p:cNvPr id="6150" name="Rectangle 6"/>
            <p:cNvSpPr>
              <a:spLocks noChangeArrowheads="1"/>
            </p:cNvSpPr>
            <p:nvPr/>
          </p:nvSpPr>
          <p:spPr bwMode="ltGray">
            <a:xfrm>
              <a:off x="80" y="69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dirty="0">
                <a:cs typeface="+mn-cs"/>
              </a:endParaRPr>
            </a:p>
          </p:txBody>
        </p:sp>
        <p:sp>
          <p:nvSpPr>
            <p:cNvPr id="6151" name="Rectangle 7"/>
            <p:cNvSpPr>
              <a:spLocks noChangeArrowheads="1"/>
            </p:cNvSpPr>
            <p:nvPr/>
          </p:nvSpPr>
          <p:spPr bwMode="gray">
            <a:xfrm>
              <a:off x="480" y="432"/>
              <a:ext cx="20" cy="663"/>
            </a:xfrm>
            <a:prstGeom prst="rect">
              <a:avLst/>
            </a:prstGeom>
            <a:solidFill>
              <a:schemeClr val="bg2"/>
            </a:solidFill>
            <a:ln w="9525">
              <a:noFill/>
              <a:miter lim="800000"/>
              <a:headEnd/>
              <a:tailEnd/>
            </a:ln>
            <a:effectLst/>
          </p:spPr>
          <p:txBody>
            <a:bodyPr wrap="none" anchor="ctr"/>
            <a:lstStyle/>
            <a:p>
              <a:pPr algn="ctr">
                <a:defRPr/>
              </a:pPr>
              <a:endParaRPr kumimoji="1" lang="en-US" sz="2400" dirty="0">
                <a:cs typeface="+mn-cs"/>
              </a:endParaRPr>
            </a:p>
          </p:txBody>
        </p:sp>
        <p:sp>
          <p:nvSpPr>
            <p:cNvPr id="6152" name="Rectangle 8"/>
            <p:cNvSpPr>
              <a:spLocks noChangeArrowheads="1"/>
            </p:cNvSpPr>
            <p:nvPr/>
          </p:nvSpPr>
          <p:spPr bwMode="gray">
            <a:xfrm>
              <a:off x="288" y="912"/>
              <a:ext cx="5182" cy="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dirty="0">
                <a:cs typeface="+mn-cs"/>
              </a:endParaRPr>
            </a:p>
          </p:txBody>
        </p:sp>
      </p:grpSp>
      <p:sp>
        <p:nvSpPr>
          <p:cNvPr id="10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cs typeface="+mn-cs"/>
              </a:defRPr>
            </a:lvl1pPr>
          </a:lstStyle>
          <a:p>
            <a:pPr>
              <a:defRPr/>
            </a:pPr>
            <a:r>
              <a:rPr lang="en-US" dirty="0" smtClean="0"/>
              <a:t>July 2016</a:t>
            </a:r>
            <a:endParaRPr lang="en-US" dirty="0"/>
          </a:p>
        </p:txBody>
      </p:sp>
      <p:sp>
        <p:nvSpPr>
          <p:cNvPr id="615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cs typeface="+mn-cs"/>
              </a:defRPr>
            </a:lvl1pPr>
          </a:lstStyle>
          <a:p>
            <a:pPr>
              <a:defRPr/>
            </a:pPr>
            <a:r>
              <a:rPr lang="en-US" dirty="0" smtClean="0"/>
              <a:t>P. P. Shah &amp; Associates</a:t>
            </a:r>
            <a:endParaRPr lang="en-US" dirty="0"/>
          </a:p>
        </p:txBody>
      </p:sp>
      <p:sp>
        <p:nvSpPr>
          <p:cNvPr id="615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cs typeface="+mn-cs"/>
              </a:defRPr>
            </a:lvl1pPr>
          </a:lstStyle>
          <a:p>
            <a:pPr>
              <a:defRPr/>
            </a:pPr>
            <a:fld id="{CE431C2D-F0B7-461E-B510-09595590CEC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380" r:id="rId1"/>
    <p:sldLayoutId id="2147484370" r:id="rId2"/>
    <p:sldLayoutId id="2147484371" r:id="rId3"/>
    <p:sldLayoutId id="2147484372" r:id="rId4"/>
    <p:sldLayoutId id="2147484373" r:id="rId5"/>
    <p:sldLayoutId id="2147484374" r:id="rId6"/>
    <p:sldLayoutId id="2147484375" r:id="rId7"/>
    <p:sldLayoutId id="2147484376" r:id="rId8"/>
    <p:sldLayoutId id="2147484377" r:id="rId9"/>
    <p:sldLayoutId id="2147484378" r:id="rId10"/>
    <p:sldLayoutId id="214748437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Grp="1" noChangeArrowheads="1"/>
          </p:cNvSpPr>
          <p:nvPr>
            <p:ph type="dt" sz="quarter" idx="10"/>
          </p:nvPr>
        </p:nvSpPr>
        <p:spPr/>
        <p:txBody>
          <a:bodyPr/>
          <a:lstStyle/>
          <a:p>
            <a:pPr>
              <a:defRPr/>
            </a:pPr>
            <a:r>
              <a:rPr lang="en-US" dirty="0" smtClean="0"/>
              <a:t>July 2016</a:t>
            </a:r>
            <a:endParaRPr lang="en-US" dirty="0"/>
          </a:p>
        </p:txBody>
      </p:sp>
      <p:sp>
        <p:nvSpPr>
          <p:cNvPr id="3075" name="Rectangle 15"/>
          <p:cNvSpPr>
            <a:spLocks noGrp="1" noChangeArrowheads="1"/>
          </p:cNvSpPr>
          <p:nvPr>
            <p:ph type="ftr" sz="quarter" idx="11"/>
          </p:nvPr>
        </p:nvSpPr>
        <p:spPr/>
        <p:txBody>
          <a:bodyPr/>
          <a:lstStyle/>
          <a:p>
            <a:pPr>
              <a:defRPr/>
            </a:pPr>
            <a:r>
              <a:rPr lang="en-US" dirty="0" smtClean="0"/>
              <a:t>P. P. Shah &amp; Associates</a:t>
            </a:r>
          </a:p>
        </p:txBody>
      </p:sp>
      <p:sp>
        <p:nvSpPr>
          <p:cNvPr id="3076" name="Rectangle 16"/>
          <p:cNvSpPr>
            <a:spLocks noGrp="1" noChangeArrowheads="1"/>
          </p:cNvSpPr>
          <p:nvPr>
            <p:ph type="sldNum" sz="quarter" idx="12"/>
          </p:nvPr>
        </p:nvSpPr>
        <p:spPr/>
        <p:txBody>
          <a:bodyPr/>
          <a:lstStyle/>
          <a:p>
            <a:pPr>
              <a:defRPr/>
            </a:pPr>
            <a:fld id="{6363C4C0-C5B2-4EF7-894B-285C97CA7693}" type="slidenum">
              <a:rPr lang="en-US" smtClean="0"/>
              <a:pPr>
                <a:defRPr/>
              </a:pPr>
              <a:t>1</a:t>
            </a:fld>
            <a:endParaRPr lang="en-US" dirty="0" smtClean="0"/>
          </a:p>
        </p:txBody>
      </p:sp>
      <p:sp>
        <p:nvSpPr>
          <p:cNvPr id="3077" name="Rectangle 2"/>
          <p:cNvSpPr>
            <a:spLocks noGrp="1" noChangeArrowheads="1"/>
          </p:cNvSpPr>
          <p:nvPr>
            <p:ph type="ctrTitle"/>
          </p:nvPr>
        </p:nvSpPr>
        <p:spPr>
          <a:xfrm>
            <a:off x="701566" y="457200"/>
            <a:ext cx="7924800" cy="2060028"/>
          </a:xfrm>
        </p:spPr>
        <p:txBody>
          <a:bodyPr/>
          <a:lstStyle/>
          <a:p>
            <a:pPr algn="ctr" eaLnBrk="1" hangingPunct="1"/>
            <a:r>
              <a:rPr lang="en-US" sz="4000" b="1" dirty="0" smtClean="0">
                <a:latin typeface="Book Antiqua" pitchFamily="18" charset="0"/>
              </a:rPr>
              <a:t/>
            </a:r>
            <a:br>
              <a:rPr lang="en-US" sz="4000" b="1" dirty="0" smtClean="0">
                <a:latin typeface="Book Antiqua" pitchFamily="18" charset="0"/>
              </a:rPr>
            </a:br>
            <a:r>
              <a:rPr lang="en-US" sz="2400" dirty="0" smtClean="0"/>
              <a:t/>
            </a:r>
            <a:br>
              <a:rPr lang="en-US" sz="2400" dirty="0" smtClean="0"/>
            </a:br>
            <a:r>
              <a:rPr lang="en-US" sz="2400" dirty="0" smtClean="0"/>
              <a:t/>
            </a:r>
            <a:br>
              <a:rPr lang="en-US" sz="2400" dirty="0" smtClean="0"/>
            </a:br>
            <a:r>
              <a:rPr lang="en-US" sz="3000" b="1" dirty="0" smtClean="0"/>
              <a:t>CROSS-BORDER TAXATION OF ESTATES</a:t>
            </a:r>
            <a:endParaRPr lang="en-US" sz="2400" dirty="0" smtClean="0">
              <a:solidFill>
                <a:srgbClr val="990033"/>
              </a:solidFill>
            </a:endParaRPr>
          </a:p>
        </p:txBody>
      </p:sp>
      <p:sp>
        <p:nvSpPr>
          <p:cNvPr id="3078" name="Rectangle 5"/>
          <p:cNvSpPr>
            <a:spLocks noGrp="1" noChangeArrowheads="1"/>
          </p:cNvSpPr>
          <p:nvPr>
            <p:ph type="subTitle" idx="1"/>
          </p:nvPr>
        </p:nvSpPr>
        <p:spPr>
          <a:xfrm>
            <a:off x="990600" y="3429000"/>
            <a:ext cx="7239000" cy="2895600"/>
          </a:xfrm>
        </p:spPr>
        <p:txBody>
          <a:bodyPr/>
          <a:lstStyle/>
          <a:p>
            <a:pPr eaLnBrk="1" hangingPunct="1">
              <a:lnSpc>
                <a:spcPct val="90000"/>
              </a:lnSpc>
            </a:pPr>
            <a:endParaRPr lang="en-US" sz="2200" b="1" dirty="0" smtClean="0">
              <a:solidFill>
                <a:schemeClr val="tx2"/>
              </a:solidFill>
            </a:endParaRPr>
          </a:p>
          <a:p>
            <a:pPr eaLnBrk="1" hangingPunct="1">
              <a:lnSpc>
                <a:spcPct val="90000"/>
              </a:lnSpc>
            </a:pPr>
            <a:endParaRPr lang="en-US" sz="2200" b="1" dirty="0" smtClean="0">
              <a:solidFill>
                <a:schemeClr val="tx2"/>
              </a:solidFill>
            </a:endParaRPr>
          </a:p>
          <a:p>
            <a:pPr eaLnBrk="1" hangingPunct="1">
              <a:lnSpc>
                <a:spcPct val="90000"/>
              </a:lnSpc>
            </a:pPr>
            <a:r>
              <a:rPr lang="en-US" sz="2200" b="1" dirty="0" smtClean="0">
                <a:solidFill>
                  <a:schemeClr val="tx2"/>
                </a:solidFill>
              </a:rPr>
              <a:t>by: Mr. Paresh P. Shah</a:t>
            </a:r>
          </a:p>
          <a:p>
            <a:pPr eaLnBrk="1" hangingPunct="1">
              <a:lnSpc>
                <a:spcPct val="90000"/>
              </a:lnSpc>
            </a:pPr>
            <a:endParaRPr lang="en-US" sz="2000" dirty="0" smtClean="0">
              <a:solidFill>
                <a:srgbClr val="339966"/>
              </a:solidFill>
            </a:endParaRPr>
          </a:p>
          <a:p>
            <a:pPr eaLnBrk="1" hangingPunct="1">
              <a:lnSpc>
                <a:spcPct val="90000"/>
              </a:lnSpc>
            </a:pPr>
            <a:r>
              <a:rPr lang="en-US" sz="2000" dirty="0" smtClean="0">
                <a:solidFill>
                  <a:schemeClr val="folHlink"/>
                </a:solidFill>
              </a:rPr>
              <a:t>P.P. Shah &amp; Associates</a:t>
            </a:r>
          </a:p>
          <a:p>
            <a:pPr eaLnBrk="1" hangingPunct="1">
              <a:lnSpc>
                <a:spcPct val="90000"/>
              </a:lnSpc>
            </a:pPr>
            <a:r>
              <a:rPr lang="en-US" sz="2000" dirty="0" smtClean="0">
                <a:solidFill>
                  <a:schemeClr val="folHlink"/>
                </a:solidFill>
              </a:rPr>
              <a:t>Chartered Accountants</a:t>
            </a:r>
          </a:p>
          <a:p>
            <a:pPr eaLnBrk="1" hangingPunct="1">
              <a:lnSpc>
                <a:spcPct val="90000"/>
              </a:lnSpc>
            </a:pPr>
            <a:r>
              <a:rPr lang="en-US" sz="2000" dirty="0" smtClean="0">
                <a:solidFill>
                  <a:schemeClr val="folHlink"/>
                </a:solidFill>
              </a:rPr>
              <a:t>Email: ppshahandassociates.com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a:t>UK Taxability based on Tax Status (con’t)</a:t>
            </a:r>
            <a:endParaRPr lang="en-US" sz="28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10</a:t>
            </a:fld>
            <a:endParaRPr lang="en-US" dirty="0" smtClean="0"/>
          </a:p>
        </p:txBody>
      </p:sp>
      <p:sp>
        <p:nvSpPr>
          <p:cNvPr id="2" name="Content Placeholder 1"/>
          <p:cNvSpPr>
            <a:spLocks noGrp="1"/>
          </p:cNvSpPr>
          <p:nvPr>
            <p:ph idx="1"/>
          </p:nvPr>
        </p:nvSpPr>
        <p:spPr>
          <a:xfrm>
            <a:off x="520505" y="1635918"/>
            <a:ext cx="8275557" cy="4607719"/>
          </a:xfrm>
        </p:spPr>
        <p:txBody>
          <a:bodyPr/>
          <a:lstStyle/>
          <a:p>
            <a:pPr>
              <a:lnSpc>
                <a:spcPct val="150000"/>
              </a:lnSpc>
            </a:pPr>
            <a:r>
              <a:rPr lang="en-US" sz="2000" dirty="0"/>
              <a:t>REMITTANCE BASIS:</a:t>
            </a:r>
          </a:p>
          <a:p>
            <a:pPr marL="338138" indent="0">
              <a:lnSpc>
                <a:spcPct val="150000"/>
              </a:lnSpc>
              <a:buNone/>
            </a:pPr>
            <a:r>
              <a:rPr lang="en-US" sz="2000" dirty="0"/>
              <a:t>If a UK-Resident but non-domiciled is not remitting overseas income &amp; gains, he may opt for ‘Remittance’ basis of taxation by paying (i) GBP 30,000 if he has lived in UK for 7 out of past 10 yrs; (ii) GBP 50,000 if he has lived in UK for 12 out of past 14 </a:t>
            </a:r>
            <a:r>
              <a:rPr lang="en-US" sz="2000" dirty="0" smtClean="0"/>
              <a:t>years</a:t>
            </a:r>
          </a:p>
          <a:p>
            <a:pPr marL="338138" indent="0">
              <a:lnSpc>
                <a:spcPct val="150000"/>
              </a:lnSpc>
              <a:buNone/>
            </a:pPr>
            <a:endParaRPr lang="en-US" sz="2000" dirty="0"/>
          </a:p>
          <a:p>
            <a:pPr>
              <a:lnSpc>
                <a:spcPct val="150000"/>
              </a:lnSpc>
            </a:pPr>
            <a:r>
              <a:rPr lang="en-US" sz="2000" dirty="0" smtClean="0"/>
              <a:t>DEEMED </a:t>
            </a:r>
            <a:r>
              <a:rPr lang="en-US" sz="2000" dirty="0"/>
              <a:t>DOMICILE:</a:t>
            </a:r>
          </a:p>
          <a:p>
            <a:pPr marL="280988" indent="0">
              <a:lnSpc>
                <a:spcPct val="150000"/>
              </a:lnSpc>
              <a:buNone/>
            </a:pPr>
            <a:r>
              <a:rPr lang="en-US" sz="2000" dirty="0"/>
              <a:t>If he is domiciled in UK within previous 3 years or he is tax resident in UK in 17 out of 20 years preceding the death / gift.</a:t>
            </a:r>
          </a:p>
          <a:p>
            <a:pPr>
              <a:lnSpc>
                <a:spcPct val="150000"/>
              </a:lnSpc>
            </a:pPr>
            <a:endParaRPr lang="en-US" sz="1800" dirty="0"/>
          </a:p>
        </p:txBody>
      </p:sp>
    </p:spTree>
    <p:extLst>
      <p:ext uri="{BB962C8B-B14F-4D97-AF65-F5344CB8AC3E}">
        <p14:creationId xmlns:p14="http://schemas.microsoft.com/office/powerpoint/2010/main" val="2924089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Settlement on Trusts: UK Anti-Avoidance Rules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11</a:t>
            </a:fld>
            <a:endParaRPr lang="en-US" dirty="0" smtClean="0"/>
          </a:p>
        </p:txBody>
      </p:sp>
      <p:sp>
        <p:nvSpPr>
          <p:cNvPr id="2" name="Content Placeholder 1"/>
          <p:cNvSpPr>
            <a:spLocks noGrp="1"/>
          </p:cNvSpPr>
          <p:nvPr>
            <p:ph idx="1"/>
          </p:nvPr>
        </p:nvSpPr>
        <p:spPr>
          <a:xfrm>
            <a:off x="520505" y="1635918"/>
            <a:ext cx="8275557" cy="4607719"/>
          </a:xfrm>
        </p:spPr>
        <p:txBody>
          <a:bodyPr/>
          <a:lstStyle/>
          <a:p>
            <a:r>
              <a:rPr lang="en-US" sz="2000" u="sng" dirty="0"/>
              <a:t>Inheritance Tax</a:t>
            </a:r>
            <a:r>
              <a:rPr lang="en-US" sz="2000" u="sng" dirty="0" smtClean="0"/>
              <a:t>:</a:t>
            </a:r>
          </a:p>
          <a:p>
            <a:pPr lvl="0">
              <a:buFont typeface="Wingdings" panose="05000000000000000000" pitchFamily="2" charset="2"/>
              <a:buChar char="Ø"/>
            </a:pPr>
            <a:r>
              <a:rPr lang="en-US" sz="2000" u="sng" dirty="0" smtClean="0"/>
              <a:t>UK </a:t>
            </a:r>
            <a:r>
              <a:rPr lang="en-US" sz="2000" u="sng" dirty="0"/>
              <a:t>discretionary Trust</a:t>
            </a:r>
            <a:r>
              <a:rPr lang="en-US" sz="2000" dirty="0"/>
              <a:t>: The transfer to a UK discretionary trust would usually be a chargeable lifetime transfer and the trust itself would be subject to the inheritance tax regime for discretionary trusts. As such there would be a 10 year anniversary charge and an exit charge on the distribution of assets from the trust</a:t>
            </a:r>
            <a:r>
              <a:rPr lang="en-US" sz="2000" dirty="0" smtClean="0"/>
              <a:t>.</a:t>
            </a:r>
          </a:p>
          <a:p>
            <a:pPr lvl="0">
              <a:buFont typeface="Wingdings" panose="05000000000000000000" pitchFamily="2" charset="2"/>
              <a:buChar char="Ø"/>
            </a:pPr>
            <a:r>
              <a:rPr lang="en-US" sz="2000" dirty="0" smtClean="0"/>
              <a:t>Tax on Settlor on transfer as gift tax only if he does not survive 7 years</a:t>
            </a:r>
            <a:endParaRPr lang="en-US" sz="2000" dirty="0"/>
          </a:p>
          <a:p>
            <a:pPr>
              <a:buFont typeface="Wingdings" panose="05000000000000000000" pitchFamily="2" charset="2"/>
              <a:buChar char="Ø"/>
            </a:pPr>
            <a:r>
              <a:rPr lang="en-US" sz="2000" dirty="0" smtClean="0"/>
              <a:t>Every 10 years there would be tax on mark-to-market basis and tax on eventual distribution again on mark-to-market basis</a:t>
            </a:r>
            <a:endParaRPr lang="en-US" sz="2000" dirty="0"/>
          </a:p>
          <a:p>
            <a:pPr>
              <a:buFont typeface="Wingdings" panose="05000000000000000000" pitchFamily="2" charset="2"/>
              <a:buChar char="Ø"/>
            </a:pPr>
            <a:r>
              <a:rPr lang="en-US" sz="2000" dirty="0"/>
              <a:t>However, if the settlor survives for 7 years from the date of the transfer, the assets transferred would usually be excluded from their estate for inheritance tax purposes. </a:t>
            </a:r>
            <a:r>
              <a:rPr lang="en-US" sz="2000" dirty="0" smtClean="0"/>
              <a:t>Thus 7 year survival is treated as no ‘misuse’</a:t>
            </a:r>
            <a:endParaRPr lang="en-US" sz="2000" dirty="0"/>
          </a:p>
        </p:txBody>
      </p:sp>
    </p:spTree>
    <p:extLst>
      <p:ext uri="{BB962C8B-B14F-4D97-AF65-F5344CB8AC3E}">
        <p14:creationId xmlns:p14="http://schemas.microsoft.com/office/powerpoint/2010/main" val="4024282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Settlement on Trusts: UK Anti-Avoidance Rules (con’t)</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12</a:t>
            </a:fld>
            <a:endParaRPr lang="en-US" dirty="0" smtClean="0"/>
          </a:p>
        </p:txBody>
      </p:sp>
      <p:sp>
        <p:nvSpPr>
          <p:cNvPr id="2" name="Content Placeholder 1"/>
          <p:cNvSpPr>
            <a:spLocks noGrp="1"/>
          </p:cNvSpPr>
          <p:nvPr>
            <p:ph idx="1"/>
          </p:nvPr>
        </p:nvSpPr>
        <p:spPr>
          <a:xfrm>
            <a:off x="520505" y="1635918"/>
            <a:ext cx="8275557" cy="4708611"/>
          </a:xfrm>
        </p:spPr>
        <p:txBody>
          <a:bodyPr/>
          <a:lstStyle/>
          <a:p>
            <a:r>
              <a:rPr lang="en-US" sz="1900" b="1" u="sng" dirty="0"/>
              <a:t>Inheritance </a:t>
            </a:r>
            <a:r>
              <a:rPr lang="en-US" sz="1900" b="1" u="sng" dirty="0" smtClean="0"/>
              <a:t>Tax (con’t):</a:t>
            </a:r>
          </a:p>
          <a:p>
            <a:pPr lvl="0">
              <a:buFont typeface="Wingdings" panose="05000000000000000000" pitchFamily="2" charset="2"/>
              <a:buChar char="Ø"/>
            </a:pPr>
            <a:r>
              <a:rPr lang="en-US" sz="1600" u="sng" dirty="0" smtClean="0"/>
              <a:t>Assets </a:t>
            </a:r>
            <a:r>
              <a:rPr lang="en-US" sz="1600" u="sng" dirty="0" smtClean="0"/>
              <a:t>in India / </a:t>
            </a:r>
            <a:r>
              <a:rPr lang="en-US" sz="1600" u="sng" dirty="0" smtClean="0"/>
              <a:t>Offshore </a:t>
            </a:r>
            <a:r>
              <a:rPr lang="en-US" sz="1600" u="sng" dirty="0"/>
              <a:t>Trust</a:t>
            </a:r>
            <a:r>
              <a:rPr lang="en-US" sz="1600" dirty="0"/>
              <a:t>: The inheritance tax implications would be similar to above. The transfer to the trust would be a chargeable lifetime transfer ('CLT') for inheritance tax purposes, and therefore a transfer of value above the remaining nil rate </a:t>
            </a:r>
            <a:r>
              <a:rPr lang="en-US" sz="1600" dirty="0" smtClean="0"/>
              <a:t>band i.e. upto GBP 325,000 or as revised from time to time, </a:t>
            </a:r>
            <a:r>
              <a:rPr lang="en-US" sz="1600" dirty="0"/>
              <a:t>would be subject to a lifetime inheritance tax charge at 25%. If the trust was a non-resident trust, it would not be able to defer any capital gains on the transfer to the trust. </a:t>
            </a:r>
          </a:p>
          <a:p>
            <a:pPr>
              <a:buFont typeface="Wingdings" panose="05000000000000000000" pitchFamily="2" charset="2"/>
              <a:buChar char="Ø"/>
            </a:pPr>
            <a:endParaRPr lang="en-US" sz="1600" dirty="0"/>
          </a:p>
          <a:p>
            <a:pPr>
              <a:buFont typeface="Wingdings" panose="05000000000000000000" pitchFamily="2" charset="2"/>
              <a:buChar char="Ø"/>
            </a:pPr>
            <a:r>
              <a:rPr lang="en-US" sz="1600" dirty="0"/>
              <a:t>If the trust was an excluded property </a:t>
            </a:r>
            <a:r>
              <a:rPr lang="en-US" sz="1600" dirty="0" smtClean="0"/>
              <a:t>trust (settlor non-domiciled at the relevant time) </a:t>
            </a:r>
            <a:r>
              <a:rPr lang="en-US" sz="1600" dirty="0"/>
              <a:t>it would be outside the scope of the UK inheritance tax discretionary trust regime. However in order for it to be an excluded property trust it would need to hold non UK assets and be established by a non UK domiciliary. If the Settlor is a UK domiciliary, the trust would be subject to the usual regime of 10 yearly anniversary charges and exit charges</a:t>
            </a:r>
            <a:r>
              <a:rPr lang="en-US" sz="1600" dirty="0" smtClean="0"/>
              <a:t>.</a:t>
            </a:r>
          </a:p>
          <a:p>
            <a:pPr>
              <a:buFont typeface="Wingdings" panose="05000000000000000000" pitchFamily="2" charset="2"/>
              <a:buChar char="Ø"/>
            </a:pPr>
            <a:endParaRPr lang="en-US" sz="1600" dirty="0"/>
          </a:p>
          <a:p>
            <a:pPr>
              <a:buFont typeface="Wingdings" panose="05000000000000000000" pitchFamily="2" charset="2"/>
              <a:buChar char="Ø"/>
            </a:pPr>
            <a:r>
              <a:rPr lang="en-US" sz="1600" dirty="0" smtClean="0"/>
              <a:t>Thus, Indian situs assets could be considered for settlement to an Indian trust when UK resident / domiciled was a non-domiciled of UK</a:t>
            </a:r>
            <a:endParaRPr lang="en-US" sz="1600" dirty="0"/>
          </a:p>
        </p:txBody>
      </p:sp>
    </p:spTree>
    <p:extLst>
      <p:ext uri="{BB962C8B-B14F-4D97-AF65-F5344CB8AC3E}">
        <p14:creationId xmlns:p14="http://schemas.microsoft.com/office/powerpoint/2010/main" val="3702564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Settlement on Trusts: UK Anti-Avoidance Rules (con’t)</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13</a:t>
            </a:fld>
            <a:endParaRPr lang="en-US" dirty="0" smtClean="0"/>
          </a:p>
        </p:txBody>
      </p:sp>
      <p:sp>
        <p:nvSpPr>
          <p:cNvPr id="2" name="Content Placeholder 1"/>
          <p:cNvSpPr>
            <a:spLocks noGrp="1"/>
          </p:cNvSpPr>
          <p:nvPr>
            <p:ph idx="1"/>
          </p:nvPr>
        </p:nvSpPr>
        <p:spPr>
          <a:xfrm>
            <a:off x="548641" y="1535027"/>
            <a:ext cx="8275557" cy="4708611"/>
          </a:xfrm>
        </p:spPr>
        <p:txBody>
          <a:bodyPr/>
          <a:lstStyle/>
          <a:p>
            <a:r>
              <a:rPr lang="en-US" sz="1900" b="1" u="sng" dirty="0"/>
              <a:t>Income &amp; Capital Gains Tax:</a:t>
            </a:r>
            <a:endParaRPr lang="en-US" sz="1900" b="1" dirty="0"/>
          </a:p>
          <a:p>
            <a:endParaRPr lang="en-US" sz="1600" dirty="0"/>
          </a:p>
          <a:p>
            <a:pPr>
              <a:buFont typeface="Wingdings" panose="05000000000000000000" pitchFamily="2" charset="2"/>
              <a:buChar char="Ø"/>
            </a:pPr>
            <a:r>
              <a:rPr lang="en-US" sz="1600" dirty="0"/>
              <a:t>Income &amp; Gains of an offshore trust would be attributed to UK resident settlors if defined people are actual or potential beneficiaries or receive a benefit. </a:t>
            </a:r>
          </a:p>
          <a:p>
            <a:pPr>
              <a:buFont typeface="Wingdings" panose="05000000000000000000" pitchFamily="2" charset="2"/>
              <a:buChar char="Ø"/>
            </a:pPr>
            <a:r>
              <a:rPr lang="en-US" sz="1600" dirty="0" smtClean="0"/>
              <a:t>The </a:t>
            </a:r>
            <a:r>
              <a:rPr lang="en-US" sz="1600" dirty="0"/>
              <a:t>term "defined person" included the settlor/their spouse, their children and their children’s spouses and their grandchildren and their grandchildren’s spouses.</a:t>
            </a:r>
          </a:p>
          <a:p>
            <a:pPr>
              <a:buFont typeface="Wingdings" panose="05000000000000000000" pitchFamily="2" charset="2"/>
              <a:buChar char="Ø"/>
            </a:pPr>
            <a:r>
              <a:rPr lang="en-US" sz="1600" dirty="0" smtClean="0"/>
              <a:t>This </a:t>
            </a:r>
            <a:r>
              <a:rPr lang="en-US" sz="1600" dirty="0"/>
              <a:t>is a very wide anti avoidance rule and means that an offshore trust could only be used to shelter gains if the spouse, children and grandchildren (and their respective spouses) were all totally excluded from benefiting from the trust. If they weren't, then the settlor would be taxed on the gains of the trust during their lifetime</a:t>
            </a:r>
            <a:r>
              <a:rPr lang="en-US" sz="1600" dirty="0" smtClean="0"/>
              <a:t>.</a:t>
            </a:r>
            <a:r>
              <a:rPr lang="en-US" sz="1600" dirty="0"/>
              <a:t> </a:t>
            </a:r>
            <a:endParaRPr lang="en-US" sz="1600" dirty="0" smtClean="0"/>
          </a:p>
          <a:p>
            <a:pPr>
              <a:buFont typeface="Wingdings" panose="05000000000000000000" pitchFamily="2" charset="2"/>
              <a:buChar char="Ø"/>
            </a:pPr>
            <a:r>
              <a:rPr lang="en-US" sz="1600" dirty="0" smtClean="0"/>
              <a:t>However, the above anti-avoidance rule is not yet applicable to a non-dom. This means that a non-dom could use an offshore trust to hold assets and benefit from the capital gains tax exemption in the trust. Effectively the trust could be a capital gains tax shelter for all non domiciliaries.</a:t>
            </a:r>
          </a:p>
          <a:p>
            <a:pPr>
              <a:buFont typeface="Wingdings" panose="05000000000000000000" pitchFamily="2" charset="2"/>
              <a:buChar char="Ø"/>
            </a:pPr>
            <a:r>
              <a:rPr lang="en-US" sz="1600" dirty="0" smtClean="0"/>
              <a:t>Thus, in case of UK domiciled person, such off-shore trust would be taxed as if no transfer is made by the settlor</a:t>
            </a:r>
            <a:endParaRPr lang="en-US" sz="1600" dirty="0"/>
          </a:p>
        </p:txBody>
      </p:sp>
    </p:spTree>
    <p:extLst>
      <p:ext uri="{BB962C8B-B14F-4D97-AF65-F5344CB8AC3E}">
        <p14:creationId xmlns:p14="http://schemas.microsoft.com/office/powerpoint/2010/main" val="4150529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UK Inheritance Tax Treaties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14</a:t>
            </a:fld>
            <a:endParaRPr lang="en-US" dirty="0" smtClean="0"/>
          </a:p>
        </p:txBody>
      </p:sp>
      <p:sp>
        <p:nvSpPr>
          <p:cNvPr id="2" name="Content Placeholder 1"/>
          <p:cNvSpPr>
            <a:spLocks noGrp="1"/>
          </p:cNvSpPr>
          <p:nvPr>
            <p:ph idx="1"/>
          </p:nvPr>
        </p:nvSpPr>
        <p:spPr>
          <a:xfrm>
            <a:off x="520505" y="1635918"/>
            <a:ext cx="8275557" cy="4708611"/>
          </a:xfrm>
        </p:spPr>
        <p:txBody>
          <a:bodyPr/>
          <a:lstStyle/>
          <a:p>
            <a:r>
              <a:rPr lang="en-US" sz="1900" dirty="0" smtClean="0"/>
              <a:t>Executor </a:t>
            </a:r>
            <a:r>
              <a:rPr lang="en-US" sz="1900" dirty="0"/>
              <a:t>might be able to reclaim tax through a double-taxation treaty if Inheritance Tax is charged on the same assets by the UK and the country where </a:t>
            </a:r>
            <a:r>
              <a:rPr lang="en-US" sz="1900" dirty="0" smtClean="0"/>
              <a:t>the deceased was domiciled at time of death</a:t>
            </a:r>
          </a:p>
          <a:p>
            <a:r>
              <a:rPr lang="en-US" sz="1900" dirty="0"/>
              <a:t>The relief will be limited to the actual amount of overseas tax paid on those assets.</a:t>
            </a:r>
            <a:endParaRPr lang="en-US" sz="1900" dirty="0" smtClean="0"/>
          </a:p>
          <a:p>
            <a:r>
              <a:rPr lang="en-US" sz="1900" dirty="0" smtClean="0"/>
              <a:t>UK has such treaties with France, </a:t>
            </a:r>
            <a:r>
              <a:rPr lang="en-US" sz="1900" dirty="0"/>
              <a:t>Italy, </a:t>
            </a:r>
            <a:r>
              <a:rPr lang="en-US" sz="1900" dirty="0" smtClean="0"/>
              <a:t>India, Pakistan, </a:t>
            </a:r>
            <a:r>
              <a:rPr lang="en-US" sz="1900" dirty="0"/>
              <a:t>Ireland, </a:t>
            </a:r>
            <a:r>
              <a:rPr lang="en-US" sz="1900" dirty="0" smtClean="0"/>
              <a:t>South Africa, Sweden, Switzerland, Netherlands and USA</a:t>
            </a:r>
          </a:p>
          <a:p>
            <a:r>
              <a:rPr lang="en-US" sz="1900" u="sng" dirty="0" smtClean="0"/>
              <a:t>Unilateral Relief</a:t>
            </a:r>
            <a:r>
              <a:rPr lang="en-US" sz="1900" dirty="0" smtClean="0"/>
              <a:t>:</a:t>
            </a:r>
          </a:p>
          <a:p>
            <a:pPr>
              <a:buFont typeface="Wingdings" panose="05000000000000000000" pitchFamily="2" charset="2"/>
              <a:buChar char="Ø"/>
            </a:pPr>
            <a:r>
              <a:rPr lang="en-US" sz="1900" dirty="0" smtClean="0"/>
              <a:t>If </a:t>
            </a:r>
            <a:r>
              <a:rPr lang="en-US" sz="1900" dirty="0"/>
              <a:t>a transfer is liable to </a:t>
            </a:r>
            <a:r>
              <a:rPr lang="en-US" sz="1900" dirty="0" smtClean="0"/>
              <a:t>UK Inheritance </a:t>
            </a:r>
            <a:r>
              <a:rPr lang="en-US" sz="1900" dirty="0"/>
              <a:t>Tax and also to a similar tax imposed by another country with which the UK does not have an agreement, </a:t>
            </a:r>
            <a:r>
              <a:rPr lang="en-US" sz="1900" dirty="0" smtClean="0"/>
              <a:t>the estate </a:t>
            </a:r>
            <a:r>
              <a:rPr lang="en-US" sz="1900" dirty="0"/>
              <a:t>may be able to get relief under Unilateral Relief provisions</a:t>
            </a:r>
            <a:r>
              <a:rPr lang="en-US" sz="1900" dirty="0" smtClean="0"/>
              <a:t>.</a:t>
            </a:r>
          </a:p>
          <a:p>
            <a:pPr>
              <a:buFont typeface="Wingdings" panose="05000000000000000000" pitchFamily="2" charset="2"/>
              <a:buChar char="Ø"/>
            </a:pPr>
            <a:r>
              <a:rPr lang="en-US" sz="1900" dirty="0"/>
              <a:t>For this purpose, UK law determines the location of the asset. If the tax that is charged on the asset by the other country exceeds Inheritance Tax on that asset, </a:t>
            </a:r>
            <a:r>
              <a:rPr lang="en-US" sz="1900" dirty="0" smtClean="0"/>
              <a:t>it limits </a:t>
            </a:r>
            <a:r>
              <a:rPr lang="en-US" sz="1900" dirty="0"/>
              <a:t>the credit to the amount of Inheritance Tax.</a:t>
            </a:r>
          </a:p>
        </p:txBody>
      </p:sp>
    </p:spTree>
    <p:extLst>
      <p:ext uri="{BB962C8B-B14F-4D97-AF65-F5344CB8AC3E}">
        <p14:creationId xmlns:p14="http://schemas.microsoft.com/office/powerpoint/2010/main" val="2864579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U.S. Taxability based on Tax Status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15</a:t>
            </a:fld>
            <a:endParaRPr lang="en-US" dirty="0"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090573125"/>
              </p:ext>
            </p:extLst>
          </p:nvPr>
        </p:nvGraphicFramePr>
        <p:xfrm>
          <a:off x="331304" y="1736037"/>
          <a:ext cx="7912364" cy="4643299"/>
        </p:xfrm>
        <a:graphic>
          <a:graphicData uri="http://schemas.openxmlformats.org/drawingml/2006/table">
            <a:tbl>
              <a:tblPr firstRow="1" firstCol="1" bandRow="1">
                <a:tableStyleId>{5C22544A-7EE6-4342-B048-85BDC9FD1C3A}</a:tableStyleId>
              </a:tblPr>
              <a:tblGrid>
                <a:gridCol w="3579514"/>
                <a:gridCol w="1041010"/>
                <a:gridCol w="1153550"/>
                <a:gridCol w="1041010"/>
                <a:gridCol w="1097280"/>
              </a:tblGrid>
              <a:tr h="414868">
                <a:tc>
                  <a:txBody>
                    <a:bodyPr/>
                    <a:lstStyle/>
                    <a:p>
                      <a:pPr marL="0" marR="0" algn="ctr">
                        <a:lnSpc>
                          <a:spcPct val="115000"/>
                        </a:lnSpc>
                        <a:spcBef>
                          <a:spcPts val="0"/>
                        </a:spcBef>
                        <a:spcAft>
                          <a:spcPts val="0"/>
                        </a:spcAft>
                      </a:pPr>
                      <a:r>
                        <a:rPr lang="en-US" sz="1600" dirty="0" smtClean="0">
                          <a:solidFill>
                            <a:schemeClr val="tx1"/>
                          </a:solidFill>
                          <a:effectLst/>
                        </a:rPr>
                        <a:t>Status of Transferor</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algn="ctr">
                        <a:lnSpc>
                          <a:spcPct val="115000"/>
                        </a:lnSpc>
                        <a:spcBef>
                          <a:spcPts val="0"/>
                        </a:spcBef>
                        <a:spcAft>
                          <a:spcPts val="0"/>
                        </a:spcAft>
                      </a:pPr>
                      <a:r>
                        <a:rPr lang="en-US" sz="1600" dirty="0">
                          <a:solidFill>
                            <a:schemeClr val="tx1"/>
                          </a:solidFill>
                          <a:effectLst/>
                        </a:rPr>
                        <a:t>Income Tax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smtClean="0">
                          <a:solidFill>
                            <a:schemeClr val="tx1"/>
                          </a:solidFill>
                          <a:effectLst/>
                        </a:rPr>
                        <a:t>Gift &amp; Estate </a:t>
                      </a:r>
                      <a:r>
                        <a:rPr lang="en-US" sz="1600" dirty="0">
                          <a:solidFill>
                            <a:schemeClr val="tx1"/>
                          </a:solidFill>
                          <a:effectLst/>
                        </a:rPr>
                        <a:t>Tax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606054">
                <a:tc>
                  <a:txBody>
                    <a:bodyPr/>
                    <a:lstStyle/>
                    <a:p>
                      <a:pPr marL="0" marR="0" algn="ctr">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chemeClr val="tx1"/>
                          </a:solidFill>
                          <a:effectLst/>
                        </a:rPr>
                        <a:t>U.S.</a:t>
                      </a:r>
                      <a:r>
                        <a:rPr lang="en-US" sz="1600" b="1" baseline="0" dirty="0" smtClean="0">
                          <a:solidFill>
                            <a:schemeClr val="tx1"/>
                          </a:solidFill>
                          <a:effectLst/>
                        </a:rPr>
                        <a:t> </a:t>
                      </a:r>
                      <a:r>
                        <a:rPr lang="en-US" sz="1600" b="1" dirty="0" smtClean="0">
                          <a:solidFill>
                            <a:schemeClr val="tx1"/>
                          </a:solidFill>
                          <a:effectLst/>
                        </a:rPr>
                        <a:t>income</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chemeClr val="tx1"/>
                          </a:solidFill>
                          <a:effectLst/>
                        </a:rPr>
                        <a:t>Foreign income</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chemeClr val="tx1"/>
                          </a:solidFill>
                          <a:effectLst/>
                        </a:rPr>
                        <a:t>U.S.</a:t>
                      </a:r>
                      <a:r>
                        <a:rPr lang="en-US" sz="1600" b="1" baseline="0" dirty="0" smtClean="0">
                          <a:solidFill>
                            <a:schemeClr val="tx1"/>
                          </a:solidFill>
                          <a:effectLst/>
                        </a:rPr>
                        <a:t> </a:t>
                      </a:r>
                      <a:r>
                        <a:rPr lang="en-US" sz="1600" b="1" dirty="0" smtClean="0">
                          <a:solidFill>
                            <a:schemeClr val="tx1"/>
                          </a:solidFill>
                          <a:effectLst/>
                        </a:rPr>
                        <a:t>assets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chemeClr val="tx1"/>
                          </a:solidFill>
                          <a:effectLst/>
                        </a:rPr>
                        <a:t>Foreign assets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4868">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97485">
                <a:tc>
                  <a:txBody>
                    <a:bodyPr/>
                    <a:lstStyle/>
                    <a:p>
                      <a:pPr marL="0" marR="0">
                        <a:lnSpc>
                          <a:spcPct val="115000"/>
                        </a:lnSpc>
                        <a:spcBef>
                          <a:spcPts val="0"/>
                        </a:spcBef>
                        <a:spcAft>
                          <a:spcPts val="0"/>
                        </a:spcAft>
                      </a:pPr>
                      <a:r>
                        <a:rPr lang="en-US" sz="1600" dirty="0" smtClean="0">
                          <a:solidFill>
                            <a:schemeClr val="tx1"/>
                          </a:solidFill>
                          <a:effectLst/>
                        </a:rPr>
                        <a:t>U.S. Persons</a:t>
                      </a:r>
                    </a:p>
                    <a:p>
                      <a:pPr marL="168275" marR="0" indent="-168275">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Individuals (US citizen, regardless</a:t>
                      </a: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residence and US residence, regardless of citizenship)</a:t>
                      </a:r>
                    </a:p>
                    <a:p>
                      <a:pPr marL="0" marR="0" indent="0">
                        <a:lnSpc>
                          <a:spcPct val="115000"/>
                        </a:lnSpc>
                        <a:spcBef>
                          <a:spcPts val="0"/>
                        </a:spcBef>
                        <a:spcAft>
                          <a:spcPts val="0"/>
                        </a:spcAft>
                        <a:buFontTx/>
                        <a:buNone/>
                      </a:pP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Domestic corporations</a:t>
                      </a:r>
                    </a:p>
                    <a:p>
                      <a:pPr marL="0" marR="0" indent="0">
                        <a:lnSpc>
                          <a:spcPct val="115000"/>
                        </a:lnSpc>
                        <a:spcBef>
                          <a:spcPts val="0"/>
                        </a:spcBef>
                        <a:spcAft>
                          <a:spcPts val="0"/>
                        </a:spcAft>
                        <a:buFontTx/>
                        <a:buNone/>
                      </a:pP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US Trusts</a:t>
                      </a:r>
                    </a:p>
                    <a:p>
                      <a:pPr marL="285750" marR="0" indent="-285750">
                        <a:lnSpc>
                          <a:spcPct val="115000"/>
                        </a:lnSpc>
                        <a:spcBef>
                          <a:spcPts val="0"/>
                        </a:spcBef>
                        <a:spcAft>
                          <a:spcPts val="0"/>
                        </a:spcAft>
                        <a:buFontTx/>
                        <a:buChar char="-"/>
                      </a:pP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rPr>
                        <a:t>Taxable if US domiciled</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rPr>
                        <a:t>Taxable if US domiciled</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44597">
                <a:tc>
                  <a:txBody>
                    <a:bodyPr/>
                    <a:lstStyle/>
                    <a:p>
                      <a:pPr marL="0" marR="0">
                        <a:lnSpc>
                          <a:spcPct val="115000"/>
                        </a:lnSpc>
                        <a:spcBef>
                          <a:spcPts val="0"/>
                        </a:spcBef>
                        <a:spcAft>
                          <a:spcPts val="0"/>
                        </a:spcAft>
                      </a:pPr>
                      <a:r>
                        <a:rPr lang="en-US" sz="1600" dirty="0" smtClean="0">
                          <a:solidFill>
                            <a:schemeClr val="tx1"/>
                          </a:solidFill>
                          <a:effectLst/>
                          <a:latin typeface="+mn-lt"/>
                          <a:ea typeface="+mn-ea"/>
                          <a:cs typeface="+mn-cs"/>
                        </a:rPr>
                        <a:t>Non-U.S.</a:t>
                      </a:r>
                      <a:r>
                        <a:rPr lang="en-US" sz="1600" baseline="0" dirty="0" smtClean="0">
                          <a:solidFill>
                            <a:schemeClr val="tx1"/>
                          </a:solidFill>
                          <a:effectLst/>
                          <a:latin typeface="+mn-lt"/>
                          <a:ea typeface="+mn-ea"/>
                          <a:cs typeface="+mn-cs"/>
                        </a:rPr>
                        <a:t> Persons</a:t>
                      </a:r>
                    </a:p>
                    <a:p>
                      <a:pPr marL="0" marR="0" indent="0">
                        <a:lnSpc>
                          <a:spcPct val="115000"/>
                        </a:lnSpc>
                        <a:spcBef>
                          <a:spcPts val="0"/>
                        </a:spcBef>
                        <a:spcAft>
                          <a:spcPts val="0"/>
                        </a:spcAft>
                        <a:buFontTx/>
                        <a:buNone/>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Neither</a:t>
                      </a: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U.S. Citizens nor U.S. Residents</a:t>
                      </a:r>
                    </a:p>
                    <a:p>
                      <a:pPr marL="0" marR="0" indent="0">
                        <a:lnSpc>
                          <a:spcPct val="115000"/>
                        </a:lnSpc>
                        <a:spcBef>
                          <a:spcPts val="0"/>
                        </a:spcBef>
                        <a:spcAft>
                          <a:spcPts val="0"/>
                        </a:spcAft>
                        <a:buFontTx/>
                        <a:buNone/>
                      </a:pP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(i.e. Non-Resident Aliens)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rPr>
                        <a:t>Exempt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rPr>
                        <a:t>Taxable (U.S. situs assets)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Exempt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132770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U.S. Taxability (con’t) </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16</a:t>
            </a:fld>
            <a:endParaRPr lang="en-US" dirty="0" smtClean="0"/>
          </a:p>
        </p:txBody>
      </p:sp>
      <p:sp>
        <p:nvSpPr>
          <p:cNvPr id="2" name="Content Placeholder 1"/>
          <p:cNvSpPr>
            <a:spLocks noGrp="1"/>
          </p:cNvSpPr>
          <p:nvPr>
            <p:ph idx="1"/>
          </p:nvPr>
        </p:nvSpPr>
        <p:spPr>
          <a:xfrm>
            <a:off x="506437" y="1535027"/>
            <a:ext cx="8275557" cy="4708611"/>
          </a:xfrm>
        </p:spPr>
        <p:txBody>
          <a:bodyPr/>
          <a:lstStyle/>
          <a:p>
            <a:r>
              <a:rPr lang="en-US" sz="2000" b="1" dirty="0" smtClean="0"/>
              <a:t>  U.S</a:t>
            </a:r>
            <a:r>
              <a:rPr lang="en-US" sz="2000" b="1" dirty="0"/>
              <a:t>. Situs Assets for Estate Tax </a:t>
            </a:r>
            <a:r>
              <a:rPr lang="en-US" sz="2000" b="1" dirty="0" smtClean="0"/>
              <a:t>Purposes (examples):</a:t>
            </a:r>
          </a:p>
          <a:p>
            <a:endParaRPr lang="en-US" sz="2000" b="1" dirty="0" smtClean="0"/>
          </a:p>
          <a:p>
            <a:pPr>
              <a:buFont typeface="Wingdings" panose="05000000000000000000" pitchFamily="2" charset="2"/>
              <a:buChar char="Ø"/>
            </a:pPr>
            <a:r>
              <a:rPr lang="en-US" sz="2000" dirty="0" smtClean="0"/>
              <a:t>U.S</a:t>
            </a:r>
            <a:r>
              <a:rPr lang="en-US" sz="2000" dirty="0"/>
              <a:t>. situs real property, including houses and condominiums. </a:t>
            </a:r>
            <a:endParaRPr lang="en-US" sz="2000" dirty="0" smtClean="0"/>
          </a:p>
          <a:p>
            <a:pPr>
              <a:buFont typeface="Wingdings" panose="05000000000000000000" pitchFamily="2" charset="2"/>
              <a:buChar char="Ø"/>
            </a:pPr>
            <a:r>
              <a:rPr lang="en-US" sz="2000" dirty="0" smtClean="0"/>
              <a:t>U.S</a:t>
            </a:r>
            <a:r>
              <a:rPr lang="en-US" sz="2000" dirty="0"/>
              <a:t>. situs tangible personal property, such as jewelry, antiques, artworks and cars, unless the items are in transit or on loan for an exhibition. </a:t>
            </a:r>
          </a:p>
          <a:p>
            <a:pPr>
              <a:buFont typeface="Wingdings" panose="05000000000000000000" pitchFamily="2" charset="2"/>
              <a:buChar char="Ø"/>
            </a:pPr>
            <a:r>
              <a:rPr lang="en-US" sz="2000" dirty="0" smtClean="0"/>
              <a:t>Shares </a:t>
            </a:r>
            <a:r>
              <a:rPr lang="en-US" sz="2000" dirty="0"/>
              <a:t>of stock of U.S. corporations, including shares of a U.S. co-operative corporation representing a co-op apartment. </a:t>
            </a:r>
            <a:r>
              <a:rPr lang="en-US" sz="2000" dirty="0" smtClean="0"/>
              <a:t>Shares </a:t>
            </a:r>
            <a:r>
              <a:rPr lang="en-US" sz="2000" dirty="0"/>
              <a:t>of non-U.S. corporations are not U.S. situs property. The location of the certificate is immaterial. Mutual funds (including money market funds) organized in corporate form are U.S. situs property if incorporated in the United </a:t>
            </a:r>
            <a:r>
              <a:rPr lang="en-US" sz="2000" dirty="0" smtClean="0"/>
              <a:t>States. </a:t>
            </a:r>
          </a:p>
          <a:p>
            <a:pPr>
              <a:buFont typeface="Wingdings" panose="05000000000000000000" pitchFamily="2" charset="2"/>
              <a:buChar char="Ø"/>
            </a:pPr>
            <a:r>
              <a:rPr lang="en-US" sz="2000" dirty="0" smtClean="0"/>
              <a:t>If </a:t>
            </a:r>
            <a:r>
              <a:rPr lang="en-US" sz="2000" dirty="0"/>
              <a:t>the fund is structured as a partnership or grantor trust, the situs of the fund depends on the situs of the underlying assets of the fund.</a:t>
            </a:r>
            <a:endParaRPr lang="en-US" sz="1900" dirty="0"/>
          </a:p>
        </p:txBody>
      </p:sp>
    </p:spTree>
    <p:extLst>
      <p:ext uri="{BB962C8B-B14F-4D97-AF65-F5344CB8AC3E}">
        <p14:creationId xmlns:p14="http://schemas.microsoft.com/office/powerpoint/2010/main" val="2377117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U.S. Taxability (con’t) </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17</a:t>
            </a:fld>
            <a:endParaRPr lang="en-US" dirty="0" smtClean="0"/>
          </a:p>
        </p:txBody>
      </p:sp>
      <p:sp>
        <p:nvSpPr>
          <p:cNvPr id="2" name="Content Placeholder 1"/>
          <p:cNvSpPr>
            <a:spLocks noGrp="1"/>
          </p:cNvSpPr>
          <p:nvPr>
            <p:ph idx="1"/>
          </p:nvPr>
        </p:nvSpPr>
        <p:spPr>
          <a:xfrm>
            <a:off x="520505" y="1635918"/>
            <a:ext cx="8275557" cy="4708611"/>
          </a:xfrm>
        </p:spPr>
        <p:txBody>
          <a:bodyPr/>
          <a:lstStyle/>
          <a:p>
            <a:r>
              <a:rPr lang="en-US" sz="2000" b="1" dirty="0" smtClean="0"/>
              <a:t>  U.S</a:t>
            </a:r>
            <a:r>
              <a:rPr lang="en-US" sz="2000" b="1" dirty="0"/>
              <a:t>. Situs Assets for Estate Tax </a:t>
            </a:r>
            <a:r>
              <a:rPr lang="en-US" sz="2000" b="1" dirty="0" smtClean="0"/>
              <a:t>Purposes (examples):</a:t>
            </a:r>
          </a:p>
          <a:p>
            <a:endParaRPr lang="en-US" sz="2000" b="1" dirty="0" smtClean="0"/>
          </a:p>
          <a:p>
            <a:pPr>
              <a:buFont typeface="Wingdings" panose="05000000000000000000" pitchFamily="2" charset="2"/>
              <a:buChar char="Ø"/>
            </a:pPr>
            <a:r>
              <a:rPr lang="en-US" sz="2000" dirty="0"/>
              <a:t>Cash deposits with U.S. brokers, money market accounts with U.S. mutual </a:t>
            </a:r>
            <a:r>
              <a:rPr lang="en-US" sz="2000" dirty="0" smtClean="0"/>
              <a:t>funds</a:t>
            </a:r>
          </a:p>
          <a:p>
            <a:pPr>
              <a:buFont typeface="Wingdings" panose="05000000000000000000" pitchFamily="2" charset="2"/>
              <a:buChar char="Ø"/>
            </a:pPr>
            <a:r>
              <a:rPr lang="en-US" sz="2000" dirty="0" smtClean="0"/>
              <a:t>Cash </a:t>
            </a:r>
            <a:r>
              <a:rPr lang="en-US" sz="2000" dirty="0"/>
              <a:t>in U.S. safe deposit </a:t>
            </a:r>
            <a:r>
              <a:rPr lang="en-US" sz="2000" dirty="0" smtClean="0"/>
              <a:t>boxes as U.S. situs assets</a:t>
            </a:r>
            <a:endParaRPr lang="en-US" sz="2000" dirty="0"/>
          </a:p>
          <a:p>
            <a:pPr>
              <a:buFont typeface="Wingdings" panose="05000000000000000000" pitchFamily="2" charset="2"/>
              <a:buChar char="Ø"/>
            </a:pPr>
            <a:r>
              <a:rPr lang="en-US" sz="2000" dirty="0" smtClean="0"/>
              <a:t>Debts </a:t>
            </a:r>
            <a:r>
              <a:rPr lang="en-US" sz="2000" dirty="0"/>
              <a:t>of U.S. obligors. </a:t>
            </a:r>
            <a:r>
              <a:rPr lang="en-US" sz="2000" dirty="0" smtClean="0"/>
              <a:t>However</a:t>
            </a:r>
            <a:r>
              <a:rPr lang="en-US" sz="2000" dirty="0"/>
              <a:t>, publicly traded bonds </a:t>
            </a:r>
            <a:r>
              <a:rPr lang="en-US" sz="2000" dirty="0" smtClean="0"/>
              <a:t>qualify </a:t>
            </a:r>
            <a:r>
              <a:rPr lang="en-US" sz="2000" dirty="0"/>
              <a:t>as “portfolio debt” and therefore are not subject to U.S. estate taxation</a:t>
            </a:r>
            <a:r>
              <a:rPr lang="en-US" sz="2000" dirty="0" smtClean="0"/>
              <a:t>.</a:t>
            </a:r>
          </a:p>
          <a:p>
            <a:pPr>
              <a:buFont typeface="Wingdings" panose="05000000000000000000" pitchFamily="2" charset="2"/>
              <a:buChar char="Ø"/>
            </a:pPr>
            <a:r>
              <a:rPr lang="en-US" sz="2000" dirty="0" smtClean="0"/>
              <a:t>Interests </a:t>
            </a:r>
            <a:r>
              <a:rPr lang="en-US" sz="2000" dirty="0"/>
              <a:t>in limited or general partnerships that either do business in the U.S. or own assets in the U.S. will probably be considered U.S. situs assets.</a:t>
            </a:r>
          </a:p>
          <a:p>
            <a:pPr>
              <a:buFont typeface="Wingdings" panose="05000000000000000000" pitchFamily="2" charset="2"/>
              <a:buChar char="Ø"/>
            </a:pPr>
            <a:r>
              <a:rPr lang="en-US" sz="2000" dirty="0" smtClean="0"/>
              <a:t>However, Bank </a:t>
            </a:r>
            <a:r>
              <a:rPr lang="en-US" sz="2000" dirty="0"/>
              <a:t>accounts maintained with U.S. banks are </a:t>
            </a:r>
            <a:r>
              <a:rPr lang="en-US" sz="2000" dirty="0" smtClean="0"/>
              <a:t>NOT </a:t>
            </a:r>
            <a:r>
              <a:rPr lang="en-US" sz="2000" dirty="0"/>
              <a:t>U.S. situs property: this includes checking and savings accounts, time deposits and certificates of deposit</a:t>
            </a:r>
            <a:r>
              <a:rPr lang="en-US" sz="2000" dirty="0" smtClean="0"/>
              <a:t>.</a:t>
            </a:r>
            <a:endParaRPr lang="en-US" sz="1900" dirty="0"/>
          </a:p>
        </p:txBody>
      </p:sp>
    </p:spTree>
    <p:extLst>
      <p:ext uri="{BB962C8B-B14F-4D97-AF65-F5344CB8AC3E}">
        <p14:creationId xmlns:p14="http://schemas.microsoft.com/office/powerpoint/2010/main" val="2173958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U.S. Taxability (con’t) </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18</a:t>
            </a:fld>
            <a:endParaRPr lang="en-US" dirty="0" smtClean="0"/>
          </a:p>
        </p:txBody>
      </p:sp>
      <p:sp>
        <p:nvSpPr>
          <p:cNvPr id="2" name="Content Placeholder 1"/>
          <p:cNvSpPr>
            <a:spLocks noGrp="1"/>
          </p:cNvSpPr>
          <p:nvPr>
            <p:ph idx="1"/>
          </p:nvPr>
        </p:nvSpPr>
        <p:spPr>
          <a:xfrm>
            <a:off x="534573" y="1535027"/>
            <a:ext cx="8275557" cy="4708611"/>
          </a:xfrm>
        </p:spPr>
        <p:txBody>
          <a:bodyPr/>
          <a:lstStyle/>
          <a:p>
            <a:r>
              <a:rPr lang="en-US" sz="1800" dirty="0" smtClean="0"/>
              <a:t>Estates </a:t>
            </a:r>
            <a:r>
              <a:rPr lang="en-US" sz="1800" dirty="0"/>
              <a:t>of </a:t>
            </a:r>
            <a:r>
              <a:rPr lang="en-US" sz="1800" dirty="0" smtClean="0"/>
              <a:t>Non-Resident Aliens </a:t>
            </a:r>
            <a:r>
              <a:rPr lang="en-US" sz="1800" dirty="0"/>
              <a:t>are subject to U.S. estate tax only on U.S. situs assets. </a:t>
            </a:r>
            <a:endParaRPr lang="en-US" sz="1800" dirty="0" smtClean="0"/>
          </a:p>
          <a:p>
            <a:r>
              <a:rPr lang="en-US" sz="1800" dirty="0" smtClean="0"/>
              <a:t>The </a:t>
            </a:r>
            <a:r>
              <a:rPr lang="en-US" sz="1800" dirty="0"/>
              <a:t>tax is assessed at the same rates as for U.S. </a:t>
            </a:r>
            <a:r>
              <a:rPr lang="en-US" sz="1800" dirty="0" smtClean="0"/>
              <a:t>citizens, but </a:t>
            </a:r>
            <a:r>
              <a:rPr lang="en-US" sz="1800" dirty="0"/>
              <a:t>with only a $60,000 exemption (as opposed to the </a:t>
            </a:r>
            <a:r>
              <a:rPr lang="en-US" sz="1800" dirty="0" smtClean="0"/>
              <a:t>exemption </a:t>
            </a:r>
            <a:r>
              <a:rPr lang="en-US" sz="1800" dirty="0"/>
              <a:t>of $</a:t>
            </a:r>
            <a:r>
              <a:rPr lang="en-US" sz="1800" dirty="0" smtClean="0"/>
              <a:t>5,340,000 (2014) for </a:t>
            </a:r>
            <a:r>
              <a:rPr lang="en-US" sz="1800" dirty="0"/>
              <a:t>a U.S. person</a:t>
            </a:r>
            <a:r>
              <a:rPr lang="en-US" sz="1800" dirty="0" smtClean="0"/>
              <a:t>)</a:t>
            </a:r>
          </a:p>
          <a:p>
            <a:r>
              <a:rPr lang="en-US" sz="1800" dirty="0"/>
              <a:t>The unlimited marital deduction is available; however, if the surviving spouse is not a U.S. citizen, only property left to a Qualified Domestic Trust (QDT) will </a:t>
            </a:r>
            <a:r>
              <a:rPr lang="en-US" sz="1800" dirty="0" smtClean="0"/>
              <a:t>qualify. Various requirements are specified for a QDT to qualify important ones being that the trust must have at least one US trustee and principal distributions to the surviving spouse will be subject to estate </a:t>
            </a:r>
            <a:r>
              <a:rPr lang="en-US" sz="1800" dirty="0" smtClean="0"/>
              <a:t>tax</a:t>
            </a:r>
          </a:p>
          <a:p>
            <a:r>
              <a:rPr lang="en-US" sz="1800" dirty="0" smtClean="0"/>
              <a:t>Thus (a) Indian Grantor Trust with Indian situs assets with U.S. persons being beneficiaries will not be taxed if settlor is a non-U.S. person</a:t>
            </a:r>
          </a:p>
          <a:p>
            <a:r>
              <a:rPr lang="en-US" sz="1800" dirty="0" smtClean="0"/>
              <a:t>(b) Indian Grantor Trust with U.S. </a:t>
            </a:r>
            <a:r>
              <a:rPr lang="en-US" sz="1800" dirty="0" smtClean="0"/>
              <a:t>settlor and U.S</a:t>
            </a:r>
            <a:r>
              <a:rPr lang="en-US" sz="1800" dirty="0"/>
              <a:t>. persons being beneficiaries</a:t>
            </a:r>
            <a:r>
              <a:rPr lang="en-US" sz="1800" dirty="0" smtClean="0"/>
              <a:t> is taxable in the hands of the settlor and in India also</a:t>
            </a:r>
          </a:p>
          <a:p>
            <a:r>
              <a:rPr lang="en-US" sz="1800" dirty="0" smtClean="0"/>
              <a:t>(c) Indian non-Grantor Trust with U.S. </a:t>
            </a:r>
            <a:r>
              <a:rPr lang="en-US" sz="1800" dirty="0"/>
              <a:t>settlor and with U.S. persons being </a:t>
            </a:r>
            <a:r>
              <a:rPr lang="en-US" sz="1800" dirty="0" smtClean="0"/>
              <a:t>beneficiaries is taxable both in U.S. and in India</a:t>
            </a:r>
            <a:endParaRPr lang="en-US" sz="1800" dirty="0"/>
          </a:p>
        </p:txBody>
      </p:sp>
    </p:spTree>
    <p:extLst>
      <p:ext uri="{BB962C8B-B14F-4D97-AF65-F5344CB8AC3E}">
        <p14:creationId xmlns:p14="http://schemas.microsoft.com/office/powerpoint/2010/main" val="4193682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U.S. Estate Duty</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19</a:t>
            </a:fld>
            <a:endParaRPr lang="en-US" dirty="0" smtClean="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2263" y="1338262"/>
            <a:ext cx="8256895" cy="4905376"/>
          </a:xfrm>
        </p:spPr>
      </p:pic>
    </p:spTree>
    <p:extLst>
      <p:ext uri="{BB962C8B-B14F-4D97-AF65-F5344CB8AC3E}">
        <p14:creationId xmlns:p14="http://schemas.microsoft.com/office/powerpoint/2010/main" val="232798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Cross-Border Taxation of Estates – Overview</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2</a:t>
            </a:fld>
            <a:endParaRPr lang="en-US" dirty="0" smtClean="0"/>
          </a:p>
        </p:txBody>
      </p:sp>
      <p:sp>
        <p:nvSpPr>
          <p:cNvPr id="2" name="Content Placeholder 1"/>
          <p:cNvSpPr>
            <a:spLocks noGrp="1"/>
          </p:cNvSpPr>
          <p:nvPr>
            <p:ph idx="1"/>
          </p:nvPr>
        </p:nvSpPr>
        <p:spPr>
          <a:xfrm>
            <a:off x="1023662" y="1635919"/>
            <a:ext cx="7772400" cy="4114800"/>
          </a:xfrm>
        </p:spPr>
        <p:txBody>
          <a:bodyPr/>
          <a:lstStyle/>
          <a:p>
            <a:pPr>
              <a:lnSpc>
                <a:spcPct val="150000"/>
              </a:lnSpc>
            </a:pPr>
            <a:r>
              <a:rPr lang="en-US" sz="2400" dirty="0" smtClean="0"/>
              <a:t>Indian Property held by Foreigners / UK Residents</a:t>
            </a:r>
          </a:p>
          <a:p>
            <a:pPr>
              <a:lnSpc>
                <a:spcPct val="150000"/>
              </a:lnSpc>
            </a:pPr>
            <a:r>
              <a:rPr lang="en-US" sz="2400" dirty="0" smtClean="0"/>
              <a:t>UK Property held by Foreigners / Indian Residents</a:t>
            </a:r>
          </a:p>
          <a:p>
            <a:pPr>
              <a:lnSpc>
                <a:spcPct val="150000"/>
              </a:lnSpc>
            </a:pPr>
            <a:r>
              <a:rPr lang="en-US" sz="2400" dirty="0" smtClean="0"/>
              <a:t>Indian Property held by Foreigners / US Residents</a:t>
            </a:r>
          </a:p>
          <a:p>
            <a:pPr>
              <a:lnSpc>
                <a:spcPct val="150000"/>
              </a:lnSpc>
            </a:pPr>
            <a:r>
              <a:rPr lang="en-US" sz="2400" dirty="0" smtClean="0"/>
              <a:t>US Property held by Foreigners / Indian Residents</a:t>
            </a:r>
          </a:p>
          <a:p>
            <a:pPr>
              <a:lnSpc>
                <a:spcPct val="150000"/>
              </a:lnSpc>
            </a:pPr>
            <a:r>
              <a:rPr lang="en-US" sz="2400" dirty="0" smtClean="0"/>
              <a:t>Tools of Tax efficiency</a:t>
            </a:r>
          </a:p>
          <a:p>
            <a:pPr>
              <a:lnSpc>
                <a:spcPct val="150000"/>
              </a:lnSpc>
            </a:pPr>
            <a:r>
              <a:rPr lang="en-US" sz="2400" dirty="0" smtClean="0"/>
              <a:t>Inheritance Tax Treaties</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U.S. Estate Duty (con’t) </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20</a:t>
            </a:fld>
            <a:endParaRPr lang="en-US" dirty="0" smtClean="0"/>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91319" y="1430858"/>
            <a:ext cx="8229599" cy="4956293"/>
          </a:xfrm>
        </p:spPr>
      </p:pic>
    </p:spTree>
    <p:extLst>
      <p:ext uri="{BB962C8B-B14F-4D97-AF65-F5344CB8AC3E}">
        <p14:creationId xmlns:p14="http://schemas.microsoft.com/office/powerpoint/2010/main" val="4233205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Grantor Trust: US Tax implications </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21</a:t>
            </a:fld>
            <a:endParaRPr lang="en-US" dirty="0" smtClean="0"/>
          </a:p>
        </p:txBody>
      </p:sp>
      <p:sp>
        <p:nvSpPr>
          <p:cNvPr id="2" name="Content Placeholder 1"/>
          <p:cNvSpPr>
            <a:spLocks noGrp="1"/>
          </p:cNvSpPr>
          <p:nvPr>
            <p:ph idx="1"/>
          </p:nvPr>
        </p:nvSpPr>
        <p:spPr>
          <a:xfrm>
            <a:off x="520505" y="1635918"/>
            <a:ext cx="8275557" cy="4708611"/>
          </a:xfrm>
        </p:spPr>
        <p:txBody>
          <a:bodyPr/>
          <a:lstStyle/>
          <a:p>
            <a:r>
              <a:rPr lang="en-US" sz="2000" dirty="0"/>
              <a:t>A foreign (non-U.S.) trust is not subject to U.S. income tax. except for withholding tax </a:t>
            </a:r>
            <a:r>
              <a:rPr lang="en-US" sz="2000" dirty="0" smtClean="0"/>
              <a:t>on any U.S. source </a:t>
            </a:r>
            <a:r>
              <a:rPr lang="en-US" sz="2000" dirty="0"/>
              <a:t>income. </a:t>
            </a:r>
            <a:r>
              <a:rPr lang="en-US" sz="2000" dirty="0" smtClean="0"/>
              <a:t>However</a:t>
            </a:r>
            <a:r>
              <a:rPr lang="en-US" sz="2000" dirty="0"/>
              <a:t>, distributions from the foreign trust to a U.S. person </a:t>
            </a:r>
            <a:r>
              <a:rPr lang="en-US" sz="2000" dirty="0" smtClean="0"/>
              <a:t>(a U.S. citizen or </a:t>
            </a:r>
            <a:r>
              <a:rPr lang="en-US" sz="2000" dirty="0"/>
              <a:t>a U.S. resident) will carry </a:t>
            </a:r>
            <a:r>
              <a:rPr lang="en-US" sz="2000" dirty="0" smtClean="0"/>
              <a:t>out </a:t>
            </a:r>
            <a:r>
              <a:rPr lang="en-US" sz="2000" dirty="0"/>
              <a:t>distributable net income to that person, with adverse </a:t>
            </a:r>
            <a:r>
              <a:rPr lang="en-US" sz="2000" dirty="0" smtClean="0"/>
              <a:t>tax treatment </a:t>
            </a:r>
            <a:r>
              <a:rPr lang="en-US" sz="2000" dirty="0"/>
              <a:t>of accumulated income, unless the trust qualifies as a </a:t>
            </a:r>
            <a:r>
              <a:rPr lang="en-US" sz="2000" dirty="0" smtClean="0"/>
              <a:t>“Grantor Trust</a:t>
            </a:r>
            <a:r>
              <a:rPr lang="en-US" sz="2000" dirty="0"/>
              <a:t>" under U.S. law</a:t>
            </a:r>
            <a:r>
              <a:rPr lang="en-US" sz="2000" dirty="0" smtClean="0"/>
              <a:t>.</a:t>
            </a:r>
          </a:p>
          <a:p>
            <a:endParaRPr lang="en-US" sz="2000" dirty="0" smtClean="0"/>
          </a:p>
          <a:p>
            <a:r>
              <a:rPr lang="en-US" sz="2000" dirty="0" smtClean="0"/>
              <a:t>If trust qualifies as Grantor Trust, the U.S</a:t>
            </a:r>
            <a:r>
              <a:rPr lang="en-US" sz="2000" dirty="0"/>
              <a:t>. beneficiary pays no tax on the income distributed to him from the trust (</a:t>
            </a:r>
            <a:r>
              <a:rPr lang="en-US" sz="2000" dirty="0" smtClean="0"/>
              <a:t>although </a:t>
            </a:r>
            <a:r>
              <a:rPr lang="en-US" sz="2000" dirty="0"/>
              <a:t>he must</a:t>
            </a:r>
            <a:br>
              <a:rPr lang="en-US" sz="2000" dirty="0"/>
            </a:br>
            <a:r>
              <a:rPr lang="en-US" sz="2000" dirty="0"/>
              <a:t>report the income to the IRS). </a:t>
            </a:r>
            <a:endParaRPr lang="en-US" sz="2000" dirty="0" smtClean="0"/>
          </a:p>
          <a:p>
            <a:endParaRPr lang="en-US" sz="2000" dirty="0" smtClean="0"/>
          </a:p>
          <a:p>
            <a:r>
              <a:rPr lang="en-US" sz="2000" dirty="0" smtClean="0"/>
              <a:t>Therefore</a:t>
            </a:r>
            <a:r>
              <a:rPr lang="en-US" sz="2000" dirty="0"/>
              <a:t>, a U.S. beneficiary of a foreign trust will greatly prefer</a:t>
            </a:r>
            <a:br>
              <a:rPr lang="en-US" sz="2000" dirty="0"/>
            </a:br>
            <a:r>
              <a:rPr lang="en-US" sz="2000" dirty="0"/>
              <a:t>that the trust </a:t>
            </a:r>
            <a:r>
              <a:rPr lang="en-US" sz="2000" dirty="0" smtClean="0"/>
              <a:t>be </a:t>
            </a:r>
            <a:r>
              <a:rPr lang="en-US" sz="2000" dirty="0"/>
              <a:t>a </a:t>
            </a:r>
            <a:r>
              <a:rPr lang="en-US" sz="2000" dirty="0" smtClean="0"/>
              <a:t>Grantor Trust </a:t>
            </a:r>
            <a:r>
              <a:rPr lang="en-US" sz="2000" dirty="0"/>
              <a:t>with a non-U.S. person as grantor. </a:t>
            </a:r>
            <a:br>
              <a:rPr lang="en-US" sz="2000" dirty="0"/>
            </a:br>
            <a:endParaRPr lang="en-US" sz="1900" dirty="0"/>
          </a:p>
        </p:txBody>
      </p:sp>
    </p:spTree>
    <p:extLst>
      <p:ext uri="{BB962C8B-B14F-4D97-AF65-F5344CB8AC3E}">
        <p14:creationId xmlns:p14="http://schemas.microsoft.com/office/powerpoint/2010/main" val="1532939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Grantor Trust: US Tax implications </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22</a:t>
            </a:fld>
            <a:endParaRPr lang="en-US" dirty="0" smtClean="0"/>
          </a:p>
        </p:txBody>
      </p:sp>
      <p:sp>
        <p:nvSpPr>
          <p:cNvPr id="2" name="Content Placeholder 1"/>
          <p:cNvSpPr>
            <a:spLocks noGrp="1"/>
          </p:cNvSpPr>
          <p:nvPr>
            <p:ph idx="1"/>
          </p:nvPr>
        </p:nvSpPr>
        <p:spPr>
          <a:xfrm>
            <a:off x="520505" y="1635918"/>
            <a:ext cx="8275557" cy="4708611"/>
          </a:xfrm>
        </p:spPr>
        <p:txBody>
          <a:bodyPr/>
          <a:lstStyle/>
          <a:p>
            <a:r>
              <a:rPr lang="en-US" sz="2000" dirty="0" smtClean="0"/>
              <a:t>A </a:t>
            </a:r>
            <a:r>
              <a:rPr lang="en-US" sz="2000" dirty="0"/>
              <a:t>non-U.S. person will be treated as the grantor of a trust only</a:t>
            </a:r>
            <a:br>
              <a:rPr lang="en-US" sz="2000" dirty="0"/>
            </a:br>
            <a:r>
              <a:rPr lang="en-US" sz="2000" dirty="0"/>
              <a:t>if one of the following requirements is </a:t>
            </a:r>
            <a:r>
              <a:rPr lang="en-US" sz="2000" dirty="0" smtClean="0"/>
              <a:t>met:</a:t>
            </a:r>
          </a:p>
          <a:p>
            <a:pPr lvl="1"/>
            <a:r>
              <a:rPr lang="en-US" sz="2000" dirty="0"/>
              <a:t>If the Grantor has the full power to revoke the trust </a:t>
            </a:r>
            <a:r>
              <a:rPr lang="en-US" sz="2000" dirty="0" smtClean="0"/>
              <a:t>without the</a:t>
            </a:r>
            <a:r>
              <a:rPr lang="en-US" sz="2000" dirty="0"/>
              <a:t/>
            </a:r>
            <a:br>
              <a:rPr lang="en-US" sz="2000" dirty="0"/>
            </a:br>
            <a:r>
              <a:rPr lang="en-US" sz="2000" dirty="0" smtClean="0"/>
              <a:t>consent of </a:t>
            </a:r>
            <a:r>
              <a:rPr lang="en-US" sz="2000" dirty="0"/>
              <a:t>any person, or with the consent of a subservient third </a:t>
            </a:r>
            <a:r>
              <a:rPr lang="en-US" sz="2000" dirty="0" smtClean="0"/>
              <a:t>party</a:t>
            </a:r>
          </a:p>
          <a:p>
            <a:pPr lvl="1"/>
            <a:r>
              <a:rPr lang="en-US" sz="2000" dirty="0"/>
              <a:t>If the Grantor (and, if desired, the Grantor's spouse) are the sole</a:t>
            </a:r>
            <a:br>
              <a:rPr lang="en-US" sz="2000" dirty="0"/>
            </a:br>
            <a:r>
              <a:rPr lang="en-US" sz="2000" dirty="0" smtClean="0"/>
              <a:t>beneficiaries </a:t>
            </a:r>
            <a:r>
              <a:rPr lang="en-US" sz="2000" dirty="0"/>
              <a:t>of the trust during the life of the </a:t>
            </a:r>
            <a:r>
              <a:rPr lang="en-US" sz="2000" dirty="0" smtClean="0"/>
              <a:t>Grantor</a:t>
            </a:r>
          </a:p>
          <a:p>
            <a:endParaRPr lang="en-US" sz="2000" dirty="0" smtClean="0"/>
          </a:p>
          <a:p>
            <a:r>
              <a:rPr lang="en-US" sz="2000" dirty="0" smtClean="0"/>
              <a:t>Once </a:t>
            </a:r>
            <a:r>
              <a:rPr lang="en-US" sz="2000" dirty="0"/>
              <a:t>the </a:t>
            </a:r>
            <a:r>
              <a:rPr lang="en-US" sz="2000" dirty="0" smtClean="0"/>
              <a:t>non-U.S. grantor </a:t>
            </a:r>
            <a:r>
              <a:rPr lang="en-US" sz="2000" dirty="0"/>
              <a:t>dies, the offshore trust which previously qualified us a </a:t>
            </a:r>
            <a:r>
              <a:rPr lang="en-US" sz="2000" dirty="0" smtClean="0"/>
              <a:t>grantor trust </a:t>
            </a:r>
            <a:r>
              <a:rPr lang="en-US" sz="2000" dirty="0"/>
              <a:t>under one of the exceptions is no longer a grantor trust, and all income </a:t>
            </a:r>
            <a:r>
              <a:rPr lang="en-US" sz="2000" dirty="0" smtClean="0"/>
              <a:t>distributed </a:t>
            </a:r>
            <a:r>
              <a:rPr lang="en-US" sz="2000" dirty="0"/>
              <a:t>to </a:t>
            </a:r>
            <a:r>
              <a:rPr lang="en-US" sz="2000" dirty="0" smtClean="0"/>
              <a:t>the U.S</a:t>
            </a:r>
            <a:r>
              <a:rPr lang="en-US" sz="2000" dirty="0"/>
              <a:t>. beneficiary will be taxed to him or </a:t>
            </a:r>
            <a:r>
              <a:rPr lang="en-US" sz="2000" dirty="0" smtClean="0"/>
              <a:t>her.</a:t>
            </a:r>
            <a:endParaRPr lang="en-US" sz="2000" dirty="0"/>
          </a:p>
        </p:txBody>
      </p:sp>
    </p:spTree>
    <p:extLst>
      <p:ext uri="{BB962C8B-B14F-4D97-AF65-F5344CB8AC3E}">
        <p14:creationId xmlns:p14="http://schemas.microsoft.com/office/powerpoint/2010/main" val="2636735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US Estate Tax Treaties </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23</a:t>
            </a:fld>
            <a:endParaRPr lang="en-US" dirty="0" smtClean="0"/>
          </a:p>
        </p:txBody>
      </p:sp>
      <p:sp>
        <p:nvSpPr>
          <p:cNvPr id="2" name="Content Placeholder 1"/>
          <p:cNvSpPr>
            <a:spLocks noGrp="1"/>
          </p:cNvSpPr>
          <p:nvPr>
            <p:ph idx="1"/>
          </p:nvPr>
        </p:nvSpPr>
        <p:spPr>
          <a:xfrm>
            <a:off x="520505" y="1635918"/>
            <a:ext cx="8275557" cy="4708611"/>
          </a:xfrm>
        </p:spPr>
        <p:txBody>
          <a:bodyPr/>
          <a:lstStyle/>
          <a:p>
            <a:r>
              <a:rPr lang="en-US" sz="2000" dirty="0"/>
              <a:t>Treaties with individual countries may alter some of </a:t>
            </a:r>
            <a:r>
              <a:rPr lang="en-US" sz="2000" dirty="0" smtClean="0"/>
              <a:t>the </a:t>
            </a:r>
            <a:r>
              <a:rPr lang="en-US" sz="2000" dirty="0"/>
              <a:t>rules, particularly as to determination of residence, source of income, situs of assets and income withholding rates. </a:t>
            </a:r>
            <a:endParaRPr lang="en-US" sz="2000" dirty="0" smtClean="0"/>
          </a:p>
          <a:p>
            <a:r>
              <a:rPr lang="en-US" sz="2000" dirty="0" smtClean="0"/>
              <a:t>The </a:t>
            </a:r>
            <a:r>
              <a:rPr lang="en-US" sz="2000" dirty="0"/>
              <a:t>U.S. generally enters into treaties with countries that have significant taxes of their own, to help avoid double taxation. </a:t>
            </a:r>
            <a:endParaRPr lang="en-US" sz="2000" dirty="0" smtClean="0"/>
          </a:p>
          <a:p>
            <a:r>
              <a:rPr lang="en-US" sz="2000" dirty="0" smtClean="0"/>
              <a:t>Therefore</a:t>
            </a:r>
            <a:r>
              <a:rPr lang="en-US" sz="2000" dirty="0"/>
              <a:t>, if a treaty allows a NRA to reduce his U.S. tax liability, there will usually be an offsetting tax in the NRA’s country of residence</a:t>
            </a:r>
            <a:r>
              <a:rPr lang="en-US" sz="2000" dirty="0" smtClean="0"/>
              <a:t>.</a:t>
            </a:r>
          </a:p>
          <a:p>
            <a:r>
              <a:rPr lang="en-US" sz="2000" dirty="0"/>
              <a:t>At present the United States has estate tax treaties with the following </a:t>
            </a:r>
            <a:r>
              <a:rPr lang="en-US" sz="2000" dirty="0" smtClean="0"/>
              <a:t>countries: Australia, Austria, Canada, Denmark, Finland, France, Germany, Greece, Ireland, Italy, Japan, Netherlands, Norway, South Africa, Sweden, Switzerland, United Kingdom</a:t>
            </a:r>
          </a:p>
          <a:p>
            <a:r>
              <a:rPr lang="en-US" sz="2000" dirty="0"/>
              <a:t>The U.S. also has separate gift tax treaties with Australia and Japan</a:t>
            </a:r>
          </a:p>
        </p:txBody>
      </p:sp>
    </p:spTree>
    <p:extLst>
      <p:ext uri="{BB962C8B-B14F-4D97-AF65-F5344CB8AC3E}">
        <p14:creationId xmlns:p14="http://schemas.microsoft.com/office/powerpoint/2010/main" val="2610445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14"/>
          <p:cNvSpPr>
            <a:spLocks noGrp="1" noChangeArrowheads="1"/>
          </p:cNvSpPr>
          <p:nvPr>
            <p:ph type="dt" sz="quarter" idx="10"/>
          </p:nvPr>
        </p:nvSpPr>
        <p:spPr/>
        <p:txBody>
          <a:bodyPr/>
          <a:lstStyle/>
          <a:p>
            <a:pPr>
              <a:defRPr/>
            </a:pPr>
            <a:r>
              <a:rPr lang="en-US" dirty="0" smtClean="0"/>
              <a:t>July 2016</a:t>
            </a:r>
            <a:endParaRPr lang="en-US" dirty="0"/>
          </a:p>
        </p:txBody>
      </p:sp>
      <p:sp>
        <p:nvSpPr>
          <p:cNvPr id="115715" name="Rectangle 15"/>
          <p:cNvSpPr>
            <a:spLocks noGrp="1" noChangeArrowheads="1"/>
          </p:cNvSpPr>
          <p:nvPr>
            <p:ph type="ftr" sz="quarter" idx="11"/>
          </p:nvPr>
        </p:nvSpPr>
        <p:spPr/>
        <p:txBody>
          <a:bodyPr/>
          <a:lstStyle/>
          <a:p>
            <a:pPr>
              <a:defRPr/>
            </a:pPr>
            <a:r>
              <a:rPr lang="en-US" dirty="0" smtClean="0"/>
              <a:t>P. P. Shah &amp; Associates</a:t>
            </a:r>
          </a:p>
        </p:txBody>
      </p:sp>
      <p:sp>
        <p:nvSpPr>
          <p:cNvPr id="115716" name="Rectangle 16"/>
          <p:cNvSpPr>
            <a:spLocks noGrp="1" noChangeArrowheads="1"/>
          </p:cNvSpPr>
          <p:nvPr>
            <p:ph type="sldNum" sz="quarter" idx="12"/>
          </p:nvPr>
        </p:nvSpPr>
        <p:spPr/>
        <p:txBody>
          <a:bodyPr/>
          <a:lstStyle/>
          <a:p>
            <a:pPr>
              <a:defRPr/>
            </a:pPr>
            <a:fld id="{F2825007-C6F3-449F-A6D8-C9A1BFCD6C06}" type="slidenum">
              <a:rPr lang="en-US" smtClean="0"/>
              <a:pPr>
                <a:defRPr/>
              </a:pPr>
              <a:t>24</a:t>
            </a:fld>
            <a:endParaRPr lang="en-US" dirty="0" smtClean="0"/>
          </a:p>
        </p:txBody>
      </p:sp>
      <p:sp>
        <p:nvSpPr>
          <p:cNvPr id="2" name="Rectangle 2"/>
          <p:cNvSpPr>
            <a:spLocks noGrp="1" noChangeArrowheads="1"/>
          </p:cNvSpPr>
          <p:nvPr>
            <p:ph type="ctrTitle"/>
          </p:nvPr>
        </p:nvSpPr>
        <p:spPr>
          <a:effectLst>
            <a:outerShdw dist="53882" dir="2700000" algn="ctr" rotWithShape="0">
              <a:schemeClr val="bg2"/>
            </a:outerShdw>
          </a:effectLst>
        </p:spPr>
        <p:txBody>
          <a:bodyPr/>
          <a:lstStyle/>
          <a:p>
            <a:pPr algn="ctr" eaLnBrk="1" hangingPunct="1">
              <a:defRPr/>
            </a:pPr>
            <a:r>
              <a:rPr lang="en-US" sz="5400" dirty="0" smtClean="0">
                <a:effectLst>
                  <a:outerShdw blurRad="38100" dist="38100" dir="2700000" algn="tl">
                    <a:srgbClr val="C0C0C0"/>
                  </a:outerShdw>
                </a:effectLst>
              </a:rPr>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Connecting Factors - UK</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3</a:t>
            </a:fld>
            <a:endParaRPr lang="en-US" dirty="0" smtClean="0"/>
          </a:p>
        </p:txBody>
      </p:sp>
      <p:sp>
        <p:nvSpPr>
          <p:cNvPr id="2" name="Content Placeholder 1"/>
          <p:cNvSpPr>
            <a:spLocks noGrp="1"/>
          </p:cNvSpPr>
          <p:nvPr>
            <p:ph idx="1"/>
          </p:nvPr>
        </p:nvSpPr>
        <p:spPr>
          <a:xfrm>
            <a:off x="1023662" y="1635919"/>
            <a:ext cx="7772400" cy="4114800"/>
          </a:xfrm>
        </p:spPr>
        <p:txBody>
          <a:bodyPr/>
          <a:lstStyle/>
          <a:p>
            <a:pPr>
              <a:lnSpc>
                <a:spcPct val="150000"/>
              </a:lnSpc>
            </a:pPr>
            <a:r>
              <a:rPr lang="en-US" sz="2400" dirty="0" smtClean="0"/>
              <a:t>UK Residents</a:t>
            </a:r>
          </a:p>
          <a:p>
            <a:pPr>
              <a:lnSpc>
                <a:spcPct val="150000"/>
              </a:lnSpc>
            </a:pPr>
            <a:r>
              <a:rPr lang="en-US" sz="2400" dirty="0" smtClean="0"/>
              <a:t>UK Residents &amp; Domiciled</a:t>
            </a:r>
          </a:p>
          <a:p>
            <a:pPr>
              <a:lnSpc>
                <a:spcPct val="150000"/>
              </a:lnSpc>
            </a:pPr>
            <a:r>
              <a:rPr lang="en-US" sz="2400" dirty="0" smtClean="0"/>
              <a:t>UK Resident &amp; Non-Domiciled</a:t>
            </a:r>
          </a:p>
          <a:p>
            <a:pPr>
              <a:lnSpc>
                <a:spcPct val="150000"/>
              </a:lnSpc>
            </a:pPr>
            <a:r>
              <a:rPr lang="en-US" sz="2400" dirty="0" smtClean="0"/>
              <a:t>Ordinarily </a:t>
            </a:r>
            <a:r>
              <a:rPr lang="en-US" sz="2400" dirty="0" smtClean="0"/>
              <a:t>Resident or Not Ordinarily Resident </a:t>
            </a:r>
            <a:r>
              <a:rPr lang="en-US" sz="2400" dirty="0" smtClean="0"/>
              <a:t>– not relevant from April 6, 2013</a:t>
            </a:r>
            <a:endParaRPr lang="en-US" sz="2400" dirty="0"/>
          </a:p>
        </p:txBody>
      </p:sp>
    </p:spTree>
    <p:extLst>
      <p:ext uri="{BB962C8B-B14F-4D97-AF65-F5344CB8AC3E}">
        <p14:creationId xmlns:p14="http://schemas.microsoft.com/office/powerpoint/2010/main" val="3934179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a:t>UK New Statutory Residence Test </a:t>
            </a:r>
            <a:br>
              <a:rPr lang="en-US" sz="2800" dirty="0"/>
            </a:br>
            <a:r>
              <a:rPr lang="en-US" sz="2800" dirty="0"/>
              <a:t>(after April 5, 2013)</a:t>
            </a:r>
            <a:endParaRPr lang="en-US" sz="28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4</a:t>
            </a:fld>
            <a:endParaRPr lang="en-US" dirty="0"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995318398"/>
              </p:ext>
            </p:extLst>
          </p:nvPr>
        </p:nvGraphicFramePr>
        <p:xfrm>
          <a:off x="331304" y="1736036"/>
          <a:ext cx="8489138" cy="4507602"/>
        </p:xfrm>
        <a:graphic>
          <a:graphicData uri="http://schemas.openxmlformats.org/drawingml/2006/table">
            <a:tbl>
              <a:tblPr firstRow="1" firstCol="1" bandRow="1">
                <a:tableStyleId>{5C22544A-7EE6-4342-B048-85BDC9FD1C3A}</a:tableStyleId>
              </a:tblPr>
              <a:tblGrid>
                <a:gridCol w="765976"/>
                <a:gridCol w="5753686"/>
                <a:gridCol w="1969476"/>
              </a:tblGrid>
              <a:tr h="324597">
                <a:tc>
                  <a:txBody>
                    <a:bodyPr/>
                    <a:lstStyle/>
                    <a:p>
                      <a:pPr marL="0" marR="0" algn="ctr">
                        <a:lnSpc>
                          <a:spcPct val="115000"/>
                        </a:lnSpc>
                        <a:spcBef>
                          <a:spcPts val="0"/>
                        </a:spcBef>
                        <a:spcAft>
                          <a:spcPts val="0"/>
                        </a:spcAft>
                      </a:pPr>
                      <a:r>
                        <a:rPr lang="en-US" sz="1600" dirty="0">
                          <a:solidFill>
                            <a:schemeClr val="tx1"/>
                          </a:solidFill>
                          <a:effectLst/>
                        </a:rPr>
                        <a:t> </a:t>
                      </a:r>
                      <a:r>
                        <a:rPr lang="en-US" sz="1600" dirty="0" smtClean="0">
                          <a:solidFill>
                            <a:schemeClr val="tx1"/>
                          </a:solidFill>
                          <a:effectLst/>
                        </a:rPr>
                        <a:t>Step</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r>
                        <a:rPr lang="en-US" sz="1600" dirty="0" smtClean="0">
                          <a:solidFill>
                            <a:schemeClr val="tx1"/>
                          </a:solidFill>
                          <a:effectLst/>
                        </a:rPr>
                        <a:t>Residency Test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rPr>
                        <a:t>Residency Status</a:t>
                      </a: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9486">
                <a:tc>
                  <a:txBody>
                    <a:bodyPr/>
                    <a:lstStyle/>
                    <a:p>
                      <a:pPr marL="0" marR="0" indent="0" algn="ctr">
                        <a:lnSpc>
                          <a:spcPct val="115000"/>
                        </a:lnSpc>
                        <a:spcBef>
                          <a:spcPts val="0"/>
                        </a:spcBef>
                        <a:spcAft>
                          <a:spcPts val="0"/>
                        </a:spcAft>
                        <a:buFontTx/>
                        <a:buNone/>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If  you have spent 183 days in the UK in that tax year (first UK test)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Resident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33519">
                <a:tc>
                  <a:txBody>
                    <a:bodyPr/>
                    <a:lstStyle/>
                    <a:p>
                      <a:pPr marL="0" marR="0" algn="ctr">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US" sz="1600" u="sng"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If any one of the following 3 automatic</a:t>
                      </a:r>
                      <a:r>
                        <a:rPr lang="en-US" sz="1600" u="sng"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overseas tests are met</a:t>
                      </a: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algn="l">
                        <a:lnSpc>
                          <a:spcPct val="115000"/>
                        </a:lnSpc>
                        <a:spcBef>
                          <a:spcPts val="0"/>
                        </a:spcBef>
                        <a:spcAft>
                          <a:spcPts val="0"/>
                        </a:spcAft>
                      </a:pPr>
                      <a:endPar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400050" marR="0" indent="-400050" algn="l">
                        <a:lnSpc>
                          <a:spcPct val="115000"/>
                        </a:lnSpc>
                        <a:spcBef>
                          <a:spcPts val="0"/>
                        </a:spcBef>
                        <a:spcAft>
                          <a:spcPts val="0"/>
                        </a:spcAft>
                        <a:buFont typeface="+mj-lt"/>
                        <a:buAutoNum type="romanLcPeriod"/>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were resident in the UK for 1 or more of the 3 tax years preceding the tax year, and you spend fewer than 16 days in the UK in the tax year;</a:t>
                      </a:r>
                    </a:p>
                    <a:p>
                      <a:pPr marL="400050" marR="0" indent="-400050" algn="l">
                        <a:lnSpc>
                          <a:spcPct val="115000"/>
                        </a:lnSpc>
                        <a:spcBef>
                          <a:spcPts val="0"/>
                        </a:spcBef>
                        <a:spcAft>
                          <a:spcPts val="0"/>
                        </a:spcAft>
                        <a:buFont typeface="+mj-lt"/>
                        <a:buAutoNum type="romanLcPeriod"/>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were resident in the UK for none of the 3 tax years preceding the tax year, and you spend fewer than 46 days in the UK in the tax year</a:t>
                      </a:r>
                    </a:p>
                    <a:p>
                      <a:pPr marL="400050" marR="0" indent="-400050" algn="l">
                        <a:lnSpc>
                          <a:spcPct val="115000"/>
                        </a:lnSpc>
                        <a:spcBef>
                          <a:spcPts val="0"/>
                        </a:spcBef>
                        <a:spcAft>
                          <a:spcPts val="0"/>
                        </a:spcAft>
                        <a:buFont typeface="+mj-lt"/>
                        <a:buAutoNum type="romanLcPeriod"/>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work full-time overseas over the tax year, without any significant breaks during the tax year from overseas work, and:</a:t>
                      </a:r>
                    </a:p>
                    <a:p>
                      <a:pPr marL="746125" marR="0" lvl="0" indent="-285750" algn="l">
                        <a:lnSpc>
                          <a:spcPct val="115000"/>
                        </a:lnSpc>
                        <a:spcBef>
                          <a:spcPts val="0"/>
                        </a:spcBef>
                        <a:spcAft>
                          <a:spcPts val="0"/>
                        </a:spcAft>
                        <a:buFont typeface="Wingdings" panose="05000000000000000000" pitchFamily="2" charset="2"/>
                        <a:buChar char="§"/>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spend fewer than 91 days in the UK in the tax year</a:t>
                      </a:r>
                    </a:p>
                    <a:p>
                      <a:pPr marL="746125" marR="0" lvl="0" indent="-285750" algn="l">
                        <a:lnSpc>
                          <a:spcPct val="115000"/>
                        </a:lnSpc>
                        <a:spcBef>
                          <a:spcPts val="0"/>
                        </a:spcBef>
                        <a:spcAft>
                          <a:spcPts val="0"/>
                        </a:spcAft>
                        <a:buFont typeface="Wingdings" panose="05000000000000000000" pitchFamily="2" charset="2"/>
                        <a:buChar char="§"/>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number of days in the tax year on which you work for more than 3 hours in the UK is less than 31</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Non-Resident</a:t>
                      </a:r>
                    </a:p>
                    <a:p>
                      <a:pPr marL="0" marR="0" algn="ctr">
                        <a:lnSpc>
                          <a:spcPct val="115000"/>
                        </a:lnSpc>
                        <a:spcBef>
                          <a:spcPts val="0"/>
                        </a:spcBef>
                        <a:spcAft>
                          <a:spcPts val="0"/>
                        </a:spcAft>
                      </a:pP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824939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a:t>UK New Statutory Residence Test </a:t>
            </a:r>
            <a:br>
              <a:rPr lang="en-US" sz="2800" dirty="0"/>
            </a:br>
            <a:r>
              <a:rPr lang="en-US" sz="2800" dirty="0"/>
              <a:t>(after April 5, 2013)</a:t>
            </a:r>
            <a:endParaRPr lang="en-US" sz="28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5</a:t>
            </a:fld>
            <a:endParaRPr lang="en-US" dirty="0"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075086101"/>
              </p:ext>
            </p:extLst>
          </p:nvPr>
        </p:nvGraphicFramePr>
        <p:xfrm>
          <a:off x="454837" y="1345263"/>
          <a:ext cx="8489138" cy="5091669"/>
        </p:xfrm>
        <a:graphic>
          <a:graphicData uri="http://schemas.openxmlformats.org/drawingml/2006/table">
            <a:tbl>
              <a:tblPr firstRow="1" firstCol="1" bandRow="1">
                <a:tableStyleId>{5C22544A-7EE6-4342-B048-85BDC9FD1C3A}</a:tableStyleId>
              </a:tblPr>
              <a:tblGrid>
                <a:gridCol w="765976"/>
                <a:gridCol w="5753686"/>
                <a:gridCol w="1969476"/>
              </a:tblGrid>
              <a:tr h="324597">
                <a:tc>
                  <a:txBody>
                    <a:bodyPr/>
                    <a:lstStyle/>
                    <a:p>
                      <a:pPr marL="0" marR="0" algn="ctr">
                        <a:lnSpc>
                          <a:spcPct val="115000"/>
                        </a:lnSpc>
                        <a:spcBef>
                          <a:spcPts val="0"/>
                        </a:spcBef>
                        <a:spcAft>
                          <a:spcPts val="0"/>
                        </a:spcAft>
                      </a:pP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r>
                        <a:rPr lang="en-US" sz="1600" dirty="0" smtClean="0">
                          <a:solidFill>
                            <a:schemeClr val="tx1"/>
                          </a:solidFill>
                          <a:effectLst/>
                        </a:rPr>
                        <a:t>Residency Test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rPr>
                        <a:t>Residency Status</a:t>
                      </a: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9486">
                <a:tc>
                  <a:txBody>
                    <a:bodyPr/>
                    <a:lstStyle/>
                    <a:p>
                      <a:pPr marL="0" marR="0" indent="0" algn="ctr">
                        <a:lnSpc>
                          <a:spcPct val="115000"/>
                        </a:lnSpc>
                        <a:spcBef>
                          <a:spcPts val="0"/>
                        </a:spcBef>
                        <a:spcAft>
                          <a:spcPts val="0"/>
                        </a:spcAft>
                        <a:buFontTx/>
                        <a:buNone/>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a:t>
                      </a:r>
                    </a:p>
                    <a:p>
                      <a:pPr marL="0" marR="0" indent="0" algn="ctr">
                        <a:lnSpc>
                          <a:spcPct val="115000"/>
                        </a:lnSpc>
                        <a:spcBef>
                          <a:spcPts val="0"/>
                        </a:spcBef>
                        <a:spcAft>
                          <a:spcPts val="0"/>
                        </a:spcAft>
                        <a:buFontTx/>
                        <a:buNone/>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US" sz="1600" u="sng"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If  any one of the second</a:t>
                      </a:r>
                      <a:r>
                        <a:rPr lang="en-US" sz="1600" u="sng"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and third UK tests are met</a:t>
                      </a: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algn="l">
                        <a:lnSpc>
                          <a:spcPct val="115000"/>
                        </a:lnSpc>
                        <a:spcBef>
                          <a:spcPts val="0"/>
                        </a:spcBef>
                        <a:spcAft>
                          <a:spcPts val="0"/>
                        </a:spcAft>
                      </a:pPr>
                      <a:r>
                        <a:rPr lang="en-US" sz="1600" u="sng"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Second Test</a:t>
                      </a: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You will meet this test if there is at least 1 period of 91 consecutive days, at least 30 days of which fall in the tax year, when:</a:t>
                      </a:r>
                    </a:p>
                    <a:p>
                      <a:pPr marL="285750" marR="0" indent="-285750" algn="l">
                        <a:lnSpc>
                          <a:spcPct val="115000"/>
                        </a:lnSpc>
                        <a:spcBef>
                          <a:spcPts val="0"/>
                        </a:spcBef>
                        <a:spcAft>
                          <a:spcPts val="0"/>
                        </a:spcAft>
                        <a:buFont typeface="Arial" panose="020B0604020202020204" pitchFamily="34" charset="0"/>
                        <a:buChar char="•"/>
                      </a:pP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have a home in the UK in which you spend a sufficient amount of time, and either you:</a:t>
                      </a:r>
                    </a:p>
                    <a:p>
                      <a:pPr marL="633413" marR="0" indent="-285750" algn="l">
                        <a:lnSpc>
                          <a:spcPct val="115000"/>
                        </a:lnSpc>
                        <a:spcBef>
                          <a:spcPts val="0"/>
                        </a:spcBef>
                        <a:spcAft>
                          <a:spcPts val="0"/>
                        </a:spcAft>
                        <a:buFont typeface="Wingdings" panose="05000000000000000000" pitchFamily="2" charset="2"/>
                        <a:buChar char="Ø"/>
                      </a:pP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have no overseas home, or</a:t>
                      </a:r>
                    </a:p>
                    <a:p>
                      <a:pPr marL="633413" marR="0" indent="-285750" algn="l">
                        <a:lnSpc>
                          <a:spcPct val="115000"/>
                        </a:lnSpc>
                        <a:spcBef>
                          <a:spcPts val="0"/>
                        </a:spcBef>
                        <a:spcAft>
                          <a:spcPts val="0"/>
                        </a:spcAft>
                        <a:buFont typeface="Wingdings" panose="05000000000000000000" pitchFamily="2" charset="2"/>
                        <a:buChar char="Ø"/>
                      </a:pP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have an overseas home or homes in each of which you spend no more than a permitted amount of time</a:t>
                      </a:r>
                    </a:p>
                    <a:p>
                      <a:pPr marL="0" marR="0" indent="0" algn="l">
                        <a:lnSpc>
                          <a:spcPct val="115000"/>
                        </a:lnSpc>
                        <a:spcBef>
                          <a:spcPts val="0"/>
                        </a:spcBef>
                        <a:spcAft>
                          <a:spcPts val="0"/>
                        </a:spcAft>
                        <a:buFontTx/>
                        <a:buNone/>
                      </a:pPr>
                      <a:r>
                        <a:rPr lang="en-US" sz="1600" u="sng"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Third Test</a:t>
                      </a: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You work full-time in the UK for any period of 365 days, with no significant break from UK work and:</a:t>
                      </a:r>
                    </a:p>
                    <a:p>
                      <a:pPr marL="633413" marR="0" indent="-285750" algn="l">
                        <a:lnSpc>
                          <a:spcPct val="115000"/>
                        </a:lnSpc>
                        <a:spcBef>
                          <a:spcPts val="0"/>
                        </a:spcBef>
                        <a:spcAft>
                          <a:spcPts val="0"/>
                        </a:spcAft>
                        <a:buFont typeface="Wingdings" panose="05000000000000000000" pitchFamily="2" charset="2"/>
                        <a:buChar char="Ø"/>
                      </a:pP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 or part of that 365-day period falls within the tax year</a:t>
                      </a:r>
                    </a:p>
                    <a:p>
                      <a:pPr marL="633413" marR="0" indent="-285750" algn="l">
                        <a:lnSpc>
                          <a:spcPct val="115000"/>
                        </a:lnSpc>
                        <a:spcBef>
                          <a:spcPts val="0"/>
                        </a:spcBef>
                        <a:spcAft>
                          <a:spcPts val="0"/>
                        </a:spcAft>
                        <a:buFont typeface="Wingdings" panose="05000000000000000000" pitchFamily="2" charset="2"/>
                        <a:buChar char="Ø"/>
                      </a:pP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more than 75% of the total number of days in the 365-day period when you do more than 3 hours of work are days when you do more than 3 hours of work in the UK</a:t>
                      </a:r>
                    </a:p>
                    <a:p>
                      <a:pPr marL="633413" marR="0" indent="-285750" algn="l">
                        <a:lnSpc>
                          <a:spcPct val="115000"/>
                        </a:lnSpc>
                        <a:spcBef>
                          <a:spcPts val="0"/>
                        </a:spcBef>
                        <a:spcAft>
                          <a:spcPts val="0"/>
                        </a:spcAft>
                        <a:buFont typeface="Wingdings" panose="05000000000000000000" pitchFamily="2" charset="2"/>
                        <a:buChar char="Ø"/>
                      </a:pP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least 1 day which is both in the 365-day period and in the tax year is a day on which you do more than 3 hours of work in the UK</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Resident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241200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a:t>UK New Statutory Residence Test </a:t>
            </a:r>
            <a:br>
              <a:rPr lang="en-US" sz="2800" dirty="0"/>
            </a:br>
            <a:r>
              <a:rPr lang="en-US" sz="2800" dirty="0"/>
              <a:t>(after April 5, 2013)</a:t>
            </a:r>
            <a:endParaRPr lang="en-US" sz="28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6</a:t>
            </a:fld>
            <a:endParaRPr lang="en-US" dirty="0"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140471305"/>
              </p:ext>
            </p:extLst>
          </p:nvPr>
        </p:nvGraphicFramePr>
        <p:xfrm>
          <a:off x="454837" y="1345263"/>
          <a:ext cx="8489138" cy="4742941"/>
        </p:xfrm>
        <a:graphic>
          <a:graphicData uri="http://schemas.openxmlformats.org/drawingml/2006/table">
            <a:tbl>
              <a:tblPr firstRow="1" firstCol="1" bandRow="1">
                <a:tableStyleId>{5C22544A-7EE6-4342-B048-85BDC9FD1C3A}</a:tableStyleId>
              </a:tblPr>
              <a:tblGrid>
                <a:gridCol w="765976"/>
                <a:gridCol w="5753686"/>
                <a:gridCol w="1969476"/>
              </a:tblGrid>
              <a:tr h="342860">
                <a:tc>
                  <a:txBody>
                    <a:bodyPr/>
                    <a:lstStyle/>
                    <a:p>
                      <a:pPr marL="0" marR="0" algn="ctr">
                        <a:lnSpc>
                          <a:spcPct val="115000"/>
                        </a:lnSpc>
                        <a:spcBef>
                          <a:spcPts val="0"/>
                        </a:spcBef>
                        <a:spcAft>
                          <a:spcPts val="0"/>
                        </a:spcAft>
                      </a:pP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r>
                        <a:rPr lang="en-US" sz="1600" dirty="0" smtClean="0">
                          <a:solidFill>
                            <a:schemeClr val="tx1"/>
                          </a:solidFill>
                          <a:effectLst/>
                        </a:rPr>
                        <a:t>Residency Test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rPr>
                        <a:t>Residency Status</a:t>
                      </a: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00081">
                <a:tc>
                  <a:txBody>
                    <a:bodyPr/>
                    <a:lstStyle/>
                    <a:p>
                      <a:pPr marL="0" marR="0" indent="0" algn="ctr">
                        <a:lnSpc>
                          <a:spcPct val="115000"/>
                        </a:lnSpc>
                        <a:spcBef>
                          <a:spcPts val="0"/>
                        </a:spcBef>
                        <a:spcAft>
                          <a:spcPts val="0"/>
                        </a:spcAft>
                        <a:buFontTx/>
                        <a:buNone/>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a:t>
                      </a:r>
                    </a:p>
                    <a:p>
                      <a:pPr marL="0" marR="0" indent="0" algn="ctr">
                        <a:lnSpc>
                          <a:spcPct val="115000"/>
                        </a:lnSpc>
                        <a:spcBef>
                          <a:spcPts val="0"/>
                        </a:spcBef>
                        <a:spcAft>
                          <a:spcPts val="0"/>
                        </a:spcAft>
                        <a:buFontTx/>
                        <a:buNone/>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US" sz="1600" u="sng"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Sufficiency</a:t>
                      </a:r>
                      <a:r>
                        <a:rPr lang="en-US" sz="1600" u="sng"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ties test</a:t>
                      </a:r>
                      <a:r>
                        <a:rPr lang="en-US" sz="16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algn="l">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If you do not meet any of the automatic overseas tests or any of the automatic UK tests, you should use the sufficient ties test to determine your UK residence status for a tax year. You will need to consider your connections to the UK, called ties, and determine whether your ties, taken together with the number of days (as specified) you spend in the UK, are sufficient for you to be considered UK resident for tax purposes for a particular tax year.</a:t>
                      </a:r>
                    </a:p>
                    <a:p>
                      <a:pPr marL="0" marR="0" algn="l">
                        <a:lnSpc>
                          <a:spcPct val="115000"/>
                        </a:lnSpc>
                        <a:spcBef>
                          <a:spcPts val="0"/>
                        </a:spcBef>
                        <a:spcAft>
                          <a:spcPts val="0"/>
                        </a:spcAft>
                      </a:pPr>
                      <a:endPar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four ties are:</a:t>
                      </a:r>
                    </a:p>
                    <a:p>
                      <a:pPr marL="285750" marR="0" indent="-285750" algn="l">
                        <a:lnSpc>
                          <a:spcPct val="115000"/>
                        </a:lnSpc>
                        <a:spcBef>
                          <a:spcPts val="0"/>
                        </a:spcBef>
                        <a:spcAft>
                          <a:spcPts val="0"/>
                        </a:spcAft>
                        <a:buFont typeface="Arial" panose="020B0604020202020204" pitchFamily="34" charset="0"/>
                        <a:buChar char="•"/>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family tie</a:t>
                      </a:r>
                    </a:p>
                    <a:p>
                      <a:pPr marL="285750" marR="0" indent="-285750" algn="l">
                        <a:lnSpc>
                          <a:spcPct val="115000"/>
                        </a:lnSpc>
                        <a:spcBef>
                          <a:spcPts val="0"/>
                        </a:spcBef>
                        <a:spcAft>
                          <a:spcPts val="0"/>
                        </a:spcAft>
                        <a:buFont typeface="Arial" panose="020B0604020202020204" pitchFamily="34" charset="0"/>
                        <a:buChar char="•"/>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 accommodation tie</a:t>
                      </a:r>
                    </a:p>
                    <a:p>
                      <a:pPr marL="285750" marR="0" indent="-285750" algn="l">
                        <a:lnSpc>
                          <a:spcPct val="115000"/>
                        </a:lnSpc>
                        <a:spcBef>
                          <a:spcPts val="0"/>
                        </a:spcBef>
                        <a:spcAft>
                          <a:spcPts val="0"/>
                        </a:spcAft>
                        <a:buFont typeface="Arial" panose="020B0604020202020204" pitchFamily="34" charset="0"/>
                        <a:buChar char="•"/>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work tie, and</a:t>
                      </a:r>
                    </a:p>
                    <a:p>
                      <a:pPr marL="285750" marR="0" indent="-285750" algn="l">
                        <a:lnSpc>
                          <a:spcPct val="115000"/>
                        </a:lnSpc>
                        <a:spcBef>
                          <a:spcPts val="0"/>
                        </a:spcBef>
                        <a:spcAft>
                          <a:spcPts val="0"/>
                        </a:spcAft>
                        <a:buFont typeface="Arial" panose="020B0604020202020204" pitchFamily="34" charset="0"/>
                        <a:buChar char="•"/>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90-day tie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Resident</a:t>
                      </a:r>
                    </a:p>
                    <a:p>
                      <a:pPr marL="0" marR="0" algn="ctr">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else</a:t>
                      </a:r>
                    </a:p>
                    <a:p>
                      <a:pPr marL="0" marR="0" algn="ctr">
                        <a:lnSpc>
                          <a:spcPct val="115000"/>
                        </a:lnSpc>
                        <a:spcBef>
                          <a:spcPts val="0"/>
                        </a:spcBef>
                        <a:spcAft>
                          <a:spcPts val="0"/>
                        </a:spcAft>
                      </a:pPr>
                      <a:r>
                        <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Non-Resident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82102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Domicile Status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7</a:t>
            </a:fld>
            <a:endParaRPr lang="en-US" dirty="0" smtClean="0"/>
          </a:p>
        </p:txBody>
      </p:sp>
      <p:sp>
        <p:nvSpPr>
          <p:cNvPr id="2" name="Content Placeholder 1"/>
          <p:cNvSpPr>
            <a:spLocks noGrp="1"/>
          </p:cNvSpPr>
          <p:nvPr>
            <p:ph idx="1"/>
          </p:nvPr>
        </p:nvSpPr>
        <p:spPr>
          <a:xfrm>
            <a:off x="351692" y="1764494"/>
            <a:ext cx="8454683" cy="4479143"/>
          </a:xfrm>
        </p:spPr>
        <p:txBody>
          <a:bodyPr/>
          <a:lstStyle/>
          <a:p>
            <a:pPr marL="0" indent="0">
              <a:buNone/>
            </a:pPr>
            <a:r>
              <a:rPr lang="en-US" sz="1600" dirty="0">
                <a:solidFill>
                  <a:srgbClr val="000000"/>
                </a:solidFill>
                <a:latin typeface="Arial" panose="020B0604020202020204" pitchFamily="34" charset="0"/>
              </a:rPr>
              <a:t>Your domicile status is decided under general law, which means it must be interpreted according to previous rulings of the courts. There are many things which affect your domicile. Some of the main points are: </a:t>
            </a:r>
          </a:p>
          <a:p>
            <a:r>
              <a:rPr lang="en-US" sz="1600" dirty="0" smtClean="0">
                <a:solidFill>
                  <a:srgbClr val="000000"/>
                </a:solidFill>
                <a:latin typeface="Arial" panose="020B0604020202020204" pitchFamily="34" charset="0"/>
              </a:rPr>
              <a:t>you </a:t>
            </a:r>
            <a:r>
              <a:rPr lang="en-US" sz="1600" dirty="0">
                <a:solidFill>
                  <a:srgbClr val="000000"/>
                </a:solidFill>
                <a:latin typeface="Arial" panose="020B0604020202020204" pitchFamily="34" charset="0"/>
              </a:rPr>
              <a:t>cannot be without a domicile </a:t>
            </a:r>
          </a:p>
          <a:p>
            <a:r>
              <a:rPr lang="en-US" sz="1600" dirty="0" smtClean="0">
                <a:solidFill>
                  <a:srgbClr val="000000"/>
                </a:solidFill>
                <a:latin typeface="Arial" panose="020B0604020202020204" pitchFamily="34" charset="0"/>
              </a:rPr>
              <a:t>you </a:t>
            </a:r>
            <a:r>
              <a:rPr lang="en-US" sz="1600" dirty="0">
                <a:solidFill>
                  <a:srgbClr val="000000"/>
                </a:solidFill>
                <a:latin typeface="Arial" panose="020B0604020202020204" pitchFamily="34" charset="0"/>
              </a:rPr>
              <a:t>can only have one domicile at a time </a:t>
            </a:r>
          </a:p>
          <a:p>
            <a:r>
              <a:rPr lang="en-US" sz="1600" dirty="0" smtClean="0">
                <a:solidFill>
                  <a:srgbClr val="000000"/>
                </a:solidFill>
                <a:latin typeface="Arial" panose="020B0604020202020204" pitchFamily="34" charset="0"/>
              </a:rPr>
              <a:t>you </a:t>
            </a:r>
            <a:r>
              <a:rPr lang="en-US" sz="1600" dirty="0">
                <a:solidFill>
                  <a:srgbClr val="000000"/>
                </a:solidFill>
                <a:latin typeface="Arial" panose="020B0604020202020204" pitchFamily="34" charset="0"/>
              </a:rPr>
              <a:t>are normally regarded as domiciled in the country where you have your permanent </a:t>
            </a:r>
            <a:r>
              <a:rPr lang="en-US" sz="1600" dirty="0" smtClean="0">
                <a:solidFill>
                  <a:srgbClr val="000000"/>
                </a:solidFill>
                <a:latin typeface="Arial" panose="020B0604020202020204" pitchFamily="34" charset="0"/>
              </a:rPr>
              <a:t>home </a:t>
            </a:r>
            <a:endParaRPr lang="en-US" sz="1600" dirty="0">
              <a:solidFill>
                <a:srgbClr val="000000"/>
              </a:solidFill>
              <a:latin typeface="Arial" panose="020B0604020202020204" pitchFamily="34" charset="0"/>
            </a:endParaRPr>
          </a:p>
          <a:p>
            <a:r>
              <a:rPr lang="en-US" sz="1600" dirty="0" smtClean="0">
                <a:solidFill>
                  <a:srgbClr val="000000"/>
                </a:solidFill>
                <a:latin typeface="Arial" panose="020B0604020202020204" pitchFamily="34" charset="0"/>
              </a:rPr>
              <a:t>your </a:t>
            </a:r>
            <a:r>
              <a:rPr lang="en-US" sz="1600" dirty="0">
                <a:solidFill>
                  <a:srgbClr val="000000"/>
                </a:solidFill>
                <a:latin typeface="Arial" panose="020B0604020202020204" pitchFamily="34" charset="0"/>
              </a:rPr>
              <a:t>existing domicile will continue until you acquire a new one </a:t>
            </a:r>
          </a:p>
          <a:p>
            <a:r>
              <a:rPr lang="en-US" sz="1600" dirty="0" smtClean="0">
                <a:solidFill>
                  <a:srgbClr val="000000"/>
                </a:solidFill>
                <a:latin typeface="Arial" panose="020B0604020202020204" pitchFamily="34" charset="0"/>
              </a:rPr>
              <a:t>your </a:t>
            </a:r>
            <a:r>
              <a:rPr lang="en-US" sz="1600" dirty="0">
                <a:solidFill>
                  <a:srgbClr val="000000"/>
                </a:solidFill>
                <a:latin typeface="Arial" panose="020B0604020202020204" pitchFamily="34" charset="0"/>
              </a:rPr>
              <a:t>domicile is distinct from your nationality, citizenship and your residence status, although these can have an impact on your domicile </a:t>
            </a:r>
          </a:p>
          <a:p>
            <a:endParaRPr lang="en-US" sz="1600" dirty="0" smtClean="0"/>
          </a:p>
          <a:p>
            <a:pPr marL="0" indent="0">
              <a:buNone/>
            </a:pPr>
            <a:r>
              <a:rPr lang="en-US" sz="1600" dirty="0"/>
              <a:t>There are three types of domicile: </a:t>
            </a:r>
          </a:p>
          <a:p>
            <a:r>
              <a:rPr lang="en-US" sz="1600" dirty="0" smtClean="0"/>
              <a:t>domicile </a:t>
            </a:r>
            <a:r>
              <a:rPr lang="en-US" sz="1600" dirty="0"/>
              <a:t>of </a:t>
            </a:r>
            <a:r>
              <a:rPr lang="en-US" sz="1600" dirty="0" smtClean="0"/>
              <a:t>origin (normally that of the father or in case of unwed parents, of mother)</a:t>
            </a:r>
            <a:endParaRPr lang="en-US" sz="1600" dirty="0"/>
          </a:p>
          <a:p>
            <a:r>
              <a:rPr lang="en-US" sz="1600" dirty="0" smtClean="0"/>
              <a:t>domicile </a:t>
            </a:r>
            <a:r>
              <a:rPr lang="en-US" sz="1600" dirty="0"/>
              <a:t>of choice </a:t>
            </a:r>
            <a:r>
              <a:rPr lang="en-US" sz="1600" dirty="0" smtClean="0"/>
              <a:t>(settling in another country after attaining legal capacity to acquire new domicile at age of 16)</a:t>
            </a:r>
            <a:endParaRPr lang="en-US" sz="1600" dirty="0"/>
          </a:p>
          <a:p>
            <a:r>
              <a:rPr lang="en-US" sz="1600" dirty="0" smtClean="0"/>
              <a:t>domicile </a:t>
            </a:r>
            <a:r>
              <a:rPr lang="en-US" sz="1600" dirty="0"/>
              <a:t>of dependence </a:t>
            </a:r>
            <a:r>
              <a:rPr lang="en-US" sz="1600" dirty="0" smtClean="0"/>
              <a:t>(domicile of the person on whom you are legally dependant)</a:t>
            </a:r>
            <a:endParaRPr lang="en-US" sz="1600" dirty="0"/>
          </a:p>
          <a:p>
            <a:endParaRPr lang="en-US" sz="1600" dirty="0"/>
          </a:p>
        </p:txBody>
      </p:sp>
    </p:spTree>
    <p:extLst>
      <p:ext uri="{BB962C8B-B14F-4D97-AF65-F5344CB8AC3E}">
        <p14:creationId xmlns:p14="http://schemas.microsoft.com/office/powerpoint/2010/main" val="36374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UK Taxability based on Tax Status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8</a:t>
            </a:fld>
            <a:endParaRPr lang="en-US" dirty="0"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690054102"/>
              </p:ext>
            </p:extLst>
          </p:nvPr>
        </p:nvGraphicFramePr>
        <p:xfrm>
          <a:off x="331304" y="1736037"/>
          <a:ext cx="8612671" cy="3677872"/>
        </p:xfrm>
        <a:graphic>
          <a:graphicData uri="http://schemas.openxmlformats.org/drawingml/2006/table">
            <a:tbl>
              <a:tblPr firstRow="1" firstCol="1" bandRow="1">
                <a:tableStyleId>{5C22544A-7EE6-4342-B048-85BDC9FD1C3A}</a:tableStyleId>
              </a:tblPr>
              <a:tblGrid>
                <a:gridCol w="2163264"/>
                <a:gridCol w="958305"/>
                <a:gridCol w="1169350"/>
                <a:gridCol w="958305"/>
                <a:gridCol w="1169350"/>
                <a:gridCol w="954397"/>
                <a:gridCol w="1239700"/>
              </a:tblGrid>
              <a:tr h="414868">
                <a:tc>
                  <a:txBody>
                    <a:bodyPr/>
                    <a:lstStyle/>
                    <a:p>
                      <a:pPr marL="0" marR="0" algn="ctr">
                        <a:lnSpc>
                          <a:spcPct val="115000"/>
                        </a:lnSpc>
                        <a:spcBef>
                          <a:spcPts val="0"/>
                        </a:spcBef>
                        <a:spcAft>
                          <a:spcPts val="0"/>
                        </a:spcAft>
                      </a:pPr>
                      <a:r>
                        <a:rPr lang="en-US" sz="1600" dirty="0">
                          <a:solidFill>
                            <a:schemeClr val="tx1"/>
                          </a:solidFill>
                          <a:effectLst/>
                        </a:rPr>
                        <a:t>Status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algn="ctr">
                        <a:lnSpc>
                          <a:spcPct val="115000"/>
                        </a:lnSpc>
                        <a:spcBef>
                          <a:spcPts val="0"/>
                        </a:spcBef>
                        <a:spcAft>
                          <a:spcPts val="0"/>
                        </a:spcAft>
                      </a:pPr>
                      <a:r>
                        <a:rPr lang="en-US" sz="1600" dirty="0">
                          <a:solidFill>
                            <a:schemeClr val="tx1"/>
                          </a:solidFill>
                          <a:effectLst/>
                        </a:rPr>
                        <a:t>Income Tax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effectLst/>
                        </a:rPr>
                        <a:t>Capital Gains Tax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effectLst/>
                        </a:rPr>
                        <a:t>Inheritance Tax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606054">
                <a:tc>
                  <a:txBody>
                    <a:bodyPr/>
                    <a:lstStyle/>
                    <a:p>
                      <a:pPr marL="0" marR="0" algn="ctr">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a:solidFill>
                            <a:schemeClr val="tx1"/>
                          </a:solidFill>
                          <a:effectLst/>
                        </a:rPr>
                        <a:t>UK income</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chemeClr val="tx1"/>
                          </a:solidFill>
                          <a:effectLst/>
                        </a:rPr>
                        <a:t>Foreign income</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a:solidFill>
                            <a:schemeClr val="tx1"/>
                          </a:solidFill>
                          <a:effectLst/>
                        </a:rPr>
                        <a:t>UK assets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chemeClr val="tx1"/>
                          </a:solidFill>
                          <a:effectLst/>
                        </a:rPr>
                        <a:t>Foreign assets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a:solidFill>
                            <a:schemeClr val="tx1"/>
                          </a:solidFill>
                          <a:effectLst/>
                        </a:rPr>
                        <a:t>UK assets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chemeClr val="tx1"/>
                          </a:solidFill>
                          <a:effectLst/>
                        </a:rPr>
                        <a:t>Foreign assets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4868">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97485">
                <a:tc>
                  <a:txBody>
                    <a:bodyPr/>
                    <a:lstStyle/>
                    <a:p>
                      <a:pPr marL="0" marR="0">
                        <a:lnSpc>
                          <a:spcPct val="115000"/>
                        </a:lnSpc>
                        <a:spcBef>
                          <a:spcPts val="0"/>
                        </a:spcBef>
                        <a:spcAft>
                          <a:spcPts val="0"/>
                        </a:spcAft>
                      </a:pPr>
                      <a:r>
                        <a:rPr lang="en-US" sz="1600" dirty="0">
                          <a:solidFill>
                            <a:schemeClr val="tx1"/>
                          </a:solidFill>
                          <a:effectLst/>
                        </a:rPr>
                        <a:t>UK </a:t>
                      </a:r>
                      <a:r>
                        <a:rPr lang="en-US" sz="1600" dirty="0" smtClean="0">
                          <a:solidFill>
                            <a:schemeClr val="tx1"/>
                          </a:solidFill>
                          <a:effectLst/>
                        </a:rPr>
                        <a:t>Resident and </a:t>
                      </a:r>
                      <a:r>
                        <a:rPr lang="en-US" sz="1600" dirty="0">
                          <a:solidFill>
                            <a:schemeClr val="tx1"/>
                          </a:solidFill>
                          <a:effectLst/>
                        </a:rPr>
                        <a:t>UK domiciled</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44597">
                <a:tc>
                  <a:txBody>
                    <a:bodyPr/>
                    <a:lstStyle/>
                    <a:p>
                      <a:pPr marL="0" marR="0">
                        <a:lnSpc>
                          <a:spcPct val="115000"/>
                        </a:lnSpc>
                        <a:spcBef>
                          <a:spcPts val="0"/>
                        </a:spcBef>
                        <a:spcAft>
                          <a:spcPts val="0"/>
                        </a:spcAft>
                      </a:pPr>
                      <a:r>
                        <a:rPr lang="en-US" sz="1600" dirty="0">
                          <a:solidFill>
                            <a:schemeClr val="tx1"/>
                          </a:solidFill>
                          <a:effectLst/>
                        </a:rPr>
                        <a:t>UK </a:t>
                      </a:r>
                      <a:r>
                        <a:rPr lang="en-US" sz="1600" dirty="0" smtClean="0">
                          <a:solidFill>
                            <a:schemeClr val="tx1"/>
                          </a:solidFill>
                          <a:effectLst/>
                        </a:rPr>
                        <a:t>Resident but </a:t>
                      </a:r>
                      <a:r>
                        <a:rPr lang="en-US" sz="1600" dirty="0">
                          <a:solidFill>
                            <a:schemeClr val="tx1"/>
                          </a:solidFill>
                          <a:effectLst/>
                        </a:rPr>
                        <a:t>not </a:t>
                      </a:r>
                      <a:r>
                        <a:rPr lang="en-US" sz="1600" dirty="0" smtClean="0">
                          <a:solidFill>
                            <a:schemeClr val="tx1"/>
                          </a:solidFill>
                          <a:effectLst/>
                        </a:rPr>
                        <a:t>UK domiciled</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Remittance basis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600" dirty="0">
                          <a:solidFill>
                            <a:schemeClr val="tx1"/>
                          </a:solidFill>
                          <a:effectLst/>
                        </a:rPr>
                        <a:t>Remittance basis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Taxable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chemeClr val="tx1"/>
                          </a:solidFill>
                          <a:effectLst/>
                        </a:rPr>
                        <a:t>Exempt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192607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smtClean="0"/>
              <a:t>UK Taxability based on Tax Status (con’t)</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9</a:t>
            </a:fld>
            <a:endParaRPr lang="en-US" dirty="0"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934672111"/>
              </p:ext>
            </p:extLst>
          </p:nvPr>
        </p:nvGraphicFramePr>
        <p:xfrm>
          <a:off x="437322" y="1378225"/>
          <a:ext cx="8375372" cy="4964786"/>
        </p:xfrm>
        <a:graphic>
          <a:graphicData uri="http://schemas.openxmlformats.org/drawingml/2006/table">
            <a:tbl>
              <a:tblPr firstRow="1" firstCol="1" bandRow="1">
                <a:tableStyleId>{5C22544A-7EE6-4342-B048-85BDC9FD1C3A}</a:tableStyleId>
              </a:tblPr>
              <a:tblGrid>
                <a:gridCol w="2663687"/>
                <a:gridCol w="1126434"/>
                <a:gridCol w="821635"/>
                <a:gridCol w="1205948"/>
                <a:gridCol w="755374"/>
                <a:gridCol w="795130"/>
                <a:gridCol w="1007164"/>
              </a:tblGrid>
              <a:tr h="263406">
                <a:tc>
                  <a:txBody>
                    <a:bodyPr/>
                    <a:lstStyle/>
                    <a:p>
                      <a:pPr marL="0" marR="0" algn="ctr">
                        <a:lnSpc>
                          <a:spcPct val="115000"/>
                        </a:lnSpc>
                        <a:spcBef>
                          <a:spcPts val="0"/>
                        </a:spcBef>
                        <a:spcAft>
                          <a:spcPts val="0"/>
                        </a:spcAft>
                      </a:pPr>
                      <a:r>
                        <a:rPr lang="en-US" sz="1400" dirty="0">
                          <a:solidFill>
                            <a:schemeClr val="tx1"/>
                          </a:solidFill>
                          <a:effectLst/>
                        </a:rPr>
                        <a:t>Status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algn="ctr">
                        <a:lnSpc>
                          <a:spcPct val="115000"/>
                        </a:lnSpc>
                        <a:spcBef>
                          <a:spcPts val="0"/>
                        </a:spcBef>
                        <a:spcAft>
                          <a:spcPts val="0"/>
                        </a:spcAft>
                      </a:pPr>
                      <a:r>
                        <a:rPr lang="en-US" sz="1400" dirty="0">
                          <a:solidFill>
                            <a:schemeClr val="tx1"/>
                          </a:solidFill>
                          <a:effectLst/>
                        </a:rPr>
                        <a:t>Income Tax</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effectLst/>
                        </a:rPr>
                        <a:t>Capital Gains Tax</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effectLst/>
                        </a:rPr>
                        <a:t>Inheritance Tax</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533283">
                <a:tc>
                  <a:txBody>
                    <a:bodyPr/>
                    <a:lstStyle/>
                    <a:p>
                      <a:pPr marL="0" marR="0" algn="ctr">
                        <a:lnSpc>
                          <a:spcPct val="115000"/>
                        </a:lnSpc>
                        <a:spcBef>
                          <a:spcPts val="0"/>
                        </a:spcBef>
                        <a:spcAft>
                          <a:spcPts val="0"/>
                        </a:spcAft>
                      </a:pPr>
                      <a:r>
                        <a:rPr lang="en-US" sz="1400" b="0" dirty="0">
                          <a:solidFill>
                            <a:schemeClr val="tx1"/>
                          </a:solidFill>
                          <a:effectLst/>
                        </a:rPr>
                        <a:t>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b="1" dirty="0">
                          <a:solidFill>
                            <a:schemeClr val="tx1"/>
                          </a:solidFill>
                          <a:effectLst/>
                        </a:rPr>
                        <a:t>UK income</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b="1" dirty="0" smtClean="0">
                          <a:solidFill>
                            <a:schemeClr val="tx1"/>
                          </a:solidFill>
                          <a:effectLst/>
                        </a:rPr>
                        <a:t>Foreign income</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b="1" dirty="0">
                          <a:solidFill>
                            <a:schemeClr val="tx1"/>
                          </a:solidFill>
                          <a:effectLst/>
                        </a:rPr>
                        <a:t>UK assets</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b="1" dirty="0" smtClean="0">
                          <a:solidFill>
                            <a:schemeClr val="tx1"/>
                          </a:solidFill>
                          <a:effectLst/>
                        </a:rPr>
                        <a:t>Foreign assets</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b="1" dirty="0">
                          <a:solidFill>
                            <a:schemeClr val="tx1"/>
                          </a:solidFill>
                          <a:effectLst/>
                        </a:rPr>
                        <a:t>UK assets</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b="1" dirty="0" smtClean="0">
                          <a:solidFill>
                            <a:schemeClr val="tx1"/>
                          </a:solidFill>
                          <a:effectLst/>
                        </a:rPr>
                        <a:t>Foreign assets</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53620">
                <a:tc>
                  <a:txBody>
                    <a:bodyPr/>
                    <a:lstStyle/>
                    <a:p>
                      <a:pPr marL="0" marR="0">
                        <a:lnSpc>
                          <a:spcPct val="115000"/>
                        </a:lnSpc>
                        <a:spcBef>
                          <a:spcPts val="0"/>
                        </a:spcBef>
                        <a:spcAft>
                          <a:spcPts val="0"/>
                        </a:spcAft>
                      </a:pPr>
                      <a:r>
                        <a:rPr lang="en-US" sz="1400" dirty="0">
                          <a:solidFill>
                            <a:schemeClr val="tx1"/>
                          </a:solidFill>
                          <a:effectLst/>
                        </a:rPr>
                        <a:t>UK </a:t>
                      </a:r>
                      <a:r>
                        <a:rPr lang="en-US" sz="1400" dirty="0" smtClean="0">
                          <a:solidFill>
                            <a:schemeClr val="tx1"/>
                          </a:solidFill>
                          <a:effectLst/>
                        </a:rPr>
                        <a:t>Non-Resident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Taxable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dirty="0">
                          <a:solidFill>
                            <a:schemeClr val="tx1"/>
                          </a:solidFill>
                          <a:effectLst/>
                        </a:rPr>
                        <a:t>Exempt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Exempt except assets used in UK trade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dirty="0">
                          <a:solidFill>
                            <a:schemeClr val="tx1"/>
                          </a:solidFill>
                          <a:effectLst/>
                        </a:rPr>
                        <a:t>Exempt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Taxable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Exempt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12854">
                <a:tc>
                  <a:txBody>
                    <a:bodyPr/>
                    <a:lstStyle/>
                    <a:p>
                      <a:pPr marL="0" marR="0">
                        <a:lnSpc>
                          <a:spcPct val="115000"/>
                        </a:lnSpc>
                        <a:spcBef>
                          <a:spcPts val="0"/>
                        </a:spcBef>
                        <a:spcAft>
                          <a:spcPts val="0"/>
                        </a:spcAft>
                      </a:pPr>
                      <a:r>
                        <a:rPr lang="en-US" sz="1400" dirty="0">
                          <a:solidFill>
                            <a:schemeClr val="tx1"/>
                          </a:solidFill>
                          <a:effectLst/>
                        </a:rPr>
                        <a:t>Non-Resident Trust i.e.</a:t>
                      </a:r>
                    </a:p>
                    <a:p>
                      <a:pPr marL="0" marR="0" algn="just">
                        <a:lnSpc>
                          <a:spcPct val="115000"/>
                        </a:lnSpc>
                        <a:spcBef>
                          <a:spcPts val="0"/>
                        </a:spcBef>
                        <a:spcAft>
                          <a:spcPts val="0"/>
                        </a:spcAft>
                      </a:pPr>
                      <a:r>
                        <a:rPr lang="en-US" sz="1400" dirty="0">
                          <a:solidFill>
                            <a:schemeClr val="tx1"/>
                          </a:solidFill>
                          <a:effectLst/>
                        </a:rPr>
                        <a:t>(i) All the Trustees are non-resident, or</a:t>
                      </a:r>
                    </a:p>
                    <a:p>
                      <a:pPr marL="0" marR="0">
                        <a:lnSpc>
                          <a:spcPct val="115000"/>
                        </a:lnSpc>
                        <a:spcBef>
                          <a:spcPts val="0"/>
                        </a:spcBef>
                        <a:spcAft>
                          <a:spcPts val="0"/>
                        </a:spcAft>
                      </a:pPr>
                      <a:r>
                        <a:rPr lang="en-US" sz="1400" dirty="0">
                          <a:solidFill>
                            <a:schemeClr val="tx1"/>
                          </a:solidFill>
                          <a:effectLst/>
                        </a:rPr>
                        <a:t>(ii) Some of the Trustees are non-resident and </a:t>
                      </a:r>
                      <a:r>
                        <a:rPr lang="en-US" sz="1400" u="sng" dirty="0">
                          <a:solidFill>
                            <a:schemeClr val="tx1"/>
                          </a:solidFill>
                          <a:effectLst/>
                        </a:rPr>
                        <a:t>the Settlor was non-UK domiciled and non-resident</a:t>
                      </a:r>
                      <a:r>
                        <a:rPr lang="en-US" sz="1400" dirty="0">
                          <a:solidFill>
                            <a:schemeClr val="tx1"/>
                          </a:solidFill>
                          <a:effectLst/>
                        </a:rPr>
                        <a:t> when Trust was set up</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Taxable</a:t>
                      </a:r>
                    </a:p>
                    <a:p>
                      <a:pPr marL="0" marR="0" algn="ctr">
                        <a:lnSpc>
                          <a:spcPct val="115000"/>
                        </a:lnSpc>
                        <a:spcBef>
                          <a:spcPts val="0"/>
                        </a:spcBef>
                        <a:spcAft>
                          <a:spcPts val="0"/>
                        </a:spcAft>
                      </a:pPr>
                      <a:r>
                        <a:rPr lang="en-US" sz="1400" dirty="0">
                          <a:solidFill>
                            <a:schemeClr val="tx1"/>
                          </a:solidFill>
                          <a:effectLst/>
                        </a:rPr>
                        <a:t>(based on different types of Trusts)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dirty="0">
                          <a:solidFill>
                            <a:schemeClr val="tx1"/>
                          </a:solidFill>
                          <a:effectLst/>
                        </a:rPr>
                        <a:t>Exempt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Exempt except assets used in UK trade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dirty="0">
                          <a:solidFill>
                            <a:schemeClr val="tx1"/>
                          </a:solidFill>
                          <a:effectLst/>
                        </a:rPr>
                        <a:t>Exempt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Taxable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Exempt as Excluded Property Settlement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9407">
                <a:tc>
                  <a:txBody>
                    <a:bodyPr/>
                    <a:lstStyle/>
                    <a:p>
                      <a:pPr marL="0" marR="0">
                        <a:lnSpc>
                          <a:spcPct val="115000"/>
                        </a:lnSpc>
                        <a:spcBef>
                          <a:spcPts val="0"/>
                        </a:spcBef>
                        <a:spcAft>
                          <a:spcPts val="0"/>
                        </a:spcAft>
                      </a:pPr>
                      <a:r>
                        <a:rPr lang="en-US" sz="1400" dirty="0">
                          <a:solidFill>
                            <a:schemeClr val="tx1"/>
                          </a:solidFill>
                          <a:effectLst/>
                        </a:rPr>
                        <a:t>Settlor – non-UK domiciled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Taxable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Exempt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9407">
                <a:tc>
                  <a:txBody>
                    <a:bodyPr/>
                    <a:lstStyle/>
                    <a:p>
                      <a:pPr marL="0" marR="0">
                        <a:lnSpc>
                          <a:spcPct val="115000"/>
                        </a:lnSpc>
                        <a:spcBef>
                          <a:spcPts val="0"/>
                        </a:spcBef>
                        <a:spcAft>
                          <a:spcPts val="0"/>
                        </a:spcAft>
                      </a:pPr>
                      <a:r>
                        <a:rPr lang="en-US" sz="1400" dirty="0">
                          <a:solidFill>
                            <a:schemeClr val="tx1"/>
                          </a:solidFill>
                          <a:effectLst/>
                        </a:rPr>
                        <a:t>Settlor – UK domiciled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Taxable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rPr>
                        <a:t>Taxable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75" marR="504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129630663"/>
      </p:ext>
    </p:extLst>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6949</TotalTime>
  <Words>2832</Words>
  <Application>Microsoft Office PowerPoint</Application>
  <PresentationFormat>On-screen Show (4:3)</PresentationFormat>
  <Paragraphs>333</Paragraphs>
  <Slides>24</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Book Antiqua</vt:lpstr>
      <vt:lpstr>Calibri</vt:lpstr>
      <vt:lpstr>Tahoma</vt:lpstr>
      <vt:lpstr>Times New Roman</vt:lpstr>
      <vt:lpstr>Wingdings</vt:lpstr>
      <vt:lpstr>Blends</vt:lpstr>
      <vt:lpstr>   CROSS-BORDER TAXATION OF ESTATES</vt:lpstr>
      <vt:lpstr>Cross-Border Taxation of Estates – Overview</vt:lpstr>
      <vt:lpstr>Connecting Factors - UK</vt:lpstr>
      <vt:lpstr>UK New Statutory Residence Test  (after April 5, 2013)</vt:lpstr>
      <vt:lpstr>UK New Statutory Residence Test  (after April 5, 2013)</vt:lpstr>
      <vt:lpstr>UK New Statutory Residence Test  (after April 5, 2013)</vt:lpstr>
      <vt:lpstr>Domicile Status</vt:lpstr>
      <vt:lpstr>UK Taxability based on Tax Status</vt:lpstr>
      <vt:lpstr>UK Taxability based on Tax Status (con’t)</vt:lpstr>
      <vt:lpstr>UK Taxability based on Tax Status (con’t)</vt:lpstr>
      <vt:lpstr>Settlement on Trusts: UK Anti-Avoidance Rules</vt:lpstr>
      <vt:lpstr>Settlement on Trusts: UK Anti-Avoidance Rules (con’t)</vt:lpstr>
      <vt:lpstr>Settlement on Trusts: UK Anti-Avoidance Rules (con’t)</vt:lpstr>
      <vt:lpstr>UK Inheritance Tax Treaties</vt:lpstr>
      <vt:lpstr>U.S. Taxability based on Tax Status</vt:lpstr>
      <vt:lpstr>U.S. Taxability (con’t) </vt:lpstr>
      <vt:lpstr>U.S. Taxability (con’t) </vt:lpstr>
      <vt:lpstr>U.S. Taxability (con’t) </vt:lpstr>
      <vt:lpstr>U.S. Estate Duty</vt:lpstr>
      <vt:lpstr>U.S. Estate Duty (con’t) </vt:lpstr>
      <vt:lpstr>Grantor Trust: US Tax implications </vt:lpstr>
      <vt:lpstr>Grantor Trust: US Tax implications </vt:lpstr>
      <vt:lpstr>US Estate Tax Treaties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nirav</dc:creator>
  <cp:lastModifiedBy>pps</cp:lastModifiedBy>
  <cp:revision>1136</cp:revision>
  <cp:lastPrinted>2016-07-25T11:53:41Z</cp:lastPrinted>
  <dcterms:created xsi:type="dcterms:W3CDTF">1601-01-01T00:00:00Z</dcterms:created>
  <dcterms:modified xsi:type="dcterms:W3CDTF">2016-07-26T13:23:28Z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