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6"/>
  </p:notesMasterIdLst>
  <p:handoutMasterIdLst>
    <p:handoutMasterId r:id="rId77"/>
  </p:handoutMasterIdLst>
  <p:sldIdLst>
    <p:sldId id="257" r:id="rId2"/>
    <p:sldId id="256" r:id="rId3"/>
    <p:sldId id="424" r:id="rId4"/>
    <p:sldId id="340" r:id="rId5"/>
    <p:sldId id="426" r:id="rId6"/>
    <p:sldId id="425" r:id="rId7"/>
    <p:sldId id="428" r:id="rId8"/>
    <p:sldId id="429" r:id="rId9"/>
    <p:sldId id="407" r:id="rId10"/>
    <p:sldId id="427" r:id="rId11"/>
    <p:sldId id="406" r:id="rId12"/>
    <p:sldId id="408" r:id="rId13"/>
    <p:sldId id="409" r:id="rId14"/>
    <p:sldId id="410" r:id="rId15"/>
    <p:sldId id="411" r:id="rId16"/>
    <p:sldId id="412" r:id="rId17"/>
    <p:sldId id="413" r:id="rId18"/>
    <p:sldId id="446" r:id="rId19"/>
    <p:sldId id="414" r:id="rId20"/>
    <p:sldId id="415" r:id="rId21"/>
    <p:sldId id="416" r:id="rId22"/>
    <p:sldId id="417" r:id="rId23"/>
    <p:sldId id="418" r:id="rId24"/>
    <p:sldId id="419" r:id="rId25"/>
    <p:sldId id="420" r:id="rId26"/>
    <p:sldId id="421" r:id="rId27"/>
    <p:sldId id="422" r:id="rId28"/>
    <p:sldId id="423" r:id="rId29"/>
    <p:sldId id="433" r:id="rId30"/>
    <p:sldId id="434" r:id="rId31"/>
    <p:sldId id="435" r:id="rId32"/>
    <p:sldId id="436" r:id="rId33"/>
    <p:sldId id="443" r:id="rId34"/>
    <p:sldId id="432" r:id="rId35"/>
    <p:sldId id="444" r:id="rId36"/>
    <p:sldId id="445" r:id="rId37"/>
    <p:sldId id="260" r:id="rId38"/>
    <p:sldId id="261" r:id="rId39"/>
    <p:sldId id="266" r:id="rId40"/>
    <p:sldId id="287" r:id="rId41"/>
    <p:sldId id="403" r:id="rId42"/>
    <p:sldId id="404" r:id="rId43"/>
    <p:sldId id="325" r:id="rId44"/>
    <p:sldId id="326" r:id="rId45"/>
    <p:sldId id="327" r:id="rId46"/>
    <p:sldId id="328" r:id="rId47"/>
    <p:sldId id="335" r:id="rId48"/>
    <p:sldId id="334" r:id="rId49"/>
    <p:sldId id="405" r:id="rId50"/>
    <p:sldId id="318" r:id="rId51"/>
    <p:sldId id="268" r:id="rId52"/>
    <p:sldId id="269" r:id="rId53"/>
    <p:sldId id="271" r:id="rId54"/>
    <p:sldId id="272" r:id="rId55"/>
    <p:sldId id="342" r:id="rId56"/>
    <p:sldId id="274" r:id="rId57"/>
    <p:sldId id="275" r:id="rId58"/>
    <p:sldId id="276" r:id="rId59"/>
    <p:sldId id="277" r:id="rId60"/>
    <p:sldId id="288" r:id="rId61"/>
    <p:sldId id="289" r:id="rId62"/>
    <p:sldId id="278" r:id="rId63"/>
    <p:sldId id="447" r:id="rId64"/>
    <p:sldId id="317" r:id="rId65"/>
    <p:sldId id="301" r:id="rId66"/>
    <p:sldId id="315" r:id="rId67"/>
    <p:sldId id="339" r:id="rId68"/>
    <p:sldId id="438" r:id="rId69"/>
    <p:sldId id="439" r:id="rId70"/>
    <p:sldId id="440" r:id="rId71"/>
    <p:sldId id="441" r:id="rId72"/>
    <p:sldId id="442" r:id="rId73"/>
    <p:sldId id="437" r:id="rId74"/>
    <p:sldId id="285" r:id="rId75"/>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54" autoAdjust="0"/>
    <p:restoredTop sz="95487" autoAdjust="0"/>
  </p:normalViewPr>
  <p:slideViewPr>
    <p:cSldViewPr>
      <p:cViewPr varScale="1">
        <p:scale>
          <a:sx n="68" d="100"/>
          <a:sy n="68" d="100"/>
        </p:scale>
        <p:origin x="99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1872" y="-102"/>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defRPr sz="1200"/>
            </a:lvl1pPr>
          </a:lstStyle>
          <a:p>
            <a:pPr>
              <a:defRPr/>
            </a:pPr>
            <a:endParaRPr lang="en-US"/>
          </a:p>
        </p:txBody>
      </p:sp>
      <p:sp>
        <p:nvSpPr>
          <p:cNvPr id="35843" name="Rectangle 3"/>
          <p:cNvSpPr>
            <a:spLocks noGrp="1" noChangeArrowheads="1"/>
          </p:cNvSpPr>
          <p:nvPr>
            <p:ph type="dt" sz="quarter" idx="1"/>
          </p:nvPr>
        </p:nvSpPr>
        <p:spPr bwMode="auto">
          <a:xfrm>
            <a:off x="3852863" y="0"/>
            <a:ext cx="2944812" cy="495300"/>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a:defRPr sz="1200"/>
            </a:lvl1pPr>
          </a:lstStyle>
          <a:p>
            <a:pPr>
              <a:defRPr/>
            </a:pPr>
            <a:endParaRPr lang="en-US"/>
          </a:p>
        </p:txBody>
      </p:sp>
      <p:sp>
        <p:nvSpPr>
          <p:cNvPr id="35844" name="Rectangle 4"/>
          <p:cNvSpPr>
            <a:spLocks noGrp="1" noChangeArrowheads="1"/>
          </p:cNvSpPr>
          <p:nvPr>
            <p:ph type="ftr" sz="quarter" idx="2"/>
          </p:nvPr>
        </p:nvSpPr>
        <p:spPr bwMode="auto">
          <a:xfrm>
            <a:off x="0" y="9432925"/>
            <a:ext cx="2944813" cy="495300"/>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defRPr sz="1200"/>
            </a:lvl1pPr>
          </a:lstStyle>
          <a:p>
            <a:pPr>
              <a:defRPr/>
            </a:pPr>
            <a:endParaRPr lang="en-US"/>
          </a:p>
        </p:txBody>
      </p:sp>
      <p:sp>
        <p:nvSpPr>
          <p:cNvPr id="35845" name="Rectangle 5"/>
          <p:cNvSpPr>
            <a:spLocks noGrp="1" noChangeArrowheads="1"/>
          </p:cNvSpPr>
          <p:nvPr>
            <p:ph type="sldNum" sz="quarter" idx="3"/>
          </p:nvPr>
        </p:nvSpPr>
        <p:spPr bwMode="auto">
          <a:xfrm>
            <a:off x="3852863" y="9432925"/>
            <a:ext cx="2944812" cy="495300"/>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a:defRPr sz="1200"/>
            </a:lvl1pPr>
          </a:lstStyle>
          <a:p>
            <a:fld id="{7AF2D7E5-5CF3-48EB-B6F8-A8DD85DDD649}" type="slidenum">
              <a:rPr lang="en-US" altLang="en-US"/>
              <a:pPr/>
              <a:t>‹#›</a:t>
            </a:fld>
            <a:endParaRPr lang="en-US" altLang="en-US"/>
          </a:p>
        </p:txBody>
      </p:sp>
    </p:spTree>
    <p:extLst>
      <p:ext uri="{BB962C8B-B14F-4D97-AF65-F5344CB8AC3E}">
        <p14:creationId xmlns:p14="http://schemas.microsoft.com/office/powerpoint/2010/main" val="8648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idx="1"/>
          </p:nvPr>
        </p:nvSpPr>
        <p:spPr bwMode="auto">
          <a:xfrm>
            <a:off x="3852863" y="0"/>
            <a:ext cx="2944812" cy="495300"/>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a:defRPr sz="1200"/>
            </a:lvl1pPr>
          </a:lstStyle>
          <a:p>
            <a:pPr>
              <a:defRPr/>
            </a:pPr>
            <a:endParaRPr lang="en-US"/>
          </a:p>
        </p:txBody>
      </p:sp>
      <p:sp>
        <p:nvSpPr>
          <p:cNvPr id="89092"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0" y="9432925"/>
            <a:ext cx="2944813" cy="495300"/>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defRPr sz="1200"/>
            </a:lvl1pPr>
          </a:lstStyle>
          <a:p>
            <a:pPr>
              <a:defRPr/>
            </a:pPr>
            <a:endParaRPr lang="en-US"/>
          </a:p>
        </p:txBody>
      </p:sp>
      <p:sp>
        <p:nvSpPr>
          <p:cNvPr id="22535" name="Rectangle 7"/>
          <p:cNvSpPr>
            <a:spLocks noGrp="1" noChangeArrowheads="1"/>
          </p:cNvSpPr>
          <p:nvPr>
            <p:ph type="sldNum" sz="quarter" idx="5"/>
          </p:nvPr>
        </p:nvSpPr>
        <p:spPr bwMode="auto">
          <a:xfrm>
            <a:off x="3852863" y="9432925"/>
            <a:ext cx="2944812" cy="495300"/>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a:defRPr sz="1200"/>
            </a:lvl1pPr>
          </a:lstStyle>
          <a:p>
            <a:fld id="{F2DFA25E-172A-46EC-8F30-CA853394AD9C}" type="slidenum">
              <a:rPr lang="en-US" altLang="en-US"/>
              <a:pPr/>
              <a:t>‹#›</a:t>
            </a:fld>
            <a:endParaRPr lang="en-US" altLang="en-US"/>
          </a:p>
        </p:txBody>
      </p:sp>
    </p:spTree>
    <p:extLst>
      <p:ext uri="{BB962C8B-B14F-4D97-AF65-F5344CB8AC3E}">
        <p14:creationId xmlns:p14="http://schemas.microsoft.com/office/powerpoint/2010/main" val="1248284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AC2B955C-59A3-4812-91BC-4DF03755E09C}" type="slidenum">
              <a:rPr lang="en-US" altLang="en-US" sz="1200"/>
              <a:pPr eaLnBrk="1" hangingPunct="1"/>
              <a:t>1</a:t>
            </a:fld>
            <a:endParaRPr lang="en-US" altLang="en-US" sz="1200"/>
          </a:p>
        </p:txBody>
      </p:sp>
    </p:spTree>
    <p:extLst>
      <p:ext uri="{BB962C8B-B14F-4D97-AF65-F5344CB8AC3E}">
        <p14:creationId xmlns:p14="http://schemas.microsoft.com/office/powerpoint/2010/main" val="102552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9C9BBF6-C3DF-4C16-B124-1D0364657FE9}" type="slidenum">
              <a:rPr lang="en-US" altLang="en-US">
                <a:latin typeface="Arial" panose="020B0604020202020204" pitchFamily="34" charset="0"/>
              </a:rPr>
              <a:pPr/>
              <a:t>10</a:t>
            </a:fld>
            <a:endParaRPr lang="en-US" altLang="en-US">
              <a:latin typeface="Arial" panose="020B0604020202020204" pitchFamily="34" charset="0"/>
            </a:endParaRPr>
          </a:p>
        </p:txBody>
      </p:sp>
    </p:spTree>
    <p:extLst>
      <p:ext uri="{BB962C8B-B14F-4D97-AF65-F5344CB8AC3E}">
        <p14:creationId xmlns:p14="http://schemas.microsoft.com/office/powerpoint/2010/main" val="501366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9C9BBF6-C3DF-4C16-B124-1D0364657FE9}" type="slidenum">
              <a:rPr lang="en-US" altLang="en-US">
                <a:latin typeface="Arial" panose="020B0604020202020204" pitchFamily="34" charset="0"/>
              </a:rPr>
              <a:pPr/>
              <a:t>11</a:t>
            </a:fld>
            <a:endParaRPr lang="en-US" altLang="en-US">
              <a:latin typeface="Arial" panose="020B0604020202020204" pitchFamily="34" charset="0"/>
            </a:endParaRPr>
          </a:p>
        </p:txBody>
      </p:sp>
    </p:spTree>
    <p:extLst>
      <p:ext uri="{BB962C8B-B14F-4D97-AF65-F5344CB8AC3E}">
        <p14:creationId xmlns:p14="http://schemas.microsoft.com/office/powerpoint/2010/main" val="1111060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D5C2163-CDE7-4B68-9BFE-EAD0CB0A358E}" type="slidenum">
              <a:rPr lang="en-US" altLang="en-US">
                <a:latin typeface="Arial" panose="020B0604020202020204" pitchFamily="34" charset="0"/>
              </a:rPr>
              <a:pPr/>
              <a:t>12</a:t>
            </a:fld>
            <a:endParaRPr lang="en-US" altLang="en-US">
              <a:latin typeface="Arial" panose="020B0604020202020204" pitchFamily="34" charset="0"/>
            </a:endParaRPr>
          </a:p>
        </p:txBody>
      </p:sp>
    </p:spTree>
    <p:extLst>
      <p:ext uri="{BB962C8B-B14F-4D97-AF65-F5344CB8AC3E}">
        <p14:creationId xmlns:p14="http://schemas.microsoft.com/office/powerpoint/2010/main" val="208619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A60F7D78-16D8-429A-AB6F-D9E0454E172A}" type="slidenum">
              <a:rPr lang="en-US" altLang="en-US">
                <a:latin typeface="Arial" panose="020B0604020202020204" pitchFamily="34" charset="0"/>
              </a:rPr>
              <a:pPr/>
              <a:t>13</a:t>
            </a:fld>
            <a:endParaRPr lang="en-US" altLang="en-US">
              <a:latin typeface="Arial" panose="020B0604020202020204" pitchFamily="34" charset="0"/>
            </a:endParaRPr>
          </a:p>
        </p:txBody>
      </p:sp>
    </p:spTree>
    <p:extLst>
      <p:ext uri="{BB962C8B-B14F-4D97-AF65-F5344CB8AC3E}">
        <p14:creationId xmlns:p14="http://schemas.microsoft.com/office/powerpoint/2010/main" val="872389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EC0E59E-97AF-402F-92D4-1CF62F61FD85}" type="slidenum">
              <a:rPr lang="en-US" altLang="en-US">
                <a:latin typeface="Arial" panose="020B0604020202020204" pitchFamily="34" charset="0"/>
              </a:rPr>
              <a:pPr/>
              <a:t>14</a:t>
            </a:fld>
            <a:endParaRPr lang="en-US" altLang="en-US">
              <a:latin typeface="Arial" panose="020B0604020202020204" pitchFamily="34" charset="0"/>
            </a:endParaRPr>
          </a:p>
        </p:txBody>
      </p:sp>
    </p:spTree>
    <p:extLst>
      <p:ext uri="{BB962C8B-B14F-4D97-AF65-F5344CB8AC3E}">
        <p14:creationId xmlns:p14="http://schemas.microsoft.com/office/powerpoint/2010/main" val="18848367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0D15090-E632-4722-A278-90DA8CE30D16}" type="slidenum">
              <a:rPr lang="en-US" altLang="en-US">
                <a:latin typeface="Arial" panose="020B0604020202020204" pitchFamily="34" charset="0"/>
              </a:rPr>
              <a:pPr/>
              <a:t>15</a:t>
            </a:fld>
            <a:endParaRPr lang="en-US" altLang="en-US">
              <a:latin typeface="Arial" panose="020B0604020202020204" pitchFamily="34" charset="0"/>
            </a:endParaRPr>
          </a:p>
        </p:txBody>
      </p:sp>
    </p:spTree>
    <p:extLst>
      <p:ext uri="{BB962C8B-B14F-4D97-AF65-F5344CB8AC3E}">
        <p14:creationId xmlns:p14="http://schemas.microsoft.com/office/powerpoint/2010/main" val="3321420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CE31318-2915-4618-BB76-35F7115484C8}" type="slidenum">
              <a:rPr lang="en-US" altLang="en-US">
                <a:latin typeface="Arial" panose="020B0604020202020204" pitchFamily="34" charset="0"/>
              </a:rPr>
              <a:pPr/>
              <a:t>16</a:t>
            </a:fld>
            <a:endParaRPr lang="en-US" altLang="en-US">
              <a:latin typeface="Arial" panose="020B0604020202020204" pitchFamily="34" charset="0"/>
            </a:endParaRPr>
          </a:p>
        </p:txBody>
      </p:sp>
    </p:spTree>
    <p:extLst>
      <p:ext uri="{BB962C8B-B14F-4D97-AF65-F5344CB8AC3E}">
        <p14:creationId xmlns:p14="http://schemas.microsoft.com/office/powerpoint/2010/main" val="3537257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1EAA285-09CA-4177-BF08-4DA60099B4A4}" type="slidenum">
              <a:rPr lang="en-US" altLang="en-US">
                <a:latin typeface="Arial" panose="020B0604020202020204" pitchFamily="34" charset="0"/>
              </a:rPr>
              <a:pPr/>
              <a:t>17</a:t>
            </a:fld>
            <a:endParaRPr lang="en-US" altLang="en-US">
              <a:latin typeface="Arial" panose="020B0604020202020204" pitchFamily="34" charset="0"/>
            </a:endParaRPr>
          </a:p>
        </p:txBody>
      </p:sp>
    </p:spTree>
    <p:extLst>
      <p:ext uri="{BB962C8B-B14F-4D97-AF65-F5344CB8AC3E}">
        <p14:creationId xmlns:p14="http://schemas.microsoft.com/office/powerpoint/2010/main" val="20395368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0A7C995-8465-4986-B24C-1C629A1D2B27}" type="slidenum">
              <a:rPr lang="en-US" altLang="en-US">
                <a:latin typeface="Arial" panose="020B0604020202020204" pitchFamily="34" charset="0"/>
              </a:rPr>
              <a:pPr/>
              <a:t>18</a:t>
            </a:fld>
            <a:endParaRPr lang="en-US" altLang="en-US">
              <a:latin typeface="Arial" panose="020B0604020202020204" pitchFamily="34" charset="0"/>
            </a:endParaRPr>
          </a:p>
        </p:txBody>
      </p:sp>
    </p:spTree>
    <p:extLst>
      <p:ext uri="{BB962C8B-B14F-4D97-AF65-F5344CB8AC3E}">
        <p14:creationId xmlns:p14="http://schemas.microsoft.com/office/powerpoint/2010/main" val="3056224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9EB8E4-289B-46AE-A08E-1D2D4080A109}" type="slidenum">
              <a:rPr lang="en-US" altLang="en-US">
                <a:latin typeface="Arial" panose="020B0604020202020204" pitchFamily="34" charset="0"/>
              </a:rPr>
              <a:pPr/>
              <a:t>19</a:t>
            </a:fld>
            <a:endParaRPr lang="en-US" altLang="en-US">
              <a:latin typeface="Arial" panose="020B0604020202020204" pitchFamily="34" charset="0"/>
            </a:endParaRPr>
          </a:p>
        </p:txBody>
      </p:sp>
    </p:spTree>
    <p:extLst>
      <p:ext uri="{BB962C8B-B14F-4D97-AF65-F5344CB8AC3E}">
        <p14:creationId xmlns:p14="http://schemas.microsoft.com/office/powerpoint/2010/main" val="4129736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7135ABB-0608-41A6-9F46-F48F442A0EC6}" type="slidenum">
              <a:rPr lang="en-US" altLang="en-US" sz="1200"/>
              <a:pPr eaLnBrk="1" hangingPunct="1"/>
              <a:t>2</a:t>
            </a:fld>
            <a:endParaRPr lang="en-US" altLang="en-US" sz="1200"/>
          </a:p>
        </p:txBody>
      </p:sp>
    </p:spTree>
    <p:extLst>
      <p:ext uri="{BB962C8B-B14F-4D97-AF65-F5344CB8AC3E}">
        <p14:creationId xmlns:p14="http://schemas.microsoft.com/office/powerpoint/2010/main" val="26957207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744C509-EE30-4212-B4C3-7762926D4EFB}" type="slidenum">
              <a:rPr lang="en-US" altLang="en-US">
                <a:latin typeface="Arial" panose="020B0604020202020204" pitchFamily="34" charset="0"/>
              </a:rPr>
              <a:pPr/>
              <a:t>20</a:t>
            </a:fld>
            <a:endParaRPr lang="en-US" altLang="en-US">
              <a:latin typeface="Arial" panose="020B0604020202020204" pitchFamily="34" charset="0"/>
            </a:endParaRPr>
          </a:p>
        </p:txBody>
      </p:sp>
    </p:spTree>
    <p:extLst>
      <p:ext uri="{BB962C8B-B14F-4D97-AF65-F5344CB8AC3E}">
        <p14:creationId xmlns:p14="http://schemas.microsoft.com/office/powerpoint/2010/main" val="2404379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1A75D58-C878-4D3F-B806-2AFDEC5188DD}" type="slidenum">
              <a:rPr lang="en-US" altLang="en-US">
                <a:latin typeface="Arial" panose="020B0604020202020204" pitchFamily="34" charset="0"/>
              </a:rPr>
              <a:pPr/>
              <a:t>21</a:t>
            </a:fld>
            <a:endParaRPr lang="en-US" altLang="en-US">
              <a:latin typeface="Arial" panose="020B0604020202020204" pitchFamily="34" charset="0"/>
            </a:endParaRPr>
          </a:p>
        </p:txBody>
      </p:sp>
    </p:spTree>
    <p:extLst>
      <p:ext uri="{BB962C8B-B14F-4D97-AF65-F5344CB8AC3E}">
        <p14:creationId xmlns:p14="http://schemas.microsoft.com/office/powerpoint/2010/main" val="20434149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2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AC144D0-97EB-4180-B3C2-53EA3FD77AE2}" type="slidenum">
              <a:rPr lang="en-US" altLang="en-US">
                <a:latin typeface="Arial" panose="020B0604020202020204" pitchFamily="34" charset="0"/>
              </a:rPr>
              <a:pPr/>
              <a:t>22</a:t>
            </a:fld>
            <a:endParaRPr lang="en-US" altLang="en-US">
              <a:latin typeface="Arial" panose="020B0604020202020204" pitchFamily="34" charset="0"/>
            </a:endParaRPr>
          </a:p>
        </p:txBody>
      </p:sp>
    </p:spTree>
    <p:extLst>
      <p:ext uri="{BB962C8B-B14F-4D97-AF65-F5344CB8AC3E}">
        <p14:creationId xmlns:p14="http://schemas.microsoft.com/office/powerpoint/2010/main" val="15190181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31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5A5159C-8656-4CCE-954B-27FCE6912FFB}" type="slidenum">
              <a:rPr lang="en-US" altLang="en-US">
                <a:latin typeface="Arial" panose="020B0604020202020204" pitchFamily="34" charset="0"/>
              </a:rPr>
              <a:pPr/>
              <a:t>23</a:t>
            </a:fld>
            <a:endParaRPr lang="en-US" altLang="en-US">
              <a:latin typeface="Arial" panose="020B0604020202020204" pitchFamily="34" charset="0"/>
            </a:endParaRPr>
          </a:p>
        </p:txBody>
      </p:sp>
    </p:spTree>
    <p:extLst>
      <p:ext uri="{BB962C8B-B14F-4D97-AF65-F5344CB8AC3E}">
        <p14:creationId xmlns:p14="http://schemas.microsoft.com/office/powerpoint/2010/main" val="13486022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E9DB315E-31FC-423F-9E9A-1455972EECCA}" type="slidenum">
              <a:rPr lang="en-US" altLang="en-US">
                <a:latin typeface="Arial" panose="020B0604020202020204" pitchFamily="34" charset="0"/>
              </a:rPr>
              <a:pPr/>
              <a:t>24</a:t>
            </a:fld>
            <a:endParaRPr lang="en-US" altLang="en-US">
              <a:latin typeface="Arial" panose="020B0604020202020204" pitchFamily="34" charset="0"/>
            </a:endParaRPr>
          </a:p>
        </p:txBody>
      </p:sp>
    </p:spTree>
    <p:extLst>
      <p:ext uri="{BB962C8B-B14F-4D97-AF65-F5344CB8AC3E}">
        <p14:creationId xmlns:p14="http://schemas.microsoft.com/office/powerpoint/2010/main" val="1255990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52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1C2A19B-3939-4550-9FB3-8D7143794958}" type="slidenum">
              <a:rPr lang="en-US" altLang="en-US">
                <a:latin typeface="Arial" panose="020B0604020202020204" pitchFamily="34" charset="0"/>
              </a:rPr>
              <a:pPr/>
              <a:t>25</a:t>
            </a:fld>
            <a:endParaRPr lang="en-US" altLang="en-US">
              <a:latin typeface="Arial" panose="020B0604020202020204" pitchFamily="34" charset="0"/>
            </a:endParaRPr>
          </a:p>
        </p:txBody>
      </p:sp>
    </p:spTree>
    <p:extLst>
      <p:ext uri="{BB962C8B-B14F-4D97-AF65-F5344CB8AC3E}">
        <p14:creationId xmlns:p14="http://schemas.microsoft.com/office/powerpoint/2010/main" val="1672362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62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8A691CB-6936-4B10-BB36-99153EFB6616}" type="slidenum">
              <a:rPr lang="en-US" altLang="en-US">
                <a:latin typeface="Arial" panose="020B0604020202020204" pitchFamily="34" charset="0"/>
              </a:rPr>
              <a:pPr/>
              <a:t>26</a:t>
            </a:fld>
            <a:endParaRPr lang="en-US" altLang="en-US">
              <a:latin typeface="Arial" panose="020B0604020202020204" pitchFamily="34" charset="0"/>
            </a:endParaRPr>
          </a:p>
        </p:txBody>
      </p:sp>
    </p:spTree>
    <p:extLst>
      <p:ext uri="{BB962C8B-B14F-4D97-AF65-F5344CB8AC3E}">
        <p14:creationId xmlns:p14="http://schemas.microsoft.com/office/powerpoint/2010/main" val="33816812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72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BB4BA73-F881-416A-AC8A-B0C9433691CD}" type="slidenum">
              <a:rPr lang="en-US" altLang="en-US">
                <a:latin typeface="Arial" panose="020B0604020202020204" pitchFamily="34" charset="0"/>
              </a:rPr>
              <a:pPr/>
              <a:t>27</a:t>
            </a:fld>
            <a:endParaRPr lang="en-US" altLang="en-US">
              <a:latin typeface="Arial" panose="020B0604020202020204" pitchFamily="34" charset="0"/>
            </a:endParaRPr>
          </a:p>
        </p:txBody>
      </p:sp>
    </p:spTree>
    <p:extLst>
      <p:ext uri="{BB962C8B-B14F-4D97-AF65-F5344CB8AC3E}">
        <p14:creationId xmlns:p14="http://schemas.microsoft.com/office/powerpoint/2010/main" val="12294797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8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F53C898-F985-4923-945E-973C3203A9FB}" type="slidenum">
              <a:rPr lang="en-US" altLang="en-US">
                <a:latin typeface="Arial" panose="020B0604020202020204" pitchFamily="34" charset="0"/>
              </a:rPr>
              <a:pPr/>
              <a:t>28</a:t>
            </a:fld>
            <a:endParaRPr lang="en-US" altLang="en-US">
              <a:latin typeface="Arial" panose="020B0604020202020204" pitchFamily="34" charset="0"/>
            </a:endParaRPr>
          </a:p>
        </p:txBody>
      </p:sp>
    </p:spTree>
    <p:extLst>
      <p:ext uri="{BB962C8B-B14F-4D97-AF65-F5344CB8AC3E}">
        <p14:creationId xmlns:p14="http://schemas.microsoft.com/office/powerpoint/2010/main" val="1339613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9EB8E4-289B-46AE-A08E-1D2D4080A109}" type="slidenum">
              <a:rPr lang="en-US" altLang="en-US">
                <a:latin typeface="Arial" panose="020B0604020202020204" pitchFamily="34" charset="0"/>
              </a:rPr>
              <a:pPr/>
              <a:t>29</a:t>
            </a:fld>
            <a:endParaRPr lang="en-US" altLang="en-US">
              <a:latin typeface="Arial" panose="020B0604020202020204" pitchFamily="34" charset="0"/>
            </a:endParaRPr>
          </a:p>
        </p:txBody>
      </p:sp>
    </p:spTree>
    <p:extLst>
      <p:ext uri="{BB962C8B-B14F-4D97-AF65-F5344CB8AC3E}">
        <p14:creationId xmlns:p14="http://schemas.microsoft.com/office/powerpoint/2010/main" val="3848953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9C9BBF6-C3DF-4C16-B124-1D0364657FE9}" type="slidenum">
              <a:rPr lang="en-US" altLang="en-US">
                <a:latin typeface="Arial" panose="020B0604020202020204" pitchFamily="34" charset="0"/>
              </a:rPr>
              <a:pPr/>
              <a:t>3</a:t>
            </a:fld>
            <a:endParaRPr lang="en-US" altLang="en-US">
              <a:latin typeface="Arial" panose="020B0604020202020204" pitchFamily="34" charset="0"/>
            </a:endParaRPr>
          </a:p>
        </p:txBody>
      </p:sp>
    </p:spTree>
    <p:extLst>
      <p:ext uri="{BB962C8B-B14F-4D97-AF65-F5344CB8AC3E}">
        <p14:creationId xmlns:p14="http://schemas.microsoft.com/office/powerpoint/2010/main" val="13419526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9EB8E4-289B-46AE-A08E-1D2D4080A109}" type="slidenum">
              <a:rPr lang="en-US" altLang="en-US">
                <a:latin typeface="Arial" panose="020B0604020202020204" pitchFamily="34" charset="0"/>
              </a:rPr>
              <a:pPr/>
              <a:t>30</a:t>
            </a:fld>
            <a:endParaRPr lang="en-US" altLang="en-US">
              <a:latin typeface="Arial" panose="020B0604020202020204" pitchFamily="34" charset="0"/>
            </a:endParaRPr>
          </a:p>
        </p:txBody>
      </p:sp>
    </p:spTree>
    <p:extLst>
      <p:ext uri="{BB962C8B-B14F-4D97-AF65-F5344CB8AC3E}">
        <p14:creationId xmlns:p14="http://schemas.microsoft.com/office/powerpoint/2010/main" val="1011338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8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F53C898-F985-4923-945E-973C3203A9FB}" type="slidenum">
              <a:rPr lang="en-US" altLang="en-US">
                <a:latin typeface="Arial" panose="020B0604020202020204" pitchFamily="34" charset="0"/>
              </a:rPr>
              <a:pPr/>
              <a:t>34</a:t>
            </a:fld>
            <a:endParaRPr lang="en-US" altLang="en-US">
              <a:latin typeface="Arial" panose="020B0604020202020204" pitchFamily="34" charset="0"/>
            </a:endParaRPr>
          </a:p>
        </p:txBody>
      </p:sp>
    </p:spTree>
    <p:extLst>
      <p:ext uri="{BB962C8B-B14F-4D97-AF65-F5344CB8AC3E}">
        <p14:creationId xmlns:p14="http://schemas.microsoft.com/office/powerpoint/2010/main" val="23805041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8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F53C898-F985-4923-945E-973C3203A9FB}" type="slidenum">
              <a:rPr lang="en-US" altLang="en-US">
                <a:latin typeface="Arial" panose="020B0604020202020204" pitchFamily="34" charset="0"/>
              </a:rPr>
              <a:pPr/>
              <a:t>35</a:t>
            </a:fld>
            <a:endParaRPr lang="en-US" altLang="en-US">
              <a:latin typeface="Arial" panose="020B0604020202020204" pitchFamily="34" charset="0"/>
            </a:endParaRPr>
          </a:p>
        </p:txBody>
      </p:sp>
    </p:spTree>
    <p:extLst>
      <p:ext uri="{BB962C8B-B14F-4D97-AF65-F5344CB8AC3E}">
        <p14:creationId xmlns:p14="http://schemas.microsoft.com/office/powerpoint/2010/main" val="9545693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8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F53C898-F985-4923-945E-973C3203A9FB}" type="slidenum">
              <a:rPr lang="en-US" altLang="en-US">
                <a:latin typeface="Arial" panose="020B0604020202020204" pitchFamily="34" charset="0"/>
              </a:rPr>
              <a:pPr/>
              <a:t>36</a:t>
            </a:fld>
            <a:endParaRPr lang="en-US" altLang="en-US">
              <a:latin typeface="Arial" panose="020B0604020202020204" pitchFamily="34" charset="0"/>
            </a:endParaRPr>
          </a:p>
        </p:txBody>
      </p:sp>
    </p:spTree>
    <p:extLst>
      <p:ext uri="{BB962C8B-B14F-4D97-AF65-F5344CB8AC3E}">
        <p14:creationId xmlns:p14="http://schemas.microsoft.com/office/powerpoint/2010/main" val="30288694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998843E-5DAA-4ACD-BAEB-ADEEAC503375}" type="slidenum">
              <a:rPr lang="en-US" altLang="en-US" sz="1200"/>
              <a:pPr eaLnBrk="1" hangingPunct="1"/>
              <a:t>37</a:t>
            </a:fld>
            <a:endParaRPr lang="en-US" altLang="en-US" sz="1200"/>
          </a:p>
        </p:txBody>
      </p:sp>
    </p:spTree>
    <p:extLst>
      <p:ext uri="{BB962C8B-B14F-4D97-AF65-F5344CB8AC3E}">
        <p14:creationId xmlns:p14="http://schemas.microsoft.com/office/powerpoint/2010/main" val="30282302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So if income is accruing outside India but received in </a:t>
            </a:r>
            <a:r>
              <a:rPr lang="en-US" altLang="en-US" dirty="0" err="1" smtClean="0"/>
              <a:t>India..then</a:t>
            </a:r>
            <a:r>
              <a:rPr lang="en-US" altLang="en-US" dirty="0" smtClean="0"/>
              <a:t> it shall be taxed in India…for </a:t>
            </a:r>
            <a:r>
              <a:rPr lang="en-US" altLang="en-US" dirty="0" err="1" smtClean="0"/>
              <a:t>eg</a:t>
            </a:r>
            <a:r>
              <a:rPr lang="en-US" altLang="en-US" dirty="0" smtClean="0"/>
              <a:t>..employment contract entered outside India, services provided outside India but salary is received in Indian bank account, then the same needs to be taxed in India as it is received in India.. </a:t>
            </a:r>
          </a:p>
        </p:txBody>
      </p:sp>
      <p:sp>
        <p:nvSpPr>
          <p:cNvPr id="1044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478AB4AE-51E9-48A2-840A-BB7D7BF63409}" type="slidenum">
              <a:rPr lang="en-US" altLang="en-US" sz="1200"/>
              <a:pPr eaLnBrk="1" hangingPunct="1"/>
              <a:t>38</a:t>
            </a:fld>
            <a:endParaRPr lang="en-US" altLang="en-US" sz="1200"/>
          </a:p>
        </p:txBody>
      </p:sp>
    </p:spTree>
    <p:extLst>
      <p:ext uri="{BB962C8B-B14F-4D97-AF65-F5344CB8AC3E}">
        <p14:creationId xmlns:p14="http://schemas.microsoft.com/office/powerpoint/2010/main" val="30711745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54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8C64F18-7945-41B7-8670-7109E65BF512}" type="slidenum">
              <a:rPr lang="en-US" altLang="en-US" sz="1200"/>
              <a:pPr eaLnBrk="1" hangingPunct="1"/>
              <a:t>43</a:t>
            </a:fld>
            <a:endParaRPr lang="en-US" altLang="en-US" sz="1200"/>
          </a:p>
        </p:txBody>
      </p:sp>
    </p:spTree>
    <p:extLst>
      <p:ext uri="{BB962C8B-B14F-4D97-AF65-F5344CB8AC3E}">
        <p14:creationId xmlns:p14="http://schemas.microsoft.com/office/powerpoint/2010/main" val="21228068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867E913-DCB3-4D0B-8321-4721AFF992A7}" type="slidenum">
              <a:rPr lang="en-US" altLang="en-US" sz="1200"/>
              <a:pPr eaLnBrk="1" hangingPunct="1"/>
              <a:t>44</a:t>
            </a:fld>
            <a:endParaRPr lang="en-US" altLang="en-US" sz="1200"/>
          </a:p>
        </p:txBody>
      </p:sp>
    </p:spTree>
    <p:extLst>
      <p:ext uri="{BB962C8B-B14F-4D97-AF65-F5344CB8AC3E}">
        <p14:creationId xmlns:p14="http://schemas.microsoft.com/office/powerpoint/2010/main" val="33886834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2AD1993-D097-4A51-87CF-02A44D1FB154}" type="slidenum">
              <a:rPr lang="en-US" altLang="en-US" sz="1200"/>
              <a:pPr eaLnBrk="1" hangingPunct="1"/>
              <a:t>45</a:t>
            </a:fld>
            <a:endParaRPr lang="en-US" altLang="en-US" sz="1200"/>
          </a:p>
        </p:txBody>
      </p:sp>
    </p:spTree>
    <p:extLst>
      <p:ext uri="{BB962C8B-B14F-4D97-AF65-F5344CB8AC3E}">
        <p14:creationId xmlns:p14="http://schemas.microsoft.com/office/powerpoint/2010/main" val="13796707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85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6B24363D-5779-41B4-9BB2-22C64E84BAAE}" type="slidenum">
              <a:rPr lang="en-US" altLang="en-US" sz="1200"/>
              <a:pPr eaLnBrk="1" hangingPunct="1"/>
              <a:t>46</a:t>
            </a:fld>
            <a:endParaRPr lang="en-US" altLang="en-US" sz="1200"/>
          </a:p>
        </p:txBody>
      </p:sp>
    </p:spTree>
    <p:extLst>
      <p:ext uri="{BB962C8B-B14F-4D97-AF65-F5344CB8AC3E}">
        <p14:creationId xmlns:p14="http://schemas.microsoft.com/office/powerpoint/2010/main" val="3063862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2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ED275B2-90A8-4E6E-8205-A33400FFEFE3}" type="slidenum">
              <a:rPr lang="en-US" altLang="en-US" sz="1200"/>
              <a:pPr eaLnBrk="1" hangingPunct="1"/>
              <a:t>4</a:t>
            </a:fld>
            <a:endParaRPr lang="en-US" altLang="en-US" sz="1200"/>
          </a:p>
        </p:txBody>
      </p:sp>
    </p:spTree>
    <p:extLst>
      <p:ext uri="{BB962C8B-B14F-4D97-AF65-F5344CB8AC3E}">
        <p14:creationId xmlns:p14="http://schemas.microsoft.com/office/powerpoint/2010/main" val="13477048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9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5B533C6-EAFB-42A9-ADDB-4E4E3180ABDC}" type="slidenum">
              <a:rPr lang="en-US" altLang="en-US" sz="1200"/>
              <a:pPr eaLnBrk="1" hangingPunct="1"/>
              <a:t>47</a:t>
            </a:fld>
            <a:endParaRPr lang="en-US" altLang="en-US" sz="1200"/>
          </a:p>
        </p:txBody>
      </p:sp>
    </p:spTree>
    <p:extLst>
      <p:ext uri="{BB962C8B-B14F-4D97-AF65-F5344CB8AC3E}">
        <p14:creationId xmlns:p14="http://schemas.microsoft.com/office/powerpoint/2010/main" val="6728750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10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EAF49DF4-7EAB-47D1-ACF0-FBFC933F2412}" type="slidenum">
              <a:rPr lang="en-US" altLang="en-US" sz="1200"/>
              <a:pPr eaLnBrk="1" hangingPunct="1"/>
              <a:t>48</a:t>
            </a:fld>
            <a:endParaRPr lang="en-US" altLang="en-US" sz="1200"/>
          </a:p>
        </p:txBody>
      </p:sp>
    </p:spTree>
    <p:extLst>
      <p:ext uri="{BB962C8B-B14F-4D97-AF65-F5344CB8AC3E}">
        <p14:creationId xmlns:p14="http://schemas.microsoft.com/office/powerpoint/2010/main" val="22250924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41BE6965-8308-4818-BEFC-23DADC081343}" type="slidenum">
              <a:rPr lang="en-US" altLang="en-US" sz="1200"/>
              <a:pPr eaLnBrk="1" hangingPunct="1"/>
              <a:t>49</a:t>
            </a:fld>
            <a:endParaRPr lang="en-US" altLang="en-US" sz="1200"/>
          </a:p>
        </p:txBody>
      </p:sp>
    </p:spTree>
    <p:extLst>
      <p:ext uri="{BB962C8B-B14F-4D97-AF65-F5344CB8AC3E}">
        <p14:creationId xmlns:p14="http://schemas.microsoft.com/office/powerpoint/2010/main" val="42245631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A7C004A9-62E5-4497-96F7-71EDB4CA8AA2}" type="slidenum">
              <a:rPr lang="en-US" altLang="en-US" sz="1200"/>
              <a:pPr eaLnBrk="1" hangingPunct="1"/>
              <a:t>51</a:t>
            </a:fld>
            <a:endParaRPr lang="en-US" altLang="en-US" sz="1200"/>
          </a:p>
        </p:txBody>
      </p:sp>
    </p:spTree>
    <p:extLst>
      <p:ext uri="{BB962C8B-B14F-4D97-AF65-F5344CB8AC3E}">
        <p14:creationId xmlns:p14="http://schemas.microsoft.com/office/powerpoint/2010/main" val="33270494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3BDBC94-11A2-478B-819D-4C0E17FE4E3A}" type="slidenum">
              <a:rPr lang="en-US" altLang="en-US" sz="1200"/>
              <a:pPr eaLnBrk="1" hangingPunct="1"/>
              <a:t>64</a:t>
            </a:fld>
            <a:endParaRPr lang="en-US" altLang="en-US" sz="1200"/>
          </a:p>
        </p:txBody>
      </p:sp>
    </p:spTree>
    <p:extLst>
      <p:ext uri="{BB962C8B-B14F-4D97-AF65-F5344CB8AC3E}">
        <p14:creationId xmlns:p14="http://schemas.microsoft.com/office/powerpoint/2010/main" val="1615135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9C9BBF6-C3DF-4C16-B124-1D0364657FE9}" type="slidenum">
              <a:rPr lang="en-US" altLang="en-US">
                <a:latin typeface="Arial" panose="020B0604020202020204" pitchFamily="34" charset="0"/>
              </a:rPr>
              <a:pPr/>
              <a:t>5</a:t>
            </a:fld>
            <a:endParaRPr lang="en-US" altLang="en-US">
              <a:latin typeface="Arial" panose="020B0604020202020204" pitchFamily="34" charset="0"/>
            </a:endParaRPr>
          </a:p>
        </p:txBody>
      </p:sp>
    </p:spTree>
    <p:extLst>
      <p:ext uri="{BB962C8B-B14F-4D97-AF65-F5344CB8AC3E}">
        <p14:creationId xmlns:p14="http://schemas.microsoft.com/office/powerpoint/2010/main" val="3489025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9C9BBF6-C3DF-4C16-B124-1D0364657FE9}" type="slidenum">
              <a:rPr lang="en-US" altLang="en-US">
                <a:latin typeface="Arial" panose="020B0604020202020204" pitchFamily="34" charset="0"/>
              </a:rPr>
              <a:pPr/>
              <a:t>6</a:t>
            </a:fld>
            <a:endParaRPr lang="en-US" altLang="en-US">
              <a:latin typeface="Arial" panose="020B0604020202020204" pitchFamily="34" charset="0"/>
            </a:endParaRPr>
          </a:p>
        </p:txBody>
      </p:sp>
    </p:spTree>
    <p:extLst>
      <p:ext uri="{BB962C8B-B14F-4D97-AF65-F5344CB8AC3E}">
        <p14:creationId xmlns:p14="http://schemas.microsoft.com/office/powerpoint/2010/main" val="1851944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9C9BBF6-C3DF-4C16-B124-1D0364657FE9}" type="slidenum">
              <a:rPr lang="en-US" altLang="en-US">
                <a:latin typeface="Arial" panose="020B0604020202020204" pitchFamily="34" charset="0"/>
              </a:rPr>
              <a:pPr/>
              <a:t>7</a:t>
            </a:fld>
            <a:endParaRPr lang="en-US" altLang="en-US">
              <a:latin typeface="Arial" panose="020B0604020202020204" pitchFamily="34" charset="0"/>
            </a:endParaRPr>
          </a:p>
        </p:txBody>
      </p:sp>
    </p:spTree>
    <p:extLst>
      <p:ext uri="{BB962C8B-B14F-4D97-AF65-F5344CB8AC3E}">
        <p14:creationId xmlns:p14="http://schemas.microsoft.com/office/powerpoint/2010/main" val="3660509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9C9BBF6-C3DF-4C16-B124-1D0364657FE9}" type="slidenum">
              <a:rPr lang="en-US" altLang="en-US">
                <a:latin typeface="Arial" panose="020B0604020202020204" pitchFamily="34" charset="0"/>
              </a:rPr>
              <a:pPr/>
              <a:t>8</a:t>
            </a:fld>
            <a:endParaRPr lang="en-US" altLang="en-US">
              <a:latin typeface="Arial" panose="020B0604020202020204" pitchFamily="34" charset="0"/>
            </a:endParaRPr>
          </a:p>
        </p:txBody>
      </p:sp>
    </p:spTree>
    <p:extLst>
      <p:ext uri="{BB962C8B-B14F-4D97-AF65-F5344CB8AC3E}">
        <p14:creationId xmlns:p14="http://schemas.microsoft.com/office/powerpoint/2010/main" val="2730933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288C412-585C-4795-9DA1-E425D93C1987}" type="slidenum">
              <a:rPr lang="en-US" altLang="en-US">
                <a:latin typeface="Arial" panose="020B0604020202020204" pitchFamily="34" charset="0"/>
              </a:rPr>
              <a:pPr/>
              <a:t>9</a:t>
            </a:fld>
            <a:endParaRPr lang="en-US" altLang="en-US">
              <a:latin typeface="Arial" panose="020B0604020202020204" pitchFamily="34" charset="0"/>
            </a:endParaRPr>
          </a:p>
        </p:txBody>
      </p:sp>
    </p:spTree>
    <p:extLst>
      <p:ext uri="{BB962C8B-B14F-4D97-AF65-F5344CB8AC3E}">
        <p14:creationId xmlns:p14="http://schemas.microsoft.com/office/powerpoint/2010/main" val="696707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dirty="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dirty="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dirty="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dirty="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dirty="0"/>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dirty="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dirty="0"/>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r>
              <a:rPr lang="en-US" smtClean="0"/>
              <a:t>1st November 2017</a:t>
            </a: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89D27CA0-3215-4267-BB06-55F583A9CE2E}" type="slidenum">
              <a:rPr lang="en-US" altLang="en-US"/>
              <a:pPr/>
              <a:t>‹#›</a:t>
            </a:fld>
            <a:endParaRPr lang="en-US" altLang="en-US"/>
          </a:p>
        </p:txBody>
      </p:sp>
    </p:spTree>
    <p:extLst>
      <p:ext uri="{BB962C8B-B14F-4D97-AF65-F5344CB8AC3E}">
        <p14:creationId xmlns:p14="http://schemas.microsoft.com/office/powerpoint/2010/main" val="139581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DE351EA-D8D3-4BA8-8251-9B3B89A5DBCF}" type="slidenum">
              <a:rPr lang="en-US" altLang="en-US"/>
              <a:pPr/>
              <a:t>‹#›</a:t>
            </a:fld>
            <a:endParaRPr lang="en-US" altLang="en-US"/>
          </a:p>
        </p:txBody>
      </p:sp>
    </p:spTree>
    <p:extLst>
      <p:ext uri="{BB962C8B-B14F-4D97-AF65-F5344CB8AC3E}">
        <p14:creationId xmlns:p14="http://schemas.microsoft.com/office/powerpoint/2010/main" val="1113513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9D92901F-0980-4621-8C6F-8097146247F7}" type="slidenum">
              <a:rPr lang="en-US" altLang="en-US"/>
              <a:pPr/>
              <a:t>‹#›</a:t>
            </a:fld>
            <a:endParaRPr lang="en-US" altLang="en-US"/>
          </a:p>
        </p:txBody>
      </p:sp>
    </p:spTree>
    <p:extLst>
      <p:ext uri="{BB962C8B-B14F-4D97-AF65-F5344CB8AC3E}">
        <p14:creationId xmlns:p14="http://schemas.microsoft.com/office/powerpoint/2010/main" val="316341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AB3B6A4B-531B-4FEB-ABDC-9DEF88DD3F14}" type="slidenum">
              <a:rPr lang="en-US" altLang="en-US"/>
              <a:pPr/>
              <a:t>‹#›</a:t>
            </a:fld>
            <a:endParaRPr lang="en-US" altLang="en-US"/>
          </a:p>
        </p:txBody>
      </p:sp>
    </p:spTree>
    <p:extLst>
      <p:ext uri="{BB962C8B-B14F-4D97-AF65-F5344CB8AC3E}">
        <p14:creationId xmlns:p14="http://schemas.microsoft.com/office/powerpoint/2010/main" val="496726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AA37288B-D6D7-4016-8C51-061AE2F8E8DC}" type="slidenum">
              <a:rPr lang="en-US" altLang="en-US"/>
              <a:pPr/>
              <a:t>‹#›</a:t>
            </a:fld>
            <a:endParaRPr lang="en-US" altLang="en-US"/>
          </a:p>
        </p:txBody>
      </p:sp>
    </p:spTree>
    <p:extLst>
      <p:ext uri="{BB962C8B-B14F-4D97-AF65-F5344CB8AC3E}">
        <p14:creationId xmlns:p14="http://schemas.microsoft.com/office/powerpoint/2010/main" val="188045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D2632BF2-35C0-4D42-A3B6-3817EB3094DA}" type="slidenum">
              <a:rPr lang="en-US" altLang="en-US"/>
              <a:pPr/>
              <a:t>‹#›</a:t>
            </a:fld>
            <a:endParaRPr lang="en-US" altLang="en-US"/>
          </a:p>
        </p:txBody>
      </p:sp>
    </p:spTree>
    <p:extLst>
      <p:ext uri="{BB962C8B-B14F-4D97-AF65-F5344CB8AC3E}">
        <p14:creationId xmlns:p14="http://schemas.microsoft.com/office/powerpoint/2010/main" val="32003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fld id="{CBBDF910-3D5B-4A55-8394-3B07171072A8}" type="slidenum">
              <a:rPr lang="en-US" altLang="en-US"/>
              <a:pPr/>
              <a:t>‹#›</a:t>
            </a:fld>
            <a:endParaRPr lang="en-US" altLang="en-US"/>
          </a:p>
        </p:txBody>
      </p:sp>
    </p:spTree>
    <p:extLst>
      <p:ext uri="{BB962C8B-B14F-4D97-AF65-F5344CB8AC3E}">
        <p14:creationId xmlns:p14="http://schemas.microsoft.com/office/powerpoint/2010/main" val="295927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59DCEF9A-B06C-415E-813E-00F9B4FA21E8}" type="slidenum">
              <a:rPr lang="en-US" altLang="en-US"/>
              <a:pPr/>
              <a:t>‹#›</a:t>
            </a:fld>
            <a:endParaRPr lang="en-US" altLang="en-US"/>
          </a:p>
        </p:txBody>
      </p:sp>
    </p:spTree>
    <p:extLst>
      <p:ext uri="{BB962C8B-B14F-4D97-AF65-F5344CB8AC3E}">
        <p14:creationId xmlns:p14="http://schemas.microsoft.com/office/powerpoint/2010/main" val="1399720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fld id="{D19833D9-7695-4E62-B939-388855E759E8}" type="slidenum">
              <a:rPr lang="en-US" altLang="en-US"/>
              <a:pPr/>
              <a:t>‹#›</a:t>
            </a:fld>
            <a:endParaRPr lang="en-US" altLang="en-US"/>
          </a:p>
        </p:txBody>
      </p:sp>
    </p:spTree>
    <p:extLst>
      <p:ext uri="{BB962C8B-B14F-4D97-AF65-F5344CB8AC3E}">
        <p14:creationId xmlns:p14="http://schemas.microsoft.com/office/powerpoint/2010/main" val="3374725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8293396D-3D92-42CE-BBC1-F4E2E4A6712E}" type="slidenum">
              <a:rPr lang="en-US" altLang="en-US"/>
              <a:pPr/>
              <a:t>‹#›</a:t>
            </a:fld>
            <a:endParaRPr lang="en-US" altLang="en-US"/>
          </a:p>
        </p:txBody>
      </p:sp>
    </p:spTree>
    <p:extLst>
      <p:ext uri="{BB962C8B-B14F-4D97-AF65-F5344CB8AC3E}">
        <p14:creationId xmlns:p14="http://schemas.microsoft.com/office/powerpoint/2010/main" val="39929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1st November 2017</a:t>
            </a: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C45D52A3-1AD0-4941-A98B-527CB7F1840E}" type="slidenum">
              <a:rPr lang="en-US" altLang="en-US"/>
              <a:pPr/>
              <a:t>‹#›</a:t>
            </a:fld>
            <a:endParaRPr lang="en-US" altLang="en-US"/>
          </a:p>
        </p:txBody>
      </p:sp>
    </p:spTree>
    <p:extLst>
      <p:ext uri="{BB962C8B-B14F-4D97-AF65-F5344CB8AC3E}">
        <p14:creationId xmlns:p14="http://schemas.microsoft.com/office/powerpoint/2010/main" val="3090290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dirty="0"/>
          </a:p>
        </p:txBody>
      </p:sp>
      <p:sp>
        <p:nvSpPr>
          <p:cNvPr id="614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dirty="0"/>
          </a:p>
        </p:txBody>
      </p:sp>
      <p:sp>
        <p:nvSpPr>
          <p:cNvPr id="614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dirty="0"/>
          </a:p>
        </p:txBody>
      </p:sp>
      <p:sp>
        <p:nvSpPr>
          <p:cNvPr id="614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dirty="0"/>
          </a:p>
        </p:txBody>
      </p:sp>
      <p:sp>
        <p:nvSpPr>
          <p:cNvPr id="615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dirty="0"/>
          </a:p>
        </p:txBody>
      </p:sp>
      <p:sp>
        <p:nvSpPr>
          <p:cNvPr id="615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dirty="0"/>
          </a:p>
        </p:txBody>
      </p:sp>
      <p:sp>
        <p:nvSpPr>
          <p:cNvPr id="615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dirty="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r>
              <a:rPr lang="en-US" smtClean="0"/>
              <a:t>1st November 2017</a:t>
            </a:r>
            <a:endParaRPr lang="en-US"/>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C93A2A80-AD6E-4A66-9E6B-CE53E77CB2A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58" r:id="rId1"/>
    <p:sldLayoutId id="2147484148" r:id="rId2"/>
    <p:sldLayoutId id="2147484149" r:id="rId3"/>
    <p:sldLayoutId id="2147484150" r:id="rId4"/>
    <p:sldLayoutId id="2147484151" r:id="rId5"/>
    <p:sldLayoutId id="2147484152" r:id="rId6"/>
    <p:sldLayoutId id="2147484153" r:id="rId7"/>
    <p:sldLayoutId id="2147484154" r:id="rId8"/>
    <p:sldLayoutId id="2147484155" r:id="rId9"/>
    <p:sldLayoutId id="2147484156" r:id="rId10"/>
    <p:sldLayoutId id="2147484157"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1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solidFill>
                  <a:schemeClr val="bg2"/>
                </a:solidFill>
              </a:rPr>
              <a:t>1st November 2017</a:t>
            </a:r>
          </a:p>
        </p:txBody>
      </p:sp>
      <p:sp>
        <p:nvSpPr>
          <p:cNvPr id="4099" name="Rectangle 1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8126F3A0-58EE-48B6-B82E-692317F25151}" type="slidenum">
              <a:rPr lang="en-US" altLang="en-US" sz="1400">
                <a:solidFill>
                  <a:schemeClr val="bg2"/>
                </a:solidFill>
              </a:rPr>
              <a:pPr eaLnBrk="1" hangingPunct="1"/>
              <a:t>1</a:t>
            </a:fld>
            <a:endParaRPr lang="en-US" altLang="en-US" sz="1400">
              <a:solidFill>
                <a:schemeClr val="bg2"/>
              </a:solidFill>
            </a:endParaRPr>
          </a:p>
        </p:txBody>
      </p:sp>
      <p:sp>
        <p:nvSpPr>
          <p:cNvPr id="5122" name="Rectangle 2"/>
          <p:cNvSpPr>
            <a:spLocks noGrp="1" noChangeArrowheads="1"/>
          </p:cNvSpPr>
          <p:nvPr>
            <p:ph type="ctrTitle"/>
          </p:nvPr>
        </p:nvSpPr>
        <p:spPr>
          <a:xfrm>
            <a:off x="990600" y="1752600"/>
            <a:ext cx="7772400" cy="1371600"/>
          </a:xfrm>
        </p:spPr>
        <p:txBody>
          <a:bodyPr/>
          <a:lstStyle/>
          <a:p>
            <a:pPr algn="ctr" eaLnBrk="1" hangingPunct="1"/>
            <a:r>
              <a:rPr lang="fr-FR" altLang="en-US" sz="3200" dirty="0" err="1"/>
              <a:t>Domestic</a:t>
            </a:r>
            <a:r>
              <a:rPr lang="fr-FR" altLang="en-US" sz="3200" dirty="0"/>
              <a:t> </a:t>
            </a:r>
            <a:r>
              <a:rPr lang="fr-FR" altLang="en-US" sz="3200" dirty="0" err="1"/>
              <a:t>Tax</a:t>
            </a:r>
            <a:r>
              <a:rPr lang="fr-FR" altLang="en-US" sz="3200" dirty="0"/>
              <a:t> Provisions vis-à-vis International </a:t>
            </a:r>
            <a:r>
              <a:rPr lang="fr-FR" altLang="en-US" sz="3200" dirty="0" err="1"/>
              <a:t>Tax</a:t>
            </a:r>
            <a:endParaRPr lang="en-US" altLang="en-US" sz="3200" dirty="0" smtClean="0"/>
          </a:p>
        </p:txBody>
      </p:sp>
      <p:sp>
        <p:nvSpPr>
          <p:cNvPr id="4101" name="Rectangle 3"/>
          <p:cNvSpPr>
            <a:spLocks noGrp="1" noChangeArrowheads="1"/>
          </p:cNvSpPr>
          <p:nvPr>
            <p:ph type="subTitle" idx="1"/>
          </p:nvPr>
        </p:nvSpPr>
        <p:spPr>
          <a:xfrm>
            <a:off x="685800" y="3352800"/>
            <a:ext cx="7543800" cy="2895600"/>
          </a:xfrm>
          <a:noFill/>
        </p:spPr>
        <p:txBody>
          <a:bodyPr/>
          <a:lstStyle/>
          <a:p>
            <a:pPr eaLnBrk="1" hangingPunct="1"/>
            <a:endParaRPr lang="en-US" altLang="en-US" dirty="0" smtClean="0">
              <a:solidFill>
                <a:schemeClr val="hlink"/>
              </a:solidFill>
            </a:endParaRPr>
          </a:p>
          <a:p>
            <a:pPr eaLnBrk="1" hangingPunct="1"/>
            <a:r>
              <a:rPr lang="en-US" altLang="en-US" dirty="0" smtClean="0">
                <a:solidFill>
                  <a:schemeClr val="hlink"/>
                </a:solidFill>
              </a:rPr>
              <a:t>Presented by:</a:t>
            </a:r>
          </a:p>
          <a:p>
            <a:pPr eaLnBrk="1" hangingPunct="1"/>
            <a:r>
              <a:rPr lang="en-US" altLang="en-US" dirty="0" smtClean="0">
                <a:solidFill>
                  <a:schemeClr val="hlink"/>
                </a:solidFill>
              </a:rPr>
              <a:t>Mr. </a:t>
            </a:r>
            <a:r>
              <a:rPr lang="en-US" altLang="en-US" dirty="0" err="1" smtClean="0">
                <a:solidFill>
                  <a:schemeClr val="hlink"/>
                </a:solidFill>
              </a:rPr>
              <a:t>Paresh</a:t>
            </a:r>
            <a:r>
              <a:rPr lang="en-US" altLang="en-US" dirty="0" smtClean="0">
                <a:solidFill>
                  <a:schemeClr val="hlink"/>
                </a:solidFill>
              </a:rPr>
              <a:t> P. Shah</a:t>
            </a:r>
          </a:p>
          <a:p>
            <a:pPr eaLnBrk="1" hangingPunct="1"/>
            <a:r>
              <a:rPr lang="en-US" altLang="en-US" sz="2000" dirty="0" smtClean="0">
                <a:solidFill>
                  <a:schemeClr val="hlink"/>
                </a:solidFill>
              </a:rPr>
              <a:t>P.P. Shah &amp; Associates</a:t>
            </a:r>
          </a:p>
          <a:p>
            <a:pPr eaLnBrk="1" hangingPunct="1"/>
            <a:r>
              <a:rPr lang="en-US" altLang="en-US" sz="2000" dirty="0" smtClean="0">
                <a:solidFill>
                  <a:schemeClr val="hlink"/>
                </a:solidFill>
              </a:rPr>
              <a:t>Chartered Accountants</a:t>
            </a:r>
          </a:p>
          <a:p>
            <a:pPr eaLnBrk="1" hangingPunct="1"/>
            <a:r>
              <a:rPr lang="en-US" altLang="en-US" sz="1400" dirty="0" smtClean="0">
                <a:solidFill>
                  <a:schemeClr val="hlink"/>
                </a:solidFill>
              </a:rPr>
              <a:t>Email: ppshahandassociates@gmail.com</a:t>
            </a:r>
          </a:p>
        </p:txBody>
      </p:sp>
      <p:sp>
        <p:nvSpPr>
          <p:cNvPr id="4102" name="Rectangle 4"/>
          <p:cNvSpPr>
            <a:spLocks noChangeArrowheads="1"/>
          </p:cNvSpPr>
          <p:nvPr/>
        </p:nvSpPr>
        <p:spPr bwMode="auto">
          <a:xfrm>
            <a:off x="228600" y="152400"/>
            <a:ext cx="8686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n-US" altLang="en-US" sz="3600" dirty="0" smtClean="0">
                <a:solidFill>
                  <a:srgbClr val="996633"/>
                </a:solidFill>
              </a:rPr>
              <a:t>Study Course on International Tax for Beginners by </a:t>
            </a:r>
            <a:r>
              <a:rPr lang="en-US" altLang="en-US" sz="3600" dirty="0">
                <a:solidFill>
                  <a:srgbClr val="996633"/>
                </a:solidFill>
              </a:rPr>
              <a:t>WIRC of ICAI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0" fill="hold"/>
                                        <p:tgtEl>
                                          <p:spTgt spid="5122"/>
                                        </p:tgtEl>
                                        <p:attrNameLst>
                                          <p:attrName>ppt_w</p:attrName>
                                        </p:attrNameLst>
                                      </p:cBhvr>
                                      <p:tavLst>
                                        <p:tav tm="0" fmla="#ppt_w*sin(2.5*pi*$)">
                                          <p:val>
                                            <p:fltVal val="0"/>
                                          </p:val>
                                        </p:tav>
                                        <p:tav tm="100000">
                                          <p:val>
                                            <p:fltVal val="1"/>
                                          </p:val>
                                        </p:tav>
                                      </p:tavLst>
                                    </p:anim>
                                    <p:anim calcmode="lin" valueType="num">
                                      <p:cBhvr>
                                        <p:cTn id="8" dur="5000" fill="hold"/>
                                        <p:tgtEl>
                                          <p:spTgt spid="51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F806E8-35DD-45E2-8BBA-72889CE594E3}" type="slidenum">
              <a:rPr lang="en-US" altLang="en-US"/>
              <a:pPr/>
              <a:t>10</a:t>
            </a:fld>
            <a:endParaRPr lang="en-US" altLang="en-US"/>
          </a:p>
        </p:txBody>
      </p:sp>
      <p:sp>
        <p:nvSpPr>
          <p:cNvPr id="5124" name="Rectangle 2"/>
          <p:cNvSpPr>
            <a:spLocks noGrp="1" noChangeArrowheads="1"/>
          </p:cNvSpPr>
          <p:nvPr>
            <p:ph type="title"/>
          </p:nvPr>
        </p:nvSpPr>
        <p:spPr/>
        <p:txBody>
          <a:bodyPr/>
          <a:lstStyle/>
          <a:p>
            <a:pPr eaLnBrk="1" hangingPunct="1"/>
            <a:r>
              <a:rPr lang="en-US" altLang="en-US" sz="4000" dirty="0" smtClean="0"/>
              <a:t>Double Taxation conflicts</a:t>
            </a:r>
          </a:p>
        </p:txBody>
      </p:sp>
      <p:sp>
        <p:nvSpPr>
          <p:cNvPr id="5125" name="Rectangle 3"/>
          <p:cNvSpPr>
            <a:spLocks noGrp="1" noChangeArrowheads="1"/>
          </p:cNvSpPr>
          <p:nvPr>
            <p:ph type="body" idx="1"/>
          </p:nvPr>
        </p:nvSpPr>
        <p:spPr>
          <a:xfrm>
            <a:off x="1182688" y="2017713"/>
            <a:ext cx="7772400" cy="4459287"/>
          </a:xfrm>
        </p:spPr>
        <p:txBody>
          <a:bodyPr/>
          <a:lstStyle/>
          <a:p>
            <a:pPr eaLnBrk="1" hangingPunct="1"/>
            <a:r>
              <a:rPr lang="en-US" altLang="en-US" sz="2400" dirty="0" smtClean="0"/>
              <a:t>Dual taxation arises from various kinds of conflicts due to operation of domestic laws of two countries in addition to source – resident taxation:</a:t>
            </a:r>
          </a:p>
          <a:p>
            <a:pPr eaLnBrk="1" hangingPunct="1"/>
            <a:endParaRPr lang="en-US" altLang="en-US" sz="2400" dirty="0" smtClean="0"/>
          </a:p>
          <a:p>
            <a:pPr lvl="1" eaLnBrk="1" hangingPunct="1"/>
            <a:r>
              <a:rPr lang="en-US" altLang="en-US" sz="2400" dirty="0" smtClean="0"/>
              <a:t>Source – Residence conflict</a:t>
            </a:r>
          </a:p>
          <a:p>
            <a:pPr lvl="1" eaLnBrk="1" hangingPunct="1"/>
            <a:r>
              <a:rPr lang="en-US" altLang="en-US" sz="2400" dirty="0" smtClean="0"/>
              <a:t>Residence – Residence conflict</a:t>
            </a:r>
          </a:p>
          <a:p>
            <a:pPr lvl="1" eaLnBrk="1" hangingPunct="1"/>
            <a:r>
              <a:rPr lang="en-US" altLang="en-US" sz="2400" dirty="0" smtClean="0"/>
              <a:t>Source – Source conflict</a:t>
            </a:r>
          </a:p>
          <a:p>
            <a:pPr lvl="1" eaLnBrk="1" hangingPunct="1"/>
            <a:r>
              <a:rPr lang="en-US" altLang="en-US" sz="2400" dirty="0" smtClean="0"/>
              <a:t>Income characterization conflict</a:t>
            </a:r>
          </a:p>
          <a:p>
            <a:pPr lvl="1" eaLnBrk="1" hangingPunct="1"/>
            <a:r>
              <a:rPr lang="en-US" altLang="en-US" sz="2400" dirty="0" err="1" smtClean="0"/>
              <a:t>Assessee</a:t>
            </a:r>
            <a:r>
              <a:rPr lang="en-US" altLang="en-US" sz="2400" dirty="0" smtClean="0"/>
              <a:t> characterization conflict</a:t>
            </a:r>
          </a:p>
          <a:p>
            <a:pPr eaLnBrk="1" hangingPunct="1">
              <a:buSzPct val="100000"/>
              <a:buFont typeface="Wingdings" panose="05000000000000000000" pitchFamily="2" charset="2"/>
              <a:buChar char="Ø"/>
            </a:pPr>
            <a:endParaRPr lang="en-US" altLang="en-US" sz="2200" dirty="0" smtClean="0"/>
          </a:p>
          <a:p>
            <a:pPr lvl="1" eaLnBrk="1" hangingPunct="1"/>
            <a:endParaRPr lang="en-US" altLang="en-US" sz="2400" dirty="0" smtClean="0"/>
          </a:p>
        </p:txBody>
      </p:sp>
      <p:sp>
        <p:nvSpPr>
          <p:cNvPr id="5126" name="Rectangle 14"/>
          <p:cNvSpPr>
            <a:spLocks noGrp="1" noChangeArrowheads="1"/>
          </p:cNvSpPr>
          <p:nvPr>
            <p:ph type="dt" sz="quarter" idx="10"/>
          </p:nvPr>
        </p:nvSpPr>
        <p:spPr>
          <a:xfrm>
            <a:off x="230188"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2507397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F806E8-35DD-45E2-8BBA-72889CE594E3}" type="slidenum">
              <a:rPr lang="en-US" altLang="en-US"/>
              <a:pPr/>
              <a:t>11</a:t>
            </a:fld>
            <a:endParaRPr lang="en-US" altLang="en-US"/>
          </a:p>
        </p:txBody>
      </p:sp>
      <p:sp>
        <p:nvSpPr>
          <p:cNvPr id="5124" name="Rectangle 2"/>
          <p:cNvSpPr>
            <a:spLocks noGrp="1" noChangeArrowheads="1"/>
          </p:cNvSpPr>
          <p:nvPr>
            <p:ph type="title"/>
          </p:nvPr>
        </p:nvSpPr>
        <p:spPr/>
        <p:txBody>
          <a:bodyPr/>
          <a:lstStyle/>
          <a:p>
            <a:pPr eaLnBrk="1" hangingPunct="1"/>
            <a:r>
              <a:rPr lang="en-US" altLang="en-US" sz="4000" smtClean="0"/>
              <a:t>Types of Treaties</a:t>
            </a:r>
          </a:p>
        </p:txBody>
      </p:sp>
      <p:sp>
        <p:nvSpPr>
          <p:cNvPr id="5125" name="Rectangle 3"/>
          <p:cNvSpPr>
            <a:spLocks noGrp="1" noChangeArrowheads="1"/>
          </p:cNvSpPr>
          <p:nvPr>
            <p:ph type="body" idx="1"/>
          </p:nvPr>
        </p:nvSpPr>
        <p:spPr>
          <a:xfrm>
            <a:off x="1182688" y="2017713"/>
            <a:ext cx="7772400" cy="4459287"/>
          </a:xfrm>
        </p:spPr>
        <p:txBody>
          <a:bodyPr/>
          <a:lstStyle/>
          <a:p>
            <a:pPr eaLnBrk="1" hangingPunct="1"/>
            <a:r>
              <a:rPr lang="en-US" altLang="en-US" sz="2400" smtClean="0"/>
              <a:t>Double Tax treaties</a:t>
            </a:r>
          </a:p>
          <a:p>
            <a:pPr eaLnBrk="1" hangingPunct="1"/>
            <a:r>
              <a:rPr lang="en-US" altLang="en-US" sz="2400" smtClean="0"/>
              <a:t>Bilateral Investment treaties</a:t>
            </a:r>
          </a:p>
          <a:p>
            <a:pPr eaLnBrk="1" hangingPunct="1"/>
            <a:r>
              <a:rPr lang="en-US" altLang="en-US" sz="2400" smtClean="0"/>
              <a:t>Preferential trade and investment agreements</a:t>
            </a:r>
          </a:p>
          <a:p>
            <a:pPr eaLnBrk="1" hangingPunct="1"/>
            <a:r>
              <a:rPr lang="en-US" altLang="en-US" sz="2400" smtClean="0"/>
              <a:t>Shipping and Air Transport treaties</a:t>
            </a:r>
          </a:p>
          <a:p>
            <a:pPr eaLnBrk="1" hangingPunct="1"/>
            <a:r>
              <a:rPr lang="en-US" altLang="en-US" sz="2400" smtClean="0"/>
              <a:t>Multilateral Tax treaties</a:t>
            </a:r>
          </a:p>
          <a:p>
            <a:pPr eaLnBrk="1" hangingPunct="1"/>
            <a:r>
              <a:rPr lang="en-US" altLang="en-US" sz="2400" smtClean="0"/>
              <a:t>Multilateral directives on taxation and mergers</a:t>
            </a:r>
          </a:p>
        </p:txBody>
      </p:sp>
      <p:sp>
        <p:nvSpPr>
          <p:cNvPr id="5126"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320844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084CC38-640D-4559-A815-15599AA2EA09}" type="slidenum">
              <a:rPr lang="en-US" altLang="en-US"/>
              <a:pPr/>
              <a:t>12</a:t>
            </a:fld>
            <a:endParaRPr lang="en-US" altLang="en-US"/>
          </a:p>
        </p:txBody>
      </p:sp>
      <p:sp>
        <p:nvSpPr>
          <p:cNvPr id="7172" name="Rectangle 2"/>
          <p:cNvSpPr>
            <a:spLocks noGrp="1" noChangeArrowheads="1"/>
          </p:cNvSpPr>
          <p:nvPr>
            <p:ph type="title"/>
          </p:nvPr>
        </p:nvSpPr>
        <p:spPr/>
        <p:txBody>
          <a:bodyPr/>
          <a:lstStyle/>
          <a:p>
            <a:pPr eaLnBrk="1" hangingPunct="1"/>
            <a:r>
              <a:rPr lang="en-US" altLang="en-US" sz="4000" smtClean="0"/>
              <a:t>Treaties – Legal Status</a:t>
            </a:r>
          </a:p>
        </p:txBody>
      </p:sp>
      <p:sp>
        <p:nvSpPr>
          <p:cNvPr id="7173" name="Rectangle 3"/>
          <p:cNvSpPr>
            <a:spLocks noGrp="1" noChangeArrowheads="1"/>
          </p:cNvSpPr>
          <p:nvPr>
            <p:ph type="body" idx="1"/>
          </p:nvPr>
        </p:nvSpPr>
        <p:spPr>
          <a:xfrm>
            <a:off x="1182688" y="2017713"/>
            <a:ext cx="7772400" cy="4459287"/>
          </a:xfrm>
        </p:spPr>
        <p:txBody>
          <a:bodyPr/>
          <a:lstStyle/>
          <a:p>
            <a:pPr eaLnBrk="1" hangingPunct="1"/>
            <a:r>
              <a:rPr lang="en-US" altLang="en-US" sz="2400" smtClean="0"/>
              <a:t>A formal agreement between two or more sovereign states</a:t>
            </a:r>
          </a:p>
          <a:p>
            <a:pPr eaLnBrk="1" hangingPunct="1"/>
            <a:r>
              <a:rPr lang="en-US" altLang="en-US" sz="2400" smtClean="0"/>
              <a:t>Phases: Negotiations, Signature, ratifications and entry into force</a:t>
            </a:r>
          </a:p>
          <a:p>
            <a:pPr eaLnBrk="1" hangingPunct="1"/>
            <a:r>
              <a:rPr lang="en-US" altLang="en-US" sz="2400" smtClean="0"/>
              <a:t>Country’s view on these agreements and International law</a:t>
            </a:r>
          </a:p>
          <a:p>
            <a:pPr lvl="1" eaLnBrk="1" hangingPunct="1">
              <a:buFont typeface="Wingdings" panose="05000000000000000000" pitchFamily="2" charset="2"/>
              <a:buChar char="Ø"/>
            </a:pPr>
            <a:r>
              <a:rPr lang="en-US" altLang="en-US" sz="2400" smtClean="0"/>
              <a:t>Treaty prevails over domestic law</a:t>
            </a:r>
          </a:p>
          <a:p>
            <a:pPr lvl="1" eaLnBrk="1" hangingPunct="1">
              <a:buFont typeface="Wingdings" panose="05000000000000000000" pitchFamily="2" charset="2"/>
              <a:buChar char="Ø"/>
            </a:pPr>
            <a:r>
              <a:rPr lang="en-US" altLang="en-US" sz="2400" smtClean="0"/>
              <a:t>Treaty is nothing but the part of domestic law</a:t>
            </a:r>
          </a:p>
          <a:p>
            <a:pPr eaLnBrk="1" hangingPunct="1"/>
            <a:r>
              <a:rPr lang="en-US" altLang="en-US" sz="2400" smtClean="0"/>
              <a:t>Restricts the national taxing powers of cross border transaction</a:t>
            </a:r>
          </a:p>
          <a:p>
            <a:pPr eaLnBrk="1" hangingPunct="1">
              <a:buFont typeface="Wingdings" panose="05000000000000000000" pitchFamily="2" charset="2"/>
              <a:buNone/>
            </a:pPr>
            <a:endParaRPr lang="en-US" altLang="en-US" sz="1800" smtClean="0"/>
          </a:p>
        </p:txBody>
      </p:sp>
      <p:sp>
        <p:nvSpPr>
          <p:cNvPr id="7174"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4120902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CF5991E-661B-4574-AD4A-482AAEE391FE}" type="slidenum">
              <a:rPr lang="en-US" altLang="en-US"/>
              <a:pPr/>
              <a:t>13</a:t>
            </a:fld>
            <a:endParaRPr lang="en-US" altLang="en-US"/>
          </a:p>
        </p:txBody>
      </p:sp>
      <p:sp>
        <p:nvSpPr>
          <p:cNvPr id="8196" name="Rectangle 2"/>
          <p:cNvSpPr>
            <a:spLocks noGrp="1" noChangeArrowheads="1"/>
          </p:cNvSpPr>
          <p:nvPr>
            <p:ph type="title"/>
          </p:nvPr>
        </p:nvSpPr>
        <p:spPr/>
        <p:txBody>
          <a:bodyPr/>
          <a:lstStyle/>
          <a:p>
            <a:pPr eaLnBrk="1" hangingPunct="1"/>
            <a:r>
              <a:rPr lang="en-US" altLang="en-US" sz="4000" smtClean="0"/>
              <a:t>Model Tax Conventions</a:t>
            </a:r>
          </a:p>
        </p:txBody>
      </p:sp>
      <p:sp>
        <p:nvSpPr>
          <p:cNvPr id="8197" name="Rectangle 3"/>
          <p:cNvSpPr>
            <a:spLocks noGrp="1" noChangeArrowheads="1"/>
          </p:cNvSpPr>
          <p:nvPr>
            <p:ph type="body" idx="1"/>
          </p:nvPr>
        </p:nvSpPr>
        <p:spPr>
          <a:xfrm>
            <a:off x="1182688" y="2017713"/>
            <a:ext cx="7772400" cy="4459287"/>
          </a:xfrm>
        </p:spPr>
        <p:txBody>
          <a:bodyPr/>
          <a:lstStyle/>
          <a:p>
            <a:pPr eaLnBrk="1" hangingPunct="1"/>
            <a:r>
              <a:rPr lang="en-US" altLang="en-US" sz="2400" smtClean="0"/>
              <a:t>Model Tax Convention – A need</a:t>
            </a:r>
          </a:p>
          <a:p>
            <a:pPr eaLnBrk="1" hangingPunct="1"/>
            <a:r>
              <a:rPr lang="en-US" altLang="en-US" sz="2400" smtClean="0"/>
              <a:t>Scope of Model Conventions &amp; its content</a:t>
            </a:r>
          </a:p>
          <a:p>
            <a:pPr eaLnBrk="1" hangingPunct="1"/>
            <a:r>
              <a:rPr lang="en-US" altLang="en-US" sz="2400" smtClean="0"/>
              <a:t>Legal standing &amp; acceptance of Model DTC</a:t>
            </a:r>
          </a:p>
          <a:p>
            <a:pPr eaLnBrk="1" hangingPunct="1"/>
            <a:r>
              <a:rPr lang="en-US" altLang="en-US" sz="2400" smtClean="0"/>
              <a:t>League of Nations models 1928 -1946</a:t>
            </a:r>
          </a:p>
          <a:p>
            <a:pPr eaLnBrk="1" hangingPunct="1"/>
            <a:r>
              <a:rPr lang="en-US" altLang="en-US" sz="2400" smtClean="0"/>
              <a:t>OECD Model – 1963, 1977, 1992 and so on</a:t>
            </a:r>
          </a:p>
          <a:p>
            <a:pPr eaLnBrk="1" hangingPunct="1"/>
            <a:r>
              <a:rPr lang="en-US" altLang="en-US" sz="2400" smtClean="0"/>
              <a:t>UN Model – 1980 and 2001</a:t>
            </a:r>
          </a:p>
          <a:p>
            <a:pPr eaLnBrk="1" hangingPunct="1"/>
            <a:r>
              <a:rPr lang="en-US" altLang="en-US" sz="2400" smtClean="0"/>
              <a:t>CIAT Model, ASEAN Model</a:t>
            </a:r>
          </a:p>
          <a:p>
            <a:pPr eaLnBrk="1" hangingPunct="1"/>
            <a:r>
              <a:rPr lang="en-US" altLang="en-US" sz="2400" smtClean="0"/>
              <a:t>National Models e.g. US Model, Netherlands Model, etc.</a:t>
            </a:r>
          </a:p>
        </p:txBody>
      </p:sp>
      <p:sp>
        <p:nvSpPr>
          <p:cNvPr id="8198"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2541149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7EEB6AE-9516-470B-8A89-C46E32F41288}" type="slidenum">
              <a:rPr lang="en-US" altLang="en-US"/>
              <a:pPr/>
              <a:t>14</a:t>
            </a:fld>
            <a:endParaRPr lang="en-US" altLang="en-US"/>
          </a:p>
        </p:txBody>
      </p:sp>
      <p:sp>
        <p:nvSpPr>
          <p:cNvPr id="9220" name="Rectangle 2"/>
          <p:cNvSpPr>
            <a:spLocks noGrp="1" noChangeArrowheads="1"/>
          </p:cNvSpPr>
          <p:nvPr>
            <p:ph type="title"/>
          </p:nvPr>
        </p:nvSpPr>
        <p:spPr/>
        <p:txBody>
          <a:bodyPr/>
          <a:lstStyle/>
          <a:p>
            <a:pPr eaLnBrk="1" hangingPunct="1"/>
            <a:r>
              <a:rPr lang="en-US" altLang="en-US" sz="4000" smtClean="0"/>
              <a:t>OECD Model Convention</a:t>
            </a:r>
          </a:p>
        </p:txBody>
      </p:sp>
      <p:sp>
        <p:nvSpPr>
          <p:cNvPr id="9221" name="Rectangle 3"/>
          <p:cNvSpPr>
            <a:spLocks noGrp="1" noChangeArrowheads="1"/>
          </p:cNvSpPr>
          <p:nvPr>
            <p:ph type="body" idx="1"/>
          </p:nvPr>
        </p:nvSpPr>
        <p:spPr>
          <a:xfrm>
            <a:off x="1182688" y="2017713"/>
            <a:ext cx="7772400" cy="4459287"/>
          </a:xfrm>
        </p:spPr>
        <p:txBody>
          <a:bodyPr/>
          <a:lstStyle/>
          <a:p>
            <a:pPr eaLnBrk="1" hangingPunct="1"/>
            <a:r>
              <a:rPr lang="en-US" altLang="en-US" sz="2200" smtClean="0"/>
              <a:t>Provides uniform basis to address common problems that arise in cross border taxation, typically Source - Residence conflict situations [Need of a model]</a:t>
            </a:r>
          </a:p>
          <a:p>
            <a:pPr eaLnBrk="1" hangingPunct="1"/>
            <a:r>
              <a:rPr lang="en-US" altLang="en-US" sz="2200" smtClean="0"/>
              <a:t>Nature of OECD Model Convention</a:t>
            </a:r>
          </a:p>
          <a:p>
            <a:pPr lvl="1" eaLnBrk="1" hangingPunct="1">
              <a:buFont typeface="Wingdings" panose="05000000000000000000" pitchFamily="2" charset="2"/>
              <a:buChar char="Ø"/>
            </a:pPr>
            <a:r>
              <a:rPr lang="en-US" altLang="en-US" sz="2200" smtClean="0"/>
              <a:t>It is a model agreement used to initiate negotiations</a:t>
            </a:r>
          </a:p>
          <a:p>
            <a:pPr lvl="1" eaLnBrk="1" hangingPunct="1">
              <a:buFont typeface="Wingdings" panose="05000000000000000000" pitchFamily="2" charset="2"/>
              <a:buChar char="Ø"/>
            </a:pPr>
            <a:r>
              <a:rPr lang="en-US" altLang="en-US" sz="2200" smtClean="0"/>
              <a:t>Interpretation of each Article is provided as commentary which is binding to the member nations</a:t>
            </a:r>
          </a:p>
          <a:p>
            <a:pPr lvl="1" eaLnBrk="1" hangingPunct="1">
              <a:buFont typeface="Wingdings" panose="05000000000000000000" pitchFamily="2" charset="2"/>
              <a:buChar char="Ø"/>
            </a:pPr>
            <a:r>
              <a:rPr lang="en-US" altLang="en-US" sz="2200" smtClean="0"/>
              <a:t>Members can declare their reservation on the model or the commentary</a:t>
            </a:r>
          </a:p>
        </p:txBody>
      </p:sp>
      <p:sp>
        <p:nvSpPr>
          <p:cNvPr id="9222"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1399449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6D43963-4ED6-45BB-A054-44076DBE383E}" type="slidenum">
              <a:rPr lang="en-US" altLang="en-US"/>
              <a:pPr/>
              <a:t>15</a:t>
            </a:fld>
            <a:endParaRPr lang="en-US" altLang="en-US"/>
          </a:p>
        </p:txBody>
      </p:sp>
      <p:sp>
        <p:nvSpPr>
          <p:cNvPr id="10244" name="Rectangle 2"/>
          <p:cNvSpPr>
            <a:spLocks noGrp="1" noChangeArrowheads="1"/>
          </p:cNvSpPr>
          <p:nvPr>
            <p:ph type="title"/>
          </p:nvPr>
        </p:nvSpPr>
        <p:spPr/>
        <p:txBody>
          <a:bodyPr/>
          <a:lstStyle/>
          <a:p>
            <a:pPr eaLnBrk="1" hangingPunct="1"/>
            <a:r>
              <a:rPr lang="en-US" altLang="en-US" sz="4000" smtClean="0"/>
              <a:t>OECD Model Convention (con’t)</a:t>
            </a:r>
          </a:p>
        </p:txBody>
      </p:sp>
      <p:sp>
        <p:nvSpPr>
          <p:cNvPr id="10245" name="Rectangle 3"/>
          <p:cNvSpPr>
            <a:spLocks noGrp="1" noChangeArrowheads="1"/>
          </p:cNvSpPr>
          <p:nvPr>
            <p:ph type="body" idx="1"/>
          </p:nvPr>
        </p:nvSpPr>
        <p:spPr>
          <a:xfrm>
            <a:off x="1182688" y="2017713"/>
            <a:ext cx="7772400" cy="4459287"/>
          </a:xfrm>
        </p:spPr>
        <p:txBody>
          <a:bodyPr/>
          <a:lstStyle/>
          <a:p>
            <a:pPr eaLnBrk="1" hangingPunct="1"/>
            <a:r>
              <a:rPr lang="en-US" altLang="en-US" sz="2400" smtClean="0"/>
              <a:t>Revision and updates to OECD model</a:t>
            </a:r>
          </a:p>
          <a:p>
            <a:pPr lvl="1" eaLnBrk="1" hangingPunct="1">
              <a:buFont typeface="Wingdings" panose="05000000000000000000" pitchFamily="2" charset="2"/>
              <a:buChar char="Ø"/>
            </a:pPr>
            <a:r>
              <a:rPr lang="en-US" altLang="en-US" sz="2400" smtClean="0"/>
              <a:t>Changing business and transaction pattern</a:t>
            </a:r>
          </a:p>
          <a:p>
            <a:pPr lvl="1" eaLnBrk="1" hangingPunct="1">
              <a:buFont typeface="Wingdings" panose="05000000000000000000" pitchFamily="2" charset="2"/>
              <a:buChar char="Ø"/>
            </a:pPr>
            <a:r>
              <a:rPr lang="en-US" altLang="en-US" sz="2400" smtClean="0"/>
              <a:t>Changing members’ thoughts and reflect their views, comments &amp; reservations</a:t>
            </a:r>
          </a:p>
          <a:p>
            <a:pPr eaLnBrk="1" hangingPunct="1"/>
            <a:r>
              <a:rPr lang="en-US" altLang="en-US" sz="2400" smtClean="0"/>
              <a:t>Significance of Commentary</a:t>
            </a:r>
          </a:p>
          <a:p>
            <a:pPr lvl="1" eaLnBrk="1" hangingPunct="1">
              <a:buFont typeface="Wingdings" panose="05000000000000000000" pitchFamily="2" charset="2"/>
              <a:buChar char="Ø"/>
            </a:pPr>
            <a:r>
              <a:rPr lang="en-US" altLang="en-US" sz="2400" smtClean="0"/>
              <a:t>Basic document with interpretation informed in advance</a:t>
            </a:r>
          </a:p>
          <a:p>
            <a:pPr lvl="1" eaLnBrk="1" hangingPunct="1">
              <a:buFont typeface="Wingdings" panose="05000000000000000000" pitchFamily="2" charset="2"/>
              <a:buChar char="Ø"/>
            </a:pPr>
            <a:r>
              <a:rPr lang="en-US" altLang="en-US" sz="2400" smtClean="0"/>
              <a:t>Non members’ view included since 1997</a:t>
            </a:r>
          </a:p>
          <a:p>
            <a:pPr lvl="1" eaLnBrk="1" hangingPunct="1">
              <a:buFont typeface="Wingdings" panose="05000000000000000000" pitchFamily="2" charset="2"/>
              <a:buChar char="Ø"/>
            </a:pPr>
            <a:r>
              <a:rPr lang="en-US" altLang="en-US" sz="2400" smtClean="0"/>
              <a:t>India’s view considered as observer in 2006</a:t>
            </a:r>
          </a:p>
        </p:txBody>
      </p:sp>
      <p:sp>
        <p:nvSpPr>
          <p:cNvPr id="10246"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3932113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222BC2A-1F80-4C07-8007-2331524B0F64}" type="slidenum">
              <a:rPr lang="en-US" altLang="en-US"/>
              <a:pPr/>
              <a:t>16</a:t>
            </a:fld>
            <a:endParaRPr lang="en-US" altLang="en-US"/>
          </a:p>
        </p:txBody>
      </p:sp>
      <p:sp>
        <p:nvSpPr>
          <p:cNvPr id="11268" name="Rectangle 2"/>
          <p:cNvSpPr>
            <a:spLocks noGrp="1" noChangeArrowheads="1"/>
          </p:cNvSpPr>
          <p:nvPr>
            <p:ph type="title"/>
          </p:nvPr>
        </p:nvSpPr>
        <p:spPr/>
        <p:txBody>
          <a:bodyPr/>
          <a:lstStyle/>
          <a:p>
            <a:pPr eaLnBrk="1" hangingPunct="1"/>
            <a:r>
              <a:rPr lang="en-US" altLang="en-US" sz="4000" smtClean="0"/>
              <a:t>Structure of OECD Model</a:t>
            </a:r>
          </a:p>
        </p:txBody>
      </p:sp>
      <p:sp>
        <p:nvSpPr>
          <p:cNvPr id="11269" name="Rectangle 3"/>
          <p:cNvSpPr>
            <a:spLocks noGrp="1" noChangeArrowheads="1"/>
          </p:cNvSpPr>
          <p:nvPr>
            <p:ph type="body" idx="1"/>
          </p:nvPr>
        </p:nvSpPr>
        <p:spPr>
          <a:xfrm>
            <a:off x="1182688" y="2017713"/>
            <a:ext cx="7772400" cy="4459287"/>
          </a:xfrm>
        </p:spPr>
        <p:txBody>
          <a:bodyPr/>
          <a:lstStyle/>
          <a:p>
            <a:pPr eaLnBrk="1" hangingPunct="1"/>
            <a:r>
              <a:rPr lang="en-US" altLang="en-US" sz="1600" smtClean="0"/>
              <a:t>Articles 1, 2 &amp; 29: Scope of the Convention [Persons, Taxes covered &amp; Territorial extension]</a:t>
            </a:r>
          </a:p>
          <a:p>
            <a:pPr eaLnBrk="1" hangingPunct="1"/>
            <a:r>
              <a:rPr lang="en-US" altLang="en-US" sz="1600" smtClean="0"/>
              <a:t>Articles 3, 4, 5: Definitions (Misc. defn., Resident &amp; PE)</a:t>
            </a:r>
          </a:p>
          <a:p>
            <a:pPr eaLnBrk="1" hangingPunct="1"/>
            <a:r>
              <a:rPr lang="en-US" altLang="en-US" sz="1600" smtClean="0"/>
              <a:t>Articles 6 to 21: Taxation of various types of income</a:t>
            </a:r>
          </a:p>
          <a:p>
            <a:pPr lvl="1" eaLnBrk="1" hangingPunct="1">
              <a:buFont typeface="Wingdings" panose="05000000000000000000" pitchFamily="2" charset="2"/>
              <a:buChar char="Ø"/>
            </a:pPr>
            <a:r>
              <a:rPr lang="en-US" altLang="en-US" sz="1600" smtClean="0"/>
              <a:t>Shared allocation of taxes, and</a:t>
            </a:r>
          </a:p>
          <a:p>
            <a:pPr lvl="1" eaLnBrk="1" hangingPunct="1">
              <a:buFont typeface="Wingdings" panose="05000000000000000000" pitchFamily="2" charset="2"/>
              <a:buChar char="Ø"/>
            </a:pPr>
            <a:r>
              <a:rPr lang="en-US" altLang="en-US" sz="1600" smtClean="0"/>
              <a:t>Exclusive allocation of taxing rights</a:t>
            </a:r>
          </a:p>
          <a:p>
            <a:pPr eaLnBrk="1" hangingPunct="1"/>
            <a:r>
              <a:rPr lang="en-US" altLang="en-US" sz="1600" smtClean="0"/>
              <a:t>Articles 23A &amp; 23B: Elimination of Double taxation</a:t>
            </a:r>
          </a:p>
          <a:p>
            <a:pPr lvl="1" eaLnBrk="1" hangingPunct="1">
              <a:buFont typeface="Wingdings" panose="05000000000000000000" pitchFamily="2" charset="2"/>
              <a:buChar char="Ø"/>
            </a:pPr>
            <a:r>
              <a:rPr lang="en-US" altLang="en-US" sz="1600" smtClean="0"/>
              <a:t>Exemption method (Article 23A)</a:t>
            </a:r>
          </a:p>
          <a:p>
            <a:pPr lvl="1" eaLnBrk="1" hangingPunct="1">
              <a:buFont typeface="Wingdings" panose="05000000000000000000" pitchFamily="2" charset="2"/>
              <a:buChar char="Ø"/>
            </a:pPr>
            <a:r>
              <a:rPr lang="en-US" altLang="en-US" sz="1600" smtClean="0"/>
              <a:t>Credit method (Article 23B)</a:t>
            </a:r>
          </a:p>
          <a:p>
            <a:pPr eaLnBrk="1" hangingPunct="1"/>
            <a:r>
              <a:rPr lang="en-US" altLang="en-US" sz="1600" smtClean="0"/>
              <a:t>Articles 24 to 28: Special provisions</a:t>
            </a:r>
          </a:p>
          <a:p>
            <a:pPr lvl="1" eaLnBrk="1" hangingPunct="1">
              <a:buFont typeface="Wingdings" panose="05000000000000000000" pitchFamily="2" charset="2"/>
              <a:buChar char="Ø"/>
            </a:pPr>
            <a:r>
              <a:rPr lang="en-US" altLang="en-US" sz="1600" smtClean="0"/>
              <a:t>Procedural rules (Articles 25, 26 &amp; 27 resp. about MAP, information exchange &amp; assistance in collection of taxes)</a:t>
            </a:r>
          </a:p>
          <a:p>
            <a:pPr lvl="1" eaLnBrk="1" hangingPunct="1">
              <a:buFont typeface="Wingdings" panose="05000000000000000000" pitchFamily="2" charset="2"/>
              <a:buChar char="Ø"/>
            </a:pPr>
            <a:r>
              <a:rPr lang="en-US" altLang="en-US" sz="1600" smtClean="0"/>
              <a:t>Principles (Article 24 &amp; 28 resp. about non-discrimination of diplomatic persons)</a:t>
            </a:r>
          </a:p>
          <a:p>
            <a:pPr eaLnBrk="1" hangingPunct="1"/>
            <a:endParaRPr lang="en-US" altLang="en-US" sz="1800" smtClean="0"/>
          </a:p>
        </p:txBody>
      </p:sp>
      <p:sp>
        <p:nvSpPr>
          <p:cNvPr id="11270"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8188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47E92D8-8E1A-4E35-8CBE-8FA8A835D6EC}" type="slidenum">
              <a:rPr lang="en-US" altLang="en-US"/>
              <a:pPr/>
              <a:t>17</a:t>
            </a:fld>
            <a:endParaRPr lang="en-US" altLang="en-US"/>
          </a:p>
        </p:txBody>
      </p:sp>
      <p:sp>
        <p:nvSpPr>
          <p:cNvPr id="12292" name="Rectangle 2"/>
          <p:cNvSpPr>
            <a:spLocks noGrp="1" noChangeArrowheads="1"/>
          </p:cNvSpPr>
          <p:nvPr>
            <p:ph type="title"/>
          </p:nvPr>
        </p:nvSpPr>
        <p:spPr/>
        <p:txBody>
          <a:bodyPr/>
          <a:lstStyle/>
          <a:p>
            <a:pPr eaLnBrk="1" hangingPunct="1"/>
            <a:r>
              <a:rPr lang="en-US" altLang="en-US" sz="4000" smtClean="0"/>
              <a:t>Structure of OECD Model (con’t)</a:t>
            </a:r>
          </a:p>
        </p:txBody>
      </p:sp>
      <p:sp>
        <p:nvSpPr>
          <p:cNvPr id="12293" name="Rectangle 3"/>
          <p:cNvSpPr>
            <a:spLocks noGrp="1" noChangeArrowheads="1"/>
          </p:cNvSpPr>
          <p:nvPr>
            <p:ph type="body" idx="1"/>
          </p:nvPr>
        </p:nvSpPr>
        <p:spPr>
          <a:xfrm>
            <a:off x="1182688" y="2017713"/>
            <a:ext cx="7772400" cy="4459287"/>
          </a:xfrm>
        </p:spPr>
        <p:txBody>
          <a:bodyPr/>
          <a:lstStyle/>
          <a:p>
            <a:pPr eaLnBrk="1" hangingPunct="1"/>
            <a:r>
              <a:rPr lang="en-US" altLang="en-US" sz="2400" smtClean="0"/>
              <a:t>Articles 30 &amp; 31: Final provisions (Entry into force &amp; Termination resp.)</a:t>
            </a:r>
          </a:p>
          <a:p>
            <a:pPr eaLnBrk="1" hangingPunct="1"/>
            <a:r>
              <a:rPr lang="en-US" altLang="en-US" sz="2400" smtClean="0"/>
              <a:t>Article 25: Can also be considered with Articles 23A &amp; 23B</a:t>
            </a:r>
          </a:p>
          <a:p>
            <a:pPr eaLnBrk="1" hangingPunct="1"/>
            <a:r>
              <a:rPr lang="en-US" altLang="en-US" sz="2400" smtClean="0"/>
              <a:t>Articles 9 &amp; 26: Can also be considered as Anti-Avoidance provisions of the Treaty</a:t>
            </a:r>
          </a:p>
        </p:txBody>
      </p:sp>
      <p:sp>
        <p:nvSpPr>
          <p:cNvPr id="12294"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1762527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8ABE1A6-C8F6-4041-87B5-54C5809CFA84}" type="slidenum">
              <a:rPr lang="en-US" altLang="en-US"/>
              <a:pPr/>
              <a:t>18</a:t>
            </a:fld>
            <a:endParaRPr lang="en-US" altLang="en-US"/>
          </a:p>
        </p:txBody>
      </p:sp>
      <p:sp>
        <p:nvSpPr>
          <p:cNvPr id="28676" name="Rectangle 2"/>
          <p:cNvSpPr>
            <a:spLocks noGrp="1" noChangeArrowheads="1"/>
          </p:cNvSpPr>
          <p:nvPr>
            <p:ph type="title"/>
          </p:nvPr>
        </p:nvSpPr>
        <p:spPr/>
        <p:txBody>
          <a:bodyPr/>
          <a:lstStyle/>
          <a:p>
            <a:pPr eaLnBrk="1" hangingPunct="1"/>
            <a:r>
              <a:rPr lang="en-US" altLang="en-US" sz="4000" smtClean="0"/>
              <a:t>Overall Allocation of Income</a:t>
            </a:r>
          </a:p>
        </p:txBody>
      </p:sp>
      <p:sp>
        <p:nvSpPr>
          <p:cNvPr id="28677" name="Rectangle 3"/>
          <p:cNvSpPr>
            <a:spLocks noGrp="1" noChangeArrowheads="1"/>
          </p:cNvSpPr>
          <p:nvPr>
            <p:ph type="body" idx="1"/>
          </p:nvPr>
        </p:nvSpPr>
        <p:spPr>
          <a:xfrm>
            <a:off x="381000" y="2017713"/>
            <a:ext cx="8574088" cy="4459287"/>
          </a:xfrm>
        </p:spPr>
        <p:txBody>
          <a:bodyPr/>
          <a:lstStyle/>
          <a:p>
            <a:pPr eaLnBrk="1" hangingPunct="1">
              <a:buFont typeface="Wingdings" panose="05000000000000000000" pitchFamily="2" charset="2"/>
              <a:buNone/>
            </a:pPr>
            <a:r>
              <a:rPr lang="en-US" altLang="en-US" sz="2400" smtClean="0"/>
              <a:t>      R State                                                       S State</a:t>
            </a:r>
          </a:p>
          <a:p>
            <a:pPr eaLnBrk="1" hangingPunct="1">
              <a:buFont typeface="Wingdings" panose="05000000000000000000" pitchFamily="2" charset="2"/>
              <a:buNone/>
            </a:pPr>
            <a:endParaRPr lang="en-US" altLang="en-US" sz="2400" smtClean="0"/>
          </a:p>
          <a:p>
            <a:pPr eaLnBrk="1" hangingPunct="1">
              <a:buFont typeface="Wingdings" panose="05000000000000000000" pitchFamily="2" charset="2"/>
              <a:buNone/>
            </a:pPr>
            <a:r>
              <a:rPr lang="en-US" altLang="en-US" sz="2400" smtClean="0"/>
              <a:t>Article 12, 18, 21 </a:t>
            </a:r>
            <a:r>
              <a:rPr lang="en-US" altLang="en-US" sz="1600" smtClean="0"/>
              <a:t>(exclusive taxation of R state)</a:t>
            </a:r>
          </a:p>
          <a:p>
            <a:pPr eaLnBrk="1" hangingPunct="1">
              <a:buFont typeface="Wingdings" panose="05000000000000000000" pitchFamily="2" charset="2"/>
              <a:buNone/>
            </a:pPr>
            <a:endParaRPr lang="en-US" altLang="en-US" sz="2400" smtClean="0"/>
          </a:p>
          <a:p>
            <a:pPr eaLnBrk="1" hangingPunct="1">
              <a:buFont typeface="Wingdings" panose="05000000000000000000" pitchFamily="2" charset="2"/>
              <a:buNone/>
            </a:pPr>
            <a:r>
              <a:rPr lang="en-US" altLang="en-US" sz="2400" smtClean="0"/>
              <a:t>          </a:t>
            </a:r>
            <a:r>
              <a:rPr lang="en-US" altLang="en-US" sz="1600" smtClean="0"/>
              <a:t>(a sharing rule)</a:t>
            </a:r>
            <a:r>
              <a:rPr lang="en-US" altLang="en-US" sz="2400" smtClean="0"/>
              <a:t>  Article 10, 11                     </a:t>
            </a:r>
            <a:r>
              <a:rPr lang="en-US" altLang="en-US" sz="1600" smtClean="0"/>
              <a:t>(state shares income </a:t>
            </a:r>
            <a:r>
              <a:rPr lang="en-US" altLang="en-US" sz="2400" smtClean="0"/>
              <a:t> </a:t>
            </a:r>
          </a:p>
          <a:p>
            <a:pPr eaLnBrk="1" hangingPunct="1">
              <a:buFont typeface="Wingdings" panose="05000000000000000000" pitchFamily="2" charset="2"/>
              <a:buNone/>
            </a:pPr>
            <a:r>
              <a:rPr lang="en-US" altLang="en-US" sz="2400" smtClean="0"/>
              <a:t>                                                 </a:t>
            </a:r>
            <a:r>
              <a:rPr lang="en-US" altLang="en-US" sz="1600" smtClean="0"/>
              <a:t>               only if conditions are satisfied)</a:t>
            </a:r>
          </a:p>
          <a:p>
            <a:pPr eaLnBrk="1" hangingPunct="1">
              <a:buFont typeface="Wingdings" panose="05000000000000000000" pitchFamily="2" charset="2"/>
              <a:buNone/>
            </a:pPr>
            <a:r>
              <a:rPr lang="en-US" altLang="en-US" sz="1600" smtClean="0"/>
              <a:t>                                            </a:t>
            </a:r>
            <a:r>
              <a:rPr lang="en-US" altLang="en-US" sz="2400" smtClean="0"/>
              <a:t>                   Article 6, 7  or 15</a:t>
            </a:r>
          </a:p>
          <a:p>
            <a:pPr eaLnBrk="1" hangingPunct="1">
              <a:buFont typeface="Wingdings" panose="05000000000000000000" pitchFamily="2" charset="2"/>
              <a:buNone/>
            </a:pPr>
            <a:endParaRPr lang="en-US" altLang="en-US" sz="2400" smtClean="0"/>
          </a:p>
          <a:p>
            <a:pPr eaLnBrk="1" hangingPunct="1">
              <a:buFont typeface="Wingdings" panose="05000000000000000000" pitchFamily="2" charset="2"/>
              <a:buNone/>
            </a:pPr>
            <a:endParaRPr lang="en-US" altLang="en-US" sz="2400" smtClean="0"/>
          </a:p>
          <a:p>
            <a:pPr eaLnBrk="1" hangingPunct="1">
              <a:buFont typeface="Wingdings" panose="05000000000000000000" pitchFamily="2" charset="2"/>
              <a:buNone/>
            </a:pPr>
            <a:r>
              <a:rPr lang="en-US" altLang="en-US" sz="2400" smtClean="0"/>
              <a:t>                                              </a:t>
            </a:r>
            <a:r>
              <a:rPr lang="en-US" altLang="en-US" sz="1600" smtClean="0"/>
              <a:t>(exclusive taxation of S state) </a:t>
            </a:r>
            <a:r>
              <a:rPr lang="en-US" altLang="en-US" sz="2400" smtClean="0"/>
              <a:t>Article 19</a:t>
            </a:r>
          </a:p>
        </p:txBody>
      </p:sp>
      <p:sp>
        <p:nvSpPr>
          <p:cNvPr id="28678"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cxnSp>
        <p:nvCxnSpPr>
          <p:cNvPr id="28679" name="Straight Arrow Connector 7"/>
          <p:cNvCxnSpPr>
            <a:cxnSpLocks noChangeShapeType="1"/>
          </p:cNvCxnSpPr>
          <p:nvPr/>
        </p:nvCxnSpPr>
        <p:spPr bwMode="auto">
          <a:xfrm>
            <a:off x="1447800" y="3352800"/>
            <a:ext cx="1524000" cy="6096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8680" name="Straight Arrow Connector 9"/>
          <p:cNvCxnSpPr>
            <a:cxnSpLocks noChangeShapeType="1"/>
          </p:cNvCxnSpPr>
          <p:nvPr/>
        </p:nvCxnSpPr>
        <p:spPr bwMode="auto">
          <a:xfrm>
            <a:off x="3733800" y="4267200"/>
            <a:ext cx="1295400" cy="3810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8681" name="Straight Arrow Connector 11"/>
          <p:cNvCxnSpPr>
            <a:cxnSpLocks noChangeShapeType="1"/>
          </p:cNvCxnSpPr>
          <p:nvPr/>
        </p:nvCxnSpPr>
        <p:spPr bwMode="auto">
          <a:xfrm>
            <a:off x="5943600" y="5105400"/>
            <a:ext cx="1752600" cy="685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32892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1C8FB18-AF89-40B0-BBEF-8151057576A5}" type="slidenum">
              <a:rPr lang="en-US" altLang="en-US"/>
              <a:pPr/>
              <a:t>19</a:t>
            </a:fld>
            <a:endParaRPr lang="en-US" altLang="en-US"/>
          </a:p>
        </p:txBody>
      </p:sp>
      <p:sp>
        <p:nvSpPr>
          <p:cNvPr id="13316" name="Rectangle 2"/>
          <p:cNvSpPr>
            <a:spLocks noGrp="1" noChangeArrowheads="1"/>
          </p:cNvSpPr>
          <p:nvPr>
            <p:ph type="title"/>
          </p:nvPr>
        </p:nvSpPr>
        <p:spPr/>
        <p:txBody>
          <a:bodyPr/>
          <a:lstStyle/>
          <a:p>
            <a:pPr eaLnBrk="1" hangingPunct="1"/>
            <a:r>
              <a:rPr lang="en-US" altLang="en-US" sz="4000" smtClean="0"/>
              <a:t>Tax Treaties and Domestic Law</a:t>
            </a:r>
          </a:p>
        </p:txBody>
      </p:sp>
      <p:sp>
        <p:nvSpPr>
          <p:cNvPr id="13317" name="Rectangle 3"/>
          <p:cNvSpPr>
            <a:spLocks noGrp="1" noChangeArrowheads="1"/>
          </p:cNvSpPr>
          <p:nvPr>
            <p:ph type="body" idx="1"/>
          </p:nvPr>
        </p:nvSpPr>
        <p:spPr>
          <a:xfrm>
            <a:off x="1182688" y="2017713"/>
            <a:ext cx="7772400" cy="4535487"/>
          </a:xfrm>
        </p:spPr>
        <p:txBody>
          <a:bodyPr/>
          <a:lstStyle/>
          <a:p>
            <a:pPr eaLnBrk="1" hangingPunct="1"/>
            <a:r>
              <a:rPr lang="en-US" altLang="en-US" sz="2000" dirty="0" smtClean="0"/>
              <a:t>Constitutional reference</a:t>
            </a:r>
          </a:p>
          <a:p>
            <a:pPr eaLnBrk="1" hangingPunct="1"/>
            <a:r>
              <a:rPr lang="en-US" altLang="en-US" sz="2000" dirty="0" smtClean="0"/>
              <a:t>Information as to tax law &amp; its position as to treaty in the domestic tax laws</a:t>
            </a:r>
          </a:p>
          <a:p>
            <a:pPr eaLnBrk="1" hangingPunct="1"/>
            <a:r>
              <a:rPr lang="en-US" altLang="en-US" sz="2000" dirty="0" smtClean="0"/>
              <a:t>No interference of Domestic law</a:t>
            </a:r>
          </a:p>
          <a:p>
            <a:pPr eaLnBrk="1" hangingPunct="1"/>
            <a:r>
              <a:rPr lang="en-US" altLang="en-US" sz="2000" dirty="0" smtClean="0"/>
              <a:t>Treaty derives support from tax laws as per Article 3(2) of the Model</a:t>
            </a:r>
          </a:p>
          <a:p>
            <a:pPr eaLnBrk="1" hangingPunct="1"/>
            <a:r>
              <a:rPr lang="en-US" altLang="en-US" sz="2000" dirty="0" smtClean="0"/>
              <a:t>Domestic law to compute income in accordance with the Treaty</a:t>
            </a:r>
          </a:p>
          <a:p>
            <a:pPr eaLnBrk="1" hangingPunct="1"/>
            <a:r>
              <a:rPr lang="en-US" altLang="en-US" sz="2000" dirty="0" smtClean="0"/>
              <a:t>Changes in Domestic law after execution of Treaty – Ambulatory vs Static approach</a:t>
            </a:r>
          </a:p>
          <a:p>
            <a:pPr eaLnBrk="1" hangingPunct="1"/>
            <a:r>
              <a:rPr lang="en-US" altLang="en-US" sz="2000" dirty="0" smtClean="0"/>
              <a:t>GAAR and specific Anti-Abuse provisions</a:t>
            </a:r>
          </a:p>
          <a:p>
            <a:pPr eaLnBrk="1" hangingPunct="1"/>
            <a:r>
              <a:rPr lang="en-US" altLang="en-US" sz="2000" dirty="0" smtClean="0"/>
              <a:t>Most of administrative processes as to method for collection of tax, computational mechanism are left to domestic law i.e. ITA</a:t>
            </a:r>
          </a:p>
          <a:p>
            <a:pPr eaLnBrk="1" hangingPunct="1"/>
            <a:r>
              <a:rPr lang="en-US" altLang="en-US" sz="2000" dirty="0" smtClean="0"/>
              <a:t>How the above operates</a:t>
            </a:r>
          </a:p>
        </p:txBody>
      </p:sp>
      <p:sp>
        <p:nvSpPr>
          <p:cNvPr id="13318" name="Rectangle 14"/>
          <p:cNvSpPr>
            <a:spLocks noGrp="1" noChangeArrowheads="1"/>
          </p:cNvSpPr>
          <p:nvPr>
            <p:ph type="dt" sz="quarter" idx="10"/>
          </p:nvPr>
        </p:nvSpPr>
        <p:spPr>
          <a:xfrm>
            <a:off x="0" y="64770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3946895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mtClean="0"/>
              <a:t>Overview of Presentation</a:t>
            </a:r>
          </a:p>
        </p:txBody>
      </p:sp>
      <p:sp>
        <p:nvSpPr>
          <p:cNvPr id="5123" name="Rectangle 3"/>
          <p:cNvSpPr>
            <a:spLocks noGrp="1" noChangeArrowheads="1"/>
          </p:cNvSpPr>
          <p:nvPr>
            <p:ph type="body" idx="1"/>
          </p:nvPr>
        </p:nvSpPr>
        <p:spPr>
          <a:xfrm>
            <a:off x="1182688" y="1752600"/>
            <a:ext cx="7772400" cy="4800600"/>
          </a:xfrm>
        </p:spPr>
        <p:txBody>
          <a:bodyPr/>
          <a:lstStyle/>
          <a:p>
            <a:r>
              <a:rPr lang="en-US" altLang="en-US" sz="1900" dirty="0" smtClean="0">
                <a:latin typeface="Calibri" panose="020F0502020204030204" pitchFamily="34" charset="0"/>
                <a:cs typeface="Calibri" panose="020F0502020204030204" pitchFamily="34" charset="0"/>
              </a:rPr>
              <a:t>Need &amp; Rationale of International Taxation</a:t>
            </a:r>
          </a:p>
          <a:p>
            <a:r>
              <a:rPr lang="en-US" altLang="en-US" sz="1900" dirty="0" smtClean="0">
                <a:latin typeface="Calibri" panose="020F0502020204030204" pitchFamily="34" charset="0"/>
                <a:cs typeface="Calibri" panose="020F0502020204030204" pitchFamily="34" charset="0"/>
              </a:rPr>
              <a:t>Source &amp; Resident</a:t>
            </a:r>
            <a:r>
              <a:rPr lang="en-US" altLang="en-US" sz="1900" dirty="0" smtClean="0">
                <a:latin typeface="Calibri" panose="020F0502020204030204" pitchFamily="34" charset="0"/>
                <a:cs typeface="Calibri" panose="020F0502020204030204" pitchFamily="34" charset="0"/>
              </a:rPr>
              <a:t> Taxation</a:t>
            </a:r>
          </a:p>
          <a:p>
            <a:r>
              <a:rPr lang="en-US" altLang="en-US" sz="1900" dirty="0">
                <a:latin typeface="Calibri" panose="020F0502020204030204" pitchFamily="34" charset="0"/>
                <a:cs typeface="Calibri" panose="020F0502020204030204" pitchFamily="34" charset="0"/>
              </a:rPr>
              <a:t>Ingredients of International Taxation</a:t>
            </a:r>
          </a:p>
          <a:p>
            <a:r>
              <a:rPr lang="en-US" altLang="en-US" sz="1900" dirty="0" smtClean="0">
                <a:latin typeface="Calibri" panose="020F0502020204030204" pitchFamily="34" charset="0"/>
                <a:cs typeface="Calibri" panose="020F0502020204030204" pitchFamily="34" charset="0"/>
              </a:rPr>
              <a:t>Treaties</a:t>
            </a:r>
            <a:r>
              <a:rPr lang="en-US" altLang="en-US" sz="1900" dirty="0">
                <a:latin typeface="Calibri" panose="020F0502020204030204" pitchFamily="34" charset="0"/>
                <a:cs typeface="Calibri" panose="020F0502020204030204" pitchFamily="34" charset="0"/>
              </a:rPr>
              <a:t>: Types of Double Tax Avoidance Treaties / Double Tax Convention (DTC</a:t>
            </a:r>
            <a:r>
              <a:rPr lang="en-US" altLang="en-US" sz="1900" dirty="0" smtClean="0">
                <a:latin typeface="Calibri" panose="020F0502020204030204" pitchFamily="34" charset="0"/>
                <a:cs typeface="Calibri" panose="020F0502020204030204" pitchFamily="34" charset="0"/>
              </a:rPr>
              <a:t>)</a:t>
            </a:r>
          </a:p>
          <a:p>
            <a:r>
              <a:rPr lang="en-US" altLang="en-US" sz="1900" dirty="0" smtClean="0">
                <a:latin typeface="Calibri" panose="020F0502020204030204" pitchFamily="34" charset="0"/>
                <a:cs typeface="Calibri" panose="020F0502020204030204" pitchFamily="34" charset="0"/>
              </a:rPr>
              <a:t>Purpose </a:t>
            </a:r>
            <a:r>
              <a:rPr lang="en-US" altLang="en-US" sz="1900" dirty="0">
                <a:latin typeface="Calibri" panose="020F0502020204030204" pitchFamily="34" charset="0"/>
                <a:cs typeface="Calibri" panose="020F0502020204030204" pitchFamily="34" charset="0"/>
              </a:rPr>
              <a:t>and Objective of the </a:t>
            </a:r>
            <a:r>
              <a:rPr lang="en-US" altLang="en-US" sz="1900" dirty="0" smtClean="0">
                <a:latin typeface="Calibri" panose="020F0502020204030204" pitchFamily="34" charset="0"/>
                <a:cs typeface="Calibri" panose="020F0502020204030204" pitchFamily="34" charset="0"/>
              </a:rPr>
              <a:t>DTC</a:t>
            </a:r>
          </a:p>
          <a:p>
            <a:r>
              <a:rPr lang="en-US" altLang="en-US" sz="1900" dirty="0">
                <a:latin typeface="Calibri" panose="020F0502020204030204" pitchFamily="34" charset="0"/>
                <a:cs typeface="Calibri" panose="020F0502020204030204" pitchFamily="34" charset="0"/>
              </a:rPr>
              <a:t>Double taxation </a:t>
            </a:r>
            <a:r>
              <a:rPr lang="en-US" altLang="en-US" sz="1900" dirty="0" smtClean="0">
                <a:latin typeface="Calibri" panose="020F0502020204030204" pitchFamily="34" charset="0"/>
                <a:cs typeface="Calibri" panose="020F0502020204030204" pitchFamily="34" charset="0"/>
              </a:rPr>
              <a:t>conflicts</a:t>
            </a:r>
            <a:endParaRPr lang="en-US" altLang="en-US" sz="1900" dirty="0">
              <a:latin typeface="Calibri" panose="020F0502020204030204" pitchFamily="34" charset="0"/>
              <a:cs typeface="Calibri" panose="020F0502020204030204" pitchFamily="34" charset="0"/>
            </a:endParaRPr>
          </a:p>
          <a:p>
            <a:r>
              <a:rPr lang="en-US" altLang="en-US" sz="1900" dirty="0">
                <a:latin typeface="Calibri" panose="020F0502020204030204" pitchFamily="34" charset="0"/>
                <a:cs typeface="Calibri" panose="020F0502020204030204" pitchFamily="34" charset="0"/>
              </a:rPr>
              <a:t>Treaties – Legal Status and Model Tax Conventions</a:t>
            </a:r>
          </a:p>
          <a:p>
            <a:r>
              <a:rPr lang="en-US" altLang="en-US" sz="1900" dirty="0">
                <a:latin typeface="Calibri" panose="020F0502020204030204" pitchFamily="34" charset="0"/>
                <a:cs typeface="Calibri" panose="020F0502020204030204" pitchFamily="34" charset="0"/>
              </a:rPr>
              <a:t>Structure of Tax Treaties – OECD Model</a:t>
            </a:r>
          </a:p>
          <a:p>
            <a:r>
              <a:rPr lang="en-US" altLang="en-US" sz="1900" dirty="0">
                <a:latin typeface="Calibri" panose="020F0502020204030204" pitchFamily="34" charset="0"/>
                <a:cs typeface="Calibri" panose="020F0502020204030204" pitchFamily="34" charset="0"/>
              </a:rPr>
              <a:t>Tax Treaties and Domestic tax law</a:t>
            </a:r>
          </a:p>
          <a:p>
            <a:r>
              <a:rPr lang="en-US" altLang="en-US" sz="1900" dirty="0" smtClean="0">
                <a:latin typeface="Calibri" panose="020F0502020204030204" pitchFamily="34" charset="0"/>
                <a:cs typeface="Calibri" panose="020F0502020204030204" pitchFamily="34" charset="0"/>
              </a:rPr>
              <a:t>How to apply DTAA</a:t>
            </a:r>
          </a:p>
          <a:p>
            <a:r>
              <a:rPr lang="en-US" altLang="en-US" sz="1900" dirty="0" smtClean="0">
                <a:latin typeface="Calibri" panose="020F0502020204030204" pitchFamily="34" charset="0"/>
                <a:cs typeface="Calibri" panose="020F0502020204030204" pitchFamily="34" charset="0"/>
              </a:rPr>
              <a:t>Non Resident Taxation under Domestic tax law</a:t>
            </a:r>
          </a:p>
          <a:p>
            <a:r>
              <a:rPr lang="en-US" altLang="en-US" sz="1900" dirty="0" smtClean="0">
                <a:latin typeface="Calibri" panose="020F0502020204030204" pitchFamily="34" charset="0"/>
                <a:cs typeface="Calibri" panose="020F0502020204030204" pitchFamily="34" charset="0"/>
              </a:rPr>
              <a:t>Scope of Total Income &amp; Computation of Income</a:t>
            </a:r>
          </a:p>
          <a:p>
            <a:r>
              <a:rPr lang="en-US" altLang="en-US" sz="1900" dirty="0" smtClean="0">
                <a:latin typeface="Calibri" panose="020F0502020204030204" pitchFamily="34" charset="0"/>
                <a:cs typeface="Calibri" panose="020F0502020204030204" pitchFamily="34" charset="0"/>
              </a:rPr>
              <a:t>Exemptions to non-residents</a:t>
            </a:r>
          </a:p>
        </p:txBody>
      </p:sp>
      <p:sp>
        <p:nvSpPr>
          <p:cNvPr id="5124" name="Date Placeholder 3"/>
          <p:cNvSpPr>
            <a:spLocks noGrp="1"/>
          </p:cNvSpPr>
          <p:nvPr>
            <p:ph type="dt" sz="quarter" idx="10"/>
          </p:nvPr>
        </p:nvSpPr>
        <p:spPr>
          <a:xfrm>
            <a:off x="67726"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dirty="0" smtClean="0"/>
              <a:t>1st November 2017</a:t>
            </a:r>
          </a:p>
        </p:txBody>
      </p:sp>
      <p:sp>
        <p:nvSpPr>
          <p:cNvPr id="512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F5D1359A-E1B3-4184-87BE-176D89ECE4DB}" type="slidenum">
              <a:rPr lang="en-US" altLang="en-US" sz="1400"/>
              <a:pPr eaLnBrk="1" hangingPunct="1"/>
              <a:t>2</a:t>
            </a:fld>
            <a:endParaRPr lang="en-US" altLang="en-US" sz="1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D0C6CD4-DA7F-4993-9688-0E99EB34A127}" type="slidenum">
              <a:rPr lang="en-US" altLang="en-US"/>
              <a:pPr/>
              <a:t>20</a:t>
            </a:fld>
            <a:endParaRPr lang="en-US" altLang="en-US"/>
          </a:p>
        </p:txBody>
      </p:sp>
      <p:sp>
        <p:nvSpPr>
          <p:cNvPr id="29700" name="Rectangle 2"/>
          <p:cNvSpPr>
            <a:spLocks noGrp="1" noChangeArrowheads="1"/>
          </p:cNvSpPr>
          <p:nvPr>
            <p:ph type="title"/>
          </p:nvPr>
        </p:nvSpPr>
        <p:spPr/>
        <p:txBody>
          <a:bodyPr/>
          <a:lstStyle/>
          <a:p>
            <a:pPr eaLnBrk="1" hangingPunct="1"/>
            <a:r>
              <a:rPr lang="en-US" altLang="en-US" sz="4000" smtClean="0"/>
              <a:t>Scope and Entitlement to Treaty benefits</a:t>
            </a:r>
          </a:p>
        </p:txBody>
      </p:sp>
      <p:sp>
        <p:nvSpPr>
          <p:cNvPr id="29701" name="Rectangle 3"/>
          <p:cNvSpPr>
            <a:spLocks noGrp="1" noChangeArrowheads="1"/>
          </p:cNvSpPr>
          <p:nvPr>
            <p:ph type="body" idx="1"/>
          </p:nvPr>
        </p:nvSpPr>
        <p:spPr>
          <a:xfrm>
            <a:off x="1182688" y="2017713"/>
            <a:ext cx="7772400" cy="4459287"/>
          </a:xfrm>
        </p:spPr>
        <p:txBody>
          <a:bodyPr/>
          <a:lstStyle/>
          <a:p>
            <a:pPr eaLnBrk="1" hangingPunct="1"/>
            <a:r>
              <a:rPr lang="en-IN" altLang="en-US" sz="2400" smtClean="0"/>
              <a:t>Section 90 and 91 of the ITA-DTC or Act, Year wise(Business Income only), Head wise, or otherwise.-A common Sense Approach</a:t>
            </a:r>
            <a:endParaRPr lang="en-US" altLang="en-US" sz="2400" smtClean="0"/>
          </a:p>
          <a:p>
            <a:pPr eaLnBrk="1" hangingPunct="1"/>
            <a:r>
              <a:rPr lang="en-US" altLang="en-US" sz="2400" smtClean="0"/>
              <a:t>Article 1:Personal scope, Article 2:Taxes covered, Article 29:Territorial scope</a:t>
            </a:r>
          </a:p>
          <a:p>
            <a:pPr eaLnBrk="1" hangingPunct="1"/>
            <a:r>
              <a:rPr lang="en-US" altLang="en-US" sz="2400" smtClean="0"/>
              <a:t>Article 3(1)(a): An individual, a company and any other body of persons</a:t>
            </a:r>
          </a:p>
          <a:p>
            <a:pPr eaLnBrk="1" hangingPunct="1"/>
            <a:r>
              <a:rPr lang="en-US" altLang="en-US" sz="2400" smtClean="0"/>
              <a:t>Resident – Article 4:     Liable to tax in a state by reason of domicile, residence or place of management and similar criteria Contracting State: A state which is/are party to the DTC</a:t>
            </a:r>
          </a:p>
        </p:txBody>
      </p:sp>
      <p:sp>
        <p:nvSpPr>
          <p:cNvPr id="29702"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29984343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A4CB6A2-178E-4407-8E8E-D37015036C5D}" type="slidenum">
              <a:rPr lang="en-US" altLang="en-US"/>
              <a:pPr/>
              <a:t>21</a:t>
            </a:fld>
            <a:endParaRPr lang="en-US" altLang="en-US"/>
          </a:p>
        </p:txBody>
      </p:sp>
      <p:sp>
        <p:nvSpPr>
          <p:cNvPr id="30724" name="Rectangle 2"/>
          <p:cNvSpPr>
            <a:spLocks noGrp="1" noChangeArrowheads="1"/>
          </p:cNvSpPr>
          <p:nvPr>
            <p:ph type="title"/>
          </p:nvPr>
        </p:nvSpPr>
        <p:spPr/>
        <p:txBody>
          <a:bodyPr/>
          <a:lstStyle/>
          <a:p>
            <a:pPr eaLnBrk="1" hangingPunct="1"/>
            <a:r>
              <a:rPr lang="en-US" altLang="en-US" sz="4000" smtClean="0"/>
              <a:t>Scope and Entitlement to Treaty benefits (con’t)</a:t>
            </a:r>
          </a:p>
        </p:txBody>
      </p:sp>
      <p:sp>
        <p:nvSpPr>
          <p:cNvPr id="30725" name="Rectangle 3"/>
          <p:cNvSpPr>
            <a:spLocks noGrp="1" noChangeArrowheads="1"/>
          </p:cNvSpPr>
          <p:nvPr>
            <p:ph type="body" idx="1"/>
          </p:nvPr>
        </p:nvSpPr>
        <p:spPr>
          <a:xfrm>
            <a:off x="1182688" y="2017713"/>
            <a:ext cx="7772400" cy="4459287"/>
          </a:xfrm>
        </p:spPr>
        <p:txBody>
          <a:bodyPr/>
          <a:lstStyle/>
          <a:p>
            <a:pPr eaLnBrk="1" hangingPunct="1"/>
            <a:r>
              <a:rPr lang="en-US" altLang="en-US" sz="2400" dirty="0" smtClean="0"/>
              <a:t>Persons who are resident of                 Article 1</a:t>
            </a:r>
          </a:p>
          <a:p>
            <a:pPr eaLnBrk="1" hangingPunct="1">
              <a:buFont typeface="Wingdings" panose="05000000000000000000" pitchFamily="2" charset="2"/>
              <a:buNone/>
            </a:pPr>
            <a:r>
              <a:rPr lang="en-US" altLang="en-US" sz="2400" dirty="0" smtClean="0"/>
              <a:t>    one of the contracting states</a:t>
            </a:r>
          </a:p>
          <a:p>
            <a:pPr eaLnBrk="1" hangingPunct="1">
              <a:buFont typeface="Wingdings" panose="05000000000000000000" pitchFamily="2" charset="2"/>
              <a:buNone/>
            </a:pPr>
            <a:endParaRPr lang="en-US" altLang="en-US" sz="2400" dirty="0" smtClean="0"/>
          </a:p>
          <a:p>
            <a:pPr eaLnBrk="1" hangingPunct="1"/>
            <a:r>
              <a:rPr lang="en-US" altLang="en-US" sz="2400" dirty="0" smtClean="0"/>
              <a:t>Person is defined                                Article 3(1)(a)</a:t>
            </a:r>
          </a:p>
          <a:p>
            <a:pPr eaLnBrk="1" hangingPunct="1">
              <a:buFont typeface="Wingdings" panose="05000000000000000000" pitchFamily="2" charset="2"/>
              <a:buNone/>
            </a:pPr>
            <a:endParaRPr lang="en-US" altLang="en-US" sz="2400" dirty="0" smtClean="0"/>
          </a:p>
          <a:p>
            <a:pPr eaLnBrk="1" hangingPunct="1"/>
            <a:r>
              <a:rPr lang="en-US" altLang="en-US" sz="2400" dirty="0" smtClean="0"/>
              <a:t>Persons who are resident and liable</a:t>
            </a:r>
          </a:p>
          <a:p>
            <a:pPr eaLnBrk="1" hangingPunct="1">
              <a:buFont typeface="Wingdings" panose="05000000000000000000" pitchFamily="2" charset="2"/>
              <a:buNone/>
            </a:pPr>
            <a:r>
              <a:rPr lang="en-US" altLang="en-US" sz="2400" dirty="0" smtClean="0"/>
              <a:t>    to tax in the contracting state defined   Article 4(1)</a:t>
            </a:r>
          </a:p>
        </p:txBody>
      </p:sp>
      <p:sp>
        <p:nvSpPr>
          <p:cNvPr id="30726"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2113704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9BB5DCA-B128-4E7D-8936-7C823D16B408}" type="slidenum">
              <a:rPr lang="en-US" altLang="en-US"/>
              <a:pPr/>
              <a:t>22</a:t>
            </a:fld>
            <a:endParaRPr lang="en-US" altLang="en-US"/>
          </a:p>
        </p:txBody>
      </p:sp>
      <p:sp>
        <p:nvSpPr>
          <p:cNvPr id="31748" name="Rectangle 2"/>
          <p:cNvSpPr>
            <a:spLocks noGrp="1" noChangeArrowheads="1"/>
          </p:cNvSpPr>
          <p:nvPr>
            <p:ph type="title"/>
          </p:nvPr>
        </p:nvSpPr>
        <p:spPr/>
        <p:txBody>
          <a:bodyPr/>
          <a:lstStyle/>
          <a:p>
            <a:pPr eaLnBrk="1" hangingPunct="1"/>
            <a:r>
              <a:rPr lang="en-US" altLang="en-US" sz="4000" smtClean="0"/>
              <a:t>Scope and Entitlement to Treaty benefits (con’t)</a:t>
            </a:r>
          </a:p>
        </p:txBody>
      </p:sp>
      <p:sp>
        <p:nvSpPr>
          <p:cNvPr id="31749" name="Rectangle 3"/>
          <p:cNvSpPr>
            <a:spLocks noGrp="1" noChangeArrowheads="1"/>
          </p:cNvSpPr>
          <p:nvPr>
            <p:ph type="body" idx="1"/>
          </p:nvPr>
        </p:nvSpPr>
        <p:spPr>
          <a:xfrm>
            <a:off x="1182688" y="2017713"/>
            <a:ext cx="7772400" cy="4459287"/>
          </a:xfrm>
        </p:spPr>
        <p:txBody>
          <a:bodyPr/>
          <a:lstStyle/>
          <a:p>
            <a:pPr eaLnBrk="1" hangingPunct="1"/>
            <a:r>
              <a:rPr lang="en-US" altLang="en-US" sz="2000" smtClean="0"/>
              <a:t>Article 2(1) </a:t>
            </a:r>
          </a:p>
          <a:p>
            <a:pPr eaLnBrk="1" hangingPunct="1">
              <a:buFont typeface="Wingdings" panose="05000000000000000000" pitchFamily="2" charset="2"/>
              <a:buNone/>
            </a:pPr>
            <a:r>
              <a:rPr lang="en-US" altLang="en-US" sz="2000" smtClean="0"/>
              <a:t>    Taxes covered: Taxes on Income or Capital irrespective of the body levying the taxes, except certain taxes</a:t>
            </a:r>
          </a:p>
          <a:p>
            <a:pPr eaLnBrk="1" hangingPunct="1"/>
            <a:r>
              <a:rPr lang="en-US" altLang="en-US" sz="2000" smtClean="0"/>
              <a:t>List of Taxes: Income Tax, Corporation Tax, Wages tax, Dividend Tax</a:t>
            </a:r>
          </a:p>
          <a:p>
            <a:pPr eaLnBrk="1" hangingPunct="1"/>
            <a:r>
              <a:rPr lang="en-US" altLang="en-US" sz="2000" smtClean="0"/>
              <a:t>Article 2(4)</a:t>
            </a:r>
          </a:p>
          <a:p>
            <a:pPr lvl="1" eaLnBrk="1" hangingPunct="1">
              <a:buFont typeface="Wingdings" panose="05000000000000000000" pitchFamily="2" charset="2"/>
              <a:buChar char="Ø"/>
            </a:pPr>
            <a:r>
              <a:rPr lang="en-US" altLang="en-US" sz="2000" smtClean="0"/>
              <a:t>Replacement of Tax by an another type of tax then Treaty remains applicable</a:t>
            </a:r>
          </a:p>
          <a:p>
            <a:pPr lvl="1" eaLnBrk="1" hangingPunct="1">
              <a:buFont typeface="Wingdings" panose="05000000000000000000" pitchFamily="2" charset="2"/>
              <a:buChar char="Ø"/>
            </a:pPr>
            <a:r>
              <a:rPr lang="en-US" altLang="en-US" sz="2000" smtClean="0"/>
              <a:t>Notification of changes required</a:t>
            </a:r>
          </a:p>
          <a:p>
            <a:pPr eaLnBrk="1" hangingPunct="1"/>
            <a:r>
              <a:rPr lang="en-US" altLang="en-US" sz="2000" smtClean="0"/>
              <a:t>Article 29: Territorial scope: Land, Water, Continental Shelf and Economic Zone</a:t>
            </a:r>
          </a:p>
          <a:p>
            <a:pPr eaLnBrk="1" hangingPunct="1"/>
            <a:endParaRPr lang="en-US" altLang="en-US" sz="2400" smtClean="0"/>
          </a:p>
          <a:p>
            <a:pPr eaLnBrk="1" hangingPunct="1"/>
            <a:endParaRPr lang="en-US" altLang="en-US" sz="2400" smtClean="0"/>
          </a:p>
          <a:p>
            <a:pPr eaLnBrk="1" hangingPunct="1"/>
            <a:endParaRPr lang="en-US" altLang="en-US" sz="2400" smtClean="0"/>
          </a:p>
          <a:p>
            <a:pPr eaLnBrk="1" hangingPunct="1">
              <a:buFont typeface="Wingdings" panose="05000000000000000000" pitchFamily="2" charset="2"/>
              <a:buNone/>
            </a:pPr>
            <a:r>
              <a:rPr lang="en-US" altLang="en-US" sz="2400" smtClean="0"/>
              <a:t> </a:t>
            </a:r>
          </a:p>
        </p:txBody>
      </p:sp>
      <p:sp>
        <p:nvSpPr>
          <p:cNvPr id="31750"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3075577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10CC95B-1C9B-4AF0-8750-44D7E56DE773}" type="slidenum">
              <a:rPr lang="en-US" altLang="en-US"/>
              <a:pPr/>
              <a:t>23</a:t>
            </a:fld>
            <a:endParaRPr lang="en-US" altLang="en-US"/>
          </a:p>
        </p:txBody>
      </p:sp>
      <p:sp>
        <p:nvSpPr>
          <p:cNvPr id="32772" name="Rectangle 2"/>
          <p:cNvSpPr>
            <a:spLocks noGrp="1" noChangeArrowheads="1"/>
          </p:cNvSpPr>
          <p:nvPr>
            <p:ph type="title"/>
          </p:nvPr>
        </p:nvSpPr>
        <p:spPr/>
        <p:txBody>
          <a:bodyPr/>
          <a:lstStyle/>
          <a:p>
            <a:pPr eaLnBrk="1" hangingPunct="1"/>
            <a:r>
              <a:rPr lang="en-US" altLang="en-US" sz="4000" smtClean="0"/>
              <a:t>Tax Credit</a:t>
            </a:r>
          </a:p>
        </p:txBody>
      </p:sp>
      <p:sp>
        <p:nvSpPr>
          <p:cNvPr id="32773" name="Rectangle 3"/>
          <p:cNvSpPr>
            <a:spLocks noGrp="1" noChangeArrowheads="1"/>
          </p:cNvSpPr>
          <p:nvPr>
            <p:ph type="body" idx="1"/>
          </p:nvPr>
        </p:nvSpPr>
        <p:spPr>
          <a:xfrm>
            <a:off x="457200" y="2017713"/>
            <a:ext cx="8497888" cy="4230687"/>
          </a:xfrm>
        </p:spPr>
        <p:txBody>
          <a:bodyPr/>
          <a:lstStyle/>
          <a:p>
            <a:pPr eaLnBrk="1" hangingPunct="1"/>
            <a:r>
              <a:rPr lang="en-US" altLang="en-US" sz="2400" smtClean="0"/>
              <a:t>Article 23A &amp; Article 23B</a:t>
            </a:r>
          </a:p>
          <a:p>
            <a:pPr eaLnBrk="1" hangingPunct="1"/>
            <a:endParaRPr lang="en-US" altLang="en-US" sz="2400" smtClean="0"/>
          </a:p>
          <a:p>
            <a:pPr eaLnBrk="1" hangingPunct="1"/>
            <a:r>
              <a:rPr lang="en-US" altLang="en-US" sz="2400" smtClean="0"/>
              <a:t>Two Methods </a:t>
            </a:r>
          </a:p>
          <a:p>
            <a:pPr eaLnBrk="1" hangingPunct="1"/>
            <a:endParaRPr lang="en-US" altLang="en-US" sz="2000" smtClean="0"/>
          </a:p>
          <a:p>
            <a:pPr lvl="1" eaLnBrk="1" hangingPunct="1"/>
            <a:r>
              <a:rPr lang="en-US" altLang="en-US" sz="2000" smtClean="0"/>
              <a:t>Exemption Method</a:t>
            </a:r>
          </a:p>
          <a:p>
            <a:pPr lvl="1" eaLnBrk="1" hangingPunct="1"/>
            <a:endParaRPr lang="en-US" altLang="en-US" sz="2000" smtClean="0"/>
          </a:p>
          <a:p>
            <a:pPr lvl="1" eaLnBrk="1" hangingPunct="1"/>
            <a:r>
              <a:rPr lang="en-US" altLang="en-US" sz="2000" smtClean="0"/>
              <a:t>Credit Method-</a:t>
            </a:r>
          </a:p>
          <a:p>
            <a:pPr lvl="1" eaLnBrk="1" hangingPunct="1">
              <a:buFont typeface="Wingdings" panose="05000000000000000000" pitchFamily="2" charset="2"/>
              <a:buNone/>
            </a:pPr>
            <a:r>
              <a:rPr lang="en-US" altLang="en-US" sz="2000" smtClean="0"/>
              <a:t>    Each state provides ordinary credit in different  form such as Unilateral Credit, Full Credit, Ordinary Credit, Tax sparing Credit and Underlying Tax credit. Credit with Progresion (Foreign Income included for Rate purposes)</a:t>
            </a:r>
          </a:p>
          <a:p>
            <a:pPr eaLnBrk="1" hangingPunct="1">
              <a:buFont typeface="Wingdings" panose="05000000000000000000" pitchFamily="2" charset="2"/>
              <a:buNone/>
            </a:pPr>
            <a:r>
              <a:rPr lang="en-US" altLang="en-US" sz="2000" smtClean="0"/>
              <a:t> </a:t>
            </a:r>
          </a:p>
        </p:txBody>
      </p:sp>
      <p:sp>
        <p:nvSpPr>
          <p:cNvPr id="32774"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7506278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ECC2EDF0-14BB-4D22-ACF6-C938CA24430A}" type="slidenum">
              <a:rPr lang="en-US" altLang="en-US"/>
              <a:pPr/>
              <a:t>24</a:t>
            </a:fld>
            <a:endParaRPr lang="en-US" altLang="en-US"/>
          </a:p>
        </p:txBody>
      </p:sp>
      <p:sp>
        <p:nvSpPr>
          <p:cNvPr id="33796" name="Rectangle 2"/>
          <p:cNvSpPr>
            <a:spLocks noGrp="1" noChangeArrowheads="1"/>
          </p:cNvSpPr>
          <p:nvPr>
            <p:ph type="title"/>
          </p:nvPr>
        </p:nvSpPr>
        <p:spPr/>
        <p:txBody>
          <a:bodyPr/>
          <a:lstStyle/>
          <a:p>
            <a:pPr eaLnBrk="1" hangingPunct="1"/>
            <a:r>
              <a:rPr lang="en-US" altLang="en-US" sz="4000" smtClean="0"/>
              <a:t>Tax Credit (con’t)</a:t>
            </a:r>
          </a:p>
        </p:txBody>
      </p:sp>
      <p:sp>
        <p:nvSpPr>
          <p:cNvPr id="33797" name="Rectangle 3"/>
          <p:cNvSpPr>
            <a:spLocks noGrp="1" noChangeArrowheads="1"/>
          </p:cNvSpPr>
          <p:nvPr>
            <p:ph type="body" idx="1"/>
          </p:nvPr>
        </p:nvSpPr>
        <p:spPr>
          <a:xfrm>
            <a:off x="457200" y="2017713"/>
            <a:ext cx="8497888" cy="4459287"/>
          </a:xfrm>
        </p:spPr>
        <p:txBody>
          <a:bodyPr/>
          <a:lstStyle/>
          <a:p>
            <a:pPr eaLnBrk="1" hangingPunct="1"/>
            <a:r>
              <a:rPr lang="en-US" altLang="en-US" sz="2000" smtClean="0"/>
              <a:t>Article 23A – Exemption Method</a:t>
            </a:r>
          </a:p>
          <a:p>
            <a:pPr eaLnBrk="1" hangingPunct="1">
              <a:buFont typeface="Wingdings" panose="05000000000000000000" pitchFamily="2" charset="2"/>
              <a:buNone/>
            </a:pPr>
            <a:r>
              <a:rPr lang="en-US" altLang="en-US" sz="2000" smtClean="0"/>
              <a:t> </a:t>
            </a:r>
          </a:p>
          <a:p>
            <a:pPr eaLnBrk="1" hangingPunct="1">
              <a:buFont typeface="Wingdings" panose="05000000000000000000" pitchFamily="2" charset="2"/>
              <a:buNone/>
            </a:pPr>
            <a:r>
              <a:rPr lang="en-US" altLang="en-US" sz="1800" smtClean="0"/>
              <a:t>1.  Where a resident of a Contracting State derives income or owns capital which, in accordance with the provisions of this Convention, may be taxed in the other Contracting State, the first-mentioned State shall, subject to the provisions of paragraphs 2 and 3, exempt such income or capital from tax. </a:t>
            </a:r>
          </a:p>
          <a:p>
            <a:pPr eaLnBrk="1" hangingPunct="1"/>
            <a:endParaRPr lang="en-US" altLang="en-US" sz="1800" smtClean="0"/>
          </a:p>
          <a:p>
            <a:pPr eaLnBrk="1" hangingPunct="1">
              <a:buFont typeface="Wingdings" panose="05000000000000000000" pitchFamily="2" charset="2"/>
              <a:buNone/>
            </a:pPr>
            <a:r>
              <a:rPr lang="en-US" altLang="en-US" sz="1800" smtClean="0"/>
              <a:t>2. Where a resident of a Contracting State derives items of income which, in accordance with the provisions of Articles 10 and 11, may be taxed in the other Contracting State, the first-mentioned State shall allow as a deduction from the tax on the income of that resident an amount equal to the tax paid in that other State. Such deduction shall not, however, exceed that part of the tax, as computed before the deduction is given, which is attributable to such items of income derived from that other State.</a:t>
            </a:r>
          </a:p>
          <a:p>
            <a:pPr eaLnBrk="1" hangingPunct="1">
              <a:buFont typeface="Wingdings" panose="05000000000000000000" pitchFamily="2" charset="2"/>
              <a:buNone/>
            </a:pPr>
            <a:r>
              <a:rPr lang="en-US" altLang="en-US" sz="1800" smtClean="0"/>
              <a:t> </a:t>
            </a:r>
          </a:p>
        </p:txBody>
      </p:sp>
      <p:sp>
        <p:nvSpPr>
          <p:cNvPr id="33798"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8768745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19C8DEA-ED1E-4CF3-ABC7-69FEE67D0317}" type="slidenum">
              <a:rPr lang="en-US" altLang="en-US"/>
              <a:pPr/>
              <a:t>25</a:t>
            </a:fld>
            <a:endParaRPr lang="en-US" altLang="en-US"/>
          </a:p>
        </p:txBody>
      </p:sp>
      <p:sp>
        <p:nvSpPr>
          <p:cNvPr id="34820" name="Rectangle 2"/>
          <p:cNvSpPr>
            <a:spLocks noGrp="1" noChangeArrowheads="1"/>
          </p:cNvSpPr>
          <p:nvPr>
            <p:ph type="title"/>
          </p:nvPr>
        </p:nvSpPr>
        <p:spPr/>
        <p:txBody>
          <a:bodyPr/>
          <a:lstStyle/>
          <a:p>
            <a:pPr eaLnBrk="1" hangingPunct="1"/>
            <a:r>
              <a:rPr lang="en-US" altLang="en-US" sz="4000" smtClean="0"/>
              <a:t>Tax Credit (con’t)</a:t>
            </a:r>
          </a:p>
        </p:txBody>
      </p:sp>
      <p:sp>
        <p:nvSpPr>
          <p:cNvPr id="34821" name="Rectangle 3"/>
          <p:cNvSpPr>
            <a:spLocks noGrp="1" noChangeArrowheads="1"/>
          </p:cNvSpPr>
          <p:nvPr>
            <p:ph type="body" idx="1"/>
          </p:nvPr>
        </p:nvSpPr>
        <p:spPr>
          <a:xfrm>
            <a:off x="457200" y="2017713"/>
            <a:ext cx="8497888" cy="4459287"/>
          </a:xfrm>
        </p:spPr>
        <p:txBody>
          <a:bodyPr/>
          <a:lstStyle/>
          <a:p>
            <a:pPr eaLnBrk="1" hangingPunct="1"/>
            <a:r>
              <a:rPr lang="en-US" altLang="en-US" sz="2000" smtClean="0"/>
              <a:t>Article 23A – Exemption Method (con’t)</a:t>
            </a:r>
          </a:p>
          <a:p>
            <a:pPr eaLnBrk="1" hangingPunct="1">
              <a:buFont typeface="Wingdings" panose="05000000000000000000" pitchFamily="2" charset="2"/>
              <a:buNone/>
            </a:pPr>
            <a:r>
              <a:rPr lang="en-US" altLang="en-US" sz="2000" smtClean="0"/>
              <a:t> </a:t>
            </a:r>
          </a:p>
          <a:p>
            <a:pPr eaLnBrk="1" hangingPunct="1">
              <a:buFont typeface="Wingdings" panose="05000000000000000000" pitchFamily="2" charset="2"/>
              <a:buNone/>
            </a:pPr>
            <a:r>
              <a:rPr lang="en-US" altLang="en-US" sz="1800" smtClean="0"/>
              <a:t>3. Where in accordance with any provision of the Convention income derived or capital owned by a resident of a Contracting State is exempt from tax in that State, such State may nevertheless, in calculating the amount of tax on the remaining income or capital of such resident, take into account the exempted income or capital.</a:t>
            </a:r>
          </a:p>
          <a:p>
            <a:pPr eaLnBrk="1" hangingPunct="1">
              <a:buFont typeface="Wingdings" panose="05000000000000000000" pitchFamily="2" charset="2"/>
              <a:buNone/>
            </a:pPr>
            <a:endParaRPr lang="en-US" altLang="en-US" sz="1800" smtClean="0"/>
          </a:p>
          <a:p>
            <a:pPr eaLnBrk="1" hangingPunct="1">
              <a:buFont typeface="Wingdings" panose="05000000000000000000" pitchFamily="2" charset="2"/>
              <a:buNone/>
            </a:pPr>
            <a:r>
              <a:rPr lang="en-US" altLang="en-US" sz="1800" smtClean="0"/>
              <a:t>4. The provisions of paragraph 1 shall not apply to income derived or capital owned by a resident of a Contracting State where the other Contracting State applies the provisions of this Convention to exempt such income or capital from tax or applies the provisions of paragraph 2 of Article 10 or 11 to such income. </a:t>
            </a:r>
          </a:p>
        </p:txBody>
      </p:sp>
      <p:sp>
        <p:nvSpPr>
          <p:cNvPr id="34822"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40275108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FE2A8B7-FBE5-4CE2-AC47-B65C4378D61D}" type="slidenum">
              <a:rPr lang="en-US" altLang="en-US"/>
              <a:pPr/>
              <a:t>26</a:t>
            </a:fld>
            <a:endParaRPr lang="en-US" altLang="en-US"/>
          </a:p>
        </p:txBody>
      </p:sp>
      <p:sp>
        <p:nvSpPr>
          <p:cNvPr id="35844" name="Rectangle 2"/>
          <p:cNvSpPr>
            <a:spLocks noGrp="1" noChangeArrowheads="1"/>
          </p:cNvSpPr>
          <p:nvPr>
            <p:ph type="title"/>
          </p:nvPr>
        </p:nvSpPr>
        <p:spPr/>
        <p:txBody>
          <a:bodyPr/>
          <a:lstStyle/>
          <a:p>
            <a:pPr eaLnBrk="1" hangingPunct="1"/>
            <a:r>
              <a:rPr lang="en-US" altLang="en-US" sz="4000" smtClean="0"/>
              <a:t>Tax Credit (con’t)</a:t>
            </a:r>
          </a:p>
        </p:txBody>
      </p:sp>
      <p:sp>
        <p:nvSpPr>
          <p:cNvPr id="31749" name="Rectangle 3"/>
          <p:cNvSpPr>
            <a:spLocks noGrp="1" noChangeArrowheads="1"/>
          </p:cNvSpPr>
          <p:nvPr>
            <p:ph type="body" idx="1"/>
          </p:nvPr>
        </p:nvSpPr>
        <p:spPr>
          <a:xfrm>
            <a:off x="457200" y="2017713"/>
            <a:ext cx="8497888" cy="4459287"/>
          </a:xfrm>
        </p:spPr>
        <p:txBody>
          <a:bodyPr/>
          <a:lstStyle/>
          <a:p>
            <a:pPr eaLnBrk="1" hangingPunct="1">
              <a:defRPr/>
            </a:pPr>
            <a:r>
              <a:rPr lang="en-US" sz="2000" dirty="0" smtClean="0"/>
              <a:t>Article 23B – Credit Method </a:t>
            </a:r>
          </a:p>
          <a:p>
            <a:pPr eaLnBrk="1" hangingPunct="1">
              <a:buFont typeface="Wingdings" panose="05000000000000000000" pitchFamily="2" charset="2"/>
              <a:buNone/>
              <a:defRPr/>
            </a:pPr>
            <a:r>
              <a:rPr lang="en-US" sz="2000" dirty="0" smtClean="0"/>
              <a:t> </a:t>
            </a:r>
          </a:p>
          <a:p>
            <a:pPr>
              <a:buFont typeface="Wingdings" panose="05000000000000000000" pitchFamily="2" charset="2"/>
              <a:buNone/>
              <a:defRPr/>
            </a:pPr>
            <a:r>
              <a:rPr lang="en-US" sz="1800" dirty="0" smtClean="0"/>
              <a:t>1. Where a resident of a Contracting State derives income or owns capital which, in accordance with the provisions of this Convention, may be taxed in the other Contracting State, the first-mentioned State shall allow:</a:t>
            </a:r>
          </a:p>
          <a:p>
            <a:pPr>
              <a:buFont typeface="Wingdings" panose="05000000000000000000" pitchFamily="2" charset="2"/>
              <a:buNone/>
              <a:defRPr/>
            </a:pPr>
            <a:r>
              <a:rPr lang="en-US" sz="1800" dirty="0" smtClean="0"/>
              <a:t>    (</a:t>
            </a:r>
            <a:r>
              <a:rPr lang="en-US" sz="1800" i="1" dirty="0" smtClean="0"/>
              <a:t>a</a:t>
            </a:r>
            <a:r>
              <a:rPr lang="en-US" sz="1800" dirty="0" smtClean="0"/>
              <a:t>)   as a deduction from the tax on the income of that resident, an amount equal to the income tax paid in that other State; </a:t>
            </a:r>
          </a:p>
          <a:p>
            <a:pPr>
              <a:buFont typeface="Wingdings" panose="05000000000000000000" pitchFamily="2" charset="2"/>
              <a:buNone/>
              <a:defRPr/>
            </a:pPr>
            <a:r>
              <a:rPr lang="en-US" sz="1800" dirty="0" smtClean="0"/>
              <a:t>    (</a:t>
            </a:r>
            <a:r>
              <a:rPr lang="en-US" sz="1800" i="1" dirty="0" smtClean="0"/>
              <a:t>b</a:t>
            </a:r>
            <a:r>
              <a:rPr lang="en-US" sz="1800" dirty="0" smtClean="0"/>
              <a:t>)   as a deduction from the tax on the capital of that resident, an amount equal to the capital tax paid in that other State. </a:t>
            </a:r>
          </a:p>
          <a:p>
            <a:pPr marL="0" indent="0">
              <a:buFont typeface="Wingdings" panose="05000000000000000000" pitchFamily="2" charset="2"/>
              <a:buNone/>
              <a:defRPr/>
            </a:pPr>
            <a:r>
              <a:rPr lang="en-US" sz="1800" dirty="0" smtClean="0"/>
              <a:t>Such deduction in either case shall not, however, exceed that part of the income tax or capital tax, as computed before the deduction is given, which is attributable, as the case may be, to the income or the capital which may be taxed in that other State</a:t>
            </a:r>
            <a:r>
              <a:rPr lang="en-US" sz="2000" dirty="0" smtClean="0"/>
              <a:t>. </a:t>
            </a:r>
          </a:p>
          <a:p>
            <a:pPr eaLnBrk="1" hangingPunct="1">
              <a:buFont typeface="Wingdings" panose="05000000000000000000" pitchFamily="2" charset="2"/>
              <a:buNone/>
              <a:defRPr/>
            </a:pPr>
            <a:endParaRPr lang="en-US" sz="2000" dirty="0" smtClean="0"/>
          </a:p>
        </p:txBody>
      </p:sp>
      <p:sp>
        <p:nvSpPr>
          <p:cNvPr id="35846"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18920543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D694BE0-AACF-4593-96CE-542AD5CC755F}" type="slidenum">
              <a:rPr lang="en-US" altLang="en-US"/>
              <a:pPr/>
              <a:t>27</a:t>
            </a:fld>
            <a:endParaRPr lang="en-US" altLang="en-US"/>
          </a:p>
        </p:txBody>
      </p:sp>
      <p:sp>
        <p:nvSpPr>
          <p:cNvPr id="36868" name="Rectangle 2"/>
          <p:cNvSpPr>
            <a:spLocks noGrp="1" noChangeArrowheads="1"/>
          </p:cNvSpPr>
          <p:nvPr>
            <p:ph type="title"/>
          </p:nvPr>
        </p:nvSpPr>
        <p:spPr/>
        <p:txBody>
          <a:bodyPr/>
          <a:lstStyle/>
          <a:p>
            <a:pPr eaLnBrk="1" hangingPunct="1"/>
            <a:r>
              <a:rPr lang="en-US" altLang="en-US" sz="4000" smtClean="0"/>
              <a:t>Tax Credit (con’t)</a:t>
            </a:r>
          </a:p>
        </p:txBody>
      </p:sp>
      <p:sp>
        <p:nvSpPr>
          <p:cNvPr id="36869" name="Rectangle 3"/>
          <p:cNvSpPr>
            <a:spLocks noGrp="1" noChangeArrowheads="1"/>
          </p:cNvSpPr>
          <p:nvPr>
            <p:ph type="body" idx="1"/>
          </p:nvPr>
        </p:nvSpPr>
        <p:spPr>
          <a:xfrm>
            <a:off x="457200" y="2017713"/>
            <a:ext cx="8497888" cy="4459287"/>
          </a:xfrm>
        </p:spPr>
        <p:txBody>
          <a:bodyPr/>
          <a:lstStyle/>
          <a:p>
            <a:pPr eaLnBrk="1" hangingPunct="1">
              <a:defRPr/>
            </a:pPr>
            <a:r>
              <a:rPr lang="en-US" sz="2000" dirty="0" smtClean="0"/>
              <a:t>Article 23B – Credit Method  (</a:t>
            </a:r>
            <a:r>
              <a:rPr lang="en-US" sz="2000" dirty="0" err="1" smtClean="0"/>
              <a:t>con’t</a:t>
            </a:r>
            <a:r>
              <a:rPr lang="en-US" sz="2000" dirty="0" smtClean="0"/>
              <a:t>)</a:t>
            </a:r>
          </a:p>
          <a:p>
            <a:pPr eaLnBrk="1" hangingPunct="1">
              <a:buFont typeface="Wingdings" panose="05000000000000000000" pitchFamily="2" charset="2"/>
              <a:buNone/>
              <a:defRPr/>
            </a:pPr>
            <a:r>
              <a:rPr lang="en-US" sz="2000" dirty="0" smtClean="0"/>
              <a:t> </a:t>
            </a:r>
          </a:p>
          <a:p>
            <a:pPr marL="457200" indent="-457200" eaLnBrk="1" hangingPunct="1">
              <a:buFont typeface="Wingdings" panose="05000000000000000000" pitchFamily="2" charset="2"/>
              <a:buAutoNum type="arabicPeriod" startAt="2"/>
              <a:defRPr/>
            </a:pPr>
            <a:r>
              <a:rPr lang="en-US" sz="2000" dirty="0" smtClean="0"/>
              <a:t>Where in accordance with any provision of the Convention income derived or capital owned by a resident of a Contracting State is exempt from tax in that State, such State may nevertheless, in calculating the amount of tax on the remaining income or capital of</a:t>
            </a:r>
          </a:p>
          <a:p>
            <a:pPr marL="457200" indent="-457200" eaLnBrk="1" hangingPunct="1">
              <a:buFont typeface="Wingdings" panose="05000000000000000000" pitchFamily="2" charset="2"/>
              <a:buNone/>
              <a:defRPr/>
            </a:pPr>
            <a:r>
              <a:rPr lang="en-US" sz="2000" dirty="0" smtClean="0"/>
              <a:t>      such resident, take into account the exempted income or capital.</a:t>
            </a:r>
          </a:p>
        </p:txBody>
      </p:sp>
      <p:sp>
        <p:nvSpPr>
          <p:cNvPr id="36870"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12128910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6047EA2-A8FE-47B5-A67B-B8E6CF25459A}" type="slidenum">
              <a:rPr lang="en-US" altLang="en-US"/>
              <a:pPr/>
              <a:t>28</a:t>
            </a:fld>
            <a:endParaRPr lang="en-US" altLang="en-US"/>
          </a:p>
        </p:txBody>
      </p:sp>
      <p:sp>
        <p:nvSpPr>
          <p:cNvPr id="37892" name="Rectangle 2"/>
          <p:cNvSpPr>
            <a:spLocks noGrp="1" noChangeArrowheads="1"/>
          </p:cNvSpPr>
          <p:nvPr>
            <p:ph type="title"/>
          </p:nvPr>
        </p:nvSpPr>
        <p:spPr/>
        <p:txBody>
          <a:bodyPr/>
          <a:lstStyle/>
          <a:p>
            <a:pPr eaLnBrk="1" hangingPunct="1"/>
            <a:r>
              <a:rPr lang="en-US" altLang="en-US" sz="4000" smtClean="0"/>
              <a:t>Tax Credit (con’t)</a:t>
            </a:r>
          </a:p>
        </p:txBody>
      </p:sp>
      <p:sp>
        <p:nvSpPr>
          <p:cNvPr id="37893" name="Rectangle 3"/>
          <p:cNvSpPr>
            <a:spLocks noGrp="1" noChangeArrowheads="1"/>
          </p:cNvSpPr>
          <p:nvPr>
            <p:ph type="body" idx="1"/>
          </p:nvPr>
        </p:nvSpPr>
        <p:spPr>
          <a:xfrm>
            <a:off x="457200" y="2017713"/>
            <a:ext cx="8497888" cy="4230687"/>
          </a:xfrm>
        </p:spPr>
        <p:txBody>
          <a:bodyPr/>
          <a:lstStyle/>
          <a:p>
            <a:pPr eaLnBrk="1" hangingPunct="1"/>
            <a:r>
              <a:rPr lang="en-US" altLang="en-US" sz="2800" dirty="0" smtClean="0"/>
              <a:t>Issues arising in Tax Credits</a:t>
            </a:r>
            <a:endParaRPr lang="en-US" altLang="en-US" sz="2400" dirty="0" smtClean="0"/>
          </a:p>
          <a:p>
            <a:pPr lvl="1" eaLnBrk="1" hangingPunct="1"/>
            <a:r>
              <a:rPr lang="en-US" altLang="en-US" sz="2100" dirty="0" smtClean="0"/>
              <a:t>Mismatch of timing</a:t>
            </a:r>
          </a:p>
          <a:p>
            <a:pPr lvl="1" eaLnBrk="1" hangingPunct="1"/>
            <a:r>
              <a:rPr lang="en-US" altLang="en-US" sz="2100" dirty="0" smtClean="0"/>
              <a:t>Conflict of </a:t>
            </a:r>
            <a:r>
              <a:rPr lang="en-US" altLang="en-US" sz="2100" dirty="0" err="1" smtClean="0"/>
              <a:t>Characterisation</a:t>
            </a:r>
            <a:endParaRPr lang="en-US" altLang="en-US" sz="2100" dirty="0" smtClean="0"/>
          </a:p>
          <a:p>
            <a:pPr lvl="1" eaLnBrk="1" hangingPunct="1"/>
            <a:r>
              <a:rPr lang="en-US" altLang="en-US" sz="2100" dirty="0" smtClean="0"/>
              <a:t>Conflict of Attribution</a:t>
            </a:r>
          </a:p>
          <a:p>
            <a:pPr lvl="1" eaLnBrk="1" hangingPunct="1"/>
            <a:r>
              <a:rPr lang="en-US" altLang="en-US" sz="2100" dirty="0" smtClean="0"/>
              <a:t>Double Non-taxation</a:t>
            </a:r>
          </a:p>
          <a:p>
            <a:pPr lvl="1" eaLnBrk="1" hangingPunct="1"/>
            <a:r>
              <a:rPr lang="en-US" altLang="en-US" sz="2100" dirty="0" smtClean="0"/>
              <a:t>Domestic Tax Credit Rules-Attributable Foreign Income, MAT and Exempt Income, MAT on Exempt and Foreign Income, Foreign Tax and MAT (Notified on 27.06.2016, effective from 01.04.2017)</a:t>
            </a:r>
          </a:p>
          <a:p>
            <a:pPr lvl="1" eaLnBrk="1" hangingPunct="1"/>
            <a:r>
              <a:rPr lang="en-US" altLang="en-US" sz="2100" dirty="0" smtClean="0"/>
              <a:t>Controlled Foreign Company (CFC) Rules</a:t>
            </a:r>
          </a:p>
          <a:p>
            <a:pPr lvl="1" eaLnBrk="1" hangingPunct="1"/>
            <a:r>
              <a:rPr lang="en-US" altLang="en-US" sz="2100" dirty="0" smtClean="0"/>
              <a:t>Inappropriate application of Tax Treaty - TDS</a:t>
            </a:r>
          </a:p>
          <a:p>
            <a:pPr eaLnBrk="1" hangingPunct="1">
              <a:buFont typeface="Wingdings" panose="05000000000000000000" pitchFamily="2" charset="2"/>
              <a:buNone/>
            </a:pPr>
            <a:r>
              <a:rPr lang="en-US" altLang="en-US" sz="2000" dirty="0" smtClean="0"/>
              <a:t> </a:t>
            </a:r>
          </a:p>
        </p:txBody>
      </p:sp>
      <p:sp>
        <p:nvSpPr>
          <p:cNvPr id="37894"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19447958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1C8FB18-AF89-40B0-BBEF-8151057576A5}" type="slidenum">
              <a:rPr lang="en-US" altLang="en-US"/>
              <a:pPr/>
              <a:t>29</a:t>
            </a:fld>
            <a:endParaRPr lang="en-US" altLang="en-US"/>
          </a:p>
        </p:txBody>
      </p:sp>
      <p:sp>
        <p:nvSpPr>
          <p:cNvPr id="13316" name="Rectangle 2"/>
          <p:cNvSpPr>
            <a:spLocks noGrp="1" noChangeArrowheads="1"/>
          </p:cNvSpPr>
          <p:nvPr>
            <p:ph type="title"/>
          </p:nvPr>
        </p:nvSpPr>
        <p:spPr/>
        <p:txBody>
          <a:bodyPr/>
          <a:lstStyle/>
          <a:p>
            <a:pPr eaLnBrk="1" hangingPunct="1"/>
            <a:r>
              <a:rPr lang="en-US" altLang="en-US" sz="4000" dirty="0" smtClean="0"/>
              <a:t>How to apply DTAA</a:t>
            </a:r>
          </a:p>
        </p:txBody>
      </p:sp>
      <p:sp>
        <p:nvSpPr>
          <p:cNvPr id="13317" name="Rectangle 3"/>
          <p:cNvSpPr>
            <a:spLocks noGrp="1" noChangeArrowheads="1"/>
          </p:cNvSpPr>
          <p:nvPr>
            <p:ph type="body" idx="1"/>
          </p:nvPr>
        </p:nvSpPr>
        <p:spPr>
          <a:xfrm>
            <a:off x="1182688" y="2017713"/>
            <a:ext cx="7772400" cy="4459287"/>
          </a:xfrm>
        </p:spPr>
        <p:txBody>
          <a:bodyPr/>
          <a:lstStyle/>
          <a:p>
            <a:pPr eaLnBrk="1" hangingPunct="1"/>
            <a:r>
              <a:rPr lang="en-US" altLang="en-US" sz="2000" b="1" dirty="0" smtClean="0"/>
              <a:t>First determine which DTAA is applicable:</a:t>
            </a:r>
          </a:p>
          <a:p>
            <a:pPr marL="0" indent="0" eaLnBrk="1" hangingPunct="1">
              <a:buNone/>
            </a:pPr>
            <a:endParaRPr lang="en-US" altLang="en-US" sz="2000" b="1" dirty="0" smtClean="0"/>
          </a:p>
          <a:p>
            <a:pPr eaLnBrk="1" hangingPunct="1"/>
            <a:endParaRPr lang="en-US" altLang="en-US" sz="2000" dirty="0" smtClean="0"/>
          </a:p>
          <a:p>
            <a:pPr eaLnBrk="1" hangingPunct="1"/>
            <a:endParaRPr lang="en-US" altLang="en-US" sz="2000" dirty="0" smtClean="0"/>
          </a:p>
        </p:txBody>
      </p:sp>
      <p:sp>
        <p:nvSpPr>
          <p:cNvPr id="13318"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graphicFrame>
        <p:nvGraphicFramePr>
          <p:cNvPr id="3" name="Table 2"/>
          <p:cNvGraphicFramePr>
            <a:graphicFrameLocks noGrp="1"/>
          </p:cNvGraphicFramePr>
          <p:nvPr>
            <p:extLst>
              <p:ext uri="{D42A27DB-BD31-4B8C-83A1-F6EECF244321}">
                <p14:modId xmlns:p14="http://schemas.microsoft.com/office/powerpoint/2010/main" val="3339646135"/>
              </p:ext>
            </p:extLst>
          </p:nvPr>
        </p:nvGraphicFramePr>
        <p:xfrm>
          <a:off x="685799" y="2895600"/>
          <a:ext cx="7696201" cy="2606040"/>
        </p:xfrm>
        <a:graphic>
          <a:graphicData uri="http://schemas.openxmlformats.org/drawingml/2006/table">
            <a:tbl>
              <a:tblPr firstRow="1" bandRow="1">
                <a:tableStyleId>{5202B0CA-FC54-4496-8BCA-5EF66A818D29}</a:tableStyleId>
              </a:tblPr>
              <a:tblGrid>
                <a:gridCol w="769620"/>
                <a:gridCol w="288608"/>
                <a:gridCol w="6637973"/>
              </a:tblGrid>
              <a:tr h="622415">
                <a:tc gridSpan="2">
                  <a:txBody>
                    <a:bodyPr/>
                    <a:lstStyle/>
                    <a:p>
                      <a:r>
                        <a:rPr lang="en-US" dirty="0" smtClean="0"/>
                        <a:t>Step</a:t>
                      </a:r>
                      <a:endParaRPr lang="en-US" dirty="0"/>
                    </a:p>
                  </a:txBody>
                  <a:tcPr>
                    <a:solidFill>
                      <a:schemeClr val="tx1">
                        <a:lumMod val="50000"/>
                        <a:lumOff val="50000"/>
                      </a:schemeClr>
                    </a:solidFill>
                  </a:tcPr>
                </a:tc>
                <a:tc hMerge="1">
                  <a:txBody>
                    <a:bodyPr/>
                    <a:lstStyle/>
                    <a:p>
                      <a:endParaRPr lang="en-US"/>
                    </a:p>
                  </a:txBody>
                  <a:tcPr/>
                </a:tc>
                <a:tc>
                  <a:txBody>
                    <a:bodyPr/>
                    <a:lstStyle/>
                    <a:p>
                      <a:r>
                        <a:rPr lang="en-US" dirty="0" smtClean="0"/>
                        <a:t>Description</a:t>
                      </a:r>
                      <a:endParaRPr lang="en-US" dirty="0"/>
                    </a:p>
                  </a:txBody>
                  <a:tcPr>
                    <a:solidFill>
                      <a:schemeClr val="tx1">
                        <a:lumMod val="50000"/>
                        <a:lumOff val="50000"/>
                      </a:schemeClr>
                    </a:solidFill>
                  </a:tcPr>
                </a:tc>
              </a:tr>
              <a:tr h="485026">
                <a:tc gridSpan="2">
                  <a:txBody>
                    <a:bodyPr/>
                    <a:lstStyle/>
                    <a:p>
                      <a:pPr algn="l"/>
                      <a:r>
                        <a:rPr lang="en-US" dirty="0" smtClean="0"/>
                        <a:t>  1</a:t>
                      </a:r>
                      <a:endParaRPr lang="en-US" dirty="0"/>
                    </a:p>
                  </a:txBody>
                  <a:tcPr/>
                </a:tc>
                <a:tc hMerge="1">
                  <a:txBody>
                    <a:bodyPr/>
                    <a:lstStyle/>
                    <a:p>
                      <a:endParaRPr lang="en-US"/>
                    </a:p>
                  </a:txBody>
                  <a:tcPr/>
                </a:tc>
                <a:tc>
                  <a:txBody>
                    <a:bodyPr/>
                    <a:lstStyle/>
                    <a:p>
                      <a:r>
                        <a:rPr lang="en-US" dirty="0" smtClean="0"/>
                        <a:t>Determine the nature of the transaction of </a:t>
                      </a:r>
                      <a:r>
                        <a:rPr lang="en-US" baseline="0" dirty="0" smtClean="0"/>
                        <a:t>income under IT Act</a:t>
                      </a:r>
                      <a:endParaRPr lang="en-US" dirty="0"/>
                    </a:p>
                  </a:txBody>
                  <a:tcPr/>
                </a:tc>
              </a:tr>
              <a:tr h="492759">
                <a:tc gridSpan="2">
                  <a:txBody>
                    <a:bodyPr/>
                    <a:lstStyle/>
                    <a:p>
                      <a:pPr algn="l"/>
                      <a:r>
                        <a:rPr lang="en-US" dirty="0" smtClean="0"/>
                        <a:t>  2</a:t>
                      </a:r>
                      <a:endParaRPr lang="en-US" dirty="0"/>
                    </a:p>
                  </a:txBody>
                  <a:tcPr/>
                </a:tc>
                <a:tc hMerge="1">
                  <a:txBody>
                    <a:bodyPr/>
                    <a:lstStyle/>
                    <a:p>
                      <a:endParaRPr lang="en-US"/>
                    </a:p>
                  </a:txBody>
                  <a:tcPr/>
                </a:tc>
                <a:tc>
                  <a:txBody>
                    <a:bodyPr/>
                    <a:lstStyle/>
                    <a:p>
                      <a:r>
                        <a:rPr lang="en-US" dirty="0" smtClean="0"/>
                        <a:t>One of the parties to the transaction should be a Non-Resident</a:t>
                      </a:r>
                      <a:endParaRPr lang="en-US" dirty="0"/>
                    </a:p>
                  </a:txBody>
                  <a:tcPr/>
                </a:tc>
              </a:tr>
              <a:tr h="342900">
                <a:tc>
                  <a:txBody>
                    <a:bodyPr/>
                    <a:lstStyle/>
                    <a:p>
                      <a:pPr algn="ctr"/>
                      <a:r>
                        <a:rPr lang="en-US" dirty="0" smtClean="0"/>
                        <a:t>3</a:t>
                      </a:r>
                    </a:p>
                  </a:txBody>
                  <a:tcPr/>
                </a:tc>
                <a:tc>
                  <a:txBody>
                    <a:bodyPr/>
                    <a:lstStyle/>
                    <a:p>
                      <a:endParaRPr lang="en-US" dirty="0" smtClean="0"/>
                    </a:p>
                  </a:txBody>
                  <a:tcPr/>
                </a:tc>
                <a:tc>
                  <a:txBody>
                    <a:bodyPr/>
                    <a:lstStyle/>
                    <a:p>
                      <a:r>
                        <a:rPr lang="en-US" dirty="0" smtClean="0"/>
                        <a:t>Determine</a:t>
                      </a:r>
                      <a:r>
                        <a:rPr lang="en-US" baseline="0" dirty="0" smtClean="0"/>
                        <a:t> the residential status of the Non-Resident</a:t>
                      </a:r>
                      <a:endParaRPr lang="en-US" dirty="0" smtClean="0"/>
                    </a:p>
                  </a:txBody>
                  <a:tcPr/>
                </a:tc>
              </a:tr>
              <a:tr h="342900">
                <a:tc>
                  <a:txBody>
                    <a:bodyPr/>
                    <a:lstStyle/>
                    <a:p>
                      <a:pPr algn="ctr"/>
                      <a:r>
                        <a:rPr lang="en-US" dirty="0" smtClean="0"/>
                        <a:t>4</a:t>
                      </a:r>
                    </a:p>
                  </a:txBody>
                  <a:tcPr/>
                </a:tc>
                <a:tc>
                  <a:txBody>
                    <a:bodyPr/>
                    <a:lstStyle/>
                    <a:p>
                      <a:endParaRPr lang="en-US" dirty="0" smtClean="0"/>
                    </a:p>
                  </a:txBody>
                  <a:tcPr/>
                </a:tc>
                <a:tc>
                  <a:txBody>
                    <a:bodyPr/>
                    <a:lstStyle/>
                    <a:p>
                      <a:r>
                        <a:rPr lang="en-US" dirty="0" smtClean="0"/>
                        <a:t>The tax treaty between India and the</a:t>
                      </a:r>
                      <a:r>
                        <a:rPr lang="en-US" baseline="0" dirty="0" smtClean="0"/>
                        <a:t> country of residence of Non-resident is the applicable DTAA</a:t>
                      </a:r>
                      <a:endParaRPr lang="en-US" dirty="0" smtClean="0"/>
                    </a:p>
                  </a:txBody>
                  <a:tcPr/>
                </a:tc>
              </a:tr>
            </a:tbl>
          </a:graphicData>
        </a:graphic>
      </p:graphicFrame>
    </p:spTree>
    <p:extLst>
      <p:ext uri="{BB962C8B-B14F-4D97-AF65-F5344CB8AC3E}">
        <p14:creationId xmlns:p14="http://schemas.microsoft.com/office/powerpoint/2010/main" val="305175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F806E8-35DD-45E2-8BBA-72889CE594E3}" type="slidenum">
              <a:rPr lang="en-US" altLang="en-US"/>
              <a:pPr/>
              <a:t>3</a:t>
            </a:fld>
            <a:endParaRPr lang="en-US" altLang="en-US"/>
          </a:p>
        </p:txBody>
      </p:sp>
      <p:sp>
        <p:nvSpPr>
          <p:cNvPr id="5124" name="Rectangle 2"/>
          <p:cNvSpPr>
            <a:spLocks noGrp="1" noChangeArrowheads="1"/>
          </p:cNvSpPr>
          <p:nvPr>
            <p:ph type="title"/>
          </p:nvPr>
        </p:nvSpPr>
        <p:spPr/>
        <p:txBody>
          <a:bodyPr/>
          <a:lstStyle/>
          <a:p>
            <a:pPr eaLnBrk="1" hangingPunct="1"/>
            <a:r>
              <a:rPr lang="en-US" altLang="en-US" sz="4000" dirty="0" smtClean="0"/>
              <a:t>Need &amp; Rationale of International Taxation</a:t>
            </a:r>
          </a:p>
        </p:txBody>
      </p:sp>
      <p:sp>
        <p:nvSpPr>
          <p:cNvPr id="5125" name="Rectangle 3"/>
          <p:cNvSpPr>
            <a:spLocks noGrp="1" noChangeArrowheads="1"/>
          </p:cNvSpPr>
          <p:nvPr>
            <p:ph type="body" idx="1"/>
          </p:nvPr>
        </p:nvSpPr>
        <p:spPr>
          <a:xfrm>
            <a:off x="1171575" y="1901408"/>
            <a:ext cx="7772400" cy="4651792"/>
          </a:xfrm>
        </p:spPr>
        <p:txBody>
          <a:bodyPr/>
          <a:lstStyle/>
          <a:p>
            <a:pPr eaLnBrk="1" hangingPunct="1"/>
            <a:r>
              <a:rPr lang="en-US" altLang="en-US" sz="2200" dirty="0" smtClean="0"/>
              <a:t>Increased world trade &amp; Globalization</a:t>
            </a:r>
            <a:endParaRPr lang="en-US" altLang="en-US" sz="2200" dirty="0"/>
          </a:p>
          <a:p>
            <a:pPr eaLnBrk="1" hangingPunct="1"/>
            <a:r>
              <a:rPr lang="en-US" altLang="en-US" sz="2200" dirty="0" smtClean="0"/>
              <a:t>Increased movement </a:t>
            </a:r>
            <a:r>
              <a:rPr lang="en-US" altLang="en-US" sz="2200" dirty="0"/>
              <a:t>of </a:t>
            </a:r>
            <a:r>
              <a:rPr lang="en-US" altLang="en-US" sz="2200" dirty="0" smtClean="0"/>
              <a:t>people</a:t>
            </a:r>
          </a:p>
          <a:p>
            <a:pPr eaLnBrk="1" hangingPunct="1"/>
            <a:r>
              <a:rPr lang="en-US" altLang="en-US" sz="2200" dirty="0" smtClean="0"/>
              <a:t>Borderless </a:t>
            </a:r>
            <a:r>
              <a:rPr lang="en-US" altLang="en-US" sz="2200" dirty="0"/>
              <a:t>Global Economy due to </a:t>
            </a:r>
            <a:r>
              <a:rPr lang="en-US" altLang="en-US" sz="2200" dirty="0" err="1"/>
              <a:t>eCommerce</a:t>
            </a:r>
            <a:endParaRPr lang="en-US" altLang="en-US" sz="2200" dirty="0"/>
          </a:p>
          <a:p>
            <a:pPr eaLnBrk="1" hangingPunct="1"/>
            <a:r>
              <a:rPr lang="en-US" altLang="en-US" sz="2200" dirty="0" smtClean="0"/>
              <a:t>Cross </a:t>
            </a:r>
            <a:r>
              <a:rPr lang="en-US" altLang="en-US" sz="2200" dirty="0"/>
              <a:t>Border M &amp; A</a:t>
            </a:r>
          </a:p>
          <a:p>
            <a:pPr eaLnBrk="1" hangingPunct="1">
              <a:buSzPct val="100000"/>
              <a:buFont typeface="Wingdings" panose="05000000000000000000" pitchFamily="2" charset="2"/>
              <a:buChar char="Ø"/>
            </a:pPr>
            <a:endParaRPr lang="en-US" altLang="en-US" sz="2200" dirty="0" smtClean="0"/>
          </a:p>
          <a:p>
            <a:pPr eaLnBrk="1" hangingPunct="1">
              <a:buSzPct val="100000"/>
              <a:buFont typeface="Wingdings" panose="05000000000000000000" pitchFamily="2" charset="2"/>
              <a:buChar char="Ø"/>
            </a:pPr>
            <a:r>
              <a:rPr lang="en-US" altLang="en-US" sz="2200" dirty="0" smtClean="0"/>
              <a:t>Therefore, issues in taxation arise due </a:t>
            </a:r>
            <a:r>
              <a:rPr lang="en-US" altLang="en-US" sz="2200" dirty="0"/>
              <a:t>to income earned in foreign state and its taxation </a:t>
            </a:r>
            <a:r>
              <a:rPr lang="en-US" altLang="en-US" sz="2200" dirty="0" smtClean="0"/>
              <a:t>in resident </a:t>
            </a:r>
            <a:r>
              <a:rPr lang="en-US" altLang="en-US" sz="2200" dirty="0"/>
              <a:t>state </a:t>
            </a:r>
            <a:r>
              <a:rPr lang="en-US" altLang="en-US" sz="2200" dirty="0" smtClean="0"/>
              <a:t>(i.e. taxation </a:t>
            </a:r>
            <a:r>
              <a:rPr lang="en-US" altLang="en-US" sz="2200" dirty="0"/>
              <a:t>of global income) as well </a:t>
            </a:r>
            <a:r>
              <a:rPr lang="en-US" altLang="en-US" sz="2200" dirty="0" smtClean="0"/>
              <a:t>as in </a:t>
            </a:r>
            <a:r>
              <a:rPr lang="en-US" altLang="en-US" sz="2200" dirty="0"/>
              <a:t>foreign state </a:t>
            </a:r>
            <a:r>
              <a:rPr lang="en-US" altLang="en-US" sz="2200" dirty="0" smtClean="0"/>
              <a:t>(i.e. source </a:t>
            </a:r>
            <a:r>
              <a:rPr lang="en-US" altLang="en-US" sz="2200" dirty="0"/>
              <a:t>based taxation</a:t>
            </a:r>
            <a:r>
              <a:rPr lang="en-US" altLang="en-US" sz="2200" dirty="0" smtClean="0"/>
              <a:t>).</a:t>
            </a:r>
          </a:p>
        </p:txBody>
      </p:sp>
      <p:sp>
        <p:nvSpPr>
          <p:cNvPr id="5126" name="Rectangle 14"/>
          <p:cNvSpPr>
            <a:spLocks noGrp="1" noChangeArrowheads="1"/>
          </p:cNvSpPr>
          <p:nvPr>
            <p:ph type="dt" sz="quarter" idx="10"/>
          </p:nvPr>
        </p:nvSpPr>
        <p:spPr>
          <a:xfrm>
            <a:off x="198438"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32825255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1C8FB18-AF89-40B0-BBEF-8151057576A5}" type="slidenum">
              <a:rPr lang="en-US" altLang="en-US"/>
              <a:pPr/>
              <a:t>30</a:t>
            </a:fld>
            <a:endParaRPr lang="en-US" altLang="en-US"/>
          </a:p>
        </p:txBody>
      </p:sp>
      <p:sp>
        <p:nvSpPr>
          <p:cNvPr id="13316" name="Rectangle 2"/>
          <p:cNvSpPr>
            <a:spLocks noGrp="1" noChangeArrowheads="1"/>
          </p:cNvSpPr>
          <p:nvPr>
            <p:ph type="title"/>
          </p:nvPr>
        </p:nvSpPr>
        <p:spPr/>
        <p:txBody>
          <a:bodyPr/>
          <a:lstStyle/>
          <a:p>
            <a:pPr eaLnBrk="1" hangingPunct="1"/>
            <a:r>
              <a:rPr lang="en-US" altLang="en-US" sz="4000" dirty="0" smtClean="0"/>
              <a:t>How to apply DTAA (</a:t>
            </a:r>
            <a:r>
              <a:rPr lang="en-US" altLang="en-US" sz="4000" dirty="0" err="1" smtClean="0"/>
              <a:t>con’t</a:t>
            </a:r>
            <a:r>
              <a:rPr lang="en-US" altLang="en-US" sz="4000" dirty="0" smtClean="0"/>
              <a:t>)</a:t>
            </a:r>
          </a:p>
        </p:txBody>
      </p:sp>
      <p:sp>
        <p:nvSpPr>
          <p:cNvPr id="13317" name="Rectangle 3"/>
          <p:cNvSpPr>
            <a:spLocks noGrp="1" noChangeArrowheads="1"/>
          </p:cNvSpPr>
          <p:nvPr>
            <p:ph type="body" idx="1"/>
          </p:nvPr>
        </p:nvSpPr>
        <p:spPr>
          <a:xfrm>
            <a:off x="1182688" y="2017713"/>
            <a:ext cx="7772400" cy="4459287"/>
          </a:xfrm>
        </p:spPr>
        <p:txBody>
          <a:bodyPr/>
          <a:lstStyle/>
          <a:p>
            <a:pPr eaLnBrk="1" hangingPunct="1"/>
            <a:r>
              <a:rPr lang="en-US" altLang="en-US" sz="2000" b="1" dirty="0" smtClean="0"/>
              <a:t>Next determine taxability as under:</a:t>
            </a:r>
          </a:p>
          <a:p>
            <a:pPr marL="0" indent="0" eaLnBrk="1" hangingPunct="1">
              <a:buNone/>
            </a:pPr>
            <a:endParaRPr lang="en-US" altLang="en-US" sz="2000" b="1" dirty="0" smtClean="0"/>
          </a:p>
          <a:p>
            <a:pPr eaLnBrk="1" hangingPunct="1"/>
            <a:endParaRPr lang="en-US" altLang="en-US" sz="2000" dirty="0" smtClean="0"/>
          </a:p>
          <a:p>
            <a:pPr eaLnBrk="1" hangingPunct="1"/>
            <a:endParaRPr lang="en-US" altLang="en-US" sz="2000" dirty="0" smtClean="0"/>
          </a:p>
        </p:txBody>
      </p:sp>
      <p:sp>
        <p:nvSpPr>
          <p:cNvPr id="13318" name="Rectangle 14"/>
          <p:cNvSpPr>
            <a:spLocks noGrp="1" noChangeArrowheads="1"/>
          </p:cNvSpPr>
          <p:nvPr>
            <p:ph type="dt" sz="quarter" idx="10"/>
          </p:nvPr>
        </p:nvSpPr>
        <p:spPr>
          <a:xfrm>
            <a:off x="230188" y="64770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graphicFrame>
        <p:nvGraphicFramePr>
          <p:cNvPr id="3" name="Table 2"/>
          <p:cNvGraphicFramePr>
            <a:graphicFrameLocks noGrp="1"/>
          </p:cNvGraphicFramePr>
          <p:nvPr>
            <p:extLst>
              <p:ext uri="{D42A27DB-BD31-4B8C-83A1-F6EECF244321}">
                <p14:modId xmlns:p14="http://schemas.microsoft.com/office/powerpoint/2010/main" val="1857318429"/>
              </p:ext>
            </p:extLst>
          </p:nvPr>
        </p:nvGraphicFramePr>
        <p:xfrm>
          <a:off x="381000" y="2514599"/>
          <a:ext cx="8508186" cy="4216400"/>
        </p:xfrm>
        <a:graphic>
          <a:graphicData uri="http://schemas.openxmlformats.org/drawingml/2006/table">
            <a:tbl>
              <a:tblPr firstRow="1" bandRow="1">
                <a:tableStyleId>{5202B0CA-FC54-4496-8BCA-5EF66A818D29}</a:tableStyleId>
              </a:tblPr>
              <a:tblGrid>
                <a:gridCol w="381000"/>
                <a:gridCol w="242570"/>
                <a:gridCol w="415290"/>
                <a:gridCol w="208280"/>
                <a:gridCol w="7261046"/>
              </a:tblGrid>
              <a:tr h="377371">
                <a:tc gridSpan="4">
                  <a:txBody>
                    <a:bodyPr/>
                    <a:lstStyle/>
                    <a:p>
                      <a:r>
                        <a:rPr lang="en-US" dirty="0" smtClean="0"/>
                        <a:t>Step</a:t>
                      </a:r>
                      <a:endParaRPr lang="en-US" dirty="0"/>
                    </a:p>
                  </a:txBody>
                  <a:tcPr>
                    <a:solidFill>
                      <a:schemeClr val="tx1">
                        <a:lumMod val="50000"/>
                        <a:lumOff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dirty="0" smtClean="0"/>
                        <a:t>Description</a:t>
                      </a:r>
                      <a:endParaRPr lang="en-US" dirty="0"/>
                    </a:p>
                  </a:txBody>
                  <a:tcPr>
                    <a:solidFill>
                      <a:schemeClr val="tx1">
                        <a:lumMod val="50000"/>
                        <a:lumOff val="50000"/>
                      </a:schemeClr>
                    </a:solidFill>
                  </a:tcPr>
                </a:tc>
              </a:tr>
              <a:tr h="660400">
                <a:tc gridSpan="4">
                  <a:txBody>
                    <a:bodyPr/>
                    <a:lstStyle/>
                    <a:p>
                      <a:pPr algn="l"/>
                      <a:r>
                        <a:rPr lang="en-US" dirty="0" smtClean="0"/>
                        <a:t> 1</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dirty="0" smtClean="0"/>
                        <a:t>Determine the nature of income arising to the NR / FC according to ITA and the articles of DTAA (specific and general).</a:t>
                      </a:r>
                      <a:endParaRPr lang="en-US" dirty="0"/>
                    </a:p>
                  </a:txBody>
                  <a:tcPr/>
                </a:tc>
              </a:tr>
              <a:tr h="660400">
                <a:tc gridSpan="4">
                  <a:txBody>
                    <a:bodyPr/>
                    <a:lstStyle/>
                    <a:p>
                      <a:pPr algn="l"/>
                      <a:r>
                        <a:rPr lang="en-US" dirty="0" smtClean="0"/>
                        <a:t> 2</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dirty="0" smtClean="0"/>
                        <a:t>If any of the Specific Articles for taxation as per DTAA are applicable as per the nature of income under ITA, then the income is computed under ITA but having regard to provisions of that Article</a:t>
                      </a:r>
                      <a:endParaRPr lang="en-US" dirty="0"/>
                    </a:p>
                  </a:txBody>
                  <a:tcPr/>
                </a:tc>
              </a:tr>
              <a:tr h="660400">
                <a:tc gridSpan="2">
                  <a:txBody>
                    <a:bodyPr/>
                    <a:lstStyle/>
                    <a:p>
                      <a:pPr algn="l"/>
                      <a:r>
                        <a:rPr lang="en-US" dirty="0" smtClean="0"/>
                        <a:t> 3</a:t>
                      </a:r>
                    </a:p>
                  </a:txBody>
                  <a:tcPr/>
                </a:tc>
                <a:tc hMerge="1">
                  <a:txBody>
                    <a:bodyPr/>
                    <a:lstStyle/>
                    <a:p>
                      <a:endParaRPr lang="en-US"/>
                    </a:p>
                  </a:txBody>
                  <a:tcPr/>
                </a:tc>
                <a:tc gridSpan="2">
                  <a:txBody>
                    <a:bodyPr/>
                    <a:lstStyle/>
                    <a:p>
                      <a:endParaRPr lang="en-US" dirty="0" smtClean="0"/>
                    </a:p>
                  </a:txBody>
                  <a:tcPr/>
                </a:tc>
                <a:tc hMerge="1">
                  <a:txBody>
                    <a:bodyPr/>
                    <a:lstStyle/>
                    <a:p>
                      <a:endParaRPr lang="en-US"/>
                    </a:p>
                  </a:txBody>
                  <a:tcPr/>
                </a:tc>
                <a:tc>
                  <a:txBody>
                    <a:bodyPr/>
                    <a:lstStyle/>
                    <a:p>
                      <a:r>
                        <a:rPr lang="en-US" dirty="0" smtClean="0"/>
                        <a:t>If the Non-Resident has a Permanent Establishment (PE) in India then general articles for taxation would be applicable</a:t>
                      </a:r>
                    </a:p>
                  </a:txBody>
                  <a:tcPr/>
                </a:tc>
              </a:tr>
              <a:tr h="660400">
                <a:tc>
                  <a:txBody>
                    <a:bodyPr/>
                    <a:lstStyle/>
                    <a:p>
                      <a:pPr algn="ctr"/>
                      <a:r>
                        <a:rPr lang="en-US" dirty="0" smtClean="0"/>
                        <a:t> 4</a:t>
                      </a:r>
                    </a:p>
                  </a:txBody>
                  <a:tcPr/>
                </a:tc>
                <a:tc>
                  <a:txBody>
                    <a:bodyPr/>
                    <a:lstStyle/>
                    <a:p>
                      <a:pPr algn="ctr"/>
                      <a:endParaRPr lang="en-US" dirty="0" smtClean="0"/>
                    </a:p>
                  </a:txBody>
                  <a:tcPr/>
                </a:tc>
                <a:tc>
                  <a:txBody>
                    <a:bodyPr/>
                    <a:lstStyle/>
                    <a:p>
                      <a:endParaRPr lang="en-US" dirty="0" smtClean="0"/>
                    </a:p>
                  </a:txBody>
                  <a:tcPr/>
                </a:tc>
                <a:tc>
                  <a:txBody>
                    <a:bodyPr/>
                    <a:lstStyle/>
                    <a:p>
                      <a:endParaRPr lang="en-US" dirty="0" smtClean="0"/>
                    </a:p>
                  </a:txBody>
                  <a:tcPr/>
                </a:tc>
                <a:tc>
                  <a:txBody>
                    <a:bodyPr/>
                    <a:lstStyle/>
                    <a:p>
                      <a:r>
                        <a:rPr lang="en-US" dirty="0" smtClean="0"/>
                        <a:t>Accordingly determine the tax liability under the DTAA and under the IT Act. If tax is not payable under ITA, treaty may not be looked</a:t>
                      </a:r>
                      <a:r>
                        <a:rPr lang="en-US" baseline="0" dirty="0" smtClean="0"/>
                        <a:t> into.</a:t>
                      </a:r>
                      <a:endParaRPr lang="en-US" dirty="0" smtClean="0"/>
                    </a:p>
                  </a:txBody>
                  <a:tcPr/>
                </a:tc>
              </a:tr>
              <a:tr h="943429">
                <a:tc>
                  <a:txBody>
                    <a:bodyPr/>
                    <a:lstStyle/>
                    <a:p>
                      <a:pPr algn="ctr"/>
                      <a:r>
                        <a:rPr lang="en-US" dirty="0" smtClean="0"/>
                        <a:t> 5</a:t>
                      </a:r>
                    </a:p>
                  </a:txBody>
                  <a:tcPr/>
                </a:tc>
                <a:tc>
                  <a:txBody>
                    <a:bodyPr/>
                    <a:lstStyle/>
                    <a:p>
                      <a:pPr algn="ctr"/>
                      <a:endParaRPr lang="en-US" dirty="0" smtClean="0"/>
                    </a:p>
                  </a:txBody>
                  <a:tcPr/>
                </a:tc>
                <a:tc>
                  <a:txBody>
                    <a:bodyPr/>
                    <a:lstStyle/>
                    <a:p>
                      <a:endParaRPr lang="en-US" dirty="0" smtClean="0"/>
                    </a:p>
                  </a:txBody>
                  <a:tcPr/>
                </a:tc>
                <a:tc>
                  <a:txBody>
                    <a:bodyPr/>
                    <a:lstStyle/>
                    <a:p>
                      <a:endParaRPr lang="en-US" dirty="0" smtClean="0"/>
                    </a:p>
                  </a:txBody>
                  <a:tcPr/>
                </a:tc>
                <a:tc>
                  <a:txBody>
                    <a:bodyPr/>
                    <a:lstStyle/>
                    <a:p>
                      <a:r>
                        <a:rPr lang="en-US" dirty="0" smtClean="0"/>
                        <a:t>Applying section S.90(2), determine whether IT Act / DTAA is more beneficial (treaty override) and accordingly finalize tax liability as per more beneficial provisions.</a:t>
                      </a:r>
                    </a:p>
                  </a:txBody>
                  <a:tcPr/>
                </a:tc>
              </a:tr>
            </a:tbl>
          </a:graphicData>
        </a:graphic>
      </p:graphicFrame>
    </p:spTree>
    <p:extLst>
      <p:ext uri="{BB962C8B-B14F-4D97-AF65-F5344CB8AC3E}">
        <p14:creationId xmlns:p14="http://schemas.microsoft.com/office/powerpoint/2010/main" val="10654605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0E519DD-B640-4EC5-B9AE-056D73E0B25E}" type="slidenum">
              <a:rPr lang="en-US" altLang="en-US" sz="1400"/>
              <a:pPr eaLnBrk="1" hangingPunct="1"/>
              <a:t>31</a:t>
            </a:fld>
            <a:endParaRPr lang="en-US" altLang="en-US" sz="1400"/>
          </a:p>
        </p:txBody>
      </p:sp>
      <p:sp>
        <p:nvSpPr>
          <p:cNvPr id="32772" name="Rectangle 2"/>
          <p:cNvSpPr>
            <a:spLocks noGrp="1" noChangeArrowheads="1"/>
          </p:cNvSpPr>
          <p:nvPr>
            <p:ph type="title"/>
          </p:nvPr>
        </p:nvSpPr>
        <p:spPr/>
        <p:txBody>
          <a:bodyPr/>
          <a:lstStyle/>
          <a:p>
            <a:pPr eaLnBrk="1" hangingPunct="1"/>
            <a:r>
              <a:rPr lang="en-US" altLang="en-US" sz="4000" smtClean="0"/>
              <a:t>Taxation of Non Residents – Treaty Operation</a:t>
            </a:r>
          </a:p>
        </p:txBody>
      </p:sp>
      <p:sp>
        <p:nvSpPr>
          <p:cNvPr id="32773" name="Rectangle 3"/>
          <p:cNvSpPr>
            <a:spLocks noGrp="1" noChangeArrowheads="1"/>
          </p:cNvSpPr>
          <p:nvPr>
            <p:ph type="body" idx="1"/>
          </p:nvPr>
        </p:nvSpPr>
        <p:spPr>
          <a:xfrm>
            <a:off x="1182688" y="2017713"/>
            <a:ext cx="7772400" cy="4459287"/>
          </a:xfrm>
        </p:spPr>
        <p:txBody>
          <a:bodyPr/>
          <a:lstStyle/>
          <a:p>
            <a:pPr eaLnBrk="1" hangingPunct="1"/>
            <a:r>
              <a:rPr lang="en-US" altLang="en-US" sz="2200" dirty="0" smtClean="0">
                <a:latin typeface="Calibri" panose="020F0502020204030204" pitchFamily="34" charset="0"/>
                <a:cs typeface="Calibri" panose="020F0502020204030204" pitchFamily="34" charset="0"/>
              </a:rPr>
              <a:t>Source Rule</a:t>
            </a:r>
          </a:p>
          <a:p>
            <a:pPr eaLnBrk="1" hangingPunct="1"/>
            <a:r>
              <a:rPr lang="en-US" altLang="en-US" sz="2200" dirty="0" smtClean="0">
                <a:latin typeface="Calibri" panose="020F0502020204030204" pitchFamily="34" charset="0"/>
                <a:cs typeface="Calibri" panose="020F0502020204030204" pitchFamily="34" charset="0"/>
              </a:rPr>
              <a:t>Source taxation limitation</a:t>
            </a:r>
          </a:p>
          <a:p>
            <a:pPr eaLnBrk="1" hangingPunct="1"/>
            <a:r>
              <a:rPr lang="en-US" altLang="en-US" sz="2200" dirty="0" smtClean="0">
                <a:latin typeface="Calibri" panose="020F0502020204030204" pitchFamily="34" charset="0"/>
                <a:cs typeface="Calibri" panose="020F0502020204030204" pitchFamily="34" charset="0"/>
              </a:rPr>
              <a:t>Alternate possible Article of the DTAA</a:t>
            </a:r>
          </a:p>
          <a:p>
            <a:pPr eaLnBrk="1" hangingPunct="1"/>
            <a:r>
              <a:rPr lang="en-US" altLang="en-US" sz="2200" dirty="0" smtClean="0">
                <a:latin typeface="Calibri" panose="020F0502020204030204" pitchFamily="34" charset="0"/>
                <a:cs typeface="Calibri" panose="020F0502020204030204" pitchFamily="34" charset="0"/>
              </a:rPr>
              <a:t>Lower rates of taxation</a:t>
            </a:r>
          </a:p>
          <a:p>
            <a:pPr eaLnBrk="1" hangingPunct="1"/>
            <a:r>
              <a:rPr lang="en-US" altLang="en-US" sz="2200" dirty="0" smtClean="0">
                <a:latin typeface="Calibri" panose="020F0502020204030204" pitchFamily="34" charset="0"/>
                <a:cs typeface="Calibri" panose="020F0502020204030204" pitchFamily="34" charset="0"/>
              </a:rPr>
              <a:t>Narrower scope of income</a:t>
            </a:r>
          </a:p>
          <a:p>
            <a:pPr eaLnBrk="1" hangingPunct="1"/>
            <a:r>
              <a:rPr lang="en-US" altLang="en-US" sz="2200" dirty="0" smtClean="0">
                <a:latin typeface="Calibri" panose="020F0502020204030204" pitchFamily="34" charset="0"/>
                <a:cs typeface="Calibri" panose="020F0502020204030204" pitchFamily="34" charset="0"/>
              </a:rPr>
              <a:t>Not a charging provision, can only reduce burden</a:t>
            </a:r>
          </a:p>
          <a:p>
            <a:pPr eaLnBrk="1" hangingPunct="1"/>
            <a:r>
              <a:rPr lang="en-US" altLang="en-US" sz="2200" dirty="0" smtClean="0">
                <a:latin typeface="Calibri" panose="020F0502020204030204" pitchFamily="34" charset="0"/>
                <a:cs typeface="Calibri" panose="020F0502020204030204" pitchFamily="34" charset="0"/>
              </a:rPr>
              <a:t>Treaty, a part of domestic law</a:t>
            </a:r>
          </a:p>
          <a:p>
            <a:pPr eaLnBrk="1" hangingPunct="1"/>
            <a:r>
              <a:rPr lang="en-US" altLang="en-US" sz="2200" dirty="0" smtClean="0">
                <a:latin typeface="Calibri" panose="020F0502020204030204" pitchFamily="34" charset="0"/>
                <a:cs typeface="Calibri" panose="020F0502020204030204" pitchFamily="34" charset="0"/>
              </a:rPr>
              <a:t>Computation rule of ITA applies</a:t>
            </a:r>
          </a:p>
          <a:p>
            <a:pPr eaLnBrk="1" hangingPunct="1"/>
            <a:r>
              <a:rPr lang="en-US" altLang="en-US" sz="2200" dirty="0" smtClean="0">
                <a:latin typeface="Calibri" panose="020F0502020204030204" pitchFamily="34" charset="0"/>
                <a:cs typeface="Calibri" panose="020F0502020204030204" pitchFamily="34" charset="0"/>
              </a:rPr>
              <a:t>Article 3(2) of DTAA for meaning of words / phrases</a:t>
            </a:r>
          </a:p>
          <a:p>
            <a:pPr eaLnBrk="1" hangingPunct="1"/>
            <a:r>
              <a:rPr lang="en-US" altLang="en-US" sz="2200" dirty="0" smtClean="0">
                <a:latin typeface="Calibri" panose="020F0502020204030204" pitchFamily="34" charset="0"/>
                <a:cs typeface="Calibri" panose="020F0502020204030204" pitchFamily="34" charset="0"/>
              </a:rPr>
              <a:t>Non discrimination under Article 24 of DTAA</a:t>
            </a:r>
          </a:p>
          <a:p>
            <a:pPr eaLnBrk="1" hangingPunct="1"/>
            <a:r>
              <a:rPr lang="en-US" altLang="en-US" sz="2200" dirty="0" smtClean="0">
                <a:latin typeface="Calibri" panose="020F0502020204030204" pitchFamily="34" charset="0"/>
                <a:cs typeface="Calibri" panose="020F0502020204030204" pitchFamily="34" charset="0"/>
              </a:rPr>
              <a:t>Information Exchange and Mutual Assistance Procedure</a:t>
            </a:r>
          </a:p>
        </p:txBody>
      </p:sp>
    </p:spTree>
    <p:extLst>
      <p:ext uri="{BB962C8B-B14F-4D97-AF65-F5344CB8AC3E}">
        <p14:creationId xmlns:p14="http://schemas.microsoft.com/office/powerpoint/2010/main" val="35940561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AD040725-BE1B-4D27-9585-BAA8AA483C7F}" type="slidenum">
              <a:rPr lang="en-US" altLang="en-US" sz="1400"/>
              <a:pPr eaLnBrk="1" hangingPunct="1"/>
              <a:t>32</a:t>
            </a:fld>
            <a:endParaRPr lang="en-US" altLang="en-US" sz="1400"/>
          </a:p>
        </p:txBody>
      </p:sp>
      <p:sp>
        <p:nvSpPr>
          <p:cNvPr id="33796" name="Rectangle 2"/>
          <p:cNvSpPr>
            <a:spLocks noGrp="1" noChangeArrowheads="1"/>
          </p:cNvSpPr>
          <p:nvPr>
            <p:ph type="title"/>
          </p:nvPr>
        </p:nvSpPr>
        <p:spPr/>
        <p:txBody>
          <a:bodyPr/>
          <a:lstStyle/>
          <a:p>
            <a:pPr eaLnBrk="1" hangingPunct="1"/>
            <a:r>
              <a:rPr lang="en-US" altLang="en-US" sz="4000" smtClean="0"/>
              <a:t>Taxation of Non Residents – Computation of Income</a:t>
            </a:r>
          </a:p>
        </p:txBody>
      </p:sp>
      <p:sp>
        <p:nvSpPr>
          <p:cNvPr id="33797" name="Rectangle 3"/>
          <p:cNvSpPr>
            <a:spLocks noGrp="1" noChangeArrowheads="1"/>
          </p:cNvSpPr>
          <p:nvPr>
            <p:ph type="body" idx="1"/>
          </p:nvPr>
        </p:nvSpPr>
        <p:spPr>
          <a:xfrm>
            <a:off x="1182688" y="2017713"/>
            <a:ext cx="7772400" cy="4306887"/>
          </a:xfrm>
        </p:spPr>
        <p:txBody>
          <a:bodyPr/>
          <a:lstStyle/>
          <a:p>
            <a:pPr eaLnBrk="1" hangingPunct="1"/>
            <a:r>
              <a:rPr lang="en-US" altLang="en-US" sz="2000" smtClean="0">
                <a:latin typeface="Calibri" panose="020F0502020204030204" pitchFamily="34" charset="0"/>
                <a:cs typeface="Calibri" panose="020F0502020204030204" pitchFamily="34" charset="0"/>
              </a:rPr>
              <a:t>Specific provisions Vs general provisions</a:t>
            </a:r>
          </a:p>
          <a:p>
            <a:pPr lvl="1" eaLnBrk="1" hangingPunct="1">
              <a:buFont typeface="Wingdings" panose="05000000000000000000" pitchFamily="2" charset="2"/>
              <a:buChar char="Ø"/>
            </a:pPr>
            <a:r>
              <a:rPr lang="en-US" altLang="en-US" sz="1800" smtClean="0">
                <a:latin typeface="Calibri" panose="020F0502020204030204" pitchFamily="34" charset="0"/>
                <a:cs typeface="Calibri" panose="020F0502020204030204" pitchFamily="34" charset="0"/>
              </a:rPr>
              <a:t>CIT Vs Copes Vulcan Inc. [167 ITR 884 (MAD.)]</a:t>
            </a:r>
          </a:p>
          <a:p>
            <a:pPr eaLnBrk="1" hangingPunct="1"/>
            <a:r>
              <a:rPr lang="en-US" altLang="en-US" sz="2000" smtClean="0">
                <a:latin typeface="Calibri" panose="020F0502020204030204" pitchFamily="34" charset="0"/>
                <a:cs typeface="Calibri" panose="020F0502020204030204" pitchFamily="34" charset="0"/>
              </a:rPr>
              <a:t>Exclusion from income of each type</a:t>
            </a:r>
          </a:p>
          <a:p>
            <a:pPr eaLnBrk="1" hangingPunct="1"/>
            <a:r>
              <a:rPr lang="en-US" altLang="en-US" sz="2000" smtClean="0">
                <a:latin typeface="Calibri" panose="020F0502020204030204" pitchFamily="34" charset="0"/>
                <a:cs typeface="Calibri" panose="020F0502020204030204" pitchFamily="34" charset="0"/>
              </a:rPr>
              <a:t>Gross basis of taxation Vs net basis of taxation</a:t>
            </a:r>
          </a:p>
          <a:p>
            <a:pPr eaLnBrk="1" hangingPunct="1"/>
            <a:r>
              <a:rPr lang="en-US" altLang="en-US" sz="2000" smtClean="0">
                <a:latin typeface="Calibri" panose="020F0502020204030204" pitchFamily="34" charset="0"/>
                <a:cs typeface="Calibri" panose="020F0502020204030204" pitchFamily="34" charset="0"/>
              </a:rPr>
              <a:t>Scheme of the ITA – Gross basis, Net basis, Tax rates &amp; TDS</a:t>
            </a:r>
          </a:p>
          <a:p>
            <a:pPr eaLnBrk="1" hangingPunct="1"/>
            <a:r>
              <a:rPr lang="en-US" altLang="en-US" sz="2000" smtClean="0">
                <a:latin typeface="Calibri" panose="020F0502020204030204" pitchFamily="34" charset="0"/>
                <a:cs typeface="Calibri" panose="020F0502020204030204" pitchFamily="34" charset="0"/>
              </a:rPr>
              <a:t>Simultaneous operations of the provisions are normally avoided</a:t>
            </a:r>
          </a:p>
          <a:p>
            <a:pPr eaLnBrk="1" hangingPunct="1"/>
            <a:r>
              <a:rPr lang="en-US" altLang="en-US" sz="2000" smtClean="0">
                <a:latin typeface="Calibri" panose="020F0502020204030204" pitchFamily="34" charset="0"/>
                <a:cs typeface="Calibri" panose="020F0502020204030204" pitchFamily="34" charset="0"/>
              </a:rPr>
              <a:t>Circular No. 333 dt. 2</a:t>
            </a:r>
            <a:r>
              <a:rPr lang="en-US" altLang="en-US" sz="2000" baseline="30000" smtClean="0">
                <a:latin typeface="Calibri" panose="020F0502020204030204" pitchFamily="34" charset="0"/>
                <a:cs typeface="Calibri" panose="020F0502020204030204" pitchFamily="34" charset="0"/>
              </a:rPr>
              <a:t>nd</a:t>
            </a:r>
            <a:r>
              <a:rPr lang="en-US" altLang="en-US" sz="2000" smtClean="0">
                <a:latin typeface="Calibri" panose="020F0502020204030204" pitchFamily="34" charset="0"/>
                <a:cs typeface="Calibri" panose="020F0502020204030204" pitchFamily="34" charset="0"/>
              </a:rPr>
              <a:t> April, 1982 &amp; S.90(2): If provisions of the DTAA are beneficial, then that shall prevail</a:t>
            </a:r>
          </a:p>
          <a:p>
            <a:pPr lvl="1" eaLnBrk="1" hangingPunct="1">
              <a:buFont typeface="Wingdings" panose="05000000000000000000" pitchFamily="2" charset="2"/>
              <a:buChar char="Ø"/>
            </a:pPr>
            <a:r>
              <a:rPr lang="en-US" altLang="en-US" sz="1800" smtClean="0">
                <a:latin typeface="Calibri" panose="020F0502020204030204" pitchFamily="34" charset="0"/>
                <a:cs typeface="Calibri" panose="020F0502020204030204" pitchFamily="34" charset="0"/>
              </a:rPr>
              <a:t>CIT Vs Vishakhapatnam Port Trust [144 ITR 146 (SC)]</a:t>
            </a:r>
          </a:p>
        </p:txBody>
      </p:sp>
    </p:spTree>
    <p:extLst>
      <p:ext uri="{BB962C8B-B14F-4D97-AF65-F5344CB8AC3E}">
        <p14:creationId xmlns:p14="http://schemas.microsoft.com/office/powerpoint/2010/main" val="16742056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AD040725-BE1B-4D27-9585-BAA8AA483C7F}" type="slidenum">
              <a:rPr lang="en-US" altLang="en-US" sz="1400"/>
              <a:pPr eaLnBrk="1" hangingPunct="1"/>
              <a:t>33</a:t>
            </a:fld>
            <a:endParaRPr lang="en-US" altLang="en-US" sz="1400"/>
          </a:p>
        </p:txBody>
      </p:sp>
      <p:sp>
        <p:nvSpPr>
          <p:cNvPr id="33796" name="Rectangle 2"/>
          <p:cNvSpPr>
            <a:spLocks noGrp="1" noChangeArrowheads="1"/>
          </p:cNvSpPr>
          <p:nvPr>
            <p:ph type="title"/>
          </p:nvPr>
        </p:nvSpPr>
        <p:spPr/>
        <p:txBody>
          <a:bodyPr/>
          <a:lstStyle/>
          <a:p>
            <a:pPr eaLnBrk="1" hangingPunct="1"/>
            <a:r>
              <a:rPr lang="en-US" altLang="en-US" sz="3200" dirty="0" smtClean="0"/>
              <a:t>Taxation of Non Residents – Overview of provisions of IT Act</a:t>
            </a:r>
          </a:p>
        </p:txBody>
      </p:sp>
      <p:sp>
        <p:nvSpPr>
          <p:cNvPr id="33797" name="Rectangle 3"/>
          <p:cNvSpPr>
            <a:spLocks noGrp="1" noChangeArrowheads="1"/>
          </p:cNvSpPr>
          <p:nvPr>
            <p:ph type="body" idx="1"/>
          </p:nvPr>
        </p:nvSpPr>
        <p:spPr>
          <a:xfrm>
            <a:off x="457200" y="2017713"/>
            <a:ext cx="8497888" cy="4306887"/>
          </a:xfrm>
        </p:spPr>
        <p:txBody>
          <a:bodyPr/>
          <a:lstStyle/>
          <a:p>
            <a:pPr marL="0" indent="0" algn="ctr" eaLnBrk="1" hangingPunct="1">
              <a:buNone/>
            </a:pPr>
            <a:r>
              <a:rPr lang="en-US" altLang="en-US" sz="2000" b="1" dirty="0" smtClean="0">
                <a:latin typeface="Calibri" panose="020F0502020204030204" pitchFamily="34" charset="0"/>
                <a:cs typeface="Calibri" panose="020F0502020204030204" pitchFamily="34" charset="0"/>
              </a:rPr>
              <a:t>Taxation of Non Residents</a:t>
            </a:r>
          </a:p>
          <a:p>
            <a:pPr marL="0" indent="0" eaLnBrk="1" hangingPunct="1">
              <a:buNone/>
            </a:pPr>
            <a:endParaRPr lang="en-US" altLang="en-US" sz="2000" dirty="0">
              <a:latin typeface="Calibri" panose="020F0502020204030204" pitchFamily="34" charset="0"/>
              <a:cs typeface="Calibri" panose="020F0502020204030204" pitchFamily="34" charset="0"/>
            </a:endParaRPr>
          </a:p>
          <a:p>
            <a:pPr marL="0" indent="0" eaLnBrk="1" hangingPunct="1">
              <a:buNone/>
            </a:pPr>
            <a:endParaRPr lang="en-US" altLang="en-US" sz="2000" dirty="0" smtClean="0">
              <a:latin typeface="Calibri" panose="020F0502020204030204" pitchFamily="34" charset="0"/>
              <a:cs typeface="Calibri" panose="020F0502020204030204" pitchFamily="34" charset="0"/>
            </a:endParaRPr>
          </a:p>
          <a:p>
            <a:pPr marL="0" indent="0" eaLnBrk="1" hangingPunct="1">
              <a:buNone/>
            </a:pPr>
            <a:endParaRPr lang="en-US" altLang="en-US" sz="1800" dirty="0" smtClean="0">
              <a:latin typeface="Calibri" panose="020F0502020204030204" pitchFamily="34" charset="0"/>
              <a:cs typeface="Calibri" panose="020F0502020204030204" pitchFamily="34" charset="0"/>
            </a:endParaRPr>
          </a:p>
          <a:p>
            <a:pPr marL="0" indent="0" eaLnBrk="1" hangingPunct="1">
              <a:buNone/>
            </a:pPr>
            <a:endParaRPr lang="en-US" altLang="en-US" sz="1800" dirty="0">
              <a:latin typeface="Calibri" panose="020F0502020204030204" pitchFamily="34" charset="0"/>
              <a:cs typeface="Calibri" panose="020F0502020204030204" pitchFamily="34" charset="0"/>
            </a:endParaRPr>
          </a:p>
          <a:p>
            <a:pPr marL="0" indent="0" eaLnBrk="1" hangingPunct="1">
              <a:buNone/>
            </a:pPr>
            <a:endParaRPr lang="en-US" altLang="en-US" sz="1800" dirty="0" smtClean="0">
              <a:latin typeface="Calibri" panose="020F0502020204030204" pitchFamily="34" charset="0"/>
              <a:cs typeface="Calibri" panose="020F0502020204030204" pitchFamily="34" charset="0"/>
            </a:endParaRPr>
          </a:p>
          <a:p>
            <a:pPr marL="0" indent="0" eaLnBrk="1" hangingPunct="1">
              <a:buNone/>
            </a:pPr>
            <a:r>
              <a:rPr lang="en-US" altLang="en-US" sz="1800" dirty="0" smtClean="0">
                <a:latin typeface="Calibri" panose="020F0502020204030204" pitchFamily="34" charset="0"/>
                <a:cs typeface="Calibri" panose="020F0502020204030204" pitchFamily="34" charset="0"/>
              </a:rPr>
              <a:t>                 Charging                                   Procedural                                  Exemptions</a:t>
            </a:r>
            <a:endParaRPr lang="en-US" altLang="en-US" sz="1800" dirty="0">
              <a:latin typeface="Calibri" panose="020F0502020204030204" pitchFamily="34" charset="0"/>
              <a:cs typeface="Calibri" panose="020F0502020204030204" pitchFamily="34" charset="0"/>
            </a:endParaRPr>
          </a:p>
          <a:p>
            <a:pPr marL="0" indent="0" eaLnBrk="1" hangingPunct="1">
              <a:buNone/>
            </a:pPr>
            <a:r>
              <a:rPr lang="en-US" altLang="en-US" sz="1800" dirty="0" smtClean="0">
                <a:latin typeface="Calibri" panose="020F0502020204030204" pitchFamily="34" charset="0"/>
                <a:cs typeface="Calibri" panose="020F0502020204030204" pitchFamily="34" charset="0"/>
              </a:rPr>
              <a:t>                 provisions                                 </a:t>
            </a:r>
            <a:r>
              <a:rPr lang="en-US" altLang="en-US" sz="1800" dirty="0" err="1" smtClean="0">
                <a:latin typeface="Calibri" panose="020F0502020204030204" pitchFamily="34" charset="0"/>
                <a:cs typeface="Calibri" panose="020F0502020204030204" pitchFamily="34" charset="0"/>
              </a:rPr>
              <a:t>provisions</a:t>
            </a:r>
            <a:endParaRPr lang="en-US" altLang="en-US" sz="1800" dirty="0" smtClean="0">
              <a:latin typeface="Calibri" panose="020F0502020204030204" pitchFamily="34" charset="0"/>
              <a:cs typeface="Calibri" panose="020F0502020204030204" pitchFamily="34" charset="0"/>
            </a:endParaRPr>
          </a:p>
          <a:p>
            <a:pPr marL="0" indent="0" eaLnBrk="1" hangingPunct="1">
              <a:buNone/>
            </a:pPr>
            <a:endParaRPr lang="en-US" altLang="en-US" sz="1800" dirty="0">
              <a:latin typeface="Calibri" panose="020F0502020204030204" pitchFamily="34" charset="0"/>
              <a:cs typeface="Calibri" panose="020F0502020204030204" pitchFamily="34" charset="0"/>
            </a:endParaRPr>
          </a:p>
          <a:p>
            <a:pPr marL="0" indent="0" eaLnBrk="1" hangingPunct="1">
              <a:buNone/>
            </a:pPr>
            <a:endParaRPr lang="en-US" altLang="en-US" sz="1800" dirty="0" smtClean="0">
              <a:latin typeface="Calibri" panose="020F0502020204030204" pitchFamily="34" charset="0"/>
              <a:cs typeface="Calibri" panose="020F0502020204030204" pitchFamily="34" charset="0"/>
            </a:endParaRPr>
          </a:p>
          <a:p>
            <a:pPr marL="0" indent="0" eaLnBrk="1" hangingPunct="1">
              <a:buNone/>
            </a:pPr>
            <a:endParaRPr lang="en-US" altLang="en-US" sz="1800" dirty="0">
              <a:latin typeface="Calibri" panose="020F0502020204030204" pitchFamily="34" charset="0"/>
              <a:cs typeface="Calibri" panose="020F0502020204030204" pitchFamily="34" charset="0"/>
            </a:endParaRPr>
          </a:p>
          <a:p>
            <a:pPr marL="0" indent="0" eaLnBrk="1" hangingPunct="1">
              <a:buNone/>
            </a:pPr>
            <a:endParaRPr lang="en-US" altLang="en-US" sz="1800" dirty="0" smtClean="0">
              <a:latin typeface="Calibri" panose="020F0502020204030204" pitchFamily="34" charset="0"/>
              <a:cs typeface="Calibri" panose="020F0502020204030204" pitchFamily="34" charset="0"/>
            </a:endParaRPr>
          </a:p>
        </p:txBody>
      </p:sp>
      <p:cxnSp>
        <p:nvCxnSpPr>
          <p:cNvPr id="5" name="Straight Connector 4"/>
          <p:cNvCxnSpPr/>
          <p:nvPr/>
        </p:nvCxnSpPr>
        <p:spPr bwMode="auto">
          <a:xfrm>
            <a:off x="4572000" y="2362200"/>
            <a:ext cx="0" cy="10668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7" name="Straight Connector 6"/>
          <p:cNvCxnSpPr/>
          <p:nvPr/>
        </p:nvCxnSpPr>
        <p:spPr bwMode="auto">
          <a:xfrm>
            <a:off x="1828800" y="3429000"/>
            <a:ext cx="5486400"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0" name="Straight Arrow Connector 9"/>
          <p:cNvCxnSpPr/>
          <p:nvPr/>
        </p:nvCxnSpPr>
        <p:spPr bwMode="auto">
          <a:xfrm>
            <a:off x="1828800" y="3429000"/>
            <a:ext cx="0" cy="609600"/>
          </a:xfrm>
          <a:prstGeom prst="straightConnector1">
            <a:avLst/>
          </a:prstGeom>
          <a:solidFill>
            <a:schemeClr val="accent1"/>
          </a:solidFill>
          <a:ln w="9525" cap="flat" cmpd="sng" algn="ctr">
            <a:solidFill>
              <a:schemeClr val="tx1"/>
            </a:solidFill>
            <a:prstDash val="solid"/>
            <a:miter lim="800000"/>
            <a:headEnd type="none" w="med" len="med"/>
            <a:tailEnd type="triangle"/>
          </a:ln>
          <a:effectLst/>
        </p:spPr>
      </p:cxnSp>
      <p:cxnSp>
        <p:nvCxnSpPr>
          <p:cNvPr id="15" name="Straight Arrow Connector 14"/>
          <p:cNvCxnSpPr/>
          <p:nvPr/>
        </p:nvCxnSpPr>
        <p:spPr bwMode="auto">
          <a:xfrm>
            <a:off x="4569655" y="3429000"/>
            <a:ext cx="0" cy="609600"/>
          </a:xfrm>
          <a:prstGeom prst="straightConnector1">
            <a:avLst/>
          </a:prstGeom>
          <a:solidFill>
            <a:schemeClr val="accent1"/>
          </a:solidFill>
          <a:ln w="9525" cap="flat" cmpd="sng" algn="ctr">
            <a:solidFill>
              <a:schemeClr val="tx1"/>
            </a:solidFill>
            <a:prstDash val="solid"/>
            <a:miter lim="800000"/>
            <a:headEnd type="none" w="med" len="med"/>
            <a:tailEnd type="triangle"/>
          </a:ln>
          <a:effectLst/>
        </p:spPr>
      </p:cxnSp>
      <p:cxnSp>
        <p:nvCxnSpPr>
          <p:cNvPr id="16" name="Straight Arrow Connector 15"/>
          <p:cNvCxnSpPr/>
          <p:nvPr/>
        </p:nvCxnSpPr>
        <p:spPr bwMode="auto">
          <a:xfrm>
            <a:off x="7315200" y="3429000"/>
            <a:ext cx="0" cy="609600"/>
          </a:xfrm>
          <a:prstGeom prst="straightConnector1">
            <a:avLst/>
          </a:prstGeom>
          <a:solidFill>
            <a:schemeClr val="accent1"/>
          </a:solidFill>
          <a:ln w="9525" cap="flat" cmpd="sng" algn="ctr">
            <a:solidFill>
              <a:schemeClr val="tx1"/>
            </a:solidFill>
            <a:prstDash val="solid"/>
            <a:miter lim="800000"/>
            <a:headEnd type="none" w="med" len="med"/>
            <a:tailEnd type="triangle"/>
          </a:ln>
          <a:effectLst/>
        </p:spPr>
      </p:cxnSp>
    </p:spTree>
    <p:extLst>
      <p:ext uri="{BB962C8B-B14F-4D97-AF65-F5344CB8AC3E}">
        <p14:creationId xmlns:p14="http://schemas.microsoft.com/office/powerpoint/2010/main" val="23291127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pPr eaLnBrk="1" hangingPunct="1"/>
            <a:r>
              <a:rPr lang="en-US" altLang="en-US" sz="3200" dirty="0" smtClean="0"/>
              <a:t>Relevant Charging provisions of IT Act for International Taxation</a:t>
            </a:r>
          </a:p>
        </p:txBody>
      </p:sp>
      <p:sp>
        <p:nvSpPr>
          <p:cNvPr id="37894" name="Rectangle 14"/>
          <p:cNvSpPr>
            <a:spLocks noGrp="1" noChangeArrowheads="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endParaRPr lang="en-US" altLang="en-US" dirty="0" smtClean="0"/>
          </a:p>
        </p:txBody>
      </p:sp>
      <p:sp>
        <p:nvSpPr>
          <p:cNvPr id="378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6047EA2-A8FE-47B5-A67B-B8E6CF25459A}" type="slidenum">
              <a:rPr lang="en-US" altLang="en-US"/>
              <a:pPr/>
              <a:t>34</a:t>
            </a:fld>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786555845"/>
              </p:ext>
            </p:extLst>
          </p:nvPr>
        </p:nvGraphicFramePr>
        <p:xfrm>
          <a:off x="457199" y="2286000"/>
          <a:ext cx="8486776" cy="3580618"/>
        </p:xfrm>
        <a:graphic>
          <a:graphicData uri="http://schemas.openxmlformats.org/drawingml/2006/table">
            <a:tbl>
              <a:tblPr firstRow="1" bandRow="1">
                <a:tableStyleId>{073A0DAA-6AF3-43AB-8588-CEC1D06C72B9}</a:tableStyleId>
              </a:tblPr>
              <a:tblGrid>
                <a:gridCol w="2362202"/>
                <a:gridCol w="6124574"/>
              </a:tblGrid>
              <a:tr h="634430">
                <a:tc>
                  <a:txBody>
                    <a:bodyPr/>
                    <a:lstStyle/>
                    <a:p>
                      <a:r>
                        <a:rPr lang="en-US" sz="1400" dirty="0" smtClean="0"/>
                        <a:t>Section of IT Act</a:t>
                      </a:r>
                      <a:endParaRPr lang="en-US" sz="1400" dirty="0"/>
                    </a:p>
                  </a:txBody>
                  <a:tcPr/>
                </a:tc>
                <a:tc>
                  <a:txBody>
                    <a:bodyPr/>
                    <a:lstStyle/>
                    <a:p>
                      <a:r>
                        <a:rPr lang="en-US" sz="1400" dirty="0" smtClean="0"/>
                        <a:t>Provision</a:t>
                      </a:r>
                      <a:endParaRPr lang="en-US" sz="1400" dirty="0"/>
                    </a:p>
                  </a:txBody>
                  <a:tcPr/>
                </a:tc>
              </a:tr>
              <a:tr h="634430">
                <a:tc>
                  <a:txBody>
                    <a:bodyPr/>
                    <a:lstStyle/>
                    <a:p>
                      <a:r>
                        <a:rPr lang="en-US" sz="1400" dirty="0" smtClean="0"/>
                        <a:t>5</a:t>
                      </a:r>
                      <a:endParaRPr lang="en-US" sz="1400" dirty="0"/>
                    </a:p>
                  </a:txBody>
                  <a:tcPr/>
                </a:tc>
                <a:tc>
                  <a:txBody>
                    <a:bodyPr/>
                    <a:lstStyle/>
                    <a:p>
                      <a:r>
                        <a:rPr lang="en-US" sz="1400" dirty="0" smtClean="0"/>
                        <a:t>Scope of Total Income</a:t>
                      </a:r>
                    </a:p>
                  </a:txBody>
                  <a:tcPr/>
                </a:tc>
              </a:tr>
              <a:tr h="634430">
                <a:tc>
                  <a:txBody>
                    <a:bodyPr/>
                    <a:lstStyle/>
                    <a:p>
                      <a:r>
                        <a:rPr lang="en-US" sz="1400" dirty="0" smtClean="0"/>
                        <a:t>9</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Income deemed to accrue or arise in India</a:t>
                      </a:r>
                      <a:endParaRPr lang="en-US" sz="1400" dirty="0"/>
                    </a:p>
                  </a:txBody>
                  <a:tcPr/>
                </a:tc>
              </a:tr>
              <a:tr h="634430">
                <a:tc>
                  <a:txBody>
                    <a:bodyPr/>
                    <a:lstStyle/>
                    <a:p>
                      <a:r>
                        <a:rPr lang="en-US" sz="1400" dirty="0" smtClean="0"/>
                        <a:t>44B-44BBB &amp; 44C-44DA</a:t>
                      </a:r>
                      <a:endParaRPr lang="en-US" sz="1400" dirty="0"/>
                    </a:p>
                  </a:txBody>
                  <a:tcPr/>
                </a:tc>
                <a:tc>
                  <a:txBody>
                    <a:bodyPr/>
                    <a:lstStyle/>
                    <a:p>
                      <a:r>
                        <a:rPr lang="en-US" sz="1400" dirty="0" smtClean="0"/>
                        <a:t>Presumptive Tax</a:t>
                      </a:r>
                    </a:p>
                  </a:txBody>
                  <a:tcPr/>
                </a:tc>
              </a:tr>
              <a:tr h="521449">
                <a:tc>
                  <a:txBody>
                    <a:bodyPr/>
                    <a:lstStyle/>
                    <a:p>
                      <a:r>
                        <a:rPr lang="en-US" sz="1400" dirty="0" smtClean="0"/>
                        <a:t>Chapter</a:t>
                      </a:r>
                      <a:r>
                        <a:rPr lang="en-US" sz="1400" baseline="0" dirty="0" smtClean="0"/>
                        <a:t> XII-A:</a:t>
                      </a:r>
                      <a:r>
                        <a:rPr lang="en-US" sz="1400" dirty="0" smtClean="0"/>
                        <a:t> 115C-115I</a:t>
                      </a:r>
                      <a:endParaRPr lang="en-US" sz="1400" dirty="0"/>
                    </a:p>
                  </a:txBody>
                  <a:tcPr/>
                </a:tc>
                <a:tc>
                  <a:txBody>
                    <a:bodyPr/>
                    <a:lstStyle/>
                    <a:p>
                      <a:r>
                        <a:rPr lang="en-US" sz="1400" dirty="0" smtClean="0"/>
                        <a:t>Provisions</a:t>
                      </a:r>
                      <a:r>
                        <a:rPr lang="en-US" sz="1400" baseline="0" dirty="0" smtClean="0"/>
                        <a:t> relating to certain incomes of Non-Residents</a:t>
                      </a:r>
                      <a:endParaRPr lang="en-US" sz="1400" dirty="0"/>
                    </a:p>
                  </a:txBody>
                  <a:tcPr/>
                </a:tc>
              </a:tr>
              <a:tr h="521449">
                <a:tc>
                  <a:txBody>
                    <a:bodyPr/>
                    <a:lstStyle/>
                    <a:p>
                      <a:r>
                        <a:rPr lang="en-US" sz="1400" dirty="0" smtClean="0"/>
                        <a:t>172</a:t>
                      </a:r>
                      <a:endParaRPr lang="en-US" sz="1400" dirty="0"/>
                    </a:p>
                  </a:txBody>
                  <a:tcPr/>
                </a:tc>
                <a:tc>
                  <a:txBody>
                    <a:bodyPr/>
                    <a:lstStyle/>
                    <a:p>
                      <a:r>
                        <a:rPr lang="en-US" sz="1400" dirty="0" smtClean="0"/>
                        <a:t>Shipping business of non-residents</a:t>
                      </a:r>
                      <a:endParaRPr lang="en-US" sz="1400" dirty="0"/>
                    </a:p>
                  </a:txBody>
                  <a:tcPr/>
                </a:tc>
              </a:tr>
            </a:tbl>
          </a:graphicData>
        </a:graphic>
      </p:graphicFrame>
    </p:spTree>
    <p:extLst>
      <p:ext uri="{BB962C8B-B14F-4D97-AF65-F5344CB8AC3E}">
        <p14:creationId xmlns:p14="http://schemas.microsoft.com/office/powerpoint/2010/main" val="34708148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a:xfrm>
            <a:off x="7010840" y="6447695"/>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6047EA2-A8FE-47B5-A67B-B8E6CF25459A}" type="slidenum">
              <a:rPr lang="en-US" altLang="en-US"/>
              <a:pPr/>
              <a:t>35</a:t>
            </a:fld>
            <a:endParaRPr lang="en-US" altLang="en-US" dirty="0"/>
          </a:p>
        </p:txBody>
      </p:sp>
      <p:sp>
        <p:nvSpPr>
          <p:cNvPr id="37892" name="Rectangle 2"/>
          <p:cNvSpPr>
            <a:spLocks noGrp="1" noChangeArrowheads="1"/>
          </p:cNvSpPr>
          <p:nvPr>
            <p:ph type="title"/>
          </p:nvPr>
        </p:nvSpPr>
        <p:spPr/>
        <p:txBody>
          <a:bodyPr/>
          <a:lstStyle/>
          <a:p>
            <a:pPr eaLnBrk="1" hangingPunct="1"/>
            <a:r>
              <a:rPr lang="en-US" altLang="en-US" sz="3200" dirty="0" smtClean="0"/>
              <a:t>Relevant Procedural provisions of IT Act for International Taxation</a:t>
            </a:r>
          </a:p>
        </p:txBody>
      </p:sp>
      <p:sp>
        <p:nvSpPr>
          <p:cNvPr id="37893" name="Rectangle 3"/>
          <p:cNvSpPr>
            <a:spLocks noGrp="1" noChangeArrowheads="1"/>
          </p:cNvSpPr>
          <p:nvPr>
            <p:ph type="body" idx="1"/>
          </p:nvPr>
        </p:nvSpPr>
        <p:spPr>
          <a:xfrm>
            <a:off x="457200" y="1760538"/>
            <a:ext cx="8497888" cy="4792661"/>
          </a:xfrm>
        </p:spPr>
        <p:txBody>
          <a:bodyPr/>
          <a:lstStyle/>
          <a:p>
            <a:pPr eaLnBrk="1" hangingPunct="1"/>
            <a:endParaRPr lang="en-US" altLang="en-US" sz="2000" dirty="0" smtClean="0"/>
          </a:p>
        </p:txBody>
      </p:sp>
      <p:sp>
        <p:nvSpPr>
          <p:cNvPr id="37894" name="Rectangle 14"/>
          <p:cNvSpPr>
            <a:spLocks noGrp="1" noChangeArrowheads="1"/>
          </p:cNvSpPr>
          <p:nvPr>
            <p:ph type="dt" sz="quarter" idx="10"/>
          </p:nvPr>
        </p:nvSpPr>
        <p:spPr>
          <a:xfrm>
            <a:off x="-152400" y="6447695"/>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endParaRPr lang="en-US" alt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869747560"/>
              </p:ext>
            </p:extLst>
          </p:nvPr>
        </p:nvGraphicFramePr>
        <p:xfrm>
          <a:off x="443132" y="1829584"/>
          <a:ext cx="8486776" cy="4990592"/>
        </p:xfrm>
        <a:graphic>
          <a:graphicData uri="http://schemas.openxmlformats.org/drawingml/2006/table">
            <a:tbl>
              <a:tblPr firstRow="1" bandRow="1">
                <a:tableStyleId>{073A0DAA-6AF3-43AB-8588-CEC1D06C72B9}</a:tableStyleId>
              </a:tblPr>
              <a:tblGrid>
                <a:gridCol w="2071468"/>
                <a:gridCol w="6415308"/>
              </a:tblGrid>
              <a:tr h="370840">
                <a:tc>
                  <a:txBody>
                    <a:bodyPr/>
                    <a:lstStyle/>
                    <a:p>
                      <a:r>
                        <a:rPr lang="en-US" sz="1400" dirty="0" smtClean="0"/>
                        <a:t>Section of IT Act</a:t>
                      </a:r>
                      <a:endParaRPr lang="en-US" sz="1400" dirty="0"/>
                    </a:p>
                  </a:txBody>
                  <a:tcPr/>
                </a:tc>
                <a:tc>
                  <a:txBody>
                    <a:bodyPr/>
                    <a:lstStyle/>
                    <a:p>
                      <a:r>
                        <a:rPr lang="en-US" sz="1400" dirty="0" smtClean="0"/>
                        <a:t>Provision</a:t>
                      </a:r>
                      <a:endParaRPr lang="en-US" sz="1400" dirty="0"/>
                    </a:p>
                  </a:txBody>
                  <a:tcPr/>
                </a:tc>
              </a:tr>
              <a:tr h="370840">
                <a:tc>
                  <a:txBody>
                    <a:bodyPr/>
                    <a:lstStyle/>
                    <a:p>
                      <a:r>
                        <a:rPr lang="en-US" sz="1200" dirty="0" smtClean="0"/>
                        <a:t>2(30), 2(42)</a:t>
                      </a:r>
                      <a:endParaRPr lang="en-US" sz="1200" dirty="0"/>
                    </a:p>
                  </a:txBody>
                  <a:tcPr/>
                </a:tc>
                <a:tc>
                  <a:txBody>
                    <a:bodyPr/>
                    <a:lstStyle/>
                    <a:p>
                      <a:r>
                        <a:rPr lang="en-US" sz="1200" dirty="0" smtClean="0"/>
                        <a:t>Definition of a non-resident and</a:t>
                      </a:r>
                      <a:r>
                        <a:rPr lang="en-US" sz="1200" baseline="0" dirty="0" smtClean="0"/>
                        <a:t> resident</a:t>
                      </a:r>
                      <a:endParaRPr lang="en-US" sz="1200" dirty="0"/>
                    </a:p>
                  </a:txBody>
                  <a:tcPr/>
                </a:tc>
              </a:tr>
              <a:tr h="370840">
                <a:tc>
                  <a:txBody>
                    <a:bodyPr/>
                    <a:lstStyle/>
                    <a:p>
                      <a:r>
                        <a:rPr lang="en-US" sz="1200" dirty="0" smtClean="0"/>
                        <a:t>4 to 8</a:t>
                      </a:r>
                      <a:endParaRPr lang="en-US" sz="1200" dirty="0"/>
                    </a:p>
                  </a:txBody>
                  <a:tcPr/>
                </a:tc>
                <a:tc>
                  <a:txBody>
                    <a:bodyPr/>
                    <a:lstStyle/>
                    <a:p>
                      <a:r>
                        <a:rPr lang="en-US" sz="1200" dirty="0" smtClean="0"/>
                        <a:t>Charge</a:t>
                      </a:r>
                      <a:r>
                        <a:rPr lang="en-US" sz="1200" baseline="0" dirty="0" smtClean="0"/>
                        <a:t> of income-tax, scope to total income, etc.</a:t>
                      </a:r>
                      <a:endParaRPr lang="en-US" sz="1200" dirty="0"/>
                    </a:p>
                  </a:txBody>
                  <a:tcPr/>
                </a:tc>
              </a:tr>
              <a:tr h="370840">
                <a:tc>
                  <a:txBody>
                    <a:bodyPr/>
                    <a:lstStyle/>
                    <a:p>
                      <a:r>
                        <a:rPr lang="en-US" sz="1200" dirty="0" smtClean="0"/>
                        <a:t>40(a)(</a:t>
                      </a:r>
                      <a:r>
                        <a:rPr lang="en-US" sz="1200" dirty="0" err="1" smtClean="0"/>
                        <a:t>i</a:t>
                      </a:r>
                      <a:r>
                        <a:rPr lang="en-US" sz="1200" dirty="0" smtClean="0"/>
                        <a:t>), 44C</a:t>
                      </a:r>
                      <a:endParaRPr lang="en-US" sz="1200" dirty="0"/>
                    </a:p>
                  </a:txBody>
                  <a:tcPr/>
                </a:tc>
                <a:tc>
                  <a:txBody>
                    <a:bodyPr/>
                    <a:lstStyle/>
                    <a:p>
                      <a:r>
                        <a:rPr lang="en-US" sz="1200" dirty="0" smtClean="0"/>
                        <a:t>Amount not deductible, Head office expenditure of non-residents</a:t>
                      </a:r>
                    </a:p>
                  </a:txBody>
                  <a:tcPr/>
                </a:tc>
              </a:tr>
              <a:tr h="370840">
                <a:tc>
                  <a:txBody>
                    <a:bodyPr/>
                    <a:lstStyle/>
                    <a:p>
                      <a:r>
                        <a:rPr lang="en-US" sz="1200" dirty="0" smtClean="0"/>
                        <a:t>47,</a:t>
                      </a:r>
                      <a:r>
                        <a:rPr lang="en-US" sz="1200" baseline="0" dirty="0" smtClean="0"/>
                        <a:t> 48</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Capital</a:t>
                      </a:r>
                      <a:r>
                        <a:rPr lang="en-US" sz="1200" baseline="0" dirty="0" smtClean="0"/>
                        <a:t> gains</a:t>
                      </a:r>
                      <a:endParaRPr lang="en-US" sz="1200" dirty="0"/>
                    </a:p>
                  </a:txBody>
                  <a:tcPr/>
                </a:tc>
              </a:tr>
              <a:tr h="370840">
                <a:tc>
                  <a:txBody>
                    <a:bodyPr/>
                    <a:lstStyle/>
                    <a:p>
                      <a:r>
                        <a:rPr lang="en-US" sz="1200" dirty="0" smtClean="0"/>
                        <a:t>56, 58</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Income from other sources</a:t>
                      </a:r>
                      <a:endParaRPr lang="en-US" sz="1200" dirty="0"/>
                    </a:p>
                  </a:txBody>
                  <a:tcPr/>
                </a:tc>
              </a:tr>
              <a:tr h="370840">
                <a:tc>
                  <a:txBody>
                    <a:bodyPr/>
                    <a:lstStyle/>
                    <a:p>
                      <a:r>
                        <a:rPr lang="en-US" sz="1200" dirty="0" smtClean="0"/>
                        <a:t>90</a:t>
                      </a:r>
                      <a:r>
                        <a:rPr lang="en-US" sz="1200" baseline="0" dirty="0" smtClean="0"/>
                        <a:t> to </a:t>
                      </a:r>
                      <a:r>
                        <a:rPr lang="en-US" sz="1200" dirty="0" smtClean="0"/>
                        <a:t>92</a:t>
                      </a:r>
                      <a:endParaRPr lang="en-US" sz="1200" dirty="0"/>
                    </a:p>
                  </a:txBody>
                  <a:tcPr/>
                </a:tc>
                <a:tc>
                  <a:txBody>
                    <a:bodyPr/>
                    <a:lstStyle/>
                    <a:p>
                      <a:r>
                        <a:rPr lang="en-US" sz="1200" dirty="0" smtClean="0"/>
                        <a:t>Double taxation relief</a:t>
                      </a:r>
                    </a:p>
                  </a:txBody>
                  <a:tcPr/>
                </a:tc>
              </a:tr>
              <a:tr h="0">
                <a:tc>
                  <a:txBody>
                    <a:bodyPr/>
                    <a:lstStyle/>
                    <a:p>
                      <a:r>
                        <a:rPr lang="en-US" sz="1200" dirty="0" smtClean="0"/>
                        <a:t>92A to 92F, 93</a:t>
                      </a:r>
                      <a:endParaRPr lang="en-US" sz="1200" dirty="0"/>
                    </a:p>
                  </a:txBody>
                  <a:tcPr/>
                </a:tc>
                <a:tc>
                  <a:txBody>
                    <a:bodyPr/>
                    <a:lstStyle/>
                    <a:p>
                      <a:r>
                        <a:rPr lang="en-US" sz="1200" dirty="0" smtClean="0"/>
                        <a:t>Income</a:t>
                      </a:r>
                      <a:r>
                        <a:rPr lang="en-US" sz="1200" baseline="0" dirty="0" smtClean="0"/>
                        <a:t> from international transactions, provisions relating to avoidance of tax</a:t>
                      </a:r>
                      <a:endParaRPr lang="en-US" sz="1200" dirty="0"/>
                    </a:p>
                  </a:txBody>
                  <a:tcPr/>
                </a:tc>
              </a:tr>
              <a:tr h="291592">
                <a:tc>
                  <a:txBody>
                    <a:bodyPr/>
                    <a:lstStyle/>
                    <a:p>
                      <a:r>
                        <a:rPr lang="en-US" sz="1200" dirty="0" smtClean="0"/>
                        <a:t>112(1)(c)</a:t>
                      </a:r>
                      <a:endParaRPr lang="en-US" sz="1200" dirty="0"/>
                    </a:p>
                  </a:txBody>
                  <a:tcPr/>
                </a:tc>
                <a:tc>
                  <a:txBody>
                    <a:bodyPr/>
                    <a:lstStyle/>
                    <a:p>
                      <a:r>
                        <a:rPr lang="en-US" sz="1200" dirty="0" smtClean="0"/>
                        <a:t>Tax on long-term capital gains</a:t>
                      </a:r>
                      <a:endParaRPr lang="en-US" sz="1200" dirty="0"/>
                    </a:p>
                  </a:txBody>
                  <a:tcPr/>
                </a:tc>
              </a:tr>
              <a:tr h="217424">
                <a:tc>
                  <a:txBody>
                    <a:bodyPr/>
                    <a:lstStyle/>
                    <a:p>
                      <a:r>
                        <a:rPr lang="en-US" sz="1200" dirty="0" smtClean="0"/>
                        <a:t>115A-115AC,115BBA</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Tax rates relating to certain income of </a:t>
                      </a:r>
                      <a:r>
                        <a:rPr lang="en-US" sz="1200" baseline="0" dirty="0" smtClean="0"/>
                        <a:t>Non-Residents</a:t>
                      </a:r>
                      <a:endParaRPr lang="en-US" sz="1200" dirty="0" smtClean="0"/>
                    </a:p>
                  </a:txBody>
                  <a:tcPr/>
                </a:tc>
              </a:tr>
              <a:tr h="143256">
                <a:tc>
                  <a:txBody>
                    <a:bodyPr/>
                    <a:lstStyle/>
                    <a:p>
                      <a:r>
                        <a:rPr lang="en-US" sz="1200" dirty="0" smtClean="0"/>
                        <a:t>139</a:t>
                      </a:r>
                      <a:endParaRPr lang="en-US" sz="1200" dirty="0"/>
                    </a:p>
                  </a:txBody>
                  <a:tcPr/>
                </a:tc>
                <a:tc>
                  <a:txBody>
                    <a:bodyPr/>
                    <a:lstStyle/>
                    <a:p>
                      <a:r>
                        <a:rPr lang="en-US" sz="1200" dirty="0" smtClean="0"/>
                        <a:t>Return of Income</a:t>
                      </a:r>
                      <a:endParaRPr lang="en-US" sz="1200" dirty="0"/>
                    </a:p>
                  </a:txBody>
                  <a:tcPr/>
                </a:tc>
              </a:tr>
              <a:tr h="182880">
                <a:tc>
                  <a:txBody>
                    <a:bodyPr/>
                    <a:lstStyle/>
                    <a:p>
                      <a:r>
                        <a:rPr lang="en-US" sz="1200" dirty="0" smtClean="0"/>
                        <a:t>173,</a:t>
                      </a:r>
                      <a:r>
                        <a:rPr lang="en-US" sz="1200" baseline="0" dirty="0" smtClean="0"/>
                        <a:t> 174</a:t>
                      </a:r>
                      <a:endParaRPr lang="en-US" sz="1200" dirty="0"/>
                    </a:p>
                  </a:txBody>
                  <a:tcPr/>
                </a:tc>
                <a:tc>
                  <a:txBody>
                    <a:bodyPr/>
                    <a:lstStyle/>
                    <a:p>
                      <a:r>
                        <a:rPr lang="en-US" sz="1200" dirty="0" smtClean="0"/>
                        <a:t>Recovery of tax in respect of non-residents,</a:t>
                      </a:r>
                      <a:r>
                        <a:rPr lang="en-US" sz="1200" baseline="0" dirty="0" smtClean="0"/>
                        <a:t> Assessment of persons leaving India</a:t>
                      </a:r>
                      <a:endParaRPr lang="en-US" sz="1200" dirty="0"/>
                    </a:p>
                  </a:txBody>
                  <a:tcPr/>
                </a:tc>
              </a:tr>
              <a:tr h="0">
                <a:tc>
                  <a:txBody>
                    <a:bodyPr/>
                    <a:lstStyle/>
                    <a:p>
                      <a:r>
                        <a:rPr lang="en-US" sz="1200" dirty="0" smtClean="0"/>
                        <a:t>195,195A,196A,206AA</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Withholding tax obligations</a:t>
                      </a:r>
                      <a:r>
                        <a:rPr lang="en-US" sz="1200" baseline="0" dirty="0" smtClean="0"/>
                        <a:t> </a:t>
                      </a:r>
                      <a:r>
                        <a:rPr lang="en-US" sz="1200" dirty="0" smtClean="0"/>
                        <a:t>on payment to Non-Resident,</a:t>
                      </a:r>
                      <a:r>
                        <a:rPr lang="en-US" sz="1200" baseline="0" dirty="0" smtClean="0"/>
                        <a:t> </a:t>
                      </a:r>
                      <a:r>
                        <a:rPr lang="en-US" sz="1200" dirty="0" smtClean="0"/>
                        <a:t>Income</a:t>
                      </a:r>
                      <a:r>
                        <a:rPr lang="en-US" sz="1200" baseline="0" dirty="0" smtClean="0"/>
                        <a:t> payable ‘Net of Tax’, etc.</a:t>
                      </a:r>
                      <a:endParaRPr lang="en-US" sz="1200" dirty="0"/>
                    </a:p>
                  </a:txBody>
                  <a:tcPr/>
                </a:tc>
              </a:tr>
              <a:tr h="203200">
                <a:tc>
                  <a:txBody>
                    <a:bodyPr/>
                    <a:lstStyle/>
                    <a:p>
                      <a:r>
                        <a:rPr lang="en-US" sz="1200" dirty="0" smtClean="0"/>
                        <a:t>201,204,220(7),230, 245P to 245V, 270A</a:t>
                      </a:r>
                      <a:r>
                        <a:rPr lang="en-US" sz="1200" baseline="0" dirty="0" smtClean="0"/>
                        <a:t> to 275</a:t>
                      </a:r>
                      <a:r>
                        <a:rPr lang="en-US" sz="1200" dirty="0" smtClean="0"/>
                        <a:t>, 293A</a:t>
                      </a:r>
                      <a:endParaRPr lang="en-US" sz="1200" dirty="0"/>
                    </a:p>
                  </a:txBody>
                  <a:tcPr/>
                </a:tc>
                <a:tc>
                  <a:txBody>
                    <a:bodyPr/>
                    <a:lstStyle/>
                    <a:p>
                      <a:r>
                        <a:rPr lang="en-US" sz="1200" dirty="0" smtClean="0"/>
                        <a:t>Deduction</a:t>
                      </a:r>
                      <a:r>
                        <a:rPr lang="en-US" sz="1200" baseline="0" dirty="0" smtClean="0"/>
                        <a:t> at source, </a:t>
                      </a:r>
                      <a:r>
                        <a:rPr lang="en-US" sz="1200" dirty="0" smtClean="0"/>
                        <a:t>Collection &amp; recovery of tax, Advance Rulings, Penalties,</a:t>
                      </a:r>
                      <a:r>
                        <a:rPr lang="en-US" sz="1200" baseline="0" dirty="0" smtClean="0"/>
                        <a:t> Power to make exemptions</a:t>
                      </a:r>
                      <a:endParaRPr lang="en-US" sz="1200" dirty="0"/>
                    </a:p>
                  </a:txBody>
                  <a:tcPr/>
                </a:tc>
              </a:tr>
              <a:tr h="0">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37793029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pPr eaLnBrk="1" hangingPunct="1"/>
            <a:r>
              <a:rPr lang="en-US" altLang="en-US" sz="3200" dirty="0" smtClean="0"/>
              <a:t>Relevant Exemptions under Section 10 of IT Act</a:t>
            </a:r>
          </a:p>
        </p:txBody>
      </p:sp>
      <p:sp>
        <p:nvSpPr>
          <p:cNvPr id="37894" name="Rectangle 14"/>
          <p:cNvSpPr>
            <a:spLocks noGrp="1" noChangeArrowheads="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endParaRPr lang="en-US" altLang="en-US" dirty="0" smtClean="0"/>
          </a:p>
        </p:txBody>
      </p:sp>
      <p:sp>
        <p:nvSpPr>
          <p:cNvPr id="378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6047EA2-A8FE-47B5-A67B-B8E6CF25459A}" type="slidenum">
              <a:rPr lang="en-US" altLang="en-US"/>
              <a:pPr/>
              <a:t>36</a:t>
            </a:fld>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248779495"/>
              </p:ext>
            </p:extLst>
          </p:nvPr>
        </p:nvGraphicFramePr>
        <p:xfrm>
          <a:off x="2133600" y="2286000"/>
          <a:ext cx="5043268" cy="3303047"/>
        </p:xfrm>
        <a:graphic>
          <a:graphicData uri="http://schemas.openxmlformats.org/drawingml/2006/table">
            <a:tbl>
              <a:tblPr firstRow="1" bandRow="1">
                <a:tableStyleId>{073A0DAA-6AF3-43AB-8588-CEC1D06C72B9}</a:tableStyleId>
              </a:tblPr>
              <a:tblGrid>
                <a:gridCol w="2514600"/>
                <a:gridCol w="2528668"/>
              </a:tblGrid>
              <a:tr h="422281">
                <a:tc>
                  <a:txBody>
                    <a:bodyPr/>
                    <a:lstStyle/>
                    <a:p>
                      <a:endParaRPr lang="en-US" sz="1400" dirty="0"/>
                    </a:p>
                  </a:txBody>
                  <a:tcPr/>
                </a:tc>
                <a:tc>
                  <a:txBody>
                    <a:bodyPr/>
                    <a:lstStyle/>
                    <a:p>
                      <a:endParaRPr lang="en-US" sz="1400" dirty="0"/>
                    </a:p>
                  </a:txBody>
                  <a:tcPr/>
                </a:tc>
              </a:tr>
              <a:tr h="422281">
                <a:tc>
                  <a:txBody>
                    <a:bodyPr/>
                    <a:lstStyle/>
                    <a:p>
                      <a:r>
                        <a:rPr lang="en-US" sz="1400" dirty="0" smtClean="0"/>
                        <a:t>10(4)(</a:t>
                      </a:r>
                      <a:r>
                        <a:rPr lang="en-US" sz="1400" dirty="0" err="1" smtClean="0"/>
                        <a:t>i</a:t>
                      </a:r>
                      <a:r>
                        <a:rPr lang="en-US" sz="1400" dirty="0" smtClean="0"/>
                        <a:t>),(ii)</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10(4B)</a:t>
                      </a:r>
                    </a:p>
                  </a:txBody>
                  <a:tcPr/>
                </a:tc>
              </a:tr>
              <a:tr h="422281">
                <a:tc>
                  <a:txBody>
                    <a:bodyPr/>
                    <a:lstStyle/>
                    <a:p>
                      <a:r>
                        <a:rPr lang="en-US" sz="1400" dirty="0" smtClean="0"/>
                        <a:t>10(6)(ii),(vi),(viii),(xi)</a:t>
                      </a:r>
                      <a:endParaRPr lang="en-US" sz="1400" dirty="0"/>
                    </a:p>
                  </a:txBody>
                  <a:tcPr/>
                </a:tc>
                <a:tc>
                  <a:txBody>
                    <a:bodyPr/>
                    <a:lstStyle/>
                    <a:p>
                      <a:r>
                        <a:rPr lang="en-US" sz="1400" dirty="0" smtClean="0"/>
                        <a:t>10(6A),10(6B),10(6C)</a:t>
                      </a:r>
                      <a:endParaRPr lang="en-US" sz="1400" dirty="0"/>
                    </a:p>
                  </a:txBody>
                  <a:tcPr/>
                </a:tc>
              </a:tr>
              <a:tr h="422281">
                <a:tc>
                  <a:txBody>
                    <a:bodyPr/>
                    <a:lstStyle/>
                    <a:p>
                      <a:r>
                        <a:rPr lang="en-US" sz="1400" dirty="0" smtClean="0"/>
                        <a:t>10(7)</a:t>
                      </a:r>
                      <a:endParaRPr lang="en-US" sz="1400" dirty="0"/>
                    </a:p>
                  </a:txBody>
                  <a:tcPr/>
                </a:tc>
                <a:tc>
                  <a:txBody>
                    <a:bodyPr/>
                    <a:lstStyle/>
                    <a:p>
                      <a:r>
                        <a:rPr lang="en-US" sz="1400" dirty="0" smtClean="0"/>
                        <a:t>10(8), 10(8A), 10(8B)</a:t>
                      </a:r>
                    </a:p>
                  </a:txBody>
                  <a:tcPr/>
                </a:tc>
              </a:tr>
              <a:tr h="422281">
                <a:tc>
                  <a:txBody>
                    <a:bodyPr/>
                    <a:lstStyle/>
                    <a:p>
                      <a:r>
                        <a:rPr lang="en-US" sz="1400" dirty="0" smtClean="0"/>
                        <a:t>10(9)</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10(15)</a:t>
                      </a:r>
                      <a:endParaRPr lang="en-US" sz="1400" dirty="0"/>
                    </a:p>
                  </a:txBody>
                  <a:tcPr/>
                </a:tc>
              </a:tr>
              <a:tr h="422281">
                <a:tc>
                  <a:txBody>
                    <a:bodyPr/>
                    <a:lstStyle/>
                    <a:p>
                      <a:r>
                        <a:rPr lang="en-US" sz="1400" dirty="0" smtClean="0"/>
                        <a:t>10(23)</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10(34)</a:t>
                      </a:r>
                      <a:endParaRPr lang="en-US" sz="1400" dirty="0"/>
                    </a:p>
                  </a:txBody>
                  <a:tcPr/>
                </a:tc>
              </a:tr>
              <a:tr h="422281">
                <a:tc>
                  <a:txBody>
                    <a:bodyPr/>
                    <a:lstStyle/>
                    <a:p>
                      <a:r>
                        <a:rPr lang="en-US" sz="1400" dirty="0" smtClean="0"/>
                        <a:t>10(35)</a:t>
                      </a:r>
                      <a:endParaRPr lang="en-US" sz="1400" dirty="0"/>
                    </a:p>
                  </a:txBody>
                  <a:tcPr/>
                </a:tc>
                <a:tc>
                  <a:txBody>
                    <a:bodyPr/>
                    <a:lstStyle/>
                    <a:p>
                      <a:r>
                        <a:rPr lang="en-US" sz="1400" dirty="0" smtClean="0"/>
                        <a:t>10(36)</a:t>
                      </a:r>
                    </a:p>
                  </a:txBody>
                  <a:tcPr/>
                </a:tc>
              </a:tr>
              <a:tr h="347080">
                <a:tc>
                  <a:txBody>
                    <a:bodyPr/>
                    <a:lstStyle/>
                    <a:p>
                      <a:r>
                        <a:rPr lang="en-US" sz="1400" dirty="0" smtClean="0"/>
                        <a:t>10(37)</a:t>
                      </a:r>
                      <a:endParaRPr lang="en-US" sz="1400" dirty="0"/>
                    </a:p>
                  </a:txBody>
                  <a:tcPr/>
                </a:tc>
                <a:tc>
                  <a:txBody>
                    <a:bodyPr/>
                    <a:lstStyle/>
                    <a:p>
                      <a:r>
                        <a:rPr lang="en-US" sz="1400" dirty="0" smtClean="0"/>
                        <a:t>10(38)</a:t>
                      </a:r>
                      <a:endParaRPr lang="en-US" sz="1400" dirty="0"/>
                    </a:p>
                  </a:txBody>
                  <a:tcPr/>
                </a:tc>
              </a:tr>
            </a:tbl>
          </a:graphicData>
        </a:graphic>
      </p:graphicFrame>
    </p:spTree>
    <p:extLst>
      <p:ext uri="{BB962C8B-B14F-4D97-AF65-F5344CB8AC3E}">
        <p14:creationId xmlns:p14="http://schemas.microsoft.com/office/powerpoint/2010/main" val="24126260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30B4C118-DAE5-4277-9EDA-CDA8BB91F1DC}" type="slidenum">
              <a:rPr lang="en-US" altLang="en-US" sz="1400"/>
              <a:pPr eaLnBrk="1" hangingPunct="1"/>
              <a:t>37</a:t>
            </a:fld>
            <a:endParaRPr lang="en-US" altLang="en-US" sz="1400"/>
          </a:p>
        </p:txBody>
      </p:sp>
      <p:sp>
        <p:nvSpPr>
          <p:cNvPr id="19460" name="Rectangle 2"/>
          <p:cNvSpPr>
            <a:spLocks noGrp="1" noChangeArrowheads="1"/>
          </p:cNvSpPr>
          <p:nvPr>
            <p:ph type="title"/>
          </p:nvPr>
        </p:nvSpPr>
        <p:spPr/>
        <p:txBody>
          <a:bodyPr/>
          <a:lstStyle/>
          <a:p>
            <a:pPr eaLnBrk="1" hangingPunct="1"/>
            <a:r>
              <a:rPr lang="en-US" altLang="en-US" sz="4000" smtClean="0"/>
              <a:t>Non Resident Taxation</a:t>
            </a:r>
          </a:p>
        </p:txBody>
      </p:sp>
      <p:sp>
        <p:nvSpPr>
          <p:cNvPr id="19461" name="Rectangle 3"/>
          <p:cNvSpPr>
            <a:spLocks noGrp="1" noChangeArrowheads="1"/>
          </p:cNvSpPr>
          <p:nvPr>
            <p:ph type="body" idx="1"/>
          </p:nvPr>
        </p:nvSpPr>
        <p:spPr>
          <a:xfrm>
            <a:off x="1182688" y="2017713"/>
            <a:ext cx="7772400" cy="4306887"/>
          </a:xfrm>
        </p:spPr>
        <p:txBody>
          <a:bodyPr/>
          <a:lstStyle/>
          <a:p>
            <a:pPr eaLnBrk="1" hangingPunct="1"/>
            <a:r>
              <a:rPr lang="en-US" altLang="en-US" sz="2800" smtClean="0">
                <a:latin typeface="Calibri" panose="020F0502020204030204" pitchFamily="34" charset="0"/>
                <a:cs typeface="Calibri" panose="020F0502020204030204" pitchFamily="34" charset="0"/>
              </a:rPr>
              <a:t>Chargeability &amp; Scope of the Taxation – Sec. 4, 5, 6 &amp; 9 of ITA</a:t>
            </a:r>
          </a:p>
          <a:p>
            <a:pPr eaLnBrk="1" hangingPunct="1"/>
            <a:r>
              <a:rPr lang="en-US" altLang="en-US" sz="2800" smtClean="0">
                <a:latin typeface="Calibri" panose="020F0502020204030204" pitchFamily="34" charset="0"/>
                <a:cs typeface="Calibri" panose="020F0502020204030204" pitchFamily="34" charset="0"/>
              </a:rPr>
              <a:t>Taxation of Non Resident Indians (NRIs)</a:t>
            </a:r>
          </a:p>
          <a:p>
            <a:pPr eaLnBrk="1" hangingPunct="1"/>
            <a:r>
              <a:rPr lang="en-US" altLang="en-US" sz="2800" smtClean="0">
                <a:latin typeface="Calibri" panose="020F0502020204030204" pitchFamily="34" charset="0"/>
                <a:cs typeface="Calibri" panose="020F0502020204030204" pitchFamily="34" charset="0"/>
              </a:rPr>
              <a:t>Taxation of Non Residents (including foreigners)</a:t>
            </a:r>
          </a:p>
          <a:p>
            <a:pPr eaLnBrk="1" hangingPunct="1"/>
            <a:r>
              <a:rPr lang="en-US" altLang="en-US" sz="2800" smtClean="0">
                <a:latin typeface="Calibri" panose="020F0502020204030204" pitchFamily="34" charset="0"/>
                <a:cs typeface="Calibri" panose="020F0502020204030204" pitchFamily="34" charset="0"/>
              </a:rPr>
              <a:t>Exemptions</a:t>
            </a:r>
          </a:p>
          <a:p>
            <a:pPr eaLnBrk="1" hangingPunct="1"/>
            <a:r>
              <a:rPr lang="en-US" altLang="en-US" sz="2800" smtClean="0">
                <a:latin typeface="Calibri" panose="020F0502020204030204" pitchFamily="34" charset="0"/>
                <a:cs typeface="Calibri" panose="020F0502020204030204" pitchFamily="34" charset="0"/>
              </a:rPr>
              <a:t>Procedure &amp; Returns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4A529DA5-D634-41ED-A894-62612608C86E}" type="slidenum">
              <a:rPr lang="en-US" altLang="en-US" sz="1400"/>
              <a:pPr eaLnBrk="1" hangingPunct="1"/>
              <a:t>38</a:t>
            </a:fld>
            <a:endParaRPr lang="en-US" altLang="en-US" sz="1400"/>
          </a:p>
        </p:txBody>
      </p:sp>
      <p:sp>
        <p:nvSpPr>
          <p:cNvPr id="20484" name="Rectangle 2"/>
          <p:cNvSpPr>
            <a:spLocks noGrp="1" noChangeArrowheads="1"/>
          </p:cNvSpPr>
          <p:nvPr>
            <p:ph type="title"/>
          </p:nvPr>
        </p:nvSpPr>
        <p:spPr/>
        <p:txBody>
          <a:bodyPr/>
          <a:lstStyle/>
          <a:p>
            <a:pPr eaLnBrk="1" hangingPunct="1"/>
            <a:r>
              <a:rPr lang="en-US" altLang="en-US" sz="4000" smtClean="0"/>
              <a:t>Scope of Taxation</a:t>
            </a:r>
          </a:p>
        </p:txBody>
      </p:sp>
      <p:sp>
        <p:nvSpPr>
          <p:cNvPr id="20485" name="Rectangle 3"/>
          <p:cNvSpPr>
            <a:spLocks noGrp="1" noChangeArrowheads="1"/>
          </p:cNvSpPr>
          <p:nvPr>
            <p:ph type="body" idx="1"/>
          </p:nvPr>
        </p:nvSpPr>
        <p:spPr>
          <a:xfrm>
            <a:off x="1182688" y="2017713"/>
            <a:ext cx="7772400" cy="4306887"/>
          </a:xfrm>
        </p:spPr>
        <p:txBody>
          <a:bodyPr/>
          <a:lstStyle/>
          <a:p>
            <a:pPr eaLnBrk="1" hangingPunct="1"/>
            <a:r>
              <a:rPr lang="en-US" altLang="en-US" sz="2400" smtClean="0">
                <a:latin typeface="Calibri" panose="020F0502020204030204" pitchFamily="34" charset="0"/>
                <a:cs typeface="Calibri" panose="020F0502020204030204" pitchFamily="34" charset="0"/>
              </a:rPr>
              <a:t>In case of Non Resident</a:t>
            </a:r>
          </a:p>
          <a:p>
            <a:pPr lvl="1" eaLnBrk="1" hangingPunct="1"/>
            <a:r>
              <a:rPr lang="en-US" altLang="en-US" sz="2200" smtClean="0">
                <a:latin typeface="Calibri" panose="020F0502020204030204" pitchFamily="34" charset="0"/>
                <a:cs typeface="Calibri" panose="020F0502020204030204" pitchFamily="34" charset="0"/>
              </a:rPr>
              <a:t>Income received or deemed to be received in India (irrespective of accrual)</a:t>
            </a:r>
          </a:p>
          <a:p>
            <a:pPr lvl="1" eaLnBrk="1" hangingPunct="1"/>
            <a:r>
              <a:rPr lang="en-US" altLang="en-US" sz="2200" smtClean="0">
                <a:latin typeface="Calibri" panose="020F0502020204030204" pitchFamily="34" charset="0"/>
                <a:cs typeface="Calibri" panose="020F0502020204030204" pitchFamily="34" charset="0"/>
              </a:rPr>
              <a:t>Income accrues or arises in India or deemed to accrue or arise in India is chargeable to tax u/s 5(2)(a) &amp; 5(2)(b) respectively</a:t>
            </a:r>
          </a:p>
          <a:p>
            <a:pPr eaLnBrk="1" hangingPunct="1"/>
            <a:r>
              <a:rPr lang="en-US" altLang="en-US" sz="2400" smtClean="0">
                <a:latin typeface="Calibri" panose="020F0502020204030204" pitchFamily="34" charset="0"/>
                <a:cs typeface="Calibri" panose="020F0502020204030204" pitchFamily="34" charset="0"/>
              </a:rPr>
              <a:t>Concept of “Receipt”, “Accrues or arises” and “deemed to Accrue or arise”</a:t>
            </a:r>
          </a:p>
          <a:p>
            <a:pPr eaLnBrk="1" hangingPunct="1">
              <a:buFont typeface="Wingdings" panose="05000000000000000000" pitchFamily="2" charset="2"/>
              <a:buNone/>
            </a:pPr>
            <a:r>
              <a:rPr lang="en-US" altLang="en-US" sz="2400" smtClean="0">
                <a:latin typeface="Calibri" panose="020F0502020204030204" pitchFamily="34" charset="0"/>
                <a:cs typeface="Calibri" panose="020F0502020204030204" pitchFamily="34" charset="0"/>
              </a:rPr>
              <a:t>    Performing Right Society Ltd. Vs CIT 106 ITR 11 (SC): Place of signing the agreement is not relevant for accrual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1061C52-4A5E-4D4A-A48A-E66B58751E4F}" type="slidenum">
              <a:rPr lang="en-US" altLang="en-US" sz="1400"/>
              <a:pPr eaLnBrk="1" hangingPunct="1"/>
              <a:t>39</a:t>
            </a:fld>
            <a:endParaRPr lang="en-US" altLang="en-US" sz="1400"/>
          </a:p>
        </p:txBody>
      </p:sp>
      <p:sp>
        <p:nvSpPr>
          <p:cNvPr id="21508" name="Rectangle 2"/>
          <p:cNvSpPr>
            <a:spLocks noGrp="1" noChangeArrowheads="1"/>
          </p:cNvSpPr>
          <p:nvPr>
            <p:ph type="title"/>
          </p:nvPr>
        </p:nvSpPr>
        <p:spPr/>
        <p:txBody>
          <a:bodyPr/>
          <a:lstStyle/>
          <a:p>
            <a:pPr eaLnBrk="1" hangingPunct="1"/>
            <a:r>
              <a:rPr lang="en-US" altLang="en-US" sz="3900" smtClean="0"/>
              <a:t>Income deemed to accrue or arise</a:t>
            </a:r>
          </a:p>
        </p:txBody>
      </p:sp>
      <p:sp>
        <p:nvSpPr>
          <p:cNvPr id="21509" name="Rectangle 3"/>
          <p:cNvSpPr>
            <a:spLocks noGrp="1" noChangeArrowheads="1"/>
          </p:cNvSpPr>
          <p:nvPr>
            <p:ph type="body" idx="1"/>
          </p:nvPr>
        </p:nvSpPr>
        <p:spPr>
          <a:xfrm>
            <a:off x="1182688" y="2017713"/>
            <a:ext cx="7772400" cy="4383087"/>
          </a:xfrm>
        </p:spPr>
        <p:txBody>
          <a:bodyPr/>
          <a:lstStyle/>
          <a:p>
            <a:pPr eaLnBrk="1" hangingPunct="1">
              <a:lnSpc>
                <a:spcPct val="90000"/>
              </a:lnSpc>
            </a:pPr>
            <a:r>
              <a:rPr lang="en-US" altLang="en-US" sz="2400" smtClean="0">
                <a:latin typeface="Calibri" panose="020F0502020204030204" pitchFamily="34" charset="0"/>
                <a:cs typeface="Calibri" panose="020F0502020204030204" pitchFamily="34" charset="0"/>
              </a:rPr>
              <a:t>Sec. 9 of the ITA provides for list of income which is deemed to accrue or arise in India</a:t>
            </a:r>
          </a:p>
          <a:p>
            <a:pPr lvl="1" eaLnBrk="1" hangingPunct="1">
              <a:lnSpc>
                <a:spcPct val="90000"/>
              </a:lnSpc>
            </a:pPr>
            <a:r>
              <a:rPr lang="en-US" altLang="en-US" sz="2200" smtClean="0">
                <a:latin typeface="Calibri" panose="020F0502020204030204" pitchFamily="34" charset="0"/>
                <a:cs typeface="Calibri" panose="020F0502020204030204" pitchFamily="34" charset="0"/>
              </a:rPr>
              <a:t>Income accrues directly or indirectly from any business connection in India or from or through- any property/source of income or transfer of asset [Sec (9)(1)(i)]</a:t>
            </a:r>
          </a:p>
          <a:p>
            <a:pPr lvl="1" eaLnBrk="1" hangingPunct="1">
              <a:lnSpc>
                <a:spcPct val="90000"/>
              </a:lnSpc>
            </a:pPr>
            <a:r>
              <a:rPr lang="en-US" altLang="en-US" sz="2200" smtClean="0">
                <a:latin typeface="Calibri" panose="020F0502020204030204" pitchFamily="34" charset="0"/>
                <a:cs typeface="Calibri" panose="020F0502020204030204" pitchFamily="34" charset="0"/>
              </a:rPr>
              <a:t>Income from Salaries earned in India [Sec (9)(1)(ii) ]&amp; salary paid by Govt for services rendered out side India 9(1)(iii)]</a:t>
            </a:r>
          </a:p>
          <a:p>
            <a:pPr lvl="1" eaLnBrk="1" hangingPunct="1">
              <a:lnSpc>
                <a:spcPct val="90000"/>
              </a:lnSpc>
            </a:pPr>
            <a:r>
              <a:rPr lang="en-US" altLang="en-US" sz="2200" smtClean="0">
                <a:latin typeface="Calibri" panose="020F0502020204030204" pitchFamily="34" charset="0"/>
                <a:cs typeface="Calibri" panose="020F0502020204030204" pitchFamily="34" charset="0"/>
              </a:rPr>
              <a:t>Dividend paid by Indian Co. [Sec (9)(1)(iv)]</a:t>
            </a:r>
          </a:p>
          <a:p>
            <a:pPr lvl="1" eaLnBrk="1" hangingPunct="1">
              <a:lnSpc>
                <a:spcPct val="90000"/>
              </a:lnSpc>
            </a:pPr>
            <a:r>
              <a:rPr lang="en-US" altLang="en-US" sz="2200" smtClean="0">
                <a:latin typeface="Calibri" panose="020F0502020204030204" pitchFamily="34" charset="0"/>
                <a:cs typeface="Calibri" panose="020F0502020204030204" pitchFamily="34" charset="0"/>
              </a:rPr>
              <a:t>Income in the nature of interest, royalties &amp; fees for technical services [Sec (9)(1)(v), (vi) &amp; (vii)]</a:t>
            </a:r>
          </a:p>
          <a:p>
            <a:pPr lvl="1" eaLnBrk="1" hangingPunct="1">
              <a:lnSpc>
                <a:spcPct val="90000"/>
              </a:lnSpc>
            </a:pPr>
            <a:r>
              <a:rPr lang="en-US" altLang="en-US" sz="2200" smtClean="0">
                <a:latin typeface="Calibri" panose="020F0502020204030204" pitchFamily="34" charset="0"/>
                <a:cs typeface="Calibri" panose="020F0502020204030204" pitchFamily="34" charset="0"/>
              </a:rPr>
              <a:t>S. 9(1)(vi)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n-US" altLang="en-US" dirty="0" smtClean="0"/>
              <a:t>Rationale – Tax System</a:t>
            </a:r>
          </a:p>
        </p:txBody>
      </p:sp>
      <p:sp>
        <p:nvSpPr>
          <p:cNvPr id="5" name="Content Placeholder 4"/>
          <p:cNvSpPr>
            <a:spLocks noGrp="1"/>
          </p:cNvSpPr>
          <p:nvPr>
            <p:ph idx="1"/>
          </p:nvPr>
        </p:nvSpPr>
        <p:spPr/>
        <p:txBody>
          <a:bodyPr>
            <a:normAutofit fontScale="77500" lnSpcReduction="20000"/>
          </a:bodyPr>
          <a:lstStyle/>
          <a:p>
            <a:pPr>
              <a:defRPr/>
            </a:pPr>
            <a:r>
              <a:rPr lang="en-US" dirty="0" smtClean="0">
                <a:latin typeface="Calibri" pitchFamily="34" charset="0"/>
                <a:cs typeface="Calibri" pitchFamily="34" charset="0"/>
              </a:rPr>
              <a:t>Taxation on the basis of connecting factors of Subject (tax payer) of taxation or Object (activity) of taxation</a:t>
            </a:r>
          </a:p>
          <a:p>
            <a:pPr>
              <a:defRPr/>
            </a:pPr>
            <a:r>
              <a:rPr lang="en-US" dirty="0" smtClean="0">
                <a:latin typeface="Calibri" pitchFamily="34" charset="0"/>
                <a:cs typeface="Calibri" pitchFamily="34" charset="0"/>
              </a:rPr>
              <a:t>Source Rule for Object and Resident Rule for Subject. If all the countries adopt source as principle there will not be any Double taxation </a:t>
            </a:r>
          </a:p>
          <a:p>
            <a:pPr>
              <a:defRPr/>
            </a:pPr>
            <a:r>
              <a:rPr lang="en-US" dirty="0" smtClean="0">
                <a:latin typeface="Calibri" pitchFamily="34" charset="0"/>
                <a:cs typeface="Calibri" pitchFamily="34" charset="0"/>
              </a:rPr>
              <a:t>Taxation on the basis of Source Rule or Resident Rule, mix of the two is most common</a:t>
            </a:r>
          </a:p>
          <a:p>
            <a:pPr>
              <a:defRPr/>
            </a:pPr>
            <a:r>
              <a:rPr lang="en-US" dirty="0" smtClean="0">
                <a:latin typeface="Calibri" pitchFamily="34" charset="0"/>
                <a:cs typeface="Calibri" pitchFamily="34" charset="0"/>
              </a:rPr>
              <a:t>State has right to tax subject on the basis of their participation in the economic, commercial and social life of any territory</a:t>
            </a:r>
          </a:p>
          <a:p>
            <a:pPr>
              <a:defRPr/>
            </a:pPr>
            <a:r>
              <a:rPr lang="en-US" dirty="0" smtClean="0">
                <a:latin typeface="Calibri" pitchFamily="34" charset="0"/>
                <a:cs typeface="Calibri" pitchFamily="34" charset="0"/>
              </a:rPr>
              <a:t>Capital export and import neutrality</a:t>
            </a:r>
            <a:endParaRPr lang="en-US" dirty="0">
              <a:latin typeface="Calibri" pitchFamily="34" charset="0"/>
              <a:cs typeface="Calibri" pitchFamily="34" charset="0"/>
            </a:endParaRPr>
          </a:p>
        </p:txBody>
      </p:sp>
      <p:sp>
        <p:nvSpPr>
          <p:cNvPr id="614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614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266CC970-613D-4E6A-8206-B775C21E8FCC}" type="slidenum">
              <a:rPr lang="en-US" altLang="en-US" sz="1400"/>
              <a:pPr eaLnBrk="1" hangingPunct="1"/>
              <a:t>4</a:t>
            </a:fld>
            <a:endParaRPr lang="en-US" altLang="en-US" sz="140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462A2C3-32F1-4B9A-AB45-F3515ED7237A}" type="slidenum">
              <a:rPr lang="en-US" altLang="en-US" sz="1400"/>
              <a:pPr eaLnBrk="1" hangingPunct="1"/>
              <a:t>40</a:t>
            </a:fld>
            <a:endParaRPr lang="en-US" altLang="en-US" sz="1400"/>
          </a:p>
        </p:txBody>
      </p:sp>
      <p:sp>
        <p:nvSpPr>
          <p:cNvPr id="22532" name="Rectangle 2"/>
          <p:cNvSpPr>
            <a:spLocks noGrp="1" noChangeArrowheads="1"/>
          </p:cNvSpPr>
          <p:nvPr>
            <p:ph type="title"/>
          </p:nvPr>
        </p:nvSpPr>
        <p:spPr/>
        <p:txBody>
          <a:bodyPr/>
          <a:lstStyle/>
          <a:p>
            <a:pPr eaLnBrk="1" hangingPunct="1"/>
            <a:r>
              <a:rPr lang="en-US" altLang="en-US" sz="4000" smtClean="0"/>
              <a:t>Taxability of Non-Residents under the Income Tax Act, 1961</a:t>
            </a:r>
          </a:p>
        </p:txBody>
      </p:sp>
      <p:graphicFrame>
        <p:nvGraphicFramePr>
          <p:cNvPr id="8" name="Table 7"/>
          <p:cNvGraphicFramePr>
            <a:graphicFrameLocks noGrp="1"/>
          </p:cNvGraphicFramePr>
          <p:nvPr/>
        </p:nvGraphicFramePr>
        <p:xfrm>
          <a:off x="152400" y="1828800"/>
          <a:ext cx="8839200" cy="4562808"/>
        </p:xfrm>
        <a:graphic>
          <a:graphicData uri="http://schemas.openxmlformats.org/drawingml/2006/table">
            <a:tbl>
              <a:tblPr firstRow="1" bandRow="1">
                <a:tableStyleId>{073A0DAA-6AF3-43AB-8588-CEC1D06C72B9}</a:tableStyleId>
              </a:tblPr>
              <a:tblGrid>
                <a:gridCol w="1066800"/>
                <a:gridCol w="2057400"/>
                <a:gridCol w="5715000"/>
              </a:tblGrid>
              <a:tr h="457130">
                <a:tc>
                  <a:txBody>
                    <a:bodyPr/>
                    <a:lstStyle/>
                    <a:p>
                      <a:r>
                        <a:rPr lang="en-US" sz="1600" dirty="0" smtClean="0">
                          <a:latin typeface="Calibri" pitchFamily="34" charset="0"/>
                          <a:cs typeface="Calibri" pitchFamily="34" charset="0"/>
                        </a:rPr>
                        <a:t>Section</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Nature of Income</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Description / Source Rule</a:t>
                      </a:r>
                      <a:endParaRPr lang="en-US" sz="1600" dirty="0">
                        <a:latin typeface="Calibri" pitchFamily="34" charset="0"/>
                        <a:cs typeface="Calibri" pitchFamily="34" charset="0"/>
                      </a:endParaRPr>
                    </a:p>
                  </a:txBody>
                  <a:tcPr marT="45713" marB="45713"/>
                </a:tc>
              </a:tr>
              <a:tr h="822834">
                <a:tc>
                  <a:txBody>
                    <a:bodyPr/>
                    <a:lstStyle/>
                    <a:p>
                      <a:r>
                        <a:rPr lang="en-US" sz="1600" dirty="0" smtClean="0">
                          <a:latin typeface="Calibri" pitchFamily="34" charset="0"/>
                          <a:cs typeface="Calibri" pitchFamily="34" charset="0"/>
                        </a:rPr>
                        <a:t>9(1)(i)</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Business Income</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Income from</a:t>
                      </a:r>
                      <a:r>
                        <a:rPr lang="en-US" sz="1600" baseline="0" dirty="0" smtClean="0">
                          <a:latin typeface="Calibri" pitchFamily="34" charset="0"/>
                          <a:cs typeface="Calibri" pitchFamily="34" charset="0"/>
                        </a:rPr>
                        <a:t> a business connection in India or through or from any property or capital asset or source of income or transfer of capital asset situated in India</a:t>
                      </a:r>
                      <a:endParaRPr lang="en-US" sz="1600" dirty="0">
                        <a:latin typeface="Calibri" pitchFamily="34" charset="0"/>
                        <a:cs typeface="Calibri" pitchFamily="34" charset="0"/>
                      </a:endParaRPr>
                    </a:p>
                  </a:txBody>
                  <a:tcPr marT="45713" marB="45713"/>
                </a:tc>
              </a:tr>
              <a:tr h="515138">
                <a:tc>
                  <a:txBody>
                    <a:bodyPr/>
                    <a:lstStyle/>
                    <a:p>
                      <a:r>
                        <a:rPr lang="en-US" sz="1600" dirty="0" smtClean="0">
                          <a:latin typeface="Calibri" pitchFamily="34" charset="0"/>
                          <a:cs typeface="Calibri" pitchFamily="34" charset="0"/>
                        </a:rPr>
                        <a:t>9(1)(ii)</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Salaries</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Salaries for services rendered in India</a:t>
                      </a:r>
                      <a:endParaRPr lang="en-US" sz="1600" dirty="0">
                        <a:latin typeface="Calibri" pitchFamily="34" charset="0"/>
                        <a:cs typeface="Calibri" pitchFamily="34" charset="0"/>
                      </a:endParaRPr>
                    </a:p>
                  </a:txBody>
                  <a:tcPr marT="45713" marB="45713"/>
                </a:tc>
              </a:tr>
              <a:tr h="515138">
                <a:tc>
                  <a:txBody>
                    <a:bodyPr/>
                    <a:lstStyle/>
                    <a:p>
                      <a:r>
                        <a:rPr lang="en-US" sz="1600" dirty="0" smtClean="0">
                          <a:latin typeface="Calibri" pitchFamily="34" charset="0"/>
                          <a:cs typeface="Calibri" pitchFamily="34" charset="0"/>
                        </a:rPr>
                        <a:t>9(1)(iii)</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Salaries</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Salaries by Govt. to Indian citizen for services outside India</a:t>
                      </a:r>
                      <a:endParaRPr lang="en-US" sz="1600" dirty="0">
                        <a:latin typeface="Calibri" pitchFamily="34" charset="0"/>
                        <a:cs typeface="Calibri" pitchFamily="34" charset="0"/>
                      </a:endParaRPr>
                    </a:p>
                  </a:txBody>
                  <a:tcPr marT="45713" marB="45713"/>
                </a:tc>
              </a:tr>
              <a:tr h="515138">
                <a:tc>
                  <a:txBody>
                    <a:bodyPr/>
                    <a:lstStyle/>
                    <a:p>
                      <a:r>
                        <a:rPr lang="en-US" sz="1600" dirty="0" smtClean="0">
                          <a:latin typeface="Calibri" pitchFamily="34" charset="0"/>
                          <a:cs typeface="Calibri" pitchFamily="34" charset="0"/>
                        </a:rPr>
                        <a:t>9(1)(iv)</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Dividend</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Dividend paid by an Indian company</a:t>
                      </a:r>
                      <a:r>
                        <a:rPr lang="en-US" sz="1600" baseline="0" dirty="0" smtClean="0">
                          <a:latin typeface="Calibri" pitchFamily="34" charset="0"/>
                          <a:cs typeface="Calibri" pitchFamily="34" charset="0"/>
                        </a:rPr>
                        <a:t> outside India (now exempt)</a:t>
                      </a:r>
                      <a:endParaRPr lang="en-US" sz="1600" dirty="0">
                        <a:latin typeface="Calibri" pitchFamily="34" charset="0"/>
                        <a:cs typeface="Calibri" pitchFamily="34" charset="0"/>
                      </a:endParaRPr>
                    </a:p>
                  </a:txBody>
                  <a:tcPr marT="45713" marB="45713"/>
                </a:tc>
              </a:tr>
              <a:tr h="579032">
                <a:tc>
                  <a:txBody>
                    <a:bodyPr/>
                    <a:lstStyle/>
                    <a:p>
                      <a:r>
                        <a:rPr lang="en-US" sz="1600" dirty="0" smtClean="0">
                          <a:latin typeface="Calibri" pitchFamily="34" charset="0"/>
                          <a:cs typeface="Calibri" pitchFamily="34" charset="0"/>
                        </a:rPr>
                        <a:t>9(1)(v)</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Interest</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Interest by Govt. or</a:t>
                      </a:r>
                      <a:r>
                        <a:rPr lang="en-US" sz="1600" baseline="0" dirty="0" smtClean="0">
                          <a:latin typeface="Calibri" pitchFamily="34" charset="0"/>
                          <a:cs typeface="Calibri" pitchFamily="34" charset="0"/>
                        </a:rPr>
                        <a:t> by a resident (unless for the purposes of  a business or source outside India)</a:t>
                      </a:r>
                      <a:endParaRPr lang="en-US" sz="1600" dirty="0">
                        <a:latin typeface="Calibri" pitchFamily="34" charset="0"/>
                        <a:cs typeface="Calibri" pitchFamily="34" charset="0"/>
                      </a:endParaRPr>
                    </a:p>
                  </a:txBody>
                  <a:tcPr marT="45713" marB="45713"/>
                </a:tc>
              </a:tr>
              <a:tr h="579032">
                <a:tc>
                  <a:txBody>
                    <a:bodyPr/>
                    <a:lstStyle/>
                    <a:p>
                      <a:r>
                        <a:rPr lang="en-US" sz="1600" dirty="0" smtClean="0">
                          <a:latin typeface="Calibri" pitchFamily="34" charset="0"/>
                          <a:cs typeface="Calibri" pitchFamily="34" charset="0"/>
                        </a:rPr>
                        <a:t>9(1)(vi)</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Royalty</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Royalty by Govt. or a resident </a:t>
                      </a:r>
                      <a:r>
                        <a:rPr lang="en-US" sz="1600" baseline="0" dirty="0" smtClean="0">
                          <a:latin typeface="Calibri" pitchFamily="34" charset="0"/>
                          <a:cs typeface="Calibri" pitchFamily="34" charset="0"/>
                        </a:rPr>
                        <a:t>(unless for the purposes of  a business or source of Income outside India)</a:t>
                      </a:r>
                      <a:endParaRPr lang="en-US" sz="1600" dirty="0">
                        <a:latin typeface="Calibri" pitchFamily="34" charset="0"/>
                        <a:cs typeface="Calibri" pitchFamily="34" charset="0"/>
                      </a:endParaRPr>
                    </a:p>
                  </a:txBody>
                  <a:tcPr marT="45713" marB="45713"/>
                </a:tc>
              </a:tr>
              <a:tr h="579032">
                <a:tc>
                  <a:txBody>
                    <a:bodyPr/>
                    <a:lstStyle/>
                    <a:p>
                      <a:r>
                        <a:rPr lang="en-US" sz="1600" dirty="0" smtClean="0">
                          <a:latin typeface="Calibri" pitchFamily="34" charset="0"/>
                          <a:cs typeface="Calibri" pitchFamily="34" charset="0"/>
                        </a:rPr>
                        <a:t>9(1)(vii)</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FTS</a:t>
                      </a:r>
                      <a:endParaRPr lang="en-US" sz="1600" dirty="0">
                        <a:latin typeface="Calibri" pitchFamily="34" charset="0"/>
                        <a:cs typeface="Calibri" pitchFamily="34" charset="0"/>
                      </a:endParaRPr>
                    </a:p>
                  </a:txBody>
                  <a:tcPr marT="45713" marB="45713"/>
                </a:tc>
                <a:tc>
                  <a:txBody>
                    <a:bodyPr/>
                    <a:lstStyle/>
                    <a:p>
                      <a:r>
                        <a:rPr lang="en-US" sz="1600" dirty="0" smtClean="0">
                          <a:latin typeface="Calibri" pitchFamily="34" charset="0"/>
                          <a:cs typeface="Calibri" pitchFamily="34" charset="0"/>
                        </a:rPr>
                        <a:t>Fees for Technical</a:t>
                      </a:r>
                      <a:r>
                        <a:rPr lang="en-US" sz="1600" baseline="0" dirty="0" smtClean="0">
                          <a:latin typeface="Calibri" pitchFamily="34" charset="0"/>
                          <a:cs typeface="Calibri" pitchFamily="34" charset="0"/>
                        </a:rPr>
                        <a:t> Services by Govt. or a resident (unless for a business or source outside India)</a:t>
                      </a:r>
                      <a:endParaRPr lang="en-US" sz="1600" dirty="0">
                        <a:latin typeface="Calibri" pitchFamily="34" charset="0"/>
                        <a:cs typeface="Calibri" pitchFamily="34" charset="0"/>
                      </a:endParaRPr>
                    </a:p>
                  </a:txBody>
                  <a:tcPr marT="45713" marB="45713"/>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66CB4E8-A7B5-46A6-B005-5B5A07118DA8}" type="slidenum">
              <a:rPr lang="en-US" altLang="en-US" sz="1400"/>
              <a:pPr eaLnBrk="1" hangingPunct="1"/>
              <a:t>41</a:t>
            </a:fld>
            <a:endParaRPr lang="en-US" altLang="en-US" sz="1400"/>
          </a:p>
        </p:txBody>
      </p:sp>
      <p:sp>
        <p:nvSpPr>
          <p:cNvPr id="23556" name="Rectangle 2"/>
          <p:cNvSpPr>
            <a:spLocks noGrp="1" noChangeArrowheads="1"/>
          </p:cNvSpPr>
          <p:nvPr>
            <p:ph type="title"/>
          </p:nvPr>
        </p:nvSpPr>
        <p:spPr/>
        <p:txBody>
          <a:bodyPr/>
          <a:lstStyle/>
          <a:p>
            <a:pPr eaLnBrk="1" hangingPunct="1"/>
            <a:r>
              <a:rPr lang="en-US" altLang="en-US" sz="4000" smtClean="0"/>
              <a:t>Taxation of Non Residents – Computation of Income</a:t>
            </a:r>
          </a:p>
        </p:txBody>
      </p:sp>
      <p:sp>
        <p:nvSpPr>
          <p:cNvPr id="25605" name="Rectangle 3"/>
          <p:cNvSpPr>
            <a:spLocks noGrp="1" noChangeArrowheads="1"/>
          </p:cNvSpPr>
          <p:nvPr>
            <p:ph type="body" idx="1"/>
          </p:nvPr>
        </p:nvSpPr>
        <p:spPr>
          <a:xfrm>
            <a:off x="1182688" y="2017713"/>
            <a:ext cx="7772400" cy="4383087"/>
          </a:xfrm>
        </p:spPr>
        <p:txBody>
          <a:bodyPr>
            <a:normAutofit fontScale="92500"/>
          </a:bodyPr>
          <a:lstStyle/>
          <a:p>
            <a:pPr eaLnBrk="1" hangingPunct="1">
              <a:defRPr/>
            </a:pPr>
            <a:r>
              <a:rPr lang="en-US" sz="2000" dirty="0" smtClean="0">
                <a:latin typeface="Calibri" pitchFamily="34" charset="0"/>
                <a:cs typeface="Calibri" pitchFamily="34" charset="0"/>
              </a:rPr>
              <a:t>Section 9(1)(i)</a:t>
            </a:r>
          </a:p>
          <a:p>
            <a:pPr lvl="1" eaLnBrk="1" hangingPunct="1">
              <a:buFont typeface="Wingdings" panose="05000000000000000000" pitchFamily="2" charset="2"/>
              <a:buChar char="Ø"/>
              <a:defRPr/>
            </a:pPr>
            <a:r>
              <a:rPr lang="en-US" sz="1800" dirty="0" smtClean="0">
                <a:latin typeface="Calibri" pitchFamily="34" charset="0"/>
                <a:cs typeface="Calibri" pitchFamily="34" charset="0"/>
              </a:rPr>
              <a:t>Business Connection Test: R. D. Aggarwal’s case [56 ITR 20 (SC)]</a:t>
            </a:r>
          </a:p>
          <a:p>
            <a:pPr lvl="1" eaLnBrk="1" hangingPunct="1">
              <a:buFont typeface="Wingdings" panose="05000000000000000000" pitchFamily="2" charset="2"/>
              <a:buChar char="Ø"/>
              <a:defRPr/>
            </a:pPr>
            <a:r>
              <a:rPr lang="en-US" sz="1800" dirty="0" smtClean="0">
                <a:latin typeface="Calibri" pitchFamily="34" charset="0"/>
                <a:cs typeface="Calibri" pitchFamily="34" charset="0"/>
              </a:rPr>
              <a:t>Rule 10 of ITA, proportionate method a guess work, No. of HC and SC’s decision on the subject of determination of proportion.</a:t>
            </a:r>
          </a:p>
          <a:p>
            <a:pPr lvl="1" eaLnBrk="1" hangingPunct="1">
              <a:buFont typeface="Wingdings" panose="05000000000000000000" pitchFamily="2" charset="2"/>
              <a:buChar char="Ø"/>
              <a:defRPr/>
            </a:pPr>
            <a:r>
              <a:rPr lang="en-US" sz="1800" dirty="0" smtClean="0">
                <a:latin typeface="Calibri" pitchFamily="34" charset="0"/>
                <a:cs typeface="Calibri" pitchFamily="34" charset="0"/>
              </a:rPr>
              <a:t>Expanded meaning of Business Connection-Presence of  Agent</a:t>
            </a:r>
          </a:p>
          <a:p>
            <a:pPr lvl="1" eaLnBrk="1" hangingPunct="1">
              <a:buFont typeface="Wingdings" panose="05000000000000000000" pitchFamily="2" charset="2"/>
              <a:buChar char="Ø"/>
              <a:defRPr/>
            </a:pPr>
            <a:r>
              <a:rPr lang="en-US" sz="1800" dirty="0" smtClean="0">
                <a:latin typeface="Calibri" pitchFamily="34" charset="0"/>
                <a:cs typeface="Calibri" pitchFamily="34" charset="0"/>
              </a:rPr>
              <a:t>Exclusions u/s. 9(1) &amp; Articles 5 &amp; 7 of the DTAA</a:t>
            </a:r>
          </a:p>
          <a:p>
            <a:pPr lvl="1" eaLnBrk="1" hangingPunct="1">
              <a:buFont typeface="Wingdings" panose="05000000000000000000" pitchFamily="2" charset="2"/>
              <a:buChar char="Ø"/>
              <a:defRPr/>
            </a:pPr>
            <a:r>
              <a:rPr lang="en-US" sz="1800" dirty="0" smtClean="0">
                <a:latin typeface="Calibri" pitchFamily="34" charset="0"/>
                <a:cs typeface="Calibri" pitchFamily="34" charset="0"/>
              </a:rPr>
              <a:t>Under the Treaty, income is taxed only if NR has PE in India as per the attribution rules of Article 7 subject to S.44 C of ITA</a:t>
            </a:r>
          </a:p>
          <a:p>
            <a:pPr eaLnBrk="1" hangingPunct="1">
              <a:buSzPct val="100000"/>
              <a:buFont typeface="Wingdings" panose="05000000000000000000" pitchFamily="2" charset="2"/>
              <a:buChar char="§"/>
              <a:defRPr/>
            </a:pPr>
            <a:r>
              <a:rPr lang="en-US" sz="2000" dirty="0" smtClean="0">
                <a:latin typeface="Calibri" pitchFamily="34" charset="0"/>
                <a:cs typeface="Calibri" pitchFamily="34" charset="0"/>
              </a:rPr>
              <a:t>Section 9(1)(ii)</a:t>
            </a:r>
          </a:p>
          <a:p>
            <a:pPr lvl="1" eaLnBrk="1" hangingPunct="1">
              <a:buFont typeface="Wingdings" panose="05000000000000000000" pitchFamily="2" charset="2"/>
              <a:buChar char="Ø"/>
              <a:defRPr/>
            </a:pPr>
            <a:r>
              <a:rPr lang="en-US" sz="1800" dirty="0" smtClean="0">
                <a:latin typeface="Calibri" pitchFamily="34" charset="0"/>
                <a:cs typeface="Calibri" pitchFamily="34" charset="0"/>
              </a:rPr>
              <a:t>Salary income if it is earned in India</a:t>
            </a:r>
          </a:p>
          <a:p>
            <a:pPr lvl="1" eaLnBrk="1" hangingPunct="1">
              <a:buFont typeface="Wingdings" panose="05000000000000000000" pitchFamily="2" charset="2"/>
              <a:buChar char="Ø"/>
              <a:defRPr/>
            </a:pPr>
            <a:r>
              <a:rPr lang="en-US" sz="1800" dirty="0" smtClean="0">
                <a:latin typeface="Calibri" pitchFamily="34" charset="0"/>
                <a:cs typeface="Calibri" pitchFamily="34" charset="0"/>
              </a:rPr>
              <a:t>S. 10(6)(vi), S. 16 &amp; 17 of ITA read with Article 16 of DTAA</a:t>
            </a:r>
          </a:p>
          <a:p>
            <a:pPr eaLnBrk="1" hangingPunct="1">
              <a:buSzPct val="100000"/>
              <a:buFont typeface="Wingdings" panose="05000000000000000000" pitchFamily="2" charset="2"/>
              <a:buChar char="§"/>
              <a:defRPr/>
            </a:pPr>
            <a:r>
              <a:rPr lang="en-US" sz="2000" dirty="0" smtClean="0">
                <a:latin typeface="Calibri" pitchFamily="34" charset="0"/>
                <a:cs typeface="Calibri" pitchFamily="34" charset="0"/>
              </a:rPr>
              <a:t>Section 9(1)(iii)</a:t>
            </a:r>
          </a:p>
          <a:p>
            <a:pPr lvl="1" eaLnBrk="1" hangingPunct="1">
              <a:buFont typeface="Wingdings" panose="05000000000000000000" pitchFamily="2" charset="2"/>
              <a:buChar char="Ø"/>
              <a:defRPr/>
            </a:pPr>
            <a:r>
              <a:rPr lang="en-US" sz="1800" dirty="0" smtClean="0">
                <a:latin typeface="Calibri" pitchFamily="34" charset="0"/>
                <a:cs typeface="Calibri" pitchFamily="34" charset="0"/>
              </a:rPr>
              <a:t>Salary income payable by the Government to a citizen of India for services outside India read with Article 19 of DTAA on Government services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F791791-F6E6-44EB-8591-34F79BC007B7}" type="slidenum">
              <a:rPr lang="en-US" altLang="en-US" sz="1400"/>
              <a:pPr eaLnBrk="1" hangingPunct="1"/>
              <a:t>42</a:t>
            </a:fld>
            <a:endParaRPr lang="en-US" altLang="en-US" sz="1400"/>
          </a:p>
        </p:txBody>
      </p:sp>
      <p:sp>
        <p:nvSpPr>
          <p:cNvPr id="24580" name="Rectangle 2"/>
          <p:cNvSpPr>
            <a:spLocks noGrp="1" noChangeArrowheads="1"/>
          </p:cNvSpPr>
          <p:nvPr>
            <p:ph type="title"/>
          </p:nvPr>
        </p:nvSpPr>
        <p:spPr/>
        <p:txBody>
          <a:bodyPr/>
          <a:lstStyle/>
          <a:p>
            <a:pPr eaLnBrk="1" hangingPunct="1"/>
            <a:r>
              <a:rPr lang="en-US" altLang="en-US" sz="4000" smtClean="0"/>
              <a:t>Taxation of Non Residents – Computation of Income</a:t>
            </a:r>
          </a:p>
        </p:txBody>
      </p:sp>
      <p:sp>
        <p:nvSpPr>
          <p:cNvPr id="24581" name="Rectangle 3"/>
          <p:cNvSpPr>
            <a:spLocks noGrp="1" noChangeArrowheads="1"/>
          </p:cNvSpPr>
          <p:nvPr>
            <p:ph type="body" idx="1"/>
          </p:nvPr>
        </p:nvSpPr>
        <p:spPr>
          <a:xfrm>
            <a:off x="1182688" y="2017713"/>
            <a:ext cx="7772400" cy="4383087"/>
          </a:xfrm>
        </p:spPr>
        <p:txBody>
          <a:bodyPr/>
          <a:lstStyle/>
          <a:p>
            <a:pPr eaLnBrk="1" hangingPunct="1"/>
            <a:r>
              <a:rPr lang="en-US" altLang="en-US" sz="2000" smtClean="0">
                <a:latin typeface="Calibri" panose="020F0502020204030204" pitchFamily="34" charset="0"/>
                <a:cs typeface="Calibri" panose="020F0502020204030204" pitchFamily="34" charset="0"/>
              </a:rPr>
              <a:t>Section 9(1)(iv)</a:t>
            </a:r>
          </a:p>
          <a:p>
            <a:pPr lvl="1" eaLnBrk="1" hangingPunct="1">
              <a:buFont typeface="Wingdings" panose="05000000000000000000" pitchFamily="2" charset="2"/>
              <a:buChar char="Ø"/>
            </a:pPr>
            <a:r>
              <a:rPr lang="en-US" altLang="en-US" sz="1800" smtClean="0">
                <a:latin typeface="Calibri" panose="020F0502020204030204" pitchFamily="34" charset="0"/>
                <a:cs typeface="Calibri" panose="020F0502020204030204" pitchFamily="34" charset="0"/>
              </a:rPr>
              <a:t>A dividend paid by Indian company outside India</a:t>
            </a:r>
          </a:p>
          <a:p>
            <a:pPr lvl="1" eaLnBrk="1" hangingPunct="1">
              <a:buFont typeface="Wingdings" panose="05000000000000000000" pitchFamily="2" charset="2"/>
              <a:buChar char="Ø"/>
            </a:pPr>
            <a:r>
              <a:rPr lang="en-US" altLang="en-US" sz="1800" smtClean="0">
                <a:latin typeface="Calibri" panose="020F0502020204030204" pitchFamily="34" charset="0"/>
                <a:cs typeface="Calibri" panose="020F0502020204030204" pitchFamily="34" charset="0"/>
              </a:rPr>
              <a:t>Exempt under ITA u/s. 10(34), Article 10 of DTAA may reduce tax on dividend as and when applicable. Tax credit of DDT in COR</a:t>
            </a:r>
          </a:p>
          <a:p>
            <a:pPr eaLnBrk="1" hangingPunct="1">
              <a:buSzPct val="100000"/>
              <a:buFont typeface="Wingdings" panose="05000000000000000000" pitchFamily="2" charset="2"/>
              <a:buChar char="§"/>
            </a:pPr>
            <a:r>
              <a:rPr lang="en-US" altLang="en-US" sz="2000" smtClean="0">
                <a:latin typeface="Calibri" panose="020F0502020204030204" pitchFamily="34" charset="0"/>
                <a:cs typeface="Calibri" panose="020F0502020204030204" pitchFamily="34" charset="0"/>
              </a:rPr>
              <a:t>Section 9(1)(v) – </a:t>
            </a:r>
            <a:r>
              <a:rPr lang="en-US" altLang="en-US" sz="1800" smtClean="0">
                <a:latin typeface="Calibri" panose="020F0502020204030204" pitchFamily="34" charset="0"/>
                <a:cs typeface="Calibri" panose="020F0502020204030204" pitchFamily="34" charset="0"/>
              </a:rPr>
              <a:t>Source rule for interest:</a:t>
            </a:r>
          </a:p>
          <a:p>
            <a:pPr eaLnBrk="1" hangingPunct="1">
              <a:buSzPct val="100000"/>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           Definition Of Interest  S.2(28A) and Art 11 of Art.11</a:t>
            </a:r>
          </a:p>
          <a:p>
            <a:pPr lvl="1" eaLnBrk="1" hangingPunct="1">
              <a:buFont typeface="Wingdings" panose="05000000000000000000" pitchFamily="2" charset="2"/>
              <a:buChar char="Ø"/>
            </a:pPr>
            <a:r>
              <a:rPr lang="en-US" altLang="en-US" sz="1800" smtClean="0">
                <a:latin typeface="Calibri" panose="020F0502020204030204" pitchFamily="34" charset="0"/>
                <a:cs typeface="Calibri" panose="020F0502020204030204" pitchFamily="34" charset="0"/>
              </a:rPr>
              <a:t>Income by way of interest payable by (a) Government, (b) Resident, (c) Non Resident</a:t>
            </a:r>
          </a:p>
          <a:p>
            <a:pPr lvl="1" eaLnBrk="1" hangingPunct="1">
              <a:buFont typeface="Wingdings" panose="05000000000000000000" pitchFamily="2" charset="2"/>
              <a:buChar char="Ø"/>
            </a:pPr>
            <a:r>
              <a:rPr lang="en-US" altLang="en-US" sz="1800" smtClean="0">
                <a:latin typeface="Calibri" panose="020F0502020204030204" pitchFamily="34" charset="0"/>
                <a:cs typeface="Calibri" panose="020F0502020204030204" pitchFamily="34" charset="0"/>
              </a:rPr>
              <a:t>Provisions of Article 11 of DTAA may reduce the burden of taxation on interest income of the Non Resident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39BE4D6F-7A42-4DB7-B58E-5D58D62B01DD}" type="slidenum">
              <a:rPr lang="en-US" altLang="en-US" sz="1400"/>
              <a:pPr eaLnBrk="1" hangingPunct="1"/>
              <a:t>43</a:t>
            </a:fld>
            <a:endParaRPr lang="en-US" altLang="en-US" sz="1400"/>
          </a:p>
        </p:txBody>
      </p:sp>
      <p:sp>
        <p:nvSpPr>
          <p:cNvPr id="25603" name="Rectangle 2"/>
          <p:cNvSpPr>
            <a:spLocks noGrp="1" noChangeArrowheads="1"/>
          </p:cNvSpPr>
          <p:nvPr>
            <p:ph type="title"/>
          </p:nvPr>
        </p:nvSpPr>
        <p:spPr/>
        <p:txBody>
          <a:bodyPr/>
          <a:lstStyle/>
          <a:p>
            <a:pPr eaLnBrk="1" hangingPunct="1"/>
            <a:r>
              <a:rPr lang="en-US" altLang="en-US" sz="4000" smtClean="0"/>
              <a:t>Definition: Royalty – S.9(1)(vi)</a:t>
            </a:r>
          </a:p>
        </p:txBody>
      </p:sp>
      <p:sp>
        <p:nvSpPr>
          <p:cNvPr id="25604" name="Rectangle 3"/>
          <p:cNvSpPr>
            <a:spLocks noGrp="1" noChangeArrowheads="1"/>
          </p:cNvSpPr>
          <p:nvPr>
            <p:ph type="body" idx="1"/>
          </p:nvPr>
        </p:nvSpPr>
        <p:spPr>
          <a:xfrm>
            <a:off x="1182688" y="2017713"/>
            <a:ext cx="7772400" cy="4383087"/>
          </a:xfrm>
        </p:spPr>
        <p:txBody>
          <a:bodyPr/>
          <a:lstStyle/>
          <a:p>
            <a:pPr eaLnBrk="1" hangingPunct="1"/>
            <a:r>
              <a:rPr lang="en-US" altLang="en-US" sz="2200" smtClean="0">
                <a:latin typeface="Calibri" panose="020F0502020204030204" pitchFamily="34" charset="0"/>
                <a:cs typeface="Calibri" panose="020F0502020204030204" pitchFamily="34" charset="0"/>
              </a:rPr>
              <a:t>IT Act, 1961: Consideration for</a:t>
            </a:r>
          </a:p>
          <a:p>
            <a:pPr eaLnBrk="1" hangingPunct="1">
              <a:buFont typeface="Wingdings" panose="05000000000000000000" pitchFamily="2" charset="2"/>
              <a:buNone/>
            </a:pPr>
            <a:endParaRPr lang="en-US" altLang="en-US" sz="22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a:t>
            </a:r>
            <a:r>
              <a:rPr lang="en-US" altLang="en-US" sz="2000" smtClean="0">
                <a:latin typeface="Calibri" panose="020F0502020204030204" pitchFamily="34" charset="0"/>
                <a:cs typeface="Calibri" panose="020F0502020204030204" pitchFamily="34" charset="0"/>
              </a:rPr>
              <a:t>i)  the transfer of all or any rights (including the granting of a licence) in respect of a patent, invention, model, design, secret formula or process or trade mark or similar property ;</a:t>
            </a:r>
          </a:p>
          <a:p>
            <a:pPr eaLnBrk="1" hangingPunct="1">
              <a:buFont typeface="Wingdings" panose="05000000000000000000" pitchFamily="2" charset="2"/>
              <a:buNone/>
            </a:pPr>
            <a:endParaRPr lang="en-US" altLang="en-US" sz="20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2000" smtClean="0">
                <a:latin typeface="Calibri" panose="020F0502020204030204" pitchFamily="34" charset="0"/>
                <a:cs typeface="Calibri" panose="020F0502020204030204" pitchFamily="34" charset="0"/>
              </a:rPr>
              <a:t>(ii)  the imparting of any information on working of ………. ;</a:t>
            </a:r>
          </a:p>
          <a:p>
            <a:pPr eaLnBrk="1" hangingPunct="1">
              <a:buFont typeface="Wingdings" panose="05000000000000000000" pitchFamily="2" charset="2"/>
              <a:buNone/>
            </a:pPr>
            <a:endParaRPr lang="en-US" altLang="en-US" sz="20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2000" smtClean="0">
                <a:latin typeface="Calibri" panose="020F0502020204030204" pitchFamily="34" charset="0"/>
                <a:cs typeface="Calibri" panose="020F0502020204030204" pitchFamily="34" charset="0"/>
              </a:rPr>
              <a:t>(iii) the use of any patent, invention, ….. ;</a:t>
            </a:r>
          </a:p>
          <a:p>
            <a:pPr eaLnBrk="1" hangingPunct="1">
              <a:buFont typeface="Wingdings" panose="05000000000000000000" pitchFamily="2" charset="2"/>
              <a:buNone/>
            </a:pPr>
            <a:endParaRPr lang="en-US" altLang="en-US" sz="20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2000" smtClean="0">
                <a:latin typeface="Calibri" panose="020F0502020204030204" pitchFamily="34" charset="0"/>
                <a:cs typeface="Calibri" panose="020F0502020204030204" pitchFamily="34" charset="0"/>
              </a:rPr>
              <a:t>(iv) the imparting of any information ……….. or skill ;</a:t>
            </a:r>
          </a:p>
          <a:p>
            <a:pPr eaLnBrk="1" hangingPunct="1">
              <a:buFont typeface="Wingdings" panose="05000000000000000000" pitchFamily="2" charset="2"/>
              <a:buNone/>
            </a:pPr>
            <a:endParaRPr lang="en-US" altLang="en-US" sz="1600" smtClean="0">
              <a:latin typeface="Calibri" panose="020F0502020204030204" pitchFamily="34" charset="0"/>
              <a:cs typeface="Calibri" panose="020F0502020204030204" pitchFamily="34" charset="0"/>
            </a:endParaRPr>
          </a:p>
        </p:txBody>
      </p:sp>
      <p:sp>
        <p:nvSpPr>
          <p:cNvPr id="25605"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EA748C41-B01E-416F-970C-8C4A2EE0F77C}" type="slidenum">
              <a:rPr lang="en-US" altLang="en-US" sz="1400"/>
              <a:pPr eaLnBrk="1" hangingPunct="1"/>
              <a:t>44</a:t>
            </a:fld>
            <a:endParaRPr lang="en-US" altLang="en-US" sz="1400"/>
          </a:p>
        </p:txBody>
      </p:sp>
      <p:sp>
        <p:nvSpPr>
          <p:cNvPr id="26627" name="Rectangle 2"/>
          <p:cNvSpPr>
            <a:spLocks noGrp="1" noChangeArrowheads="1"/>
          </p:cNvSpPr>
          <p:nvPr>
            <p:ph type="title"/>
          </p:nvPr>
        </p:nvSpPr>
        <p:spPr/>
        <p:txBody>
          <a:bodyPr/>
          <a:lstStyle/>
          <a:p>
            <a:pPr eaLnBrk="1" hangingPunct="1"/>
            <a:r>
              <a:rPr lang="en-US" altLang="en-US" sz="4000" smtClean="0"/>
              <a:t>Definitions: Royalty (con’t)</a:t>
            </a:r>
          </a:p>
        </p:txBody>
      </p:sp>
      <p:sp>
        <p:nvSpPr>
          <p:cNvPr id="19460" name="Rectangle 3"/>
          <p:cNvSpPr>
            <a:spLocks noGrp="1" noChangeArrowheads="1"/>
          </p:cNvSpPr>
          <p:nvPr>
            <p:ph type="body" idx="1"/>
          </p:nvPr>
        </p:nvSpPr>
        <p:spPr>
          <a:xfrm>
            <a:off x="1182688" y="2017713"/>
            <a:ext cx="7772400" cy="4459287"/>
          </a:xfrm>
        </p:spPr>
        <p:txBody>
          <a:bodyPr/>
          <a:lstStyle/>
          <a:p>
            <a:pPr eaLnBrk="1" hangingPunct="1">
              <a:defRPr/>
            </a:pPr>
            <a:r>
              <a:rPr lang="en-US" sz="2200" dirty="0" smtClean="0">
                <a:latin typeface="Calibri" pitchFamily="34" charset="0"/>
                <a:cs typeface="Calibri" pitchFamily="34" charset="0"/>
              </a:rPr>
              <a:t>IT Act, 1961: Consideration for</a:t>
            </a:r>
          </a:p>
          <a:p>
            <a:pPr eaLnBrk="1" hangingPunct="1">
              <a:buFont typeface="Wingdings" panose="05000000000000000000" pitchFamily="2" charset="2"/>
              <a:buNone/>
              <a:defRPr/>
            </a:pPr>
            <a:endParaRPr lang="en-US" sz="1600" dirty="0" smtClean="0">
              <a:latin typeface="Calibri" pitchFamily="34" charset="0"/>
              <a:cs typeface="Calibri" pitchFamily="34" charset="0"/>
            </a:endParaRPr>
          </a:p>
          <a:p>
            <a:pPr marL="579438" indent="-579438" eaLnBrk="1" hangingPunct="1">
              <a:buFont typeface="Wingdings" panose="05000000000000000000" pitchFamily="2" charset="2"/>
              <a:buNone/>
              <a:defRPr/>
            </a:pPr>
            <a:r>
              <a:rPr lang="en-US" sz="2000" dirty="0" smtClean="0">
                <a:latin typeface="Calibri" pitchFamily="34" charset="0"/>
                <a:cs typeface="Calibri" pitchFamily="34" charset="0"/>
              </a:rPr>
              <a:t>(iva) the use or right to use …… equipment but  not including the amounts referred to in section 44BB;</a:t>
            </a:r>
          </a:p>
          <a:p>
            <a:pPr eaLnBrk="1" hangingPunct="1">
              <a:buFont typeface="Wingdings" panose="05000000000000000000" pitchFamily="2" charset="2"/>
              <a:buNone/>
              <a:defRPr/>
            </a:pPr>
            <a:endParaRPr lang="en-US" sz="2000" dirty="0" smtClean="0">
              <a:latin typeface="Calibri" pitchFamily="34" charset="0"/>
              <a:cs typeface="Calibri" pitchFamily="34" charset="0"/>
            </a:endParaRPr>
          </a:p>
          <a:p>
            <a:pPr marL="396875" indent="-396875" eaLnBrk="1" hangingPunct="1">
              <a:buFont typeface="Wingdings" panose="05000000000000000000" pitchFamily="2" charset="2"/>
              <a:buNone/>
              <a:defRPr/>
            </a:pPr>
            <a:r>
              <a:rPr lang="en-US" sz="2000" dirty="0" smtClean="0">
                <a:latin typeface="Calibri" pitchFamily="34" charset="0"/>
                <a:cs typeface="Calibri" pitchFamily="34" charset="0"/>
              </a:rPr>
              <a:t>(v) the transfer of all or any rights (including the granting of a licence) in respect of any copyright, …………….. , but not including ………… cinematographic films ; or</a:t>
            </a:r>
          </a:p>
          <a:p>
            <a:pPr eaLnBrk="1" hangingPunct="1">
              <a:buFont typeface="Wingdings" panose="05000000000000000000" pitchFamily="2" charset="2"/>
              <a:buNone/>
              <a:defRPr/>
            </a:pPr>
            <a:endParaRPr lang="en-US" sz="2000" dirty="0" smtClean="0">
              <a:latin typeface="Calibri" pitchFamily="34" charset="0"/>
              <a:cs typeface="Calibri" pitchFamily="34" charset="0"/>
            </a:endParaRPr>
          </a:p>
          <a:p>
            <a:pPr marL="514350" indent="-514350" eaLnBrk="1" hangingPunct="1">
              <a:buFont typeface="Wingdings" panose="05000000000000000000" pitchFamily="2" charset="2"/>
              <a:buNone/>
              <a:defRPr/>
            </a:pPr>
            <a:r>
              <a:rPr lang="en-US" sz="2000" dirty="0" smtClean="0">
                <a:latin typeface="Calibri" pitchFamily="34" charset="0"/>
                <a:cs typeface="Calibri" pitchFamily="34" charset="0"/>
              </a:rPr>
              <a:t>(vi) the rendering of any services in connection with the activities referred to in sub-clauses (i) to (iv), (iva) and (v)</a:t>
            </a:r>
          </a:p>
          <a:p>
            <a:pPr marL="514350" indent="-514350" eaLnBrk="1" hangingPunct="1">
              <a:buFont typeface="Wingdings" panose="05000000000000000000" pitchFamily="2" charset="2"/>
              <a:buNone/>
              <a:defRPr/>
            </a:pPr>
            <a:r>
              <a:rPr lang="en-US" sz="2000" dirty="0" smtClean="0">
                <a:latin typeface="Calibri" pitchFamily="34" charset="0"/>
                <a:cs typeface="Calibri" pitchFamily="34" charset="0"/>
              </a:rPr>
              <a:t> [Explanation 2 to Section 9(1)(vi)]</a:t>
            </a:r>
          </a:p>
        </p:txBody>
      </p:sp>
      <p:sp>
        <p:nvSpPr>
          <p:cNvPr id="26629"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203ABD7E-EFD5-485F-9399-854C5EC105FF}" type="slidenum">
              <a:rPr lang="en-US" altLang="en-US" sz="1400"/>
              <a:pPr eaLnBrk="1" hangingPunct="1"/>
              <a:t>45</a:t>
            </a:fld>
            <a:endParaRPr lang="en-US" altLang="en-US" sz="1400"/>
          </a:p>
        </p:txBody>
      </p:sp>
      <p:sp>
        <p:nvSpPr>
          <p:cNvPr id="27651" name="Rectangle 2"/>
          <p:cNvSpPr>
            <a:spLocks noGrp="1" noChangeArrowheads="1"/>
          </p:cNvSpPr>
          <p:nvPr>
            <p:ph type="title"/>
          </p:nvPr>
        </p:nvSpPr>
        <p:spPr/>
        <p:txBody>
          <a:bodyPr/>
          <a:lstStyle/>
          <a:p>
            <a:pPr eaLnBrk="1" hangingPunct="1"/>
            <a:r>
              <a:rPr lang="en-US" altLang="en-US" sz="4000" smtClean="0"/>
              <a:t>Definition: Fees for Technical Services – S.9(1)(vii)</a:t>
            </a:r>
          </a:p>
        </p:txBody>
      </p:sp>
      <p:sp>
        <p:nvSpPr>
          <p:cNvPr id="27652" name="Rectangle 3"/>
          <p:cNvSpPr>
            <a:spLocks noGrp="1" noChangeArrowheads="1"/>
          </p:cNvSpPr>
          <p:nvPr>
            <p:ph type="body" idx="1"/>
          </p:nvPr>
        </p:nvSpPr>
        <p:spPr>
          <a:xfrm>
            <a:off x="1182688" y="2017713"/>
            <a:ext cx="7772400" cy="4459287"/>
          </a:xfrm>
        </p:spPr>
        <p:txBody>
          <a:bodyPr/>
          <a:lstStyle/>
          <a:p>
            <a:pPr eaLnBrk="1" hangingPunct="1"/>
            <a:r>
              <a:rPr lang="en-US" altLang="en-US" sz="2200" smtClean="0">
                <a:latin typeface="Calibri" panose="020F0502020204030204" pitchFamily="34" charset="0"/>
                <a:cs typeface="Calibri" panose="020F0502020204030204" pitchFamily="34" charset="0"/>
              </a:rPr>
              <a:t>FTS defined under the Act as any consideration (including any lump sum consideration) for the rendering of any managerial, technical or consultancy services (including the provision of services of technical or other personnel) but does not include consideration for any construction, assembly, mining or like project undertaken by the recipient or consideration which would be income of the recipient chargeable under the head “Salaries” </a:t>
            </a:r>
          </a:p>
          <a:p>
            <a:pPr eaLnBrk="1" hangingPunct="1">
              <a:buFont typeface="Wingdings" panose="05000000000000000000" pitchFamily="2" charset="2"/>
              <a:buNone/>
            </a:pPr>
            <a:r>
              <a:rPr lang="en-US" altLang="en-US" sz="2200" smtClean="0">
                <a:latin typeface="Calibri" panose="020F0502020204030204" pitchFamily="34" charset="0"/>
                <a:cs typeface="Calibri" panose="020F0502020204030204" pitchFamily="34" charset="0"/>
              </a:rPr>
              <a:t>    [Explanation 2 to Section 9(1)(vii)]</a:t>
            </a:r>
          </a:p>
        </p:txBody>
      </p:sp>
      <p:sp>
        <p:nvSpPr>
          <p:cNvPr id="27653"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3C30BF3-4B00-4F7F-B4A9-82A028095F51}" type="slidenum">
              <a:rPr lang="en-US" altLang="en-US" sz="1400"/>
              <a:pPr eaLnBrk="1" hangingPunct="1"/>
              <a:t>46</a:t>
            </a:fld>
            <a:endParaRPr lang="en-US" altLang="en-US" sz="1400"/>
          </a:p>
        </p:txBody>
      </p:sp>
      <p:sp>
        <p:nvSpPr>
          <p:cNvPr id="28675" name="Rectangle 2"/>
          <p:cNvSpPr>
            <a:spLocks noGrp="1" noChangeArrowheads="1"/>
          </p:cNvSpPr>
          <p:nvPr>
            <p:ph type="title"/>
          </p:nvPr>
        </p:nvSpPr>
        <p:spPr/>
        <p:txBody>
          <a:bodyPr/>
          <a:lstStyle/>
          <a:p>
            <a:pPr eaLnBrk="1" hangingPunct="1"/>
            <a:r>
              <a:rPr lang="en-US" altLang="en-US" sz="4000" smtClean="0"/>
              <a:t>Source Rule - Royalty</a:t>
            </a:r>
          </a:p>
        </p:txBody>
      </p:sp>
      <p:sp>
        <p:nvSpPr>
          <p:cNvPr id="28676" name="Rectangle 3"/>
          <p:cNvSpPr>
            <a:spLocks noGrp="1" noChangeArrowheads="1"/>
          </p:cNvSpPr>
          <p:nvPr>
            <p:ph type="body" idx="1"/>
          </p:nvPr>
        </p:nvSpPr>
        <p:spPr>
          <a:xfrm>
            <a:off x="533400" y="2017713"/>
            <a:ext cx="8421688" cy="4306887"/>
          </a:xfrm>
        </p:spPr>
        <p:txBody>
          <a:bodyPr/>
          <a:lstStyle/>
          <a:p>
            <a:pPr eaLnBrk="1" hangingPunct="1"/>
            <a:r>
              <a:rPr lang="en-US" altLang="en-US" sz="1800" smtClean="0">
                <a:latin typeface="Calibri" panose="020F0502020204030204" pitchFamily="34" charset="0"/>
                <a:cs typeface="Calibri" panose="020F0502020204030204" pitchFamily="34" charset="0"/>
              </a:rPr>
              <a:t>As per S.9(1)(vi), income by way of royalty payable by—</a:t>
            </a:r>
          </a:p>
          <a:p>
            <a:pPr eaLnBrk="1" hangingPunct="1"/>
            <a:endParaRPr lang="en-US" altLang="en-US" sz="18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      (a)  the Government ; or</a:t>
            </a:r>
          </a:p>
          <a:p>
            <a:pPr eaLnBrk="1" hangingPunct="1">
              <a:buFont typeface="Wingdings" panose="05000000000000000000" pitchFamily="2" charset="2"/>
              <a:buNone/>
            </a:pPr>
            <a:endParaRPr lang="en-US" altLang="en-US" sz="18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      (b)  a person who is a resident, except where the royalty is payable in respect of any right, property or information used or services utilized for the purposes of a business or profession carried on by such person outside India or for the purposes of making or earning any income from any source outside India ; or</a:t>
            </a:r>
          </a:p>
          <a:p>
            <a:pPr eaLnBrk="1" hangingPunct="1">
              <a:buFont typeface="Wingdings" panose="05000000000000000000" pitchFamily="2" charset="2"/>
              <a:buNone/>
            </a:pPr>
            <a:endParaRPr lang="en-US" altLang="en-US" sz="18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      (c)  a person who is a non-resident, where the royalty is payable in respect of any right, property or information used or services utilized for the purposes of a business or profession carried on by such person in India or for the purposes of making or earning any income from any source in India</a:t>
            </a:r>
            <a:endParaRPr lang="en-US" altLang="en-US" sz="2200" smtClean="0">
              <a:latin typeface="Calibri" panose="020F0502020204030204" pitchFamily="34" charset="0"/>
              <a:cs typeface="Calibri" panose="020F0502020204030204" pitchFamily="34" charset="0"/>
            </a:endParaRPr>
          </a:p>
          <a:p>
            <a:pPr eaLnBrk="1" hangingPunct="1"/>
            <a:endParaRPr lang="en-US" altLang="en-US" sz="2200" smtClean="0">
              <a:latin typeface="Calibri" panose="020F0502020204030204" pitchFamily="34" charset="0"/>
              <a:cs typeface="Calibri" panose="020F0502020204030204" pitchFamily="34" charset="0"/>
            </a:endParaRPr>
          </a:p>
        </p:txBody>
      </p:sp>
      <p:sp>
        <p:nvSpPr>
          <p:cNvPr id="28677"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BC1C7571-2541-4B9E-B778-0498BFA0B26B}" type="slidenum">
              <a:rPr lang="en-US" altLang="en-US" sz="1400"/>
              <a:pPr eaLnBrk="1" hangingPunct="1"/>
              <a:t>47</a:t>
            </a:fld>
            <a:endParaRPr lang="en-US" altLang="en-US" sz="1400"/>
          </a:p>
        </p:txBody>
      </p:sp>
      <p:sp>
        <p:nvSpPr>
          <p:cNvPr id="29699" name="Rectangle 2"/>
          <p:cNvSpPr>
            <a:spLocks noGrp="1" noChangeArrowheads="1"/>
          </p:cNvSpPr>
          <p:nvPr>
            <p:ph type="title"/>
          </p:nvPr>
        </p:nvSpPr>
        <p:spPr/>
        <p:txBody>
          <a:bodyPr/>
          <a:lstStyle/>
          <a:p>
            <a:pPr eaLnBrk="1" hangingPunct="1"/>
            <a:r>
              <a:rPr lang="en-US" altLang="en-US" sz="4000" smtClean="0"/>
              <a:t>Source Rule - FTS</a:t>
            </a:r>
          </a:p>
        </p:txBody>
      </p:sp>
      <p:sp>
        <p:nvSpPr>
          <p:cNvPr id="29700" name="Rectangle 3"/>
          <p:cNvSpPr>
            <a:spLocks noGrp="1" noChangeArrowheads="1"/>
          </p:cNvSpPr>
          <p:nvPr>
            <p:ph type="body" idx="1"/>
          </p:nvPr>
        </p:nvSpPr>
        <p:spPr>
          <a:xfrm>
            <a:off x="533400" y="2017713"/>
            <a:ext cx="8421688" cy="4306887"/>
          </a:xfrm>
        </p:spPr>
        <p:txBody>
          <a:bodyPr/>
          <a:lstStyle/>
          <a:p>
            <a:pPr eaLnBrk="1" hangingPunct="1"/>
            <a:r>
              <a:rPr lang="en-US" altLang="en-US" sz="1800" smtClean="0">
                <a:latin typeface="Calibri" panose="020F0502020204030204" pitchFamily="34" charset="0"/>
                <a:cs typeface="Calibri" panose="020F0502020204030204" pitchFamily="34" charset="0"/>
              </a:rPr>
              <a:t>As per S. 9(1)(vii), income by way of Fees for Technical Services payable by—</a:t>
            </a:r>
          </a:p>
          <a:p>
            <a:pPr eaLnBrk="1" hangingPunct="1"/>
            <a:endParaRPr lang="en-US" altLang="en-US" sz="18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      (a)  the Government ; or</a:t>
            </a:r>
          </a:p>
          <a:p>
            <a:pPr eaLnBrk="1" hangingPunct="1">
              <a:buFont typeface="Wingdings" panose="05000000000000000000" pitchFamily="2" charset="2"/>
              <a:buNone/>
            </a:pPr>
            <a:endParaRPr lang="en-US" altLang="en-US" sz="18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      (b)  a person who is a resident, except where the fees are payable in respect of services utilized in a business or profession carried on by such person outside India or for the purposes of making or earning any income from any source outside India ; or</a:t>
            </a:r>
          </a:p>
          <a:p>
            <a:pPr eaLnBrk="1" hangingPunct="1">
              <a:buFont typeface="Wingdings" panose="05000000000000000000" pitchFamily="2" charset="2"/>
              <a:buNone/>
            </a:pPr>
            <a:endParaRPr lang="en-US" altLang="en-US" sz="1800" smtClean="0">
              <a:latin typeface="Calibri" panose="020F0502020204030204" pitchFamily="34" charset="0"/>
              <a:cs typeface="Calibri" panose="020F0502020204030204" pitchFamily="34" charset="0"/>
            </a:endParaRPr>
          </a:p>
          <a:p>
            <a:pPr eaLnBrk="1" hangingPunct="1">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      (c)  a person who is a non-resident, where the fees are payable in respect of services utilized in a business or profession carried on by such person in India or for the purposes of making or earning any income from any source in India</a:t>
            </a:r>
          </a:p>
          <a:p>
            <a:pPr eaLnBrk="1" hangingPunct="1"/>
            <a:endParaRPr lang="en-US" altLang="en-US" sz="1800" smtClean="0">
              <a:latin typeface="Calibri" panose="020F0502020204030204" pitchFamily="34" charset="0"/>
              <a:cs typeface="Calibri" panose="020F0502020204030204" pitchFamily="34" charset="0"/>
            </a:endParaRPr>
          </a:p>
          <a:p>
            <a:pPr eaLnBrk="1" hangingPunct="1"/>
            <a:endParaRPr lang="en-US" altLang="en-US" sz="2200" smtClean="0">
              <a:latin typeface="Calibri" panose="020F0502020204030204" pitchFamily="34" charset="0"/>
              <a:cs typeface="Calibri" panose="020F0502020204030204" pitchFamily="34" charset="0"/>
            </a:endParaRPr>
          </a:p>
        </p:txBody>
      </p:sp>
      <p:sp>
        <p:nvSpPr>
          <p:cNvPr id="29701"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0BA9A40-9946-450C-A7BA-2F02E358D0EC}" type="slidenum">
              <a:rPr lang="en-US" altLang="en-US" sz="1400"/>
              <a:pPr eaLnBrk="1" hangingPunct="1"/>
              <a:t>48</a:t>
            </a:fld>
            <a:endParaRPr lang="en-US" altLang="en-US" sz="1400"/>
          </a:p>
        </p:txBody>
      </p:sp>
      <p:sp>
        <p:nvSpPr>
          <p:cNvPr id="30723" name="Rectangle 2"/>
          <p:cNvSpPr>
            <a:spLocks noGrp="1" noChangeArrowheads="1"/>
          </p:cNvSpPr>
          <p:nvPr>
            <p:ph type="title"/>
          </p:nvPr>
        </p:nvSpPr>
        <p:spPr/>
        <p:txBody>
          <a:bodyPr/>
          <a:lstStyle/>
          <a:p>
            <a:pPr eaLnBrk="1" hangingPunct="1"/>
            <a:r>
              <a:rPr lang="en-US" altLang="en-US" sz="4000" smtClean="0"/>
              <a:t>Source Rule &amp; Scope - FTS</a:t>
            </a:r>
          </a:p>
        </p:txBody>
      </p:sp>
      <p:sp>
        <p:nvSpPr>
          <p:cNvPr id="30724" name="Rectangle 3"/>
          <p:cNvSpPr>
            <a:spLocks noGrp="1" noChangeArrowheads="1"/>
          </p:cNvSpPr>
          <p:nvPr>
            <p:ph type="body" idx="1"/>
          </p:nvPr>
        </p:nvSpPr>
        <p:spPr>
          <a:xfrm>
            <a:off x="1182688" y="2017713"/>
            <a:ext cx="7772400" cy="4459287"/>
          </a:xfrm>
        </p:spPr>
        <p:txBody>
          <a:bodyPr/>
          <a:lstStyle/>
          <a:p>
            <a:pPr eaLnBrk="1" hangingPunct="1"/>
            <a:r>
              <a:rPr lang="en-US" altLang="en-US" sz="1800" smtClean="0">
                <a:latin typeface="Calibri" panose="020F0502020204030204" pitchFamily="34" charset="0"/>
                <a:cs typeface="Calibri" panose="020F0502020204030204" pitchFamily="34" charset="0"/>
              </a:rPr>
              <a:t>Services are paid by specified persons, Government, Resident &amp; Non-resident</a:t>
            </a:r>
          </a:p>
          <a:p>
            <a:pPr eaLnBrk="1" hangingPunct="1"/>
            <a:r>
              <a:rPr lang="en-US" altLang="en-US" sz="1800" smtClean="0">
                <a:latin typeface="Calibri" panose="020F0502020204030204" pitchFamily="34" charset="0"/>
                <a:cs typeface="Calibri" panose="020F0502020204030204" pitchFamily="34" charset="0"/>
              </a:rPr>
              <a:t>Services are in accordance with the proposals approved by the Government</a:t>
            </a:r>
          </a:p>
          <a:p>
            <a:pPr eaLnBrk="1" hangingPunct="1"/>
            <a:r>
              <a:rPr lang="en-US" altLang="en-US" sz="1800" smtClean="0">
                <a:latin typeface="Calibri" panose="020F0502020204030204" pitchFamily="34" charset="0"/>
                <a:cs typeface="Calibri" panose="020F0502020204030204" pitchFamily="34" charset="0"/>
              </a:rPr>
              <a:t>Services are used / utilised in India</a:t>
            </a:r>
          </a:p>
          <a:p>
            <a:pPr eaLnBrk="1" hangingPunct="1"/>
            <a:r>
              <a:rPr lang="en-US" altLang="en-US" sz="1800" smtClean="0">
                <a:latin typeface="Calibri" panose="020F0502020204030204" pitchFamily="34" charset="0"/>
                <a:cs typeface="Calibri" panose="020F0502020204030204" pitchFamily="34" charset="0"/>
              </a:rPr>
              <a:t>What about location of services to be rendered in India</a:t>
            </a:r>
          </a:p>
          <a:p>
            <a:pPr lvl="1" eaLnBrk="1" hangingPunct="1"/>
            <a:r>
              <a:rPr lang="en-US" altLang="en-US" sz="1600" smtClean="0">
                <a:latin typeface="Calibri" panose="020F0502020204030204" pitchFamily="34" charset="0"/>
                <a:cs typeface="Calibri" panose="020F0502020204030204" pitchFamily="34" charset="0"/>
              </a:rPr>
              <a:t>Rendered in India and utilised in India</a:t>
            </a:r>
          </a:p>
          <a:p>
            <a:pPr lvl="1" eaLnBrk="1" hangingPunct="1">
              <a:buFont typeface="Wingdings" panose="05000000000000000000" pitchFamily="2" charset="2"/>
              <a:buNone/>
            </a:pPr>
            <a:r>
              <a:rPr lang="en-US" altLang="en-US" sz="1600" smtClean="0">
                <a:latin typeface="Calibri" panose="020F0502020204030204" pitchFamily="34" charset="0"/>
                <a:cs typeface="Calibri" panose="020F0502020204030204" pitchFamily="34" charset="0"/>
              </a:rPr>
              <a:t>    [Territorial nexus: Ishikawajima’s case 288 ITR 408(SC) {2007}]</a:t>
            </a:r>
          </a:p>
          <a:p>
            <a:pPr lvl="1" eaLnBrk="1" hangingPunct="1">
              <a:buFont typeface="Wingdings" panose="05000000000000000000" pitchFamily="2" charset="2"/>
              <a:buNone/>
            </a:pPr>
            <a:r>
              <a:rPr lang="en-US" altLang="en-US" sz="1600" smtClean="0">
                <a:latin typeface="Calibri" panose="020F0502020204030204" pitchFamily="34" charset="0"/>
                <a:cs typeface="Calibri" panose="020F0502020204030204" pitchFamily="34" charset="0"/>
              </a:rPr>
              <a:t>    [ Aspect Software Inc vs. aDIT [2015] 61 taxmann.com 36 (Del ITAT)]</a:t>
            </a:r>
          </a:p>
          <a:p>
            <a:pPr lvl="1" eaLnBrk="1" hangingPunct="1"/>
            <a:r>
              <a:rPr lang="en-US" altLang="en-US" sz="1600" smtClean="0">
                <a:latin typeface="Calibri" panose="020F0502020204030204" pitchFamily="34" charset="0"/>
                <a:cs typeface="Calibri" panose="020F0502020204030204" pitchFamily="34" charset="0"/>
              </a:rPr>
              <a:t>Retrospective clarificatory amendment w.e.f. 1.4.1976 through Finance Act, 2007 to Section 9</a:t>
            </a:r>
          </a:p>
          <a:p>
            <a:pPr lvl="1" eaLnBrk="1" hangingPunct="1"/>
            <a:r>
              <a:rPr lang="en-US" altLang="en-US" sz="1600" smtClean="0">
                <a:latin typeface="Calibri" panose="020F0502020204030204" pitchFamily="34" charset="0"/>
                <a:cs typeface="Calibri" panose="020F0502020204030204" pitchFamily="34" charset="0"/>
              </a:rPr>
              <a:t>Deemed to accrue or arise in India and shall be included in the total income of the non-resident whether or not </a:t>
            </a:r>
          </a:p>
          <a:p>
            <a:pPr lvl="1" eaLnBrk="1" hangingPunct="1">
              <a:buFont typeface="Wingdings" panose="05000000000000000000" pitchFamily="2" charset="2"/>
              <a:buNone/>
            </a:pPr>
            <a:r>
              <a:rPr lang="en-US" altLang="en-US" sz="1600" smtClean="0">
                <a:latin typeface="Calibri" panose="020F0502020204030204" pitchFamily="34" charset="0"/>
                <a:cs typeface="Calibri" panose="020F0502020204030204" pitchFamily="34" charset="0"/>
              </a:rPr>
              <a:t>    (i) the non-resident has a residence or place of business or business connection in India or</a:t>
            </a:r>
          </a:p>
          <a:p>
            <a:pPr lvl="1" eaLnBrk="1" hangingPunct="1">
              <a:buFont typeface="Wingdings" panose="05000000000000000000" pitchFamily="2" charset="2"/>
              <a:buNone/>
            </a:pPr>
            <a:r>
              <a:rPr lang="en-US" altLang="en-US" sz="1600" smtClean="0">
                <a:latin typeface="Calibri" panose="020F0502020204030204" pitchFamily="34" charset="0"/>
                <a:cs typeface="Calibri" panose="020F0502020204030204" pitchFamily="34" charset="0"/>
              </a:rPr>
              <a:t>    (ii) the non-resident had rendered services in India</a:t>
            </a:r>
            <a:endParaRPr lang="en-US" altLang="en-US" sz="2200" smtClean="0">
              <a:latin typeface="Calibri" panose="020F0502020204030204" pitchFamily="34" charset="0"/>
              <a:cs typeface="Calibri" panose="020F0502020204030204" pitchFamily="34" charset="0"/>
            </a:endParaRPr>
          </a:p>
        </p:txBody>
      </p:sp>
      <p:sp>
        <p:nvSpPr>
          <p:cNvPr id="30725"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B0C35534-6A4A-4D35-ADD5-3AC41489B4B9}" type="slidenum">
              <a:rPr lang="en-US" altLang="en-US" sz="1400"/>
              <a:pPr eaLnBrk="1" hangingPunct="1"/>
              <a:t>49</a:t>
            </a:fld>
            <a:endParaRPr lang="en-US" altLang="en-US" sz="1400"/>
          </a:p>
        </p:txBody>
      </p:sp>
      <p:sp>
        <p:nvSpPr>
          <p:cNvPr id="31747" name="Rectangle 2"/>
          <p:cNvSpPr>
            <a:spLocks noGrp="1" noChangeArrowheads="1"/>
          </p:cNvSpPr>
          <p:nvPr>
            <p:ph type="title"/>
          </p:nvPr>
        </p:nvSpPr>
        <p:spPr/>
        <p:txBody>
          <a:bodyPr/>
          <a:lstStyle/>
          <a:p>
            <a:pPr eaLnBrk="1" hangingPunct="1"/>
            <a:r>
              <a:rPr lang="en-US" altLang="en-US" sz="3200" smtClean="0"/>
              <a:t>Source Rule compared – Royalty &amp; FTS</a:t>
            </a:r>
          </a:p>
        </p:txBody>
      </p:sp>
      <p:sp>
        <p:nvSpPr>
          <p:cNvPr id="31748" name="Rectangle 3"/>
          <p:cNvSpPr>
            <a:spLocks noGrp="1" noChangeArrowheads="1"/>
          </p:cNvSpPr>
          <p:nvPr>
            <p:ph type="body" idx="1"/>
          </p:nvPr>
        </p:nvSpPr>
        <p:spPr>
          <a:xfrm>
            <a:off x="914400" y="1828800"/>
            <a:ext cx="8001000" cy="4648200"/>
          </a:xfrm>
        </p:spPr>
        <p:txBody>
          <a:bodyPr/>
          <a:lstStyle/>
          <a:p>
            <a:pPr eaLnBrk="1" hangingPunct="1">
              <a:buFont typeface="Wingdings" panose="05000000000000000000" pitchFamily="2" charset="2"/>
              <a:buNone/>
            </a:pPr>
            <a:r>
              <a:rPr lang="en-US" altLang="en-US" sz="1800" smtClean="0">
                <a:latin typeface="Calibri" panose="020F0502020204030204" pitchFamily="34" charset="0"/>
                <a:cs typeface="Calibri" panose="020F0502020204030204" pitchFamily="34" charset="0"/>
              </a:rPr>
              <a:t>     S. 9(1)(vi) &amp; 9(1)(vii) Compared with Article 12 of the DTAA</a:t>
            </a:r>
          </a:p>
          <a:p>
            <a:pPr eaLnBrk="1" hangingPunct="1">
              <a:buFont typeface="Wingdings" panose="05000000000000000000" pitchFamily="2" charset="2"/>
              <a:buNone/>
            </a:pPr>
            <a:endParaRPr lang="en-US" altLang="en-US" sz="1800" smtClean="0">
              <a:latin typeface="Calibri" panose="020F0502020204030204" pitchFamily="34" charset="0"/>
              <a:cs typeface="Calibri" panose="020F0502020204030204" pitchFamily="34" charset="0"/>
            </a:endParaRPr>
          </a:p>
          <a:p>
            <a:pPr eaLnBrk="1" hangingPunct="1"/>
            <a:r>
              <a:rPr lang="en-US" altLang="en-US" sz="1800" smtClean="0">
                <a:latin typeface="Calibri" panose="020F0502020204030204" pitchFamily="34" charset="0"/>
                <a:cs typeface="Calibri" panose="020F0502020204030204" pitchFamily="34" charset="0"/>
              </a:rPr>
              <a:t>Royalties and FTS arising in a contracting state and paid to a resident of the other contracting state may be taxed in that other state [Article 12(1)]</a:t>
            </a:r>
          </a:p>
          <a:p>
            <a:pPr eaLnBrk="1" hangingPunct="1"/>
            <a:r>
              <a:rPr lang="en-US" altLang="en-US" sz="1800" smtClean="0">
                <a:latin typeface="Calibri" panose="020F0502020204030204" pitchFamily="34" charset="0"/>
                <a:cs typeface="Calibri" panose="020F0502020204030204" pitchFamily="34" charset="0"/>
              </a:rPr>
              <a:t>Royalties or fees for technical services shall be deemed to arise in a contracting state when the payer is a resident of that state. Where, however, the person paying the royalties, whether he is a resident of a contracting state or not, has in a contracting state a permanent establishment or a fixed base in connection with which the liability to pay the royalties was incurred, and such royalties are borne by such permanent establishment or fixed base, then such royalties shall be deemed to arise in the state in which the permanent establishment or fixed base is situated [Article 12(5)]</a:t>
            </a:r>
          </a:p>
          <a:p>
            <a:pPr eaLnBrk="1" hangingPunct="1"/>
            <a:r>
              <a:rPr lang="en-US" altLang="en-US" sz="1800" smtClean="0">
                <a:latin typeface="Calibri" panose="020F0502020204030204" pitchFamily="34" charset="0"/>
                <a:cs typeface="Calibri" panose="020F0502020204030204" pitchFamily="34" charset="0"/>
              </a:rPr>
              <a:t>Article 12(5) states only a source rule but no distribution rule as found in Article 12(1)</a:t>
            </a:r>
          </a:p>
          <a:p>
            <a:pPr eaLnBrk="1" hangingPunct="1"/>
            <a:endParaRPr lang="en-US" altLang="en-US" sz="2200" smtClean="0">
              <a:latin typeface="Calibri" panose="020F0502020204030204" pitchFamily="34" charset="0"/>
              <a:cs typeface="Calibri" panose="020F0502020204030204" pitchFamily="34" charset="0"/>
            </a:endParaRPr>
          </a:p>
        </p:txBody>
      </p:sp>
      <p:sp>
        <p:nvSpPr>
          <p:cNvPr id="31749"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F806E8-35DD-45E2-8BBA-72889CE594E3}" type="slidenum">
              <a:rPr lang="en-US" altLang="en-US"/>
              <a:pPr/>
              <a:t>5</a:t>
            </a:fld>
            <a:endParaRPr lang="en-US" altLang="en-US"/>
          </a:p>
        </p:txBody>
      </p:sp>
      <p:sp>
        <p:nvSpPr>
          <p:cNvPr id="5124" name="Rectangle 2"/>
          <p:cNvSpPr>
            <a:spLocks noGrp="1" noChangeArrowheads="1"/>
          </p:cNvSpPr>
          <p:nvPr>
            <p:ph type="title"/>
          </p:nvPr>
        </p:nvSpPr>
        <p:spPr/>
        <p:txBody>
          <a:bodyPr/>
          <a:lstStyle/>
          <a:p>
            <a:pPr eaLnBrk="1" hangingPunct="1"/>
            <a:r>
              <a:rPr lang="en-US" altLang="en-US" sz="4000" dirty="0" smtClean="0"/>
              <a:t>Source &amp; Resident Taxation</a:t>
            </a:r>
          </a:p>
        </p:txBody>
      </p:sp>
      <p:sp>
        <p:nvSpPr>
          <p:cNvPr id="5125" name="Rectangle 3"/>
          <p:cNvSpPr>
            <a:spLocks noGrp="1" noChangeArrowheads="1"/>
          </p:cNvSpPr>
          <p:nvPr>
            <p:ph type="body" idx="1"/>
          </p:nvPr>
        </p:nvSpPr>
        <p:spPr>
          <a:xfrm>
            <a:off x="1182688" y="2017713"/>
            <a:ext cx="7772400" cy="4459287"/>
          </a:xfrm>
        </p:spPr>
        <p:txBody>
          <a:bodyPr/>
          <a:lstStyle/>
          <a:p>
            <a:pPr eaLnBrk="1" hangingPunct="1"/>
            <a:r>
              <a:rPr lang="en-US" altLang="en-US" sz="2400" dirty="0"/>
              <a:t>Every country has its own </a:t>
            </a:r>
            <a:r>
              <a:rPr lang="en-US" altLang="en-US" sz="2400" dirty="0" smtClean="0"/>
              <a:t>tax </a:t>
            </a:r>
            <a:r>
              <a:rPr lang="en-US" altLang="en-US" sz="2400" dirty="0"/>
              <a:t>laws </a:t>
            </a:r>
            <a:r>
              <a:rPr lang="en-US" altLang="en-US" sz="2400" dirty="0" smtClean="0"/>
              <a:t>following two charging principles:</a:t>
            </a:r>
            <a:endParaRPr lang="en-US" altLang="en-US" sz="2400" dirty="0"/>
          </a:p>
          <a:p>
            <a:pPr marL="914400" lvl="1" indent="-514350" eaLnBrk="1" hangingPunct="1">
              <a:buSzPct val="100000"/>
              <a:buFont typeface="+mj-lt"/>
              <a:buAutoNum type="romanLcPeriod"/>
            </a:pPr>
            <a:r>
              <a:rPr lang="en-US" altLang="en-US" sz="2400" dirty="0" smtClean="0"/>
              <a:t>Taxation </a:t>
            </a:r>
            <a:r>
              <a:rPr lang="en-US" altLang="en-US" sz="2400" dirty="0"/>
              <a:t>of Resident Individuals and corporations on income arising in foreign </a:t>
            </a:r>
            <a:r>
              <a:rPr lang="en-US" altLang="en-US" sz="2400" dirty="0" smtClean="0"/>
              <a:t>countries – i.e. taxation </a:t>
            </a:r>
            <a:r>
              <a:rPr lang="en-US" altLang="en-US" sz="2400" dirty="0"/>
              <a:t>of </a:t>
            </a:r>
            <a:r>
              <a:rPr lang="en-US" altLang="en-US" sz="2400" dirty="0" smtClean="0"/>
              <a:t>foreign income of Residents</a:t>
            </a:r>
            <a:endParaRPr lang="en-US" altLang="en-US" sz="2400" dirty="0"/>
          </a:p>
          <a:p>
            <a:pPr marL="914400" lvl="1" indent="-514350" eaLnBrk="1" hangingPunct="1">
              <a:buSzPct val="100000"/>
              <a:buFont typeface="+mj-lt"/>
              <a:buAutoNum type="romanLcPeriod"/>
            </a:pPr>
            <a:r>
              <a:rPr lang="en-US" altLang="en-US" sz="2400" dirty="0" smtClean="0"/>
              <a:t>Taxation </a:t>
            </a:r>
            <a:r>
              <a:rPr lang="en-US" altLang="en-US" sz="2400" dirty="0"/>
              <a:t>of </a:t>
            </a:r>
            <a:r>
              <a:rPr lang="en-US" altLang="en-US" sz="2400" dirty="0" smtClean="0"/>
              <a:t>Non-residents </a:t>
            </a:r>
            <a:r>
              <a:rPr lang="en-US" altLang="en-US" sz="2400" dirty="0"/>
              <a:t>on income arising domestically – i.e. taxation of Non-Residents</a:t>
            </a:r>
          </a:p>
          <a:p>
            <a:pPr eaLnBrk="1" hangingPunct="1"/>
            <a:r>
              <a:rPr lang="en-US" altLang="en-US" sz="2400" dirty="0" smtClean="0"/>
              <a:t>Therefore, taxation </a:t>
            </a:r>
            <a:r>
              <a:rPr lang="en-US" altLang="en-US" sz="2400" dirty="0"/>
              <a:t>of foreign income </a:t>
            </a:r>
            <a:r>
              <a:rPr lang="en-US" altLang="en-US" sz="2400" dirty="0" smtClean="0"/>
              <a:t>by one </a:t>
            </a:r>
            <a:r>
              <a:rPr lang="en-US" altLang="en-US" sz="2400" dirty="0"/>
              <a:t>country (Resident country) is </a:t>
            </a:r>
            <a:r>
              <a:rPr lang="en-US" altLang="en-US" sz="2400" dirty="0" smtClean="0"/>
              <a:t>the taxation of Non-resident </a:t>
            </a:r>
            <a:r>
              <a:rPr lang="en-US" altLang="en-US" sz="2400" dirty="0"/>
              <a:t>for another country (Source country</a:t>
            </a:r>
            <a:r>
              <a:rPr lang="en-US" altLang="en-US" sz="2400" dirty="0" smtClean="0"/>
              <a:t>) leading to dual taxation.</a:t>
            </a:r>
          </a:p>
        </p:txBody>
      </p:sp>
      <p:sp>
        <p:nvSpPr>
          <p:cNvPr id="5126"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211479570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BA44E96D-4B81-4FB3-BF81-90D9C8B7173D}" type="slidenum">
              <a:rPr lang="en-US" altLang="en-US" sz="1400"/>
              <a:pPr eaLnBrk="1" hangingPunct="1"/>
              <a:t>50</a:t>
            </a:fld>
            <a:endParaRPr lang="en-US" altLang="en-US" sz="1400"/>
          </a:p>
        </p:txBody>
      </p:sp>
      <p:sp>
        <p:nvSpPr>
          <p:cNvPr id="35844" name="Rectangle 2"/>
          <p:cNvSpPr>
            <a:spLocks noGrp="1" noChangeArrowheads="1"/>
          </p:cNvSpPr>
          <p:nvPr>
            <p:ph type="title"/>
          </p:nvPr>
        </p:nvSpPr>
        <p:spPr/>
        <p:txBody>
          <a:bodyPr/>
          <a:lstStyle/>
          <a:p>
            <a:pPr eaLnBrk="1" hangingPunct="1"/>
            <a:r>
              <a:rPr lang="en-US" altLang="en-US" sz="4000" smtClean="0"/>
              <a:t>Taxation of NRIs - Chapter XIIA</a:t>
            </a:r>
          </a:p>
        </p:txBody>
      </p:sp>
      <p:sp>
        <p:nvSpPr>
          <p:cNvPr id="35845" name="Rectangle 3"/>
          <p:cNvSpPr>
            <a:spLocks noGrp="1" noChangeArrowheads="1"/>
          </p:cNvSpPr>
          <p:nvPr>
            <p:ph type="body" idx="1"/>
          </p:nvPr>
        </p:nvSpPr>
        <p:spPr>
          <a:xfrm>
            <a:off x="1182688" y="2017713"/>
            <a:ext cx="7772400" cy="4306887"/>
          </a:xfrm>
        </p:spPr>
        <p:txBody>
          <a:bodyPr/>
          <a:lstStyle/>
          <a:p>
            <a:pPr eaLnBrk="1" hangingPunct="1"/>
            <a:r>
              <a:rPr lang="en-US" altLang="en-US" sz="2400" smtClean="0">
                <a:latin typeface="Calibri" panose="020F0502020204030204" pitchFamily="34" charset="0"/>
                <a:cs typeface="Calibri" panose="020F0502020204030204" pitchFamily="34" charset="0"/>
              </a:rPr>
              <a:t>115C – Definitions </a:t>
            </a:r>
          </a:p>
          <a:p>
            <a:pPr eaLnBrk="1" hangingPunct="1"/>
            <a:r>
              <a:rPr lang="en-US" altLang="en-US" sz="2400" smtClean="0">
                <a:latin typeface="Calibri" panose="020F0502020204030204" pitchFamily="34" charset="0"/>
                <a:cs typeface="Calibri" panose="020F0502020204030204" pitchFamily="34" charset="0"/>
              </a:rPr>
              <a:t>115D – Computational Provisions</a:t>
            </a:r>
          </a:p>
          <a:p>
            <a:pPr eaLnBrk="1" hangingPunct="1"/>
            <a:r>
              <a:rPr lang="en-US" altLang="en-US" sz="2400" smtClean="0">
                <a:latin typeface="Calibri" panose="020F0502020204030204" pitchFamily="34" charset="0"/>
                <a:cs typeface="Calibri" panose="020F0502020204030204" pitchFamily="34" charset="0"/>
              </a:rPr>
              <a:t>115E – Tax rates on investment, income &amp; capital gains</a:t>
            </a:r>
          </a:p>
          <a:p>
            <a:pPr eaLnBrk="1" hangingPunct="1"/>
            <a:r>
              <a:rPr lang="en-US" altLang="en-US" sz="2400" smtClean="0">
                <a:latin typeface="Calibri" panose="020F0502020204030204" pitchFamily="34" charset="0"/>
                <a:cs typeface="Calibri" panose="020F0502020204030204" pitchFamily="34" charset="0"/>
              </a:rPr>
              <a:t>115F – Capital gains on foreign exchange assets not to be charged in certain cases</a:t>
            </a:r>
          </a:p>
          <a:p>
            <a:pPr eaLnBrk="1" hangingPunct="1"/>
            <a:r>
              <a:rPr lang="en-US" altLang="en-US" sz="2400" smtClean="0">
                <a:latin typeface="Calibri" panose="020F0502020204030204" pitchFamily="34" charset="0"/>
                <a:cs typeface="Calibri" panose="020F0502020204030204" pitchFamily="34" charset="0"/>
              </a:rPr>
              <a:t>115G – Filing Returns</a:t>
            </a:r>
          </a:p>
          <a:p>
            <a:pPr eaLnBrk="1" hangingPunct="1"/>
            <a:r>
              <a:rPr lang="en-US" altLang="en-US" sz="2400" smtClean="0">
                <a:latin typeface="Calibri" panose="020F0502020204030204" pitchFamily="34" charset="0"/>
                <a:cs typeface="Calibri" panose="020F0502020204030204" pitchFamily="34" charset="0"/>
              </a:rPr>
              <a:t>115H – Benefits to Resident/s</a:t>
            </a:r>
          </a:p>
          <a:p>
            <a:pPr eaLnBrk="1" hangingPunct="1"/>
            <a:r>
              <a:rPr lang="en-US" altLang="en-US" sz="2400" smtClean="0">
                <a:latin typeface="Calibri" panose="020F0502020204030204" pitchFamily="34" charset="0"/>
                <a:cs typeface="Calibri" panose="020F0502020204030204" pitchFamily="34" charset="0"/>
              </a:rPr>
              <a:t>115I – Option of the Assessee </a:t>
            </a:r>
          </a:p>
          <a:p>
            <a:pPr eaLnBrk="1" hangingPunct="1"/>
            <a:r>
              <a:rPr lang="en-US" altLang="en-US" sz="2400" smtClean="0">
                <a:latin typeface="Calibri" panose="020F0502020204030204" pitchFamily="34" charset="0"/>
                <a:cs typeface="Calibri" panose="020F0502020204030204" pitchFamily="34" charset="0"/>
              </a:rPr>
              <a:t>Planning for Non Residents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0E2FC23-6F13-4E38-8B4C-39BB74E9D771}" type="slidenum">
              <a:rPr lang="en-US" altLang="en-US" sz="1400"/>
              <a:pPr eaLnBrk="1" hangingPunct="1"/>
              <a:t>51</a:t>
            </a:fld>
            <a:endParaRPr lang="en-US" altLang="en-US" sz="1400"/>
          </a:p>
        </p:txBody>
      </p:sp>
      <p:sp>
        <p:nvSpPr>
          <p:cNvPr id="36868" name="Rectangle 2"/>
          <p:cNvSpPr>
            <a:spLocks noGrp="1" noChangeArrowheads="1"/>
          </p:cNvSpPr>
          <p:nvPr>
            <p:ph type="title"/>
          </p:nvPr>
        </p:nvSpPr>
        <p:spPr/>
        <p:txBody>
          <a:bodyPr/>
          <a:lstStyle/>
          <a:p>
            <a:pPr eaLnBrk="1" hangingPunct="1"/>
            <a:r>
              <a:rPr lang="en-US" altLang="en-US" sz="4000" smtClean="0"/>
              <a:t>Special Provisions for NRI - XIIA</a:t>
            </a:r>
          </a:p>
        </p:txBody>
      </p:sp>
      <p:sp>
        <p:nvSpPr>
          <p:cNvPr id="36869" name="Rectangle 3"/>
          <p:cNvSpPr>
            <a:spLocks noGrp="1" noChangeArrowheads="1"/>
          </p:cNvSpPr>
          <p:nvPr>
            <p:ph type="body" idx="1"/>
          </p:nvPr>
        </p:nvSpPr>
        <p:spPr>
          <a:xfrm>
            <a:off x="1182688" y="2017713"/>
            <a:ext cx="7772400" cy="4383087"/>
          </a:xfrm>
        </p:spPr>
        <p:txBody>
          <a:bodyPr/>
          <a:lstStyle/>
          <a:p>
            <a:pPr eaLnBrk="1" hangingPunct="1">
              <a:lnSpc>
                <a:spcPct val="90000"/>
              </a:lnSpc>
            </a:pPr>
            <a:r>
              <a:rPr lang="en-US" altLang="en-US" sz="2800" smtClean="0">
                <a:latin typeface="Calibri" panose="020F0502020204030204" pitchFamily="34" charset="0"/>
                <a:cs typeface="Calibri" panose="020F0502020204030204" pitchFamily="34" charset="0"/>
              </a:rPr>
              <a:t>Eligible Assessee – Only NRIs</a:t>
            </a:r>
          </a:p>
          <a:p>
            <a:pPr eaLnBrk="1" hangingPunct="1">
              <a:lnSpc>
                <a:spcPct val="90000"/>
              </a:lnSpc>
            </a:pPr>
            <a:r>
              <a:rPr lang="en-US" altLang="en-US" sz="2800" smtClean="0">
                <a:latin typeface="Calibri" panose="020F0502020204030204" pitchFamily="34" charset="0"/>
                <a:cs typeface="Calibri" panose="020F0502020204030204" pitchFamily="34" charset="0"/>
              </a:rPr>
              <a:t>Nature of Income – Investment Income &amp; LTCG from foreign exchange asset, as specified</a:t>
            </a:r>
          </a:p>
          <a:p>
            <a:pPr eaLnBrk="1" hangingPunct="1">
              <a:lnSpc>
                <a:spcPct val="90000"/>
              </a:lnSpc>
            </a:pPr>
            <a:r>
              <a:rPr lang="en-US" altLang="en-US" sz="2800" smtClean="0">
                <a:latin typeface="Calibri" panose="020F0502020204030204" pitchFamily="34" charset="0"/>
                <a:cs typeface="Calibri" panose="020F0502020204030204" pitchFamily="34" charset="0"/>
              </a:rPr>
              <a:t>Specified Asset – Shares, Debentures and Deposits of Public Company; Public Deposits and notified securities of Central Government</a:t>
            </a:r>
          </a:p>
          <a:p>
            <a:pPr eaLnBrk="1" hangingPunct="1">
              <a:lnSpc>
                <a:spcPct val="90000"/>
              </a:lnSpc>
            </a:pPr>
            <a:r>
              <a:rPr lang="en-US" altLang="en-US" sz="2800" smtClean="0">
                <a:latin typeface="Calibri" panose="020F0502020204030204" pitchFamily="34" charset="0"/>
                <a:cs typeface="Calibri" panose="020F0502020204030204" pitchFamily="34" charset="0"/>
              </a:rPr>
              <a:t>Tax Rates: Investment Income @ 20%</a:t>
            </a:r>
          </a:p>
          <a:p>
            <a:pPr eaLnBrk="1" hangingPunct="1">
              <a:lnSpc>
                <a:spcPct val="90000"/>
              </a:lnSpc>
              <a:buFont typeface="Wingdings" panose="05000000000000000000" pitchFamily="2" charset="2"/>
              <a:buNone/>
            </a:pPr>
            <a:r>
              <a:rPr lang="en-US" altLang="en-US" sz="2800" smtClean="0">
                <a:latin typeface="Calibri" panose="020F0502020204030204" pitchFamily="34" charset="0"/>
                <a:cs typeface="Calibri" panose="020F0502020204030204" pitchFamily="34" charset="0"/>
              </a:rPr>
              <a:t>: Long term capital gain from Specified Asset @ 10%</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78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A6E300F0-E985-4DED-8FA9-4CDBFA2A73BD}" type="slidenum">
              <a:rPr lang="en-US" altLang="en-US" sz="1400"/>
              <a:pPr eaLnBrk="1" hangingPunct="1"/>
              <a:t>52</a:t>
            </a:fld>
            <a:endParaRPr lang="en-US" altLang="en-US" sz="1400"/>
          </a:p>
        </p:txBody>
      </p:sp>
      <p:sp>
        <p:nvSpPr>
          <p:cNvPr id="37892" name="Rectangle 2"/>
          <p:cNvSpPr>
            <a:spLocks noGrp="1" noChangeArrowheads="1"/>
          </p:cNvSpPr>
          <p:nvPr>
            <p:ph type="title"/>
          </p:nvPr>
        </p:nvSpPr>
        <p:spPr/>
        <p:txBody>
          <a:bodyPr/>
          <a:lstStyle/>
          <a:p>
            <a:pPr eaLnBrk="1" hangingPunct="1"/>
            <a:r>
              <a:rPr lang="en-US" altLang="en-US" sz="4000" smtClean="0"/>
              <a:t>XIIA - Computation of Income</a:t>
            </a:r>
          </a:p>
        </p:txBody>
      </p:sp>
      <p:sp>
        <p:nvSpPr>
          <p:cNvPr id="37893" name="Rectangle 3"/>
          <p:cNvSpPr>
            <a:spLocks noGrp="1" noChangeArrowheads="1"/>
          </p:cNvSpPr>
          <p:nvPr>
            <p:ph type="body" idx="1"/>
          </p:nvPr>
        </p:nvSpPr>
        <p:spPr>
          <a:xfrm>
            <a:off x="1182688" y="2017713"/>
            <a:ext cx="7772400" cy="4535487"/>
          </a:xfrm>
        </p:spPr>
        <p:txBody>
          <a:bodyPr/>
          <a:lstStyle/>
          <a:p>
            <a:pPr eaLnBrk="1" hangingPunct="1">
              <a:lnSpc>
                <a:spcPct val="90000"/>
              </a:lnSpc>
            </a:pPr>
            <a:r>
              <a:rPr lang="en-US" altLang="en-US" sz="2200" smtClean="0">
                <a:latin typeface="Calibri" panose="020F0502020204030204" pitchFamily="34" charset="0"/>
                <a:cs typeface="Calibri" panose="020F0502020204030204" pitchFamily="34" charset="0"/>
              </a:rPr>
              <a:t>Taxation on gross basis only</a:t>
            </a:r>
          </a:p>
          <a:p>
            <a:pPr eaLnBrk="1" hangingPunct="1">
              <a:lnSpc>
                <a:spcPct val="90000"/>
              </a:lnSpc>
            </a:pPr>
            <a:r>
              <a:rPr lang="en-US" altLang="en-US" sz="2200" smtClean="0">
                <a:latin typeface="Calibri" panose="020F0502020204030204" pitchFamily="34" charset="0"/>
                <a:cs typeface="Calibri" panose="020F0502020204030204" pitchFamily="34" charset="0"/>
              </a:rPr>
              <a:t>No deduction of expenses</a:t>
            </a:r>
          </a:p>
          <a:p>
            <a:pPr eaLnBrk="1" hangingPunct="1">
              <a:lnSpc>
                <a:spcPct val="90000"/>
              </a:lnSpc>
            </a:pPr>
            <a:r>
              <a:rPr lang="en-US" altLang="en-US" sz="2200" smtClean="0">
                <a:latin typeface="Calibri" panose="020F0502020204030204" pitchFamily="34" charset="0"/>
                <a:cs typeface="Calibri" panose="020F0502020204030204" pitchFamily="34" charset="0"/>
              </a:rPr>
              <a:t>No deduction u/c VIA of the Act</a:t>
            </a:r>
          </a:p>
          <a:p>
            <a:pPr eaLnBrk="1" hangingPunct="1">
              <a:lnSpc>
                <a:spcPct val="90000"/>
              </a:lnSpc>
            </a:pPr>
            <a:r>
              <a:rPr lang="en-US" altLang="en-US" sz="2200" smtClean="0">
                <a:latin typeface="Calibri" panose="020F0502020204030204" pitchFamily="34" charset="0"/>
                <a:cs typeface="Calibri" panose="020F0502020204030204" pitchFamily="34" charset="0"/>
              </a:rPr>
              <a:t>Capital gains computation in Foreign currency as per 1</a:t>
            </a:r>
            <a:r>
              <a:rPr lang="en-US" altLang="en-US" sz="2200" baseline="30000" smtClean="0">
                <a:latin typeface="Calibri" panose="020F0502020204030204" pitchFamily="34" charset="0"/>
                <a:cs typeface="Calibri" panose="020F0502020204030204" pitchFamily="34" charset="0"/>
              </a:rPr>
              <a:t>st</a:t>
            </a:r>
            <a:r>
              <a:rPr lang="en-US" altLang="en-US" sz="2200" smtClean="0">
                <a:latin typeface="Calibri" panose="020F0502020204030204" pitchFamily="34" charset="0"/>
                <a:cs typeface="Calibri" panose="020F0502020204030204" pitchFamily="34" charset="0"/>
              </a:rPr>
              <a:t> proviso to sec 48</a:t>
            </a:r>
          </a:p>
          <a:p>
            <a:pPr eaLnBrk="1" hangingPunct="1">
              <a:lnSpc>
                <a:spcPct val="90000"/>
              </a:lnSpc>
            </a:pPr>
            <a:r>
              <a:rPr lang="en-US" altLang="en-US" sz="2200" smtClean="0">
                <a:latin typeface="Calibri" panose="020F0502020204030204" pitchFamily="34" charset="0"/>
                <a:cs typeface="Calibri" panose="020F0502020204030204" pitchFamily="34" charset="0"/>
              </a:rPr>
              <a:t>No capital gains if amount of gain is reinvested (sec 115F)</a:t>
            </a:r>
          </a:p>
          <a:p>
            <a:pPr eaLnBrk="1" hangingPunct="1">
              <a:lnSpc>
                <a:spcPct val="90000"/>
              </a:lnSpc>
            </a:pPr>
            <a:r>
              <a:rPr lang="en-US" altLang="en-US" sz="2200" smtClean="0">
                <a:latin typeface="Calibri" panose="020F0502020204030204" pitchFamily="34" charset="0"/>
                <a:cs typeface="Calibri" panose="020F0502020204030204" pitchFamily="34" charset="0"/>
              </a:rPr>
              <a:t>No return of income is required if</a:t>
            </a:r>
          </a:p>
          <a:p>
            <a:pPr lvl="1" eaLnBrk="1" hangingPunct="1">
              <a:lnSpc>
                <a:spcPct val="90000"/>
              </a:lnSpc>
            </a:pPr>
            <a:r>
              <a:rPr lang="en-US" altLang="en-US" sz="2200" smtClean="0">
                <a:latin typeface="Calibri" panose="020F0502020204030204" pitchFamily="34" charset="0"/>
                <a:cs typeface="Calibri" panose="020F0502020204030204" pitchFamily="34" charset="0"/>
              </a:rPr>
              <a:t>Income includes only investment &amp; LTCG</a:t>
            </a:r>
          </a:p>
          <a:p>
            <a:pPr lvl="1" eaLnBrk="1" hangingPunct="1">
              <a:lnSpc>
                <a:spcPct val="90000"/>
              </a:lnSpc>
            </a:pPr>
            <a:r>
              <a:rPr lang="en-US" altLang="en-US" sz="2200" smtClean="0">
                <a:latin typeface="Calibri" panose="020F0502020204030204" pitchFamily="34" charset="0"/>
                <a:cs typeface="Calibri" panose="020F0502020204030204" pitchFamily="34" charset="0"/>
              </a:rPr>
              <a:t>Tax as required is deducted as per ITA</a:t>
            </a:r>
          </a:p>
          <a:p>
            <a:pPr eaLnBrk="1" hangingPunct="1">
              <a:lnSpc>
                <a:spcPct val="90000"/>
              </a:lnSpc>
            </a:pPr>
            <a:r>
              <a:rPr lang="en-US" altLang="en-US" sz="2200" smtClean="0">
                <a:latin typeface="Calibri" panose="020F0502020204030204" pitchFamily="34" charset="0"/>
                <a:cs typeface="Calibri" panose="020F0502020204030204" pitchFamily="34" charset="0"/>
              </a:rPr>
              <a:t>Provisions are redundant – e.g. Exempt dividend, LTCG &amp; STCG with STT, Equity oriented Mutual Fund income, etc.</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xfrm>
            <a:off x="685800"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E17137A-DABC-4F14-9FB6-5456F623E994}" type="slidenum">
              <a:rPr lang="en-US" altLang="en-US" sz="1400"/>
              <a:pPr eaLnBrk="1" hangingPunct="1"/>
              <a:t>53</a:t>
            </a:fld>
            <a:endParaRPr lang="en-US" altLang="en-US" sz="1400"/>
          </a:p>
        </p:txBody>
      </p:sp>
      <p:sp>
        <p:nvSpPr>
          <p:cNvPr id="38916" name="Rectangle 2"/>
          <p:cNvSpPr>
            <a:spLocks noGrp="1" noChangeArrowheads="1"/>
          </p:cNvSpPr>
          <p:nvPr>
            <p:ph type="title"/>
          </p:nvPr>
        </p:nvSpPr>
        <p:spPr/>
        <p:txBody>
          <a:bodyPr/>
          <a:lstStyle/>
          <a:p>
            <a:pPr eaLnBrk="1" hangingPunct="1"/>
            <a:r>
              <a:rPr lang="en-US" altLang="en-US" sz="3600" smtClean="0"/>
              <a:t>Capital Gains on shares &amp; debentures</a:t>
            </a:r>
          </a:p>
        </p:txBody>
      </p:sp>
      <p:sp>
        <p:nvSpPr>
          <p:cNvPr id="38917" name="Rectangle 3"/>
          <p:cNvSpPr>
            <a:spLocks noGrp="1" noChangeArrowheads="1"/>
          </p:cNvSpPr>
          <p:nvPr>
            <p:ph type="body" idx="1"/>
          </p:nvPr>
        </p:nvSpPr>
        <p:spPr>
          <a:xfrm>
            <a:off x="762000" y="1752600"/>
            <a:ext cx="8153400" cy="4724400"/>
          </a:xfrm>
        </p:spPr>
        <p:txBody>
          <a:bodyPr/>
          <a:lstStyle/>
          <a:p>
            <a:pPr eaLnBrk="1" hangingPunct="1"/>
            <a:r>
              <a:rPr lang="en-US" altLang="en-US" sz="2000" smtClean="0">
                <a:latin typeface="Calibri" panose="020F0502020204030204" pitchFamily="34" charset="0"/>
                <a:cs typeface="Calibri" panose="020F0502020204030204" pitchFamily="34" charset="0"/>
              </a:rPr>
              <a:t>Capital Gains where Securities Transaction Tax is applicable</a:t>
            </a:r>
          </a:p>
          <a:p>
            <a:pPr lvl="1" eaLnBrk="1" hangingPunct="1"/>
            <a:r>
              <a:rPr lang="en-US" altLang="en-US" sz="1800" smtClean="0">
                <a:latin typeface="Calibri" panose="020F0502020204030204" pitchFamily="34" charset="0"/>
                <a:cs typeface="Calibri" panose="020F0502020204030204" pitchFamily="34" charset="0"/>
              </a:rPr>
              <a:t>LTCG exempt from tax [sec 10(38) of ITA]</a:t>
            </a:r>
          </a:p>
          <a:p>
            <a:pPr lvl="1" eaLnBrk="1" hangingPunct="1"/>
            <a:r>
              <a:rPr lang="en-US" altLang="en-US" sz="1800" smtClean="0">
                <a:latin typeface="Calibri" panose="020F0502020204030204" pitchFamily="34" charset="0"/>
                <a:cs typeface="Calibri" panose="020F0502020204030204" pitchFamily="34" charset="0"/>
              </a:rPr>
              <a:t>STCG tax @ 15% (sec 111A)</a:t>
            </a:r>
          </a:p>
          <a:p>
            <a:pPr eaLnBrk="1" hangingPunct="1"/>
            <a:r>
              <a:rPr lang="en-US" altLang="en-US" sz="2000" smtClean="0">
                <a:latin typeface="Calibri" panose="020F0502020204030204" pitchFamily="34" charset="0"/>
                <a:cs typeface="Calibri" panose="020F0502020204030204" pitchFamily="34" charset="0"/>
              </a:rPr>
              <a:t>LTCG where STT is not applicable</a:t>
            </a:r>
          </a:p>
          <a:p>
            <a:pPr lvl="1" eaLnBrk="1" hangingPunct="1"/>
            <a:r>
              <a:rPr lang="en-US" altLang="en-US" sz="1800" smtClean="0">
                <a:latin typeface="Calibri" panose="020F0502020204030204" pitchFamily="34" charset="0"/>
                <a:cs typeface="Calibri" panose="020F0502020204030204" pitchFamily="34" charset="0"/>
              </a:rPr>
              <a:t>Sec 48: Computation of capital gains</a:t>
            </a:r>
          </a:p>
          <a:p>
            <a:pPr lvl="1" eaLnBrk="1" hangingPunct="1"/>
            <a:r>
              <a:rPr lang="en-US" altLang="en-US" sz="1800" smtClean="0">
                <a:latin typeface="Calibri" panose="020F0502020204030204" pitchFamily="34" charset="0"/>
                <a:cs typeface="Calibri" panose="020F0502020204030204" pitchFamily="34" charset="0"/>
              </a:rPr>
              <a:t>Proviso to sec 48 provides for computation in FC</a:t>
            </a:r>
          </a:p>
          <a:p>
            <a:pPr lvl="1" eaLnBrk="1" hangingPunct="1"/>
            <a:r>
              <a:rPr lang="en-US" altLang="en-US" sz="1800" smtClean="0">
                <a:latin typeface="Calibri" panose="020F0502020204030204" pitchFamily="34" charset="0"/>
                <a:cs typeface="Calibri" panose="020F0502020204030204" pitchFamily="34" charset="0"/>
              </a:rPr>
              <a:t>Sec 112 provides for rates of taxation</a:t>
            </a:r>
          </a:p>
          <a:p>
            <a:pPr lvl="1" eaLnBrk="1" hangingPunct="1"/>
            <a:r>
              <a:rPr lang="en-US" altLang="en-US" sz="1800" smtClean="0">
                <a:latin typeface="Calibri" panose="020F0502020204030204" pitchFamily="34" charset="0"/>
                <a:cs typeface="Calibri" panose="020F0502020204030204" pitchFamily="34" charset="0"/>
              </a:rPr>
              <a:t>All Non resident persons are taxed @ 20%</a:t>
            </a:r>
          </a:p>
          <a:p>
            <a:pPr lvl="1" eaLnBrk="1" hangingPunct="1"/>
            <a:r>
              <a:rPr lang="en-US" altLang="en-US" sz="1800" smtClean="0">
                <a:latin typeface="Calibri" panose="020F0502020204030204" pitchFamily="34" charset="0"/>
                <a:cs typeface="Calibri" panose="020F0502020204030204" pitchFamily="34" charset="0"/>
              </a:rPr>
              <a:t>Tax rates of</a:t>
            </a:r>
          </a:p>
          <a:p>
            <a:pPr lvl="1" eaLnBrk="1" hangingPunct="1"/>
            <a:r>
              <a:rPr lang="en-US" altLang="en-US" sz="1800" smtClean="0">
                <a:latin typeface="Calibri" panose="020F0502020204030204" pitchFamily="34" charset="0"/>
                <a:cs typeface="Calibri" panose="020F0502020204030204" pitchFamily="34" charset="0"/>
              </a:rPr>
              <a:t> 10% under proviso to S. 112 before application of 2nd proviso to S. 48 as held in Timken, France [AAR No. 739 of 2006]; Fujitsu Services [AAR No. 800 of 2009]</a:t>
            </a:r>
          </a:p>
          <a:p>
            <a:pPr lvl="1" eaLnBrk="1" hangingPunct="1"/>
            <a:r>
              <a:rPr lang="en-US" altLang="en-US" sz="1800" smtClean="0">
                <a:latin typeface="Calibri" panose="020F0502020204030204" pitchFamily="34" charset="0"/>
                <a:cs typeface="Calibri" panose="020F0502020204030204" pitchFamily="34" charset="0"/>
              </a:rPr>
              <a:t>However, benefit of 10% under proviso to S. 112 not available to non-residents as held in Cairn UK Holdings [AAR No. 950/2010 dt. 01.08.2011]</a:t>
            </a:r>
          </a:p>
          <a:p>
            <a:pPr lvl="1" eaLnBrk="1" hangingPunct="1"/>
            <a:r>
              <a:rPr lang="en-US" altLang="en-US" sz="1800" smtClean="0">
                <a:latin typeface="Calibri" panose="020F0502020204030204" pitchFamily="34" charset="0"/>
                <a:cs typeface="Calibri" panose="020F0502020204030204" pitchFamily="34" charset="0"/>
              </a:rPr>
              <a:t>Provisions of the DTAA – Article 13</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99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0B79B3F2-325F-47B7-B4FF-203BC375BAC4}" type="slidenum">
              <a:rPr lang="en-US" altLang="en-US" sz="1400"/>
              <a:pPr eaLnBrk="1" hangingPunct="1"/>
              <a:t>54</a:t>
            </a:fld>
            <a:endParaRPr lang="en-US" altLang="en-US" sz="1400"/>
          </a:p>
        </p:txBody>
      </p:sp>
      <p:sp>
        <p:nvSpPr>
          <p:cNvPr id="39940" name="Rectangle 2"/>
          <p:cNvSpPr>
            <a:spLocks noGrp="1" noChangeArrowheads="1"/>
          </p:cNvSpPr>
          <p:nvPr>
            <p:ph type="title"/>
          </p:nvPr>
        </p:nvSpPr>
        <p:spPr/>
        <p:txBody>
          <a:bodyPr/>
          <a:lstStyle/>
          <a:p>
            <a:pPr eaLnBrk="1" hangingPunct="1"/>
            <a:r>
              <a:rPr lang="en-US" altLang="en-US" sz="4000" smtClean="0"/>
              <a:t>Special tax provisions for NRs</a:t>
            </a:r>
          </a:p>
        </p:txBody>
      </p:sp>
      <p:sp>
        <p:nvSpPr>
          <p:cNvPr id="39941" name="Rectangle 3"/>
          <p:cNvSpPr>
            <a:spLocks noGrp="1" noChangeArrowheads="1"/>
          </p:cNvSpPr>
          <p:nvPr>
            <p:ph type="body" idx="1"/>
          </p:nvPr>
        </p:nvSpPr>
        <p:spPr>
          <a:xfrm>
            <a:off x="1182688" y="2017713"/>
            <a:ext cx="7772400" cy="4535487"/>
          </a:xfrm>
        </p:spPr>
        <p:txBody>
          <a:bodyPr/>
          <a:lstStyle/>
          <a:p>
            <a:pPr eaLnBrk="1" hangingPunct="1">
              <a:lnSpc>
                <a:spcPct val="90000"/>
              </a:lnSpc>
            </a:pPr>
            <a:r>
              <a:rPr lang="en-US" altLang="en-US" sz="2200" smtClean="0">
                <a:latin typeface="Calibri" panose="020F0502020204030204" pitchFamily="34" charset="0"/>
                <a:cs typeface="Calibri" panose="020F0502020204030204" pitchFamily="34" charset="0"/>
              </a:rPr>
              <a:t>Sec 115A: Applicable to all NRs in respect of income from dividend, interest, units of MFs, Royalties &amp; FTS (except CG) received from Government or Indian concern</a:t>
            </a:r>
          </a:p>
          <a:p>
            <a:pPr eaLnBrk="1" hangingPunct="1">
              <a:lnSpc>
                <a:spcPct val="90000"/>
              </a:lnSpc>
            </a:pPr>
            <a:r>
              <a:rPr lang="en-US" altLang="en-US" sz="2200" smtClean="0">
                <a:latin typeface="Calibri" panose="020F0502020204030204" pitchFamily="34" charset="0"/>
                <a:cs typeface="Calibri" panose="020F0502020204030204" pitchFamily="34" charset="0"/>
              </a:rPr>
              <a:t>Sec 115AB: Applicable to Overseas Financial Organization in respect of Income &amp; LTCGs from units of MFs purchased in foreign currency taxed @ 10%</a:t>
            </a:r>
          </a:p>
          <a:p>
            <a:pPr eaLnBrk="1" hangingPunct="1">
              <a:lnSpc>
                <a:spcPct val="90000"/>
              </a:lnSpc>
            </a:pPr>
            <a:r>
              <a:rPr lang="en-US" altLang="en-US" sz="2200" smtClean="0">
                <a:latin typeface="Calibri" panose="020F0502020204030204" pitchFamily="34" charset="0"/>
                <a:cs typeface="Calibri" panose="020F0502020204030204" pitchFamily="34" charset="0"/>
              </a:rPr>
              <a:t>Sec 115AC: Applicable to NRs in respect of income from Bonds &amp; GDR of Indian Co. or a public sector Co. or dividends from Bonds &amp; GDR or LTCG from its transfer, Transfer of GDR by NR to NR, is not a transfer(S.47).Conversion of FCCB to shares is also not a transfer under clause 8 of the Scheme</a:t>
            </a:r>
          </a:p>
          <a:p>
            <a:pPr eaLnBrk="1" hangingPunct="1">
              <a:lnSpc>
                <a:spcPct val="90000"/>
              </a:lnSpc>
            </a:pPr>
            <a:r>
              <a:rPr lang="en-US" altLang="en-US" sz="2200" smtClean="0">
                <a:latin typeface="Calibri" panose="020F0502020204030204" pitchFamily="34" charset="0"/>
                <a:cs typeface="Calibri" panose="020F0502020204030204" pitchFamily="34" charset="0"/>
              </a:rPr>
              <a:t>Sec 115AD: Applicable to only FII on income from securities &amp; CGs</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09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A521053-1F05-4C97-A14D-38D2935DD6EF}" type="slidenum">
              <a:rPr lang="en-US" altLang="en-US" sz="1400"/>
              <a:pPr eaLnBrk="1" hangingPunct="1"/>
              <a:t>55</a:t>
            </a:fld>
            <a:endParaRPr lang="en-US" altLang="en-US" sz="1400"/>
          </a:p>
        </p:txBody>
      </p:sp>
      <p:sp>
        <p:nvSpPr>
          <p:cNvPr id="40964" name="Rectangle 2"/>
          <p:cNvSpPr>
            <a:spLocks noGrp="1" noChangeArrowheads="1"/>
          </p:cNvSpPr>
          <p:nvPr>
            <p:ph type="title"/>
          </p:nvPr>
        </p:nvSpPr>
        <p:spPr/>
        <p:txBody>
          <a:bodyPr/>
          <a:lstStyle/>
          <a:p>
            <a:pPr eaLnBrk="1" hangingPunct="1"/>
            <a:r>
              <a:rPr lang="en-US" altLang="en-US" sz="4000" smtClean="0"/>
              <a:t>Special Provisions – 115A</a:t>
            </a:r>
          </a:p>
        </p:txBody>
      </p:sp>
      <p:grpSp>
        <p:nvGrpSpPr>
          <p:cNvPr id="40965" name="Group 160"/>
          <p:cNvGrpSpPr>
            <a:grpSpLocks/>
          </p:cNvGrpSpPr>
          <p:nvPr/>
        </p:nvGrpSpPr>
        <p:grpSpPr bwMode="auto">
          <a:xfrm>
            <a:off x="1066800" y="2133600"/>
            <a:ext cx="7848600" cy="4419600"/>
            <a:chOff x="-3" y="-3"/>
            <a:chExt cx="4193" cy="3942"/>
          </a:xfrm>
        </p:grpSpPr>
        <p:grpSp>
          <p:nvGrpSpPr>
            <p:cNvPr id="40970" name="Group 158"/>
            <p:cNvGrpSpPr>
              <a:grpSpLocks/>
            </p:cNvGrpSpPr>
            <p:nvPr/>
          </p:nvGrpSpPr>
          <p:grpSpPr bwMode="auto">
            <a:xfrm>
              <a:off x="0" y="-3"/>
              <a:ext cx="4187" cy="3939"/>
              <a:chOff x="0" y="-3"/>
              <a:chExt cx="4187" cy="3939"/>
            </a:xfrm>
          </p:grpSpPr>
          <p:grpSp>
            <p:nvGrpSpPr>
              <p:cNvPr id="40972" name="Group 103"/>
              <p:cNvGrpSpPr>
                <a:grpSpLocks/>
              </p:cNvGrpSpPr>
              <p:nvPr/>
            </p:nvGrpSpPr>
            <p:grpSpPr bwMode="auto">
              <a:xfrm>
                <a:off x="0" y="0"/>
                <a:ext cx="852" cy="864"/>
                <a:chOff x="0" y="0"/>
                <a:chExt cx="852" cy="864"/>
              </a:xfrm>
            </p:grpSpPr>
            <p:sp>
              <p:nvSpPr>
                <p:cNvPr id="41046" name="Rectangle 74"/>
                <p:cNvSpPr>
                  <a:spLocks noChangeArrowheads="1"/>
                </p:cNvSpPr>
                <p:nvPr/>
              </p:nvSpPr>
              <p:spPr bwMode="auto">
                <a:xfrm>
                  <a:off x="43" y="0"/>
                  <a:ext cx="76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Nature of Income</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47" name="Rectangle 102"/>
                <p:cNvSpPr>
                  <a:spLocks noChangeArrowheads="1"/>
                </p:cNvSpPr>
                <p:nvPr/>
              </p:nvSpPr>
              <p:spPr bwMode="auto">
                <a:xfrm>
                  <a:off x="0" y="0"/>
                  <a:ext cx="852"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73" name="Group 105"/>
              <p:cNvGrpSpPr>
                <a:grpSpLocks/>
              </p:cNvGrpSpPr>
              <p:nvPr/>
            </p:nvGrpSpPr>
            <p:grpSpPr bwMode="auto">
              <a:xfrm>
                <a:off x="852" y="0"/>
                <a:ext cx="434" cy="864"/>
                <a:chOff x="852" y="0"/>
                <a:chExt cx="434" cy="864"/>
              </a:xfrm>
            </p:grpSpPr>
            <p:sp>
              <p:nvSpPr>
                <p:cNvPr id="41044" name="Rectangle 75"/>
                <p:cNvSpPr>
                  <a:spLocks noChangeArrowheads="1"/>
                </p:cNvSpPr>
                <p:nvPr/>
              </p:nvSpPr>
              <p:spPr bwMode="auto">
                <a:xfrm>
                  <a:off x="895" y="0"/>
                  <a:ext cx="348"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Div</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45" name="Rectangle 104"/>
                <p:cNvSpPr>
                  <a:spLocks noChangeArrowheads="1"/>
                </p:cNvSpPr>
                <p:nvPr/>
              </p:nvSpPr>
              <p:spPr bwMode="auto">
                <a:xfrm>
                  <a:off x="852" y="0"/>
                  <a:ext cx="434"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74" name="Group 107"/>
              <p:cNvGrpSpPr>
                <a:grpSpLocks/>
              </p:cNvGrpSpPr>
              <p:nvPr/>
            </p:nvGrpSpPr>
            <p:grpSpPr bwMode="auto">
              <a:xfrm>
                <a:off x="1286" y="0"/>
                <a:ext cx="537" cy="864"/>
                <a:chOff x="1286" y="0"/>
                <a:chExt cx="537" cy="864"/>
              </a:xfrm>
            </p:grpSpPr>
            <p:sp>
              <p:nvSpPr>
                <p:cNvPr id="41042" name="Rectangle 76"/>
                <p:cNvSpPr>
                  <a:spLocks noChangeArrowheads="1"/>
                </p:cNvSpPr>
                <p:nvPr/>
              </p:nvSpPr>
              <p:spPr bwMode="auto">
                <a:xfrm>
                  <a:off x="1329" y="0"/>
                  <a:ext cx="451"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MFs Units </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43" name="Rectangle 106"/>
                <p:cNvSpPr>
                  <a:spLocks noChangeArrowheads="1"/>
                </p:cNvSpPr>
                <p:nvPr/>
              </p:nvSpPr>
              <p:spPr bwMode="auto">
                <a:xfrm>
                  <a:off x="1286" y="0"/>
                  <a:ext cx="537"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75" name="Group 109"/>
              <p:cNvGrpSpPr>
                <a:grpSpLocks/>
              </p:cNvGrpSpPr>
              <p:nvPr/>
            </p:nvGrpSpPr>
            <p:grpSpPr bwMode="auto">
              <a:xfrm>
                <a:off x="1823" y="0"/>
                <a:ext cx="377" cy="864"/>
                <a:chOff x="1823" y="0"/>
                <a:chExt cx="377" cy="864"/>
              </a:xfrm>
            </p:grpSpPr>
            <p:sp>
              <p:nvSpPr>
                <p:cNvPr id="41040" name="Rectangle 77"/>
                <p:cNvSpPr>
                  <a:spLocks noChangeArrowheads="1"/>
                </p:cNvSpPr>
                <p:nvPr/>
              </p:nvSpPr>
              <p:spPr bwMode="auto">
                <a:xfrm>
                  <a:off x="1866" y="0"/>
                  <a:ext cx="291"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Int</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41" name="Rectangle 108"/>
                <p:cNvSpPr>
                  <a:spLocks noChangeArrowheads="1"/>
                </p:cNvSpPr>
                <p:nvPr/>
              </p:nvSpPr>
              <p:spPr bwMode="auto">
                <a:xfrm>
                  <a:off x="1823" y="0"/>
                  <a:ext cx="377"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76" name="Group 111"/>
              <p:cNvGrpSpPr>
                <a:grpSpLocks/>
              </p:cNvGrpSpPr>
              <p:nvPr/>
            </p:nvGrpSpPr>
            <p:grpSpPr bwMode="auto">
              <a:xfrm>
                <a:off x="2200" y="0"/>
                <a:ext cx="531" cy="864"/>
                <a:chOff x="2200" y="0"/>
                <a:chExt cx="531" cy="864"/>
              </a:xfrm>
            </p:grpSpPr>
            <p:sp>
              <p:nvSpPr>
                <p:cNvPr id="41038" name="Rectangle 78"/>
                <p:cNvSpPr>
                  <a:spLocks noChangeArrowheads="1"/>
                </p:cNvSpPr>
                <p:nvPr/>
              </p:nvSpPr>
              <p:spPr bwMode="auto">
                <a:xfrm>
                  <a:off x="2243" y="0"/>
                  <a:ext cx="445"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39" name="Rectangle 110"/>
                <p:cNvSpPr>
                  <a:spLocks noChangeArrowheads="1"/>
                </p:cNvSpPr>
                <p:nvPr/>
              </p:nvSpPr>
              <p:spPr bwMode="auto">
                <a:xfrm>
                  <a:off x="2200" y="0"/>
                  <a:ext cx="531"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sp>
            <p:nvSpPr>
              <p:cNvPr id="40977" name="Rectangle 112"/>
              <p:cNvSpPr>
                <a:spLocks noChangeArrowheads="1"/>
              </p:cNvSpPr>
              <p:nvPr/>
            </p:nvSpPr>
            <p:spPr bwMode="auto">
              <a:xfrm>
                <a:off x="2731" y="0"/>
                <a:ext cx="502"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nvGrpSpPr>
              <p:cNvPr id="40978" name="Group 115"/>
              <p:cNvGrpSpPr>
                <a:grpSpLocks/>
              </p:cNvGrpSpPr>
              <p:nvPr/>
            </p:nvGrpSpPr>
            <p:grpSpPr bwMode="auto">
              <a:xfrm>
                <a:off x="2724" y="-3"/>
                <a:ext cx="957" cy="867"/>
                <a:chOff x="2724" y="-3"/>
                <a:chExt cx="957" cy="867"/>
              </a:xfrm>
            </p:grpSpPr>
            <p:sp>
              <p:nvSpPr>
                <p:cNvPr id="41036" name="Rectangle 80"/>
                <p:cNvSpPr>
                  <a:spLocks noChangeArrowheads="1"/>
                </p:cNvSpPr>
                <p:nvPr/>
              </p:nvSpPr>
              <p:spPr bwMode="auto">
                <a:xfrm>
                  <a:off x="2724" y="-3"/>
                  <a:ext cx="489"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Roy</a:t>
                  </a:r>
                </a:p>
                <a:p>
                  <a:r>
                    <a:rPr lang="en-US" altLang="en-US" sz="1200" b="1">
                      <a:latin typeface="Calibri" panose="020F0502020204030204" pitchFamily="34" charset="0"/>
                      <a:cs typeface="Calibri" panose="020F0502020204030204" pitchFamily="34" charset="0"/>
                    </a:rPr>
                    <a:t>Amended by Finance Act, 2015</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37" name="Rectangle 114"/>
                <p:cNvSpPr>
                  <a:spLocks noChangeArrowheads="1"/>
                </p:cNvSpPr>
                <p:nvPr/>
              </p:nvSpPr>
              <p:spPr bwMode="auto">
                <a:xfrm>
                  <a:off x="3233" y="0"/>
                  <a:ext cx="448"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79" name="Group 117"/>
              <p:cNvGrpSpPr>
                <a:grpSpLocks/>
              </p:cNvGrpSpPr>
              <p:nvPr/>
            </p:nvGrpSpPr>
            <p:grpSpPr bwMode="auto">
              <a:xfrm>
                <a:off x="3254" y="-3"/>
                <a:ext cx="933" cy="867"/>
                <a:chOff x="3254" y="-3"/>
                <a:chExt cx="933" cy="867"/>
              </a:xfrm>
            </p:grpSpPr>
            <p:sp>
              <p:nvSpPr>
                <p:cNvPr id="41034" name="Rectangle 81"/>
                <p:cNvSpPr>
                  <a:spLocks noChangeArrowheads="1"/>
                </p:cNvSpPr>
                <p:nvPr/>
              </p:nvSpPr>
              <p:spPr bwMode="auto">
                <a:xfrm>
                  <a:off x="3254" y="-3"/>
                  <a:ext cx="488"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FTS</a:t>
                  </a:r>
                </a:p>
                <a:p>
                  <a:r>
                    <a:rPr lang="en-US" altLang="en-US" sz="1200" b="1">
                      <a:latin typeface="Calibri" panose="020F0502020204030204" pitchFamily="34" charset="0"/>
                      <a:cs typeface="Calibri" panose="020F0502020204030204" pitchFamily="34" charset="0"/>
                    </a:rPr>
                    <a:t>Amended by Finance Act, 2015</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35" name="Rectangle 116"/>
                <p:cNvSpPr>
                  <a:spLocks noChangeArrowheads="1"/>
                </p:cNvSpPr>
                <p:nvPr/>
              </p:nvSpPr>
              <p:spPr bwMode="auto">
                <a:xfrm>
                  <a:off x="3681" y="0"/>
                  <a:ext cx="506"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80" name="Group 119"/>
              <p:cNvGrpSpPr>
                <a:grpSpLocks/>
              </p:cNvGrpSpPr>
              <p:nvPr/>
            </p:nvGrpSpPr>
            <p:grpSpPr bwMode="auto">
              <a:xfrm>
                <a:off x="0" y="864"/>
                <a:ext cx="852" cy="480"/>
                <a:chOff x="0" y="864"/>
                <a:chExt cx="852" cy="480"/>
              </a:xfrm>
            </p:grpSpPr>
            <p:sp>
              <p:nvSpPr>
                <p:cNvPr id="41032" name="Rectangle 82"/>
                <p:cNvSpPr>
                  <a:spLocks noChangeArrowheads="1"/>
                </p:cNvSpPr>
                <p:nvPr/>
              </p:nvSpPr>
              <p:spPr bwMode="auto">
                <a:xfrm>
                  <a:off x="43" y="864"/>
                  <a:ext cx="76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Tax Rates</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33" name="Rectangle 118"/>
                <p:cNvSpPr>
                  <a:spLocks noChangeArrowheads="1"/>
                </p:cNvSpPr>
                <p:nvPr/>
              </p:nvSpPr>
              <p:spPr bwMode="auto">
                <a:xfrm>
                  <a:off x="0" y="864"/>
                  <a:ext cx="85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81" name="Group 121"/>
              <p:cNvGrpSpPr>
                <a:grpSpLocks/>
              </p:cNvGrpSpPr>
              <p:nvPr/>
            </p:nvGrpSpPr>
            <p:grpSpPr bwMode="auto">
              <a:xfrm>
                <a:off x="852" y="864"/>
                <a:ext cx="434" cy="480"/>
                <a:chOff x="852" y="864"/>
                <a:chExt cx="434" cy="480"/>
              </a:xfrm>
            </p:grpSpPr>
            <p:sp>
              <p:nvSpPr>
                <p:cNvPr id="41030" name="Rectangle 83"/>
                <p:cNvSpPr>
                  <a:spLocks noChangeArrowheads="1"/>
                </p:cNvSpPr>
                <p:nvPr/>
              </p:nvSpPr>
              <p:spPr bwMode="auto">
                <a:xfrm>
                  <a:off x="895" y="864"/>
                  <a:ext cx="3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20</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31" name="Rectangle 120"/>
                <p:cNvSpPr>
                  <a:spLocks noChangeArrowheads="1"/>
                </p:cNvSpPr>
                <p:nvPr/>
              </p:nvSpPr>
              <p:spPr bwMode="auto">
                <a:xfrm>
                  <a:off x="852" y="864"/>
                  <a:ext cx="4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82" name="Group 123"/>
              <p:cNvGrpSpPr>
                <a:grpSpLocks/>
              </p:cNvGrpSpPr>
              <p:nvPr/>
            </p:nvGrpSpPr>
            <p:grpSpPr bwMode="auto">
              <a:xfrm>
                <a:off x="1286" y="864"/>
                <a:ext cx="537" cy="480"/>
                <a:chOff x="1286" y="864"/>
                <a:chExt cx="537" cy="480"/>
              </a:xfrm>
            </p:grpSpPr>
            <p:sp>
              <p:nvSpPr>
                <p:cNvPr id="41028" name="Rectangle 84"/>
                <p:cNvSpPr>
                  <a:spLocks noChangeArrowheads="1"/>
                </p:cNvSpPr>
                <p:nvPr/>
              </p:nvSpPr>
              <p:spPr bwMode="auto">
                <a:xfrm>
                  <a:off x="1329" y="864"/>
                  <a:ext cx="451"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20</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29" name="Rectangle 122"/>
                <p:cNvSpPr>
                  <a:spLocks noChangeArrowheads="1"/>
                </p:cNvSpPr>
                <p:nvPr/>
              </p:nvSpPr>
              <p:spPr bwMode="auto">
                <a:xfrm>
                  <a:off x="1286" y="864"/>
                  <a:ext cx="537"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83" name="Group 125"/>
              <p:cNvGrpSpPr>
                <a:grpSpLocks/>
              </p:cNvGrpSpPr>
              <p:nvPr/>
            </p:nvGrpSpPr>
            <p:grpSpPr bwMode="auto">
              <a:xfrm>
                <a:off x="1823" y="864"/>
                <a:ext cx="377" cy="480"/>
                <a:chOff x="1823" y="864"/>
                <a:chExt cx="377" cy="480"/>
              </a:xfrm>
            </p:grpSpPr>
            <p:sp>
              <p:nvSpPr>
                <p:cNvPr id="41026" name="Rectangle 85"/>
                <p:cNvSpPr>
                  <a:spLocks noChangeArrowheads="1"/>
                </p:cNvSpPr>
                <p:nvPr/>
              </p:nvSpPr>
              <p:spPr bwMode="auto">
                <a:xfrm>
                  <a:off x="1866" y="864"/>
                  <a:ext cx="291"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20</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27" name="Rectangle 124"/>
                <p:cNvSpPr>
                  <a:spLocks noChangeArrowheads="1"/>
                </p:cNvSpPr>
                <p:nvPr/>
              </p:nvSpPr>
              <p:spPr bwMode="auto">
                <a:xfrm>
                  <a:off x="1823" y="864"/>
                  <a:ext cx="377"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sp>
            <p:nvSpPr>
              <p:cNvPr id="40984" name="Rectangle 86"/>
              <p:cNvSpPr>
                <a:spLocks noChangeArrowheads="1"/>
              </p:cNvSpPr>
              <p:nvPr/>
            </p:nvSpPr>
            <p:spPr bwMode="auto">
              <a:xfrm>
                <a:off x="2243" y="864"/>
                <a:ext cx="445"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0985" name="Rectangle 128"/>
              <p:cNvSpPr>
                <a:spLocks noChangeArrowheads="1"/>
              </p:cNvSpPr>
              <p:nvPr/>
            </p:nvSpPr>
            <p:spPr bwMode="auto">
              <a:xfrm>
                <a:off x="2731" y="864"/>
                <a:ext cx="50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nvGrpSpPr>
              <p:cNvPr id="40986" name="Group 131"/>
              <p:cNvGrpSpPr>
                <a:grpSpLocks/>
              </p:cNvGrpSpPr>
              <p:nvPr/>
            </p:nvGrpSpPr>
            <p:grpSpPr bwMode="auto">
              <a:xfrm>
                <a:off x="2195" y="864"/>
                <a:ext cx="1486" cy="497"/>
                <a:chOff x="2195" y="864"/>
                <a:chExt cx="1486" cy="497"/>
              </a:xfrm>
            </p:grpSpPr>
            <p:sp>
              <p:nvSpPr>
                <p:cNvPr id="41024" name="Rectangle 88"/>
                <p:cNvSpPr>
                  <a:spLocks noChangeArrowheads="1"/>
                </p:cNvSpPr>
                <p:nvPr/>
              </p:nvSpPr>
              <p:spPr bwMode="auto">
                <a:xfrm>
                  <a:off x="2724" y="881"/>
                  <a:ext cx="36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10</a:t>
                  </a:r>
                  <a:endParaRPr lang="en-US" altLang="en-US">
                    <a:latin typeface="Calibri" panose="020F0502020204030204" pitchFamily="34" charset="0"/>
                    <a:cs typeface="Calibri" panose="020F0502020204030204" pitchFamily="34" charset="0"/>
                  </a:endParaRPr>
                </a:p>
              </p:txBody>
            </p:sp>
            <p:sp>
              <p:nvSpPr>
                <p:cNvPr id="41025" name="Rectangle 130"/>
                <p:cNvSpPr>
                  <a:spLocks noChangeArrowheads="1"/>
                </p:cNvSpPr>
                <p:nvPr/>
              </p:nvSpPr>
              <p:spPr bwMode="auto">
                <a:xfrm>
                  <a:off x="2195" y="864"/>
                  <a:ext cx="1486"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87" name="Group 133"/>
              <p:cNvGrpSpPr>
                <a:grpSpLocks/>
              </p:cNvGrpSpPr>
              <p:nvPr/>
            </p:nvGrpSpPr>
            <p:grpSpPr bwMode="auto">
              <a:xfrm>
                <a:off x="3254" y="864"/>
                <a:ext cx="933" cy="497"/>
                <a:chOff x="3254" y="864"/>
                <a:chExt cx="933" cy="497"/>
              </a:xfrm>
            </p:grpSpPr>
            <p:sp>
              <p:nvSpPr>
                <p:cNvPr id="41022" name="Rectangle 89"/>
                <p:cNvSpPr>
                  <a:spLocks noChangeArrowheads="1"/>
                </p:cNvSpPr>
                <p:nvPr/>
              </p:nvSpPr>
              <p:spPr bwMode="auto">
                <a:xfrm>
                  <a:off x="3254" y="881"/>
                  <a:ext cx="42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10</a:t>
                  </a:r>
                </a:p>
                <a:p>
                  <a:endParaRPr lang="en-US" altLang="en-US">
                    <a:latin typeface="Calibri" panose="020F0502020204030204" pitchFamily="34" charset="0"/>
                    <a:cs typeface="Calibri" panose="020F0502020204030204" pitchFamily="34" charset="0"/>
                  </a:endParaRPr>
                </a:p>
              </p:txBody>
            </p:sp>
            <p:sp>
              <p:nvSpPr>
                <p:cNvPr id="41023" name="Rectangle 132"/>
                <p:cNvSpPr>
                  <a:spLocks noChangeArrowheads="1"/>
                </p:cNvSpPr>
                <p:nvPr/>
              </p:nvSpPr>
              <p:spPr bwMode="auto">
                <a:xfrm>
                  <a:off x="3681" y="864"/>
                  <a:ext cx="506"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88" name="Group 135"/>
              <p:cNvGrpSpPr>
                <a:grpSpLocks/>
              </p:cNvGrpSpPr>
              <p:nvPr/>
            </p:nvGrpSpPr>
            <p:grpSpPr bwMode="auto">
              <a:xfrm>
                <a:off x="0" y="1344"/>
                <a:ext cx="852" cy="672"/>
                <a:chOff x="0" y="1344"/>
                <a:chExt cx="852" cy="672"/>
              </a:xfrm>
            </p:grpSpPr>
            <p:sp>
              <p:nvSpPr>
                <p:cNvPr id="41020" name="Rectangle 90"/>
                <p:cNvSpPr>
                  <a:spLocks noChangeArrowheads="1"/>
                </p:cNvSpPr>
                <p:nvPr/>
              </p:nvSpPr>
              <p:spPr bwMode="auto">
                <a:xfrm>
                  <a:off x="43" y="1344"/>
                  <a:ext cx="7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Chap VIA dedn</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21" name="Rectangle 134"/>
                <p:cNvSpPr>
                  <a:spLocks noChangeArrowheads="1"/>
                </p:cNvSpPr>
                <p:nvPr/>
              </p:nvSpPr>
              <p:spPr bwMode="auto">
                <a:xfrm>
                  <a:off x="0" y="1344"/>
                  <a:ext cx="852"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89" name="Group 137"/>
              <p:cNvGrpSpPr>
                <a:grpSpLocks/>
              </p:cNvGrpSpPr>
              <p:nvPr/>
            </p:nvGrpSpPr>
            <p:grpSpPr bwMode="auto">
              <a:xfrm>
                <a:off x="852" y="1344"/>
                <a:ext cx="434" cy="672"/>
                <a:chOff x="852" y="1344"/>
                <a:chExt cx="434" cy="672"/>
              </a:xfrm>
            </p:grpSpPr>
            <p:sp>
              <p:nvSpPr>
                <p:cNvPr id="41018" name="Rectangle 91"/>
                <p:cNvSpPr>
                  <a:spLocks noChangeArrowheads="1"/>
                </p:cNvSpPr>
                <p:nvPr/>
              </p:nvSpPr>
              <p:spPr bwMode="auto">
                <a:xfrm>
                  <a:off x="895" y="1344"/>
                  <a:ext cx="348"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No</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19" name="Rectangle 136"/>
                <p:cNvSpPr>
                  <a:spLocks noChangeArrowheads="1"/>
                </p:cNvSpPr>
                <p:nvPr/>
              </p:nvSpPr>
              <p:spPr bwMode="auto">
                <a:xfrm>
                  <a:off x="852" y="1344"/>
                  <a:ext cx="434"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90" name="Group 139"/>
              <p:cNvGrpSpPr>
                <a:grpSpLocks/>
              </p:cNvGrpSpPr>
              <p:nvPr/>
            </p:nvGrpSpPr>
            <p:grpSpPr bwMode="auto">
              <a:xfrm>
                <a:off x="1286" y="1344"/>
                <a:ext cx="537" cy="672"/>
                <a:chOff x="1286" y="1344"/>
                <a:chExt cx="537" cy="672"/>
              </a:xfrm>
            </p:grpSpPr>
            <p:sp>
              <p:nvSpPr>
                <p:cNvPr id="41016" name="Rectangle 92"/>
                <p:cNvSpPr>
                  <a:spLocks noChangeArrowheads="1"/>
                </p:cNvSpPr>
                <p:nvPr/>
              </p:nvSpPr>
              <p:spPr bwMode="auto">
                <a:xfrm>
                  <a:off x="1329" y="1344"/>
                  <a:ext cx="451"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No</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17" name="Rectangle 138"/>
                <p:cNvSpPr>
                  <a:spLocks noChangeArrowheads="1"/>
                </p:cNvSpPr>
                <p:nvPr/>
              </p:nvSpPr>
              <p:spPr bwMode="auto">
                <a:xfrm>
                  <a:off x="1286" y="1344"/>
                  <a:ext cx="537"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91" name="Group 141"/>
              <p:cNvGrpSpPr>
                <a:grpSpLocks/>
              </p:cNvGrpSpPr>
              <p:nvPr/>
            </p:nvGrpSpPr>
            <p:grpSpPr bwMode="auto">
              <a:xfrm>
                <a:off x="1823" y="1344"/>
                <a:ext cx="377" cy="672"/>
                <a:chOff x="1823" y="1344"/>
                <a:chExt cx="377" cy="672"/>
              </a:xfrm>
            </p:grpSpPr>
            <p:sp>
              <p:nvSpPr>
                <p:cNvPr id="41014" name="Rectangle 93"/>
                <p:cNvSpPr>
                  <a:spLocks noChangeArrowheads="1"/>
                </p:cNvSpPr>
                <p:nvPr/>
              </p:nvSpPr>
              <p:spPr bwMode="auto">
                <a:xfrm>
                  <a:off x="1866" y="1344"/>
                  <a:ext cx="291"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1400">
                      <a:latin typeface="Calibri" panose="020F0502020204030204" pitchFamily="34" charset="0"/>
                      <a:cs typeface="Calibri" panose="020F0502020204030204" pitchFamily="34" charset="0"/>
                    </a:rPr>
                    <a:t>NO</a:t>
                  </a:r>
                </a:p>
              </p:txBody>
            </p:sp>
            <p:sp>
              <p:nvSpPr>
                <p:cNvPr id="41015" name="Rectangle 140"/>
                <p:cNvSpPr>
                  <a:spLocks noChangeArrowheads="1"/>
                </p:cNvSpPr>
                <p:nvPr/>
              </p:nvSpPr>
              <p:spPr bwMode="auto">
                <a:xfrm>
                  <a:off x="1823" y="1344"/>
                  <a:ext cx="377"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92" name="Group 143"/>
              <p:cNvGrpSpPr>
                <a:grpSpLocks/>
              </p:cNvGrpSpPr>
              <p:nvPr/>
            </p:nvGrpSpPr>
            <p:grpSpPr bwMode="auto">
              <a:xfrm>
                <a:off x="2200" y="1344"/>
                <a:ext cx="531" cy="672"/>
                <a:chOff x="2200" y="1344"/>
                <a:chExt cx="531" cy="672"/>
              </a:xfrm>
            </p:grpSpPr>
            <p:sp>
              <p:nvSpPr>
                <p:cNvPr id="41012" name="Rectangle 94"/>
                <p:cNvSpPr>
                  <a:spLocks noChangeArrowheads="1"/>
                </p:cNvSpPr>
                <p:nvPr/>
              </p:nvSpPr>
              <p:spPr bwMode="auto">
                <a:xfrm>
                  <a:off x="2243" y="1344"/>
                  <a:ext cx="44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endParaRPr lang="en-US" altLang="en-US" sz="20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13" name="Rectangle 142"/>
                <p:cNvSpPr>
                  <a:spLocks noChangeArrowheads="1"/>
                </p:cNvSpPr>
                <p:nvPr/>
              </p:nvSpPr>
              <p:spPr bwMode="auto">
                <a:xfrm>
                  <a:off x="2200" y="1356"/>
                  <a:ext cx="531" cy="66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sp>
            <p:nvSpPr>
              <p:cNvPr id="40993" name="Rectangle 144"/>
              <p:cNvSpPr>
                <a:spLocks noChangeArrowheads="1"/>
              </p:cNvSpPr>
              <p:nvPr/>
            </p:nvSpPr>
            <p:spPr bwMode="auto">
              <a:xfrm>
                <a:off x="2731" y="1344"/>
                <a:ext cx="502"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nvGrpSpPr>
              <p:cNvPr id="40994" name="Group 147"/>
              <p:cNvGrpSpPr>
                <a:grpSpLocks/>
              </p:cNvGrpSpPr>
              <p:nvPr/>
            </p:nvGrpSpPr>
            <p:grpSpPr bwMode="auto">
              <a:xfrm>
                <a:off x="2724" y="1344"/>
                <a:ext cx="957" cy="684"/>
                <a:chOff x="2724" y="1344"/>
                <a:chExt cx="957" cy="684"/>
              </a:xfrm>
            </p:grpSpPr>
            <p:sp>
              <p:nvSpPr>
                <p:cNvPr id="41010" name="Rectangle 96"/>
                <p:cNvSpPr>
                  <a:spLocks noChangeArrowheads="1"/>
                </p:cNvSpPr>
                <p:nvPr/>
              </p:nvSpPr>
              <p:spPr bwMode="auto">
                <a:xfrm>
                  <a:off x="2724" y="1356"/>
                  <a:ext cx="36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Yes</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11" name="Rectangle 146"/>
                <p:cNvSpPr>
                  <a:spLocks noChangeArrowheads="1"/>
                </p:cNvSpPr>
                <p:nvPr/>
              </p:nvSpPr>
              <p:spPr bwMode="auto">
                <a:xfrm>
                  <a:off x="3233" y="1344"/>
                  <a:ext cx="448"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95" name="Group 149"/>
              <p:cNvGrpSpPr>
                <a:grpSpLocks/>
              </p:cNvGrpSpPr>
              <p:nvPr/>
            </p:nvGrpSpPr>
            <p:grpSpPr bwMode="auto">
              <a:xfrm>
                <a:off x="3254" y="1344"/>
                <a:ext cx="933" cy="684"/>
                <a:chOff x="3254" y="1344"/>
                <a:chExt cx="933" cy="684"/>
              </a:xfrm>
            </p:grpSpPr>
            <p:sp>
              <p:nvSpPr>
                <p:cNvPr id="41008" name="Rectangle 97"/>
                <p:cNvSpPr>
                  <a:spLocks noChangeArrowheads="1"/>
                </p:cNvSpPr>
                <p:nvPr/>
              </p:nvSpPr>
              <p:spPr bwMode="auto">
                <a:xfrm>
                  <a:off x="3254" y="1356"/>
                  <a:ext cx="420"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Yes</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09" name="Rectangle 148"/>
                <p:cNvSpPr>
                  <a:spLocks noChangeArrowheads="1"/>
                </p:cNvSpPr>
                <p:nvPr/>
              </p:nvSpPr>
              <p:spPr bwMode="auto">
                <a:xfrm>
                  <a:off x="3681" y="1344"/>
                  <a:ext cx="506"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96" name="Group 151"/>
              <p:cNvGrpSpPr>
                <a:grpSpLocks/>
              </p:cNvGrpSpPr>
              <p:nvPr/>
            </p:nvGrpSpPr>
            <p:grpSpPr bwMode="auto">
              <a:xfrm>
                <a:off x="0" y="2016"/>
                <a:ext cx="852" cy="1039"/>
                <a:chOff x="0" y="2016"/>
                <a:chExt cx="852" cy="1039"/>
              </a:xfrm>
            </p:grpSpPr>
            <p:sp>
              <p:nvSpPr>
                <p:cNvPr id="41006" name="Rectangle 98"/>
                <p:cNvSpPr>
                  <a:spLocks noChangeArrowheads="1"/>
                </p:cNvSpPr>
                <p:nvPr/>
              </p:nvSpPr>
              <p:spPr bwMode="auto">
                <a:xfrm>
                  <a:off x="43" y="2016"/>
                  <a:ext cx="766" cy="1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1600">
                      <a:latin typeface="Calibri" panose="020F0502020204030204" pitchFamily="34" charset="0"/>
                      <a:cs typeface="Calibri" panose="020F0502020204030204" pitchFamily="34" charset="0"/>
                    </a:rPr>
                    <a:t>Dedn of exp and who can be payer</a:t>
                  </a:r>
                </a:p>
                <a:p>
                  <a:endParaRPr lang="en-US" altLang="en-US">
                    <a:latin typeface="Calibri" panose="020F0502020204030204" pitchFamily="34" charset="0"/>
                    <a:cs typeface="Calibri" panose="020F0502020204030204" pitchFamily="34" charset="0"/>
                  </a:endParaRPr>
                </a:p>
              </p:txBody>
            </p:sp>
            <p:sp>
              <p:nvSpPr>
                <p:cNvPr id="41007" name="Rectangle 150"/>
                <p:cNvSpPr>
                  <a:spLocks noChangeArrowheads="1"/>
                </p:cNvSpPr>
                <p:nvPr/>
              </p:nvSpPr>
              <p:spPr bwMode="auto">
                <a:xfrm>
                  <a:off x="0" y="2016"/>
                  <a:ext cx="852"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97" name="Group 153"/>
              <p:cNvGrpSpPr>
                <a:grpSpLocks/>
              </p:cNvGrpSpPr>
              <p:nvPr/>
            </p:nvGrpSpPr>
            <p:grpSpPr bwMode="auto">
              <a:xfrm>
                <a:off x="852" y="2016"/>
                <a:ext cx="3335" cy="672"/>
                <a:chOff x="852" y="2016"/>
                <a:chExt cx="3335" cy="672"/>
              </a:xfrm>
            </p:grpSpPr>
            <p:sp>
              <p:nvSpPr>
                <p:cNvPr id="41004" name="Rectangle 99"/>
                <p:cNvSpPr>
                  <a:spLocks noChangeArrowheads="1"/>
                </p:cNvSpPr>
                <p:nvPr/>
              </p:nvSpPr>
              <p:spPr bwMode="auto">
                <a:xfrm>
                  <a:off x="895" y="2016"/>
                  <a:ext cx="3249"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No expenses u/s 28 to 44C or sec. 57 of ITA and payment </a:t>
                  </a:r>
                </a:p>
                <a:p>
                  <a:r>
                    <a:rPr lang="en-US" altLang="en-US" sz="2000">
                      <a:latin typeface="Calibri" panose="020F0502020204030204" pitchFamily="34" charset="0"/>
                      <a:cs typeface="Calibri" panose="020F0502020204030204" pitchFamily="34" charset="0"/>
                    </a:rPr>
                    <a:t>be made by Govt or Indian concern (not defined) </a:t>
                  </a:r>
                  <a:endParaRPr lang="en-US" altLang="en-US">
                    <a:latin typeface="Calibri" panose="020F0502020204030204" pitchFamily="34" charset="0"/>
                    <a:cs typeface="Calibri" panose="020F0502020204030204" pitchFamily="34" charset="0"/>
                  </a:endParaRPr>
                </a:p>
              </p:txBody>
            </p:sp>
            <p:sp>
              <p:nvSpPr>
                <p:cNvPr id="41005" name="Rectangle 152"/>
                <p:cNvSpPr>
                  <a:spLocks noChangeArrowheads="1"/>
                </p:cNvSpPr>
                <p:nvPr/>
              </p:nvSpPr>
              <p:spPr bwMode="auto">
                <a:xfrm>
                  <a:off x="852" y="2016"/>
                  <a:ext cx="3335"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98" name="Group 155"/>
              <p:cNvGrpSpPr>
                <a:grpSpLocks/>
              </p:cNvGrpSpPr>
              <p:nvPr/>
            </p:nvGrpSpPr>
            <p:grpSpPr bwMode="auto">
              <a:xfrm>
                <a:off x="0" y="2688"/>
                <a:ext cx="852" cy="1248"/>
                <a:chOff x="0" y="2688"/>
                <a:chExt cx="852" cy="1248"/>
              </a:xfrm>
            </p:grpSpPr>
            <p:sp>
              <p:nvSpPr>
                <p:cNvPr id="41002" name="Rectangle 100"/>
                <p:cNvSpPr>
                  <a:spLocks noChangeArrowheads="1"/>
                </p:cNvSpPr>
                <p:nvPr/>
              </p:nvSpPr>
              <p:spPr bwMode="auto">
                <a:xfrm>
                  <a:off x="43" y="2688"/>
                  <a:ext cx="766"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Return of Income (ROI)</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03" name="Rectangle 154"/>
                <p:cNvSpPr>
                  <a:spLocks noChangeArrowheads="1"/>
                </p:cNvSpPr>
                <p:nvPr/>
              </p:nvSpPr>
              <p:spPr bwMode="auto">
                <a:xfrm>
                  <a:off x="0" y="2688"/>
                  <a:ext cx="852" cy="12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0999" name="Group 157"/>
              <p:cNvGrpSpPr>
                <a:grpSpLocks/>
              </p:cNvGrpSpPr>
              <p:nvPr/>
            </p:nvGrpSpPr>
            <p:grpSpPr bwMode="auto">
              <a:xfrm>
                <a:off x="852" y="2688"/>
                <a:ext cx="3335" cy="1248"/>
                <a:chOff x="852" y="2688"/>
                <a:chExt cx="3335" cy="1248"/>
              </a:xfrm>
            </p:grpSpPr>
            <p:sp>
              <p:nvSpPr>
                <p:cNvPr id="41000" name="Rectangle 101"/>
                <p:cNvSpPr>
                  <a:spLocks noChangeArrowheads="1"/>
                </p:cNvSpPr>
                <p:nvPr/>
              </p:nvSpPr>
              <p:spPr bwMode="auto">
                <a:xfrm>
                  <a:off x="895" y="2688"/>
                  <a:ext cx="3249"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28600" eaLnBrk="0" hangingPunct="0">
                    <a:tabLst>
                      <a:tab pos="292100" algn="l"/>
                    </a:tabLst>
                    <a:defRPr sz="2400">
                      <a:solidFill>
                        <a:schemeClr val="tx1"/>
                      </a:solidFill>
                      <a:latin typeface="Tahoma" panose="020B0604030504040204" pitchFamily="34" charset="0"/>
                    </a:defRPr>
                  </a:lvl1pPr>
                  <a:lvl2pPr marL="742950" indent="-285750" eaLnBrk="0" hangingPunct="0">
                    <a:tabLst>
                      <a:tab pos="292100" algn="l"/>
                    </a:tabLst>
                    <a:defRPr sz="2400">
                      <a:solidFill>
                        <a:schemeClr val="tx1"/>
                      </a:solidFill>
                      <a:latin typeface="Tahoma" panose="020B0604030504040204" pitchFamily="34" charset="0"/>
                    </a:defRPr>
                  </a:lvl2pPr>
                  <a:lvl3pPr marL="1143000" indent="-228600" eaLnBrk="0" hangingPunct="0">
                    <a:tabLst>
                      <a:tab pos="292100" algn="l"/>
                    </a:tabLst>
                    <a:defRPr sz="2400">
                      <a:solidFill>
                        <a:schemeClr val="tx1"/>
                      </a:solidFill>
                      <a:latin typeface="Tahoma" panose="020B0604030504040204" pitchFamily="34" charset="0"/>
                    </a:defRPr>
                  </a:lvl3pPr>
                  <a:lvl4pPr marL="1600200" indent="-228600" eaLnBrk="0" hangingPunct="0">
                    <a:tabLst>
                      <a:tab pos="292100" algn="l"/>
                    </a:tabLst>
                    <a:defRPr sz="2400">
                      <a:solidFill>
                        <a:schemeClr val="tx1"/>
                      </a:solidFill>
                      <a:latin typeface="Tahoma" panose="020B0604030504040204" pitchFamily="34" charset="0"/>
                    </a:defRPr>
                  </a:lvl4pPr>
                  <a:lvl5pPr marL="2057400" indent="-228600" eaLnBrk="0" hangingPunct="0">
                    <a:tabLst>
                      <a:tab pos="292100" algn="l"/>
                    </a:tabLst>
                    <a:defRPr sz="2400">
                      <a:solidFill>
                        <a:schemeClr val="tx1"/>
                      </a:solidFill>
                      <a:latin typeface="Tahoma" panose="020B0604030504040204" pitchFamily="34" charset="0"/>
                    </a:defRPr>
                  </a:lvl5pPr>
                  <a:lvl6pPr marL="2514600" indent="-228600" eaLnBrk="0" fontAlgn="base" hangingPunct="0">
                    <a:spcBef>
                      <a:spcPct val="0"/>
                    </a:spcBef>
                    <a:spcAft>
                      <a:spcPct val="0"/>
                    </a:spcAft>
                    <a:tabLst>
                      <a:tab pos="292100" algn="l"/>
                    </a:tabLst>
                    <a:defRPr sz="2400">
                      <a:solidFill>
                        <a:schemeClr val="tx1"/>
                      </a:solidFill>
                      <a:latin typeface="Tahoma" panose="020B0604030504040204" pitchFamily="34" charset="0"/>
                    </a:defRPr>
                  </a:lvl6pPr>
                  <a:lvl7pPr marL="2971800" indent="-228600" eaLnBrk="0" fontAlgn="base" hangingPunct="0">
                    <a:spcBef>
                      <a:spcPct val="0"/>
                    </a:spcBef>
                    <a:spcAft>
                      <a:spcPct val="0"/>
                    </a:spcAft>
                    <a:tabLst>
                      <a:tab pos="292100" algn="l"/>
                    </a:tabLst>
                    <a:defRPr sz="2400">
                      <a:solidFill>
                        <a:schemeClr val="tx1"/>
                      </a:solidFill>
                      <a:latin typeface="Tahoma" panose="020B0604030504040204" pitchFamily="34" charset="0"/>
                    </a:defRPr>
                  </a:lvl7pPr>
                  <a:lvl8pPr marL="3429000" indent="-228600" eaLnBrk="0" fontAlgn="base" hangingPunct="0">
                    <a:spcBef>
                      <a:spcPct val="0"/>
                    </a:spcBef>
                    <a:spcAft>
                      <a:spcPct val="0"/>
                    </a:spcAft>
                    <a:tabLst>
                      <a:tab pos="292100" algn="l"/>
                    </a:tabLst>
                    <a:defRPr sz="2400">
                      <a:solidFill>
                        <a:schemeClr val="tx1"/>
                      </a:solidFill>
                      <a:latin typeface="Tahoma" panose="020B0604030504040204" pitchFamily="34" charset="0"/>
                    </a:defRPr>
                  </a:lvl8pPr>
                  <a:lvl9pPr marL="3886200" indent="-228600" eaLnBrk="0" fontAlgn="base" hangingPunct="0">
                    <a:spcBef>
                      <a:spcPct val="0"/>
                    </a:spcBef>
                    <a:spcAft>
                      <a:spcPct val="0"/>
                    </a:spcAft>
                    <a:tabLst>
                      <a:tab pos="292100" algn="l"/>
                    </a:tabLs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 No ROI if</a:t>
                  </a:r>
                  <a:endParaRPr lang="en-US" altLang="en-US" sz="1200">
                    <a:latin typeface="Calibri" panose="020F0502020204030204" pitchFamily="34" charset="0"/>
                    <a:cs typeface="Calibri" panose="020F0502020204030204" pitchFamily="34" charset="0"/>
                  </a:endParaRPr>
                </a:p>
                <a:p>
                  <a:r>
                    <a:rPr lang="en-US" altLang="en-US" sz="2000">
                      <a:latin typeface="Calibri" panose="020F0502020204030204" pitchFamily="34" charset="0"/>
                      <a:cs typeface="Calibri" panose="020F0502020204030204" pitchFamily="34" charset="0"/>
                    </a:rPr>
                    <a:t>a)</a:t>
                  </a:r>
                  <a:r>
                    <a:rPr lang="en-US" altLang="en-US" sz="700">
                      <a:latin typeface="Calibri" panose="020F0502020204030204" pitchFamily="34" charset="0"/>
                      <a:cs typeface="Calibri" panose="020F0502020204030204" pitchFamily="34" charset="0"/>
                    </a:rPr>
                    <a:t>  </a:t>
                  </a:r>
                  <a:r>
                    <a:rPr lang="en-US" altLang="en-US" sz="2000">
                      <a:latin typeface="Calibri" panose="020F0502020204030204" pitchFamily="34" charset="0"/>
                      <a:cs typeface="Calibri" panose="020F0502020204030204" pitchFamily="34" charset="0"/>
                    </a:rPr>
                    <a:t>income includes only dividend, interest &amp; income from units of MFS, and</a:t>
                  </a:r>
                  <a:endParaRPr lang="en-US" altLang="en-US" sz="1200">
                    <a:latin typeface="Calibri" panose="020F0502020204030204" pitchFamily="34" charset="0"/>
                    <a:cs typeface="Calibri" panose="020F0502020204030204" pitchFamily="34" charset="0"/>
                  </a:endParaRPr>
                </a:p>
                <a:p>
                  <a:r>
                    <a:rPr lang="en-US" altLang="en-US" sz="2000">
                      <a:latin typeface="Calibri" panose="020F0502020204030204" pitchFamily="34" charset="0"/>
                      <a:cs typeface="Calibri" panose="020F0502020204030204" pitchFamily="34" charset="0"/>
                    </a:rPr>
                    <a:t>b)</a:t>
                  </a:r>
                  <a:r>
                    <a:rPr lang="en-US" altLang="en-US" sz="700">
                      <a:latin typeface="Calibri" panose="020F0502020204030204" pitchFamily="34" charset="0"/>
                      <a:cs typeface="Calibri" panose="020F0502020204030204" pitchFamily="34" charset="0"/>
                    </a:rPr>
                    <a:t> </a:t>
                  </a:r>
                  <a:r>
                    <a:rPr lang="en-US" altLang="en-US" sz="2000">
                      <a:latin typeface="Calibri" panose="020F0502020204030204" pitchFamily="34" charset="0"/>
                      <a:cs typeface="Calibri" panose="020F0502020204030204" pitchFamily="34" charset="0"/>
                    </a:rPr>
                    <a:t>TDS is deducted as per ITA</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1001" name="Rectangle 156"/>
                <p:cNvSpPr>
                  <a:spLocks noChangeArrowheads="1"/>
                </p:cNvSpPr>
                <p:nvPr/>
              </p:nvSpPr>
              <p:spPr bwMode="auto">
                <a:xfrm>
                  <a:off x="852" y="2688"/>
                  <a:ext cx="3335" cy="12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sp>
          <p:nvSpPr>
            <p:cNvPr id="40971" name="Rectangle 159"/>
            <p:cNvSpPr>
              <a:spLocks noChangeArrowheads="1"/>
            </p:cNvSpPr>
            <p:nvPr/>
          </p:nvSpPr>
          <p:spPr bwMode="auto">
            <a:xfrm>
              <a:off x="-3" y="-3"/>
              <a:ext cx="4193" cy="3942"/>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sp>
        <p:nvSpPr>
          <p:cNvPr id="40966" name="Rectangle 80"/>
          <p:cNvSpPr>
            <a:spLocks noChangeArrowheads="1"/>
          </p:cNvSpPr>
          <p:nvPr/>
        </p:nvSpPr>
        <p:spPr bwMode="auto">
          <a:xfrm>
            <a:off x="5257800" y="2133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Times New Roman" panose="02020603050405020304" pitchFamily="18" charset="0"/>
                <a:cs typeface="Times New Roman" panose="02020603050405020304" pitchFamily="18" charset="0"/>
              </a:rPr>
              <a:t>Int  - Debt Fund</a:t>
            </a:r>
            <a:endParaRPr lang="en-US" altLang="en-US" sz="1200">
              <a:latin typeface="Times New Roman" panose="02020603050405020304" pitchFamily="18" charset="0"/>
              <a:cs typeface="Times New Roman" panose="02020603050405020304" pitchFamily="18" charset="0"/>
            </a:endParaRPr>
          </a:p>
          <a:p>
            <a:endParaRPr lang="en-US" altLang="en-US">
              <a:latin typeface="Times New Roman" panose="02020603050405020304" pitchFamily="18" charset="0"/>
            </a:endParaRPr>
          </a:p>
        </p:txBody>
      </p:sp>
      <p:sp>
        <p:nvSpPr>
          <p:cNvPr id="40967" name="Rectangle 88"/>
          <p:cNvSpPr>
            <a:spLocks noChangeArrowheads="1"/>
          </p:cNvSpPr>
          <p:nvPr/>
        </p:nvSpPr>
        <p:spPr bwMode="auto">
          <a:xfrm>
            <a:off x="5181600" y="2971800"/>
            <a:ext cx="990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endParaRPr lang="en-US" altLang="en-US" sz="1200">
              <a:latin typeface="Times New Roman" panose="02020603050405020304" pitchFamily="18" charset="0"/>
              <a:cs typeface="Times New Roman" panose="02020603050405020304" pitchFamily="18" charset="0"/>
            </a:endParaRPr>
          </a:p>
          <a:p>
            <a:endParaRPr lang="en-US" altLang="en-US">
              <a:latin typeface="Times New Roman" panose="02020603050405020304" pitchFamily="18" charset="0"/>
            </a:endParaRPr>
          </a:p>
        </p:txBody>
      </p:sp>
      <p:sp>
        <p:nvSpPr>
          <p:cNvPr id="40968" name="Rectangle 96"/>
          <p:cNvSpPr>
            <a:spLocks noChangeArrowheads="1"/>
          </p:cNvSpPr>
          <p:nvPr/>
        </p:nvSpPr>
        <p:spPr bwMode="auto">
          <a:xfrm>
            <a:off x="5181600" y="3657600"/>
            <a:ext cx="99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1400">
                <a:latin typeface="Times New Roman" panose="02020603050405020304" pitchFamily="18" charset="0"/>
              </a:rPr>
              <a:t>NO</a:t>
            </a:r>
          </a:p>
        </p:txBody>
      </p:sp>
      <p:sp>
        <p:nvSpPr>
          <p:cNvPr id="40969" name="Rectangle 94"/>
          <p:cNvSpPr>
            <a:spLocks noChangeArrowheads="1"/>
          </p:cNvSpPr>
          <p:nvPr/>
        </p:nvSpPr>
        <p:spPr bwMode="auto">
          <a:xfrm>
            <a:off x="5181600" y="3124200"/>
            <a:ext cx="990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n-US" altLang="en-US" sz="2000">
                <a:solidFill>
                  <a:srgbClr val="000000"/>
                </a:solidFill>
                <a:latin typeface="Calibri" panose="020F0502020204030204" pitchFamily="34" charset="0"/>
                <a:cs typeface="Calibri" panose="020F0502020204030204" pitchFamily="34" charset="0"/>
              </a:rPr>
              <a:t>5</a:t>
            </a:r>
            <a:endParaRPr lang="en-US" altLang="en-US">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8491DE09-A23D-49FA-AF4A-44557C5AFCE5}" type="slidenum">
              <a:rPr lang="en-US" altLang="en-US" sz="1400"/>
              <a:pPr eaLnBrk="1" hangingPunct="1"/>
              <a:t>56</a:t>
            </a:fld>
            <a:endParaRPr lang="en-US" altLang="en-US" sz="1400"/>
          </a:p>
        </p:txBody>
      </p:sp>
      <p:sp>
        <p:nvSpPr>
          <p:cNvPr id="41988" name="Rectangle 2"/>
          <p:cNvSpPr>
            <a:spLocks noGrp="1" noChangeArrowheads="1"/>
          </p:cNvSpPr>
          <p:nvPr>
            <p:ph type="title"/>
          </p:nvPr>
        </p:nvSpPr>
        <p:spPr/>
        <p:txBody>
          <a:bodyPr/>
          <a:lstStyle/>
          <a:p>
            <a:pPr eaLnBrk="1" hangingPunct="1"/>
            <a:r>
              <a:rPr lang="en-US" altLang="en-US" sz="4000" smtClean="0"/>
              <a:t>Special Provisions – 115AB</a:t>
            </a:r>
          </a:p>
        </p:txBody>
      </p:sp>
      <p:grpSp>
        <p:nvGrpSpPr>
          <p:cNvPr id="41989" name="Group 480"/>
          <p:cNvGrpSpPr>
            <a:grpSpLocks/>
          </p:cNvGrpSpPr>
          <p:nvPr/>
        </p:nvGrpSpPr>
        <p:grpSpPr bwMode="auto">
          <a:xfrm>
            <a:off x="990600" y="2052638"/>
            <a:ext cx="7848600" cy="4119562"/>
            <a:chOff x="-3" y="-3"/>
            <a:chExt cx="3763" cy="3366"/>
          </a:xfrm>
        </p:grpSpPr>
        <p:grpSp>
          <p:nvGrpSpPr>
            <p:cNvPr id="41990" name="Group 478"/>
            <p:cNvGrpSpPr>
              <a:grpSpLocks/>
            </p:cNvGrpSpPr>
            <p:nvPr/>
          </p:nvGrpSpPr>
          <p:grpSpPr bwMode="auto">
            <a:xfrm>
              <a:off x="0" y="0"/>
              <a:ext cx="3757" cy="3360"/>
              <a:chOff x="0" y="0"/>
              <a:chExt cx="3757" cy="3360"/>
            </a:xfrm>
          </p:grpSpPr>
          <p:grpSp>
            <p:nvGrpSpPr>
              <p:cNvPr id="41992" name="Group 453"/>
              <p:cNvGrpSpPr>
                <a:grpSpLocks/>
              </p:cNvGrpSpPr>
              <p:nvPr/>
            </p:nvGrpSpPr>
            <p:grpSpPr bwMode="auto">
              <a:xfrm>
                <a:off x="0" y="0"/>
                <a:ext cx="1353" cy="864"/>
                <a:chOff x="0" y="0"/>
                <a:chExt cx="1353" cy="864"/>
              </a:xfrm>
            </p:grpSpPr>
            <p:sp>
              <p:nvSpPr>
                <p:cNvPr id="42029" name="Rectangle 439"/>
                <p:cNvSpPr>
                  <a:spLocks noChangeArrowheads="1"/>
                </p:cNvSpPr>
                <p:nvPr/>
              </p:nvSpPr>
              <p:spPr bwMode="auto">
                <a:xfrm>
                  <a:off x="43" y="0"/>
                  <a:ext cx="1267"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Nature of Income</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30" name="Rectangle 452"/>
                <p:cNvSpPr>
                  <a:spLocks noChangeArrowheads="1"/>
                </p:cNvSpPr>
                <p:nvPr/>
              </p:nvSpPr>
              <p:spPr bwMode="auto">
                <a:xfrm>
                  <a:off x="0" y="0"/>
                  <a:ext cx="1353"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1993" name="Group 455"/>
              <p:cNvGrpSpPr>
                <a:grpSpLocks/>
              </p:cNvGrpSpPr>
              <p:nvPr/>
            </p:nvGrpSpPr>
            <p:grpSpPr bwMode="auto">
              <a:xfrm>
                <a:off x="1353" y="0"/>
                <a:ext cx="1238" cy="864"/>
                <a:chOff x="1353" y="0"/>
                <a:chExt cx="1238" cy="864"/>
              </a:xfrm>
            </p:grpSpPr>
            <p:sp>
              <p:nvSpPr>
                <p:cNvPr id="42027" name="Rectangle 440"/>
                <p:cNvSpPr>
                  <a:spLocks noChangeArrowheads="1"/>
                </p:cNvSpPr>
                <p:nvPr/>
              </p:nvSpPr>
              <p:spPr bwMode="auto">
                <a:xfrm>
                  <a:off x="1396" y="0"/>
                  <a:ext cx="1152"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Income from MF Units</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28" name="Rectangle 454"/>
                <p:cNvSpPr>
                  <a:spLocks noChangeArrowheads="1"/>
                </p:cNvSpPr>
                <p:nvPr/>
              </p:nvSpPr>
              <p:spPr bwMode="auto">
                <a:xfrm>
                  <a:off x="1353" y="0"/>
                  <a:ext cx="1238"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1994" name="Group 457"/>
              <p:cNvGrpSpPr>
                <a:grpSpLocks/>
              </p:cNvGrpSpPr>
              <p:nvPr/>
            </p:nvGrpSpPr>
            <p:grpSpPr bwMode="auto">
              <a:xfrm>
                <a:off x="2591" y="0"/>
                <a:ext cx="1166" cy="864"/>
                <a:chOff x="2591" y="0"/>
                <a:chExt cx="1166" cy="864"/>
              </a:xfrm>
            </p:grpSpPr>
            <p:sp>
              <p:nvSpPr>
                <p:cNvPr id="42025" name="Rectangle 441"/>
                <p:cNvSpPr>
                  <a:spLocks noChangeArrowheads="1"/>
                </p:cNvSpPr>
                <p:nvPr/>
              </p:nvSpPr>
              <p:spPr bwMode="auto">
                <a:xfrm>
                  <a:off x="2634" y="0"/>
                  <a:ext cx="108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LTCG from transfer of MFs Units</a:t>
                  </a:r>
                  <a:endParaRPr lang="en-US" altLang="en-US">
                    <a:latin typeface="Calibri" panose="020F0502020204030204" pitchFamily="34" charset="0"/>
                    <a:cs typeface="Calibri" panose="020F0502020204030204" pitchFamily="34" charset="0"/>
                  </a:endParaRPr>
                </a:p>
              </p:txBody>
            </p:sp>
            <p:sp>
              <p:nvSpPr>
                <p:cNvPr id="42026" name="Rectangle 456"/>
                <p:cNvSpPr>
                  <a:spLocks noChangeArrowheads="1"/>
                </p:cNvSpPr>
                <p:nvPr/>
              </p:nvSpPr>
              <p:spPr bwMode="auto">
                <a:xfrm>
                  <a:off x="2591" y="0"/>
                  <a:ext cx="1166" cy="86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1995" name="Group 459"/>
              <p:cNvGrpSpPr>
                <a:grpSpLocks/>
              </p:cNvGrpSpPr>
              <p:nvPr/>
            </p:nvGrpSpPr>
            <p:grpSpPr bwMode="auto">
              <a:xfrm>
                <a:off x="0" y="864"/>
                <a:ext cx="1353" cy="480"/>
                <a:chOff x="0" y="864"/>
                <a:chExt cx="1353" cy="480"/>
              </a:xfrm>
            </p:grpSpPr>
            <p:sp>
              <p:nvSpPr>
                <p:cNvPr id="42023" name="Rectangle 442"/>
                <p:cNvSpPr>
                  <a:spLocks noChangeArrowheads="1"/>
                </p:cNvSpPr>
                <p:nvPr/>
              </p:nvSpPr>
              <p:spPr bwMode="auto">
                <a:xfrm>
                  <a:off x="43" y="864"/>
                  <a:ext cx="1267"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Tax Rates</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24" name="Rectangle 458"/>
                <p:cNvSpPr>
                  <a:spLocks noChangeArrowheads="1"/>
                </p:cNvSpPr>
                <p:nvPr/>
              </p:nvSpPr>
              <p:spPr bwMode="auto">
                <a:xfrm>
                  <a:off x="0" y="864"/>
                  <a:ext cx="1353"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1996" name="Group 461"/>
              <p:cNvGrpSpPr>
                <a:grpSpLocks/>
              </p:cNvGrpSpPr>
              <p:nvPr/>
            </p:nvGrpSpPr>
            <p:grpSpPr bwMode="auto">
              <a:xfrm>
                <a:off x="1353" y="864"/>
                <a:ext cx="1238" cy="480"/>
                <a:chOff x="1353" y="864"/>
                <a:chExt cx="1238" cy="480"/>
              </a:xfrm>
            </p:grpSpPr>
            <p:sp>
              <p:nvSpPr>
                <p:cNvPr id="42021" name="Rectangle 443"/>
                <p:cNvSpPr>
                  <a:spLocks noChangeArrowheads="1"/>
                </p:cNvSpPr>
                <p:nvPr/>
              </p:nvSpPr>
              <p:spPr bwMode="auto">
                <a:xfrm>
                  <a:off x="1396" y="864"/>
                  <a:ext cx="115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10</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22" name="Rectangle 460"/>
                <p:cNvSpPr>
                  <a:spLocks noChangeArrowheads="1"/>
                </p:cNvSpPr>
                <p:nvPr/>
              </p:nvSpPr>
              <p:spPr bwMode="auto">
                <a:xfrm>
                  <a:off x="1353" y="864"/>
                  <a:ext cx="123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1997" name="Group 463"/>
              <p:cNvGrpSpPr>
                <a:grpSpLocks/>
              </p:cNvGrpSpPr>
              <p:nvPr/>
            </p:nvGrpSpPr>
            <p:grpSpPr bwMode="auto">
              <a:xfrm>
                <a:off x="2591" y="864"/>
                <a:ext cx="1166" cy="480"/>
                <a:chOff x="2591" y="864"/>
                <a:chExt cx="1166" cy="480"/>
              </a:xfrm>
            </p:grpSpPr>
            <p:sp>
              <p:nvSpPr>
                <p:cNvPr id="42019" name="Rectangle 444"/>
                <p:cNvSpPr>
                  <a:spLocks noChangeArrowheads="1"/>
                </p:cNvSpPr>
                <p:nvPr/>
              </p:nvSpPr>
              <p:spPr bwMode="auto">
                <a:xfrm>
                  <a:off x="2634" y="864"/>
                  <a:ext cx="108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10</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20" name="Rectangle 462"/>
                <p:cNvSpPr>
                  <a:spLocks noChangeArrowheads="1"/>
                </p:cNvSpPr>
                <p:nvPr/>
              </p:nvSpPr>
              <p:spPr bwMode="auto">
                <a:xfrm>
                  <a:off x="2591" y="864"/>
                  <a:ext cx="1166"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1998" name="Group 465"/>
              <p:cNvGrpSpPr>
                <a:grpSpLocks/>
              </p:cNvGrpSpPr>
              <p:nvPr/>
            </p:nvGrpSpPr>
            <p:grpSpPr bwMode="auto">
              <a:xfrm>
                <a:off x="0" y="1344"/>
                <a:ext cx="1353" cy="672"/>
                <a:chOff x="0" y="1344"/>
                <a:chExt cx="1353" cy="672"/>
              </a:xfrm>
            </p:grpSpPr>
            <p:sp>
              <p:nvSpPr>
                <p:cNvPr id="42017" name="Rectangle 445"/>
                <p:cNvSpPr>
                  <a:spLocks noChangeArrowheads="1"/>
                </p:cNvSpPr>
                <p:nvPr/>
              </p:nvSpPr>
              <p:spPr bwMode="auto">
                <a:xfrm>
                  <a:off x="43" y="1344"/>
                  <a:ext cx="126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Second Proviso to Sec. 48</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18" name="Rectangle 464"/>
                <p:cNvSpPr>
                  <a:spLocks noChangeArrowheads="1"/>
                </p:cNvSpPr>
                <p:nvPr/>
              </p:nvSpPr>
              <p:spPr bwMode="auto">
                <a:xfrm>
                  <a:off x="0" y="1344"/>
                  <a:ext cx="1353"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1999" name="Group 467"/>
              <p:cNvGrpSpPr>
                <a:grpSpLocks/>
              </p:cNvGrpSpPr>
              <p:nvPr/>
            </p:nvGrpSpPr>
            <p:grpSpPr bwMode="auto">
              <a:xfrm>
                <a:off x="1353" y="1344"/>
                <a:ext cx="1238" cy="672"/>
                <a:chOff x="1353" y="1344"/>
                <a:chExt cx="1238" cy="672"/>
              </a:xfrm>
            </p:grpSpPr>
            <p:sp>
              <p:nvSpPr>
                <p:cNvPr id="42015" name="Rectangle 446"/>
                <p:cNvSpPr>
                  <a:spLocks noChangeArrowheads="1"/>
                </p:cNvSpPr>
                <p:nvPr/>
              </p:nvSpPr>
              <p:spPr bwMode="auto">
                <a:xfrm>
                  <a:off x="1396" y="1344"/>
                  <a:ext cx="115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endParaRPr lang="en-US" altLang="en-US" sz="1200">
                    <a:latin typeface="Calibri" panose="020F0502020204030204" pitchFamily="34" charset="0"/>
                    <a:cs typeface="Calibri" panose="020F0502020204030204" pitchFamily="34" charset="0"/>
                  </a:endParaRPr>
                </a:p>
                <a:p>
                  <a:pPr algn="ctr"/>
                  <a:r>
                    <a:rPr lang="en-US" altLang="en-US">
                      <a:latin typeface="Calibri" panose="020F0502020204030204" pitchFamily="34" charset="0"/>
                      <a:cs typeface="Calibri" panose="020F0502020204030204" pitchFamily="34" charset="0"/>
                    </a:rPr>
                    <a:t>-</a:t>
                  </a:r>
                </a:p>
              </p:txBody>
            </p:sp>
            <p:sp>
              <p:nvSpPr>
                <p:cNvPr id="42016" name="Rectangle 466"/>
                <p:cNvSpPr>
                  <a:spLocks noChangeArrowheads="1"/>
                </p:cNvSpPr>
                <p:nvPr/>
              </p:nvSpPr>
              <p:spPr bwMode="auto">
                <a:xfrm>
                  <a:off x="1353" y="1344"/>
                  <a:ext cx="1238"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2000" name="Group 469"/>
              <p:cNvGrpSpPr>
                <a:grpSpLocks/>
              </p:cNvGrpSpPr>
              <p:nvPr/>
            </p:nvGrpSpPr>
            <p:grpSpPr bwMode="auto">
              <a:xfrm>
                <a:off x="2591" y="1344"/>
                <a:ext cx="1166" cy="672"/>
                <a:chOff x="2591" y="1344"/>
                <a:chExt cx="1166" cy="672"/>
              </a:xfrm>
            </p:grpSpPr>
            <p:sp>
              <p:nvSpPr>
                <p:cNvPr id="42013" name="Rectangle 447"/>
                <p:cNvSpPr>
                  <a:spLocks noChangeArrowheads="1"/>
                </p:cNvSpPr>
                <p:nvPr/>
              </p:nvSpPr>
              <p:spPr bwMode="auto">
                <a:xfrm>
                  <a:off x="2634" y="1344"/>
                  <a:ext cx="1080"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Not Apply</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14" name="Rectangle 468"/>
                <p:cNvSpPr>
                  <a:spLocks noChangeArrowheads="1"/>
                </p:cNvSpPr>
                <p:nvPr/>
              </p:nvSpPr>
              <p:spPr bwMode="auto">
                <a:xfrm>
                  <a:off x="2591" y="1344"/>
                  <a:ext cx="1166"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2001" name="Group 471"/>
              <p:cNvGrpSpPr>
                <a:grpSpLocks/>
              </p:cNvGrpSpPr>
              <p:nvPr/>
            </p:nvGrpSpPr>
            <p:grpSpPr bwMode="auto">
              <a:xfrm>
                <a:off x="0" y="2016"/>
                <a:ext cx="1353" cy="672"/>
                <a:chOff x="0" y="2016"/>
                <a:chExt cx="1353" cy="672"/>
              </a:xfrm>
            </p:grpSpPr>
            <p:sp>
              <p:nvSpPr>
                <p:cNvPr id="42011" name="Rectangle 448"/>
                <p:cNvSpPr>
                  <a:spLocks noChangeArrowheads="1"/>
                </p:cNvSpPr>
                <p:nvPr/>
              </p:nvSpPr>
              <p:spPr bwMode="auto">
                <a:xfrm>
                  <a:off x="43" y="2016"/>
                  <a:ext cx="126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Chapter VIA Deduction</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12" name="Rectangle 470"/>
                <p:cNvSpPr>
                  <a:spLocks noChangeArrowheads="1"/>
                </p:cNvSpPr>
                <p:nvPr/>
              </p:nvSpPr>
              <p:spPr bwMode="auto">
                <a:xfrm>
                  <a:off x="0" y="2016"/>
                  <a:ext cx="1353"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2002" name="Group 473"/>
              <p:cNvGrpSpPr>
                <a:grpSpLocks/>
              </p:cNvGrpSpPr>
              <p:nvPr/>
            </p:nvGrpSpPr>
            <p:grpSpPr bwMode="auto">
              <a:xfrm>
                <a:off x="1353" y="2016"/>
                <a:ext cx="2404" cy="672"/>
                <a:chOff x="1353" y="2016"/>
                <a:chExt cx="2404" cy="672"/>
              </a:xfrm>
            </p:grpSpPr>
            <p:sp>
              <p:nvSpPr>
                <p:cNvPr id="42009" name="Rectangle 449"/>
                <p:cNvSpPr>
                  <a:spLocks noChangeArrowheads="1"/>
                </p:cNvSpPr>
                <p:nvPr/>
              </p:nvSpPr>
              <p:spPr bwMode="auto">
                <a:xfrm>
                  <a:off x="1396" y="2016"/>
                  <a:ext cx="2318"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Not available</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10" name="Rectangle 472"/>
                <p:cNvSpPr>
                  <a:spLocks noChangeArrowheads="1"/>
                </p:cNvSpPr>
                <p:nvPr/>
              </p:nvSpPr>
              <p:spPr bwMode="auto">
                <a:xfrm>
                  <a:off x="1353" y="2016"/>
                  <a:ext cx="2404"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2003" name="Group 475"/>
              <p:cNvGrpSpPr>
                <a:grpSpLocks/>
              </p:cNvGrpSpPr>
              <p:nvPr/>
            </p:nvGrpSpPr>
            <p:grpSpPr bwMode="auto">
              <a:xfrm>
                <a:off x="0" y="2688"/>
                <a:ext cx="1353" cy="672"/>
                <a:chOff x="0" y="2688"/>
                <a:chExt cx="1353" cy="672"/>
              </a:xfrm>
            </p:grpSpPr>
            <p:sp>
              <p:nvSpPr>
                <p:cNvPr id="42007" name="Rectangle 450"/>
                <p:cNvSpPr>
                  <a:spLocks noChangeArrowheads="1"/>
                </p:cNvSpPr>
                <p:nvPr/>
              </p:nvSpPr>
              <p:spPr bwMode="auto">
                <a:xfrm>
                  <a:off x="43" y="2688"/>
                  <a:ext cx="126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Return of Income (ROI)</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08" name="Rectangle 474"/>
                <p:cNvSpPr>
                  <a:spLocks noChangeArrowheads="1"/>
                </p:cNvSpPr>
                <p:nvPr/>
              </p:nvSpPr>
              <p:spPr bwMode="auto">
                <a:xfrm>
                  <a:off x="0" y="2688"/>
                  <a:ext cx="1353"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2004" name="Group 477"/>
              <p:cNvGrpSpPr>
                <a:grpSpLocks/>
              </p:cNvGrpSpPr>
              <p:nvPr/>
            </p:nvGrpSpPr>
            <p:grpSpPr bwMode="auto">
              <a:xfrm>
                <a:off x="1353" y="2688"/>
                <a:ext cx="2404" cy="672"/>
                <a:chOff x="1353" y="2688"/>
                <a:chExt cx="2404" cy="672"/>
              </a:xfrm>
            </p:grpSpPr>
            <p:sp>
              <p:nvSpPr>
                <p:cNvPr id="42005" name="Rectangle 451"/>
                <p:cNvSpPr>
                  <a:spLocks noChangeArrowheads="1"/>
                </p:cNvSpPr>
                <p:nvPr/>
              </p:nvSpPr>
              <p:spPr bwMode="auto">
                <a:xfrm>
                  <a:off x="1396" y="2688"/>
                  <a:ext cx="2318"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292100" algn="l"/>
                    </a:tabLst>
                    <a:defRPr sz="2400">
                      <a:solidFill>
                        <a:schemeClr val="tx1"/>
                      </a:solidFill>
                      <a:latin typeface="Tahoma" panose="020B0604030504040204" pitchFamily="34" charset="0"/>
                    </a:defRPr>
                  </a:lvl1pPr>
                  <a:lvl2pPr marL="742950" indent="-285750" eaLnBrk="0" hangingPunct="0">
                    <a:tabLst>
                      <a:tab pos="292100" algn="l"/>
                    </a:tabLst>
                    <a:defRPr sz="2400">
                      <a:solidFill>
                        <a:schemeClr val="tx1"/>
                      </a:solidFill>
                      <a:latin typeface="Tahoma" panose="020B0604030504040204" pitchFamily="34" charset="0"/>
                    </a:defRPr>
                  </a:lvl2pPr>
                  <a:lvl3pPr marL="1143000" indent="-228600" eaLnBrk="0" hangingPunct="0">
                    <a:tabLst>
                      <a:tab pos="292100" algn="l"/>
                    </a:tabLst>
                    <a:defRPr sz="2400">
                      <a:solidFill>
                        <a:schemeClr val="tx1"/>
                      </a:solidFill>
                      <a:latin typeface="Tahoma" panose="020B0604030504040204" pitchFamily="34" charset="0"/>
                    </a:defRPr>
                  </a:lvl3pPr>
                  <a:lvl4pPr marL="1600200" indent="-228600" eaLnBrk="0" hangingPunct="0">
                    <a:tabLst>
                      <a:tab pos="292100" algn="l"/>
                    </a:tabLst>
                    <a:defRPr sz="2400">
                      <a:solidFill>
                        <a:schemeClr val="tx1"/>
                      </a:solidFill>
                      <a:latin typeface="Tahoma" panose="020B0604030504040204" pitchFamily="34" charset="0"/>
                    </a:defRPr>
                  </a:lvl4pPr>
                  <a:lvl5pPr marL="2057400" indent="-228600" eaLnBrk="0" hangingPunct="0">
                    <a:tabLst>
                      <a:tab pos="292100" algn="l"/>
                    </a:tabLst>
                    <a:defRPr sz="2400">
                      <a:solidFill>
                        <a:schemeClr val="tx1"/>
                      </a:solidFill>
                      <a:latin typeface="Tahoma" panose="020B0604030504040204" pitchFamily="34" charset="0"/>
                    </a:defRPr>
                  </a:lvl5pPr>
                  <a:lvl6pPr marL="2514600" indent="-228600" eaLnBrk="0" fontAlgn="base" hangingPunct="0">
                    <a:spcBef>
                      <a:spcPct val="0"/>
                    </a:spcBef>
                    <a:spcAft>
                      <a:spcPct val="0"/>
                    </a:spcAft>
                    <a:tabLst>
                      <a:tab pos="292100" algn="l"/>
                    </a:tabLst>
                    <a:defRPr sz="2400">
                      <a:solidFill>
                        <a:schemeClr val="tx1"/>
                      </a:solidFill>
                      <a:latin typeface="Tahoma" panose="020B0604030504040204" pitchFamily="34" charset="0"/>
                    </a:defRPr>
                  </a:lvl6pPr>
                  <a:lvl7pPr marL="2971800" indent="-228600" eaLnBrk="0" fontAlgn="base" hangingPunct="0">
                    <a:spcBef>
                      <a:spcPct val="0"/>
                    </a:spcBef>
                    <a:spcAft>
                      <a:spcPct val="0"/>
                    </a:spcAft>
                    <a:tabLst>
                      <a:tab pos="292100" algn="l"/>
                    </a:tabLst>
                    <a:defRPr sz="2400">
                      <a:solidFill>
                        <a:schemeClr val="tx1"/>
                      </a:solidFill>
                      <a:latin typeface="Tahoma" panose="020B0604030504040204" pitchFamily="34" charset="0"/>
                    </a:defRPr>
                  </a:lvl7pPr>
                  <a:lvl8pPr marL="3429000" indent="-228600" eaLnBrk="0" fontAlgn="base" hangingPunct="0">
                    <a:spcBef>
                      <a:spcPct val="0"/>
                    </a:spcBef>
                    <a:spcAft>
                      <a:spcPct val="0"/>
                    </a:spcAft>
                    <a:tabLst>
                      <a:tab pos="292100" algn="l"/>
                    </a:tabLst>
                    <a:defRPr sz="2400">
                      <a:solidFill>
                        <a:schemeClr val="tx1"/>
                      </a:solidFill>
                      <a:latin typeface="Tahoma" panose="020B0604030504040204" pitchFamily="34" charset="0"/>
                    </a:defRPr>
                  </a:lvl8pPr>
                  <a:lvl9pPr marL="3886200" indent="-228600" eaLnBrk="0" fontAlgn="base" hangingPunct="0">
                    <a:spcBef>
                      <a:spcPct val="0"/>
                    </a:spcBef>
                    <a:spcAft>
                      <a:spcPct val="0"/>
                    </a:spcAft>
                    <a:tabLst>
                      <a:tab pos="292100" algn="l"/>
                    </a:tabLs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No exemption for filing ROI</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2006" name="Rectangle 476"/>
                <p:cNvSpPr>
                  <a:spLocks noChangeArrowheads="1"/>
                </p:cNvSpPr>
                <p:nvPr/>
              </p:nvSpPr>
              <p:spPr bwMode="auto">
                <a:xfrm>
                  <a:off x="1353" y="2688"/>
                  <a:ext cx="2404"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sp>
          <p:nvSpPr>
            <p:cNvPr id="41991" name="Rectangle 479"/>
            <p:cNvSpPr>
              <a:spLocks noChangeArrowheads="1"/>
            </p:cNvSpPr>
            <p:nvPr/>
          </p:nvSpPr>
          <p:spPr bwMode="auto">
            <a:xfrm>
              <a:off x="-3" y="-3"/>
              <a:ext cx="3763" cy="3366"/>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30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A473CDC-3839-4773-BAEE-FA230C8CB2F2}" type="slidenum">
              <a:rPr lang="en-US" altLang="en-US" sz="1400"/>
              <a:pPr eaLnBrk="1" hangingPunct="1"/>
              <a:t>57</a:t>
            </a:fld>
            <a:endParaRPr lang="en-US" altLang="en-US" sz="1400"/>
          </a:p>
        </p:txBody>
      </p:sp>
      <p:sp>
        <p:nvSpPr>
          <p:cNvPr id="43012" name="Rectangle 2"/>
          <p:cNvSpPr>
            <a:spLocks noGrp="1" noChangeArrowheads="1"/>
          </p:cNvSpPr>
          <p:nvPr>
            <p:ph type="title"/>
          </p:nvPr>
        </p:nvSpPr>
        <p:spPr/>
        <p:txBody>
          <a:bodyPr/>
          <a:lstStyle/>
          <a:p>
            <a:pPr eaLnBrk="1" hangingPunct="1"/>
            <a:r>
              <a:rPr lang="en-US" altLang="en-US" sz="4000" smtClean="0"/>
              <a:t>Special Incomes - Sec 115AC</a:t>
            </a:r>
          </a:p>
        </p:txBody>
      </p:sp>
      <p:grpSp>
        <p:nvGrpSpPr>
          <p:cNvPr id="43013" name="Group 60"/>
          <p:cNvGrpSpPr>
            <a:grpSpLocks/>
          </p:cNvGrpSpPr>
          <p:nvPr/>
        </p:nvGrpSpPr>
        <p:grpSpPr bwMode="auto">
          <a:xfrm>
            <a:off x="1066800" y="1981200"/>
            <a:ext cx="7620000" cy="4495800"/>
            <a:chOff x="-3" y="-3"/>
            <a:chExt cx="3849" cy="4038"/>
          </a:xfrm>
        </p:grpSpPr>
        <p:grpSp>
          <p:nvGrpSpPr>
            <p:cNvPr id="43014" name="Group 58"/>
            <p:cNvGrpSpPr>
              <a:grpSpLocks/>
            </p:cNvGrpSpPr>
            <p:nvPr/>
          </p:nvGrpSpPr>
          <p:grpSpPr bwMode="auto">
            <a:xfrm>
              <a:off x="0" y="0"/>
              <a:ext cx="3843" cy="4032"/>
              <a:chOff x="0" y="0"/>
              <a:chExt cx="3843" cy="4032"/>
            </a:xfrm>
          </p:grpSpPr>
          <p:grpSp>
            <p:nvGrpSpPr>
              <p:cNvPr id="43016" name="Group 23"/>
              <p:cNvGrpSpPr>
                <a:grpSpLocks/>
              </p:cNvGrpSpPr>
              <p:nvPr/>
            </p:nvGrpSpPr>
            <p:grpSpPr bwMode="auto">
              <a:xfrm>
                <a:off x="0" y="0"/>
                <a:ext cx="1353" cy="672"/>
                <a:chOff x="0" y="0"/>
                <a:chExt cx="1353" cy="672"/>
              </a:xfrm>
            </p:grpSpPr>
            <p:sp>
              <p:nvSpPr>
                <p:cNvPr id="43068" name="Rectangle 4"/>
                <p:cNvSpPr>
                  <a:spLocks noChangeArrowheads="1"/>
                </p:cNvSpPr>
                <p:nvPr/>
              </p:nvSpPr>
              <p:spPr bwMode="auto">
                <a:xfrm>
                  <a:off x="43" y="0"/>
                  <a:ext cx="126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Nature of Income</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3069" name="Rectangle 22"/>
                <p:cNvSpPr>
                  <a:spLocks noChangeArrowheads="1"/>
                </p:cNvSpPr>
                <p:nvPr/>
              </p:nvSpPr>
              <p:spPr bwMode="auto">
                <a:xfrm>
                  <a:off x="0" y="0"/>
                  <a:ext cx="1353"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17" name="Group 25"/>
              <p:cNvGrpSpPr>
                <a:grpSpLocks/>
              </p:cNvGrpSpPr>
              <p:nvPr/>
            </p:nvGrpSpPr>
            <p:grpSpPr bwMode="auto">
              <a:xfrm>
                <a:off x="1353" y="0"/>
                <a:ext cx="878" cy="672"/>
                <a:chOff x="1353" y="0"/>
                <a:chExt cx="878" cy="672"/>
              </a:xfrm>
            </p:grpSpPr>
            <p:sp>
              <p:nvSpPr>
                <p:cNvPr id="43066" name="Rectangle 5"/>
                <p:cNvSpPr>
                  <a:spLocks noChangeArrowheads="1"/>
                </p:cNvSpPr>
                <p:nvPr/>
              </p:nvSpPr>
              <p:spPr bwMode="auto">
                <a:xfrm>
                  <a:off x="1396" y="0"/>
                  <a:ext cx="79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b="1">
                      <a:latin typeface="Calibri" panose="020F0502020204030204" pitchFamily="34" charset="0"/>
                      <a:cs typeface="Calibri" panose="020F0502020204030204" pitchFamily="34" charset="0"/>
                    </a:rPr>
                    <a:t>Div</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67" name="Rectangle 24"/>
                <p:cNvSpPr>
                  <a:spLocks noChangeArrowheads="1"/>
                </p:cNvSpPr>
                <p:nvPr/>
              </p:nvSpPr>
              <p:spPr bwMode="auto">
                <a:xfrm>
                  <a:off x="1353" y="0"/>
                  <a:ext cx="878"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18" name="Group 27"/>
              <p:cNvGrpSpPr>
                <a:grpSpLocks/>
              </p:cNvGrpSpPr>
              <p:nvPr/>
            </p:nvGrpSpPr>
            <p:grpSpPr bwMode="auto">
              <a:xfrm>
                <a:off x="2231" y="0"/>
                <a:ext cx="734" cy="672"/>
                <a:chOff x="2231" y="0"/>
                <a:chExt cx="734" cy="672"/>
              </a:xfrm>
            </p:grpSpPr>
            <p:sp>
              <p:nvSpPr>
                <p:cNvPr id="43064" name="Rectangle 6"/>
                <p:cNvSpPr>
                  <a:spLocks noChangeArrowheads="1"/>
                </p:cNvSpPr>
                <p:nvPr/>
              </p:nvSpPr>
              <p:spPr bwMode="auto">
                <a:xfrm>
                  <a:off x="2274" y="0"/>
                  <a:ext cx="648"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b="1">
                      <a:latin typeface="Calibri" panose="020F0502020204030204" pitchFamily="34" charset="0"/>
                      <a:cs typeface="Calibri" panose="020F0502020204030204" pitchFamily="34" charset="0"/>
                    </a:rPr>
                    <a:t>Int</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65" name="Rectangle 26"/>
                <p:cNvSpPr>
                  <a:spLocks noChangeArrowheads="1"/>
                </p:cNvSpPr>
                <p:nvPr/>
              </p:nvSpPr>
              <p:spPr bwMode="auto">
                <a:xfrm>
                  <a:off x="2231" y="0"/>
                  <a:ext cx="734"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19" name="Group 29"/>
              <p:cNvGrpSpPr>
                <a:grpSpLocks/>
              </p:cNvGrpSpPr>
              <p:nvPr/>
            </p:nvGrpSpPr>
            <p:grpSpPr bwMode="auto">
              <a:xfrm>
                <a:off x="2965" y="0"/>
                <a:ext cx="878" cy="672"/>
                <a:chOff x="2965" y="0"/>
                <a:chExt cx="878" cy="672"/>
              </a:xfrm>
            </p:grpSpPr>
            <p:sp>
              <p:nvSpPr>
                <p:cNvPr id="43062" name="Rectangle 7"/>
                <p:cNvSpPr>
                  <a:spLocks noChangeArrowheads="1"/>
                </p:cNvSpPr>
                <p:nvPr/>
              </p:nvSpPr>
              <p:spPr bwMode="auto">
                <a:xfrm>
                  <a:off x="3008" y="0"/>
                  <a:ext cx="79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b="1">
                      <a:latin typeface="Calibri" panose="020F0502020204030204" pitchFamily="34" charset="0"/>
                      <a:cs typeface="Calibri" panose="020F0502020204030204" pitchFamily="34" charset="0"/>
                    </a:rPr>
                    <a:t>LTC</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63" name="Rectangle 28"/>
                <p:cNvSpPr>
                  <a:spLocks noChangeArrowheads="1"/>
                </p:cNvSpPr>
                <p:nvPr/>
              </p:nvSpPr>
              <p:spPr bwMode="auto">
                <a:xfrm>
                  <a:off x="2965" y="0"/>
                  <a:ext cx="878"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0" name="Group 31"/>
              <p:cNvGrpSpPr>
                <a:grpSpLocks/>
              </p:cNvGrpSpPr>
              <p:nvPr/>
            </p:nvGrpSpPr>
            <p:grpSpPr bwMode="auto">
              <a:xfrm>
                <a:off x="0" y="672"/>
                <a:ext cx="1353" cy="480"/>
                <a:chOff x="0" y="672"/>
                <a:chExt cx="1353" cy="480"/>
              </a:xfrm>
            </p:grpSpPr>
            <p:sp>
              <p:nvSpPr>
                <p:cNvPr id="43060" name="Rectangle 8"/>
                <p:cNvSpPr>
                  <a:spLocks noChangeArrowheads="1"/>
                </p:cNvSpPr>
                <p:nvPr/>
              </p:nvSpPr>
              <p:spPr bwMode="auto">
                <a:xfrm>
                  <a:off x="43" y="672"/>
                  <a:ext cx="1267"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Tax Rates</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3061" name="Rectangle 30"/>
                <p:cNvSpPr>
                  <a:spLocks noChangeArrowheads="1"/>
                </p:cNvSpPr>
                <p:nvPr/>
              </p:nvSpPr>
              <p:spPr bwMode="auto">
                <a:xfrm>
                  <a:off x="0" y="672"/>
                  <a:ext cx="1353"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1" name="Group 33"/>
              <p:cNvGrpSpPr>
                <a:grpSpLocks/>
              </p:cNvGrpSpPr>
              <p:nvPr/>
            </p:nvGrpSpPr>
            <p:grpSpPr bwMode="auto">
              <a:xfrm>
                <a:off x="1353" y="672"/>
                <a:ext cx="878" cy="480"/>
                <a:chOff x="1353" y="672"/>
                <a:chExt cx="878" cy="480"/>
              </a:xfrm>
            </p:grpSpPr>
            <p:sp>
              <p:nvSpPr>
                <p:cNvPr id="43058" name="Rectangle 9"/>
                <p:cNvSpPr>
                  <a:spLocks noChangeArrowheads="1"/>
                </p:cNvSpPr>
                <p:nvPr/>
              </p:nvSpPr>
              <p:spPr bwMode="auto">
                <a:xfrm>
                  <a:off x="1396" y="672"/>
                  <a:ext cx="79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10</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59" name="Rectangle 32"/>
                <p:cNvSpPr>
                  <a:spLocks noChangeArrowheads="1"/>
                </p:cNvSpPr>
                <p:nvPr/>
              </p:nvSpPr>
              <p:spPr bwMode="auto">
                <a:xfrm>
                  <a:off x="1353" y="672"/>
                  <a:ext cx="87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2" name="Group 35"/>
              <p:cNvGrpSpPr>
                <a:grpSpLocks/>
              </p:cNvGrpSpPr>
              <p:nvPr/>
            </p:nvGrpSpPr>
            <p:grpSpPr bwMode="auto">
              <a:xfrm>
                <a:off x="2231" y="672"/>
                <a:ext cx="734" cy="480"/>
                <a:chOff x="2231" y="672"/>
                <a:chExt cx="734" cy="480"/>
              </a:xfrm>
            </p:grpSpPr>
            <p:sp>
              <p:nvSpPr>
                <p:cNvPr id="43056" name="Rectangle 10"/>
                <p:cNvSpPr>
                  <a:spLocks noChangeArrowheads="1"/>
                </p:cNvSpPr>
                <p:nvPr/>
              </p:nvSpPr>
              <p:spPr bwMode="auto">
                <a:xfrm>
                  <a:off x="2274" y="672"/>
                  <a:ext cx="6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10</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57" name="Rectangle 34"/>
                <p:cNvSpPr>
                  <a:spLocks noChangeArrowheads="1"/>
                </p:cNvSpPr>
                <p:nvPr/>
              </p:nvSpPr>
              <p:spPr bwMode="auto">
                <a:xfrm>
                  <a:off x="2231" y="672"/>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3" name="Group 37"/>
              <p:cNvGrpSpPr>
                <a:grpSpLocks/>
              </p:cNvGrpSpPr>
              <p:nvPr/>
            </p:nvGrpSpPr>
            <p:grpSpPr bwMode="auto">
              <a:xfrm>
                <a:off x="2965" y="672"/>
                <a:ext cx="878" cy="480"/>
                <a:chOff x="2965" y="672"/>
                <a:chExt cx="878" cy="480"/>
              </a:xfrm>
            </p:grpSpPr>
            <p:sp>
              <p:nvSpPr>
                <p:cNvPr id="43054" name="Rectangle 11"/>
                <p:cNvSpPr>
                  <a:spLocks noChangeArrowheads="1"/>
                </p:cNvSpPr>
                <p:nvPr/>
              </p:nvSpPr>
              <p:spPr bwMode="auto">
                <a:xfrm>
                  <a:off x="3008" y="672"/>
                  <a:ext cx="79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10</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55" name="Rectangle 36"/>
                <p:cNvSpPr>
                  <a:spLocks noChangeArrowheads="1"/>
                </p:cNvSpPr>
                <p:nvPr/>
              </p:nvSpPr>
              <p:spPr bwMode="auto">
                <a:xfrm>
                  <a:off x="2965" y="672"/>
                  <a:ext cx="87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4" name="Group 39"/>
              <p:cNvGrpSpPr>
                <a:grpSpLocks/>
              </p:cNvGrpSpPr>
              <p:nvPr/>
            </p:nvGrpSpPr>
            <p:grpSpPr bwMode="auto">
              <a:xfrm>
                <a:off x="0" y="1152"/>
                <a:ext cx="1353" cy="672"/>
                <a:chOff x="0" y="1152"/>
                <a:chExt cx="1353" cy="672"/>
              </a:xfrm>
            </p:grpSpPr>
            <p:sp>
              <p:nvSpPr>
                <p:cNvPr id="43052" name="Rectangle 12"/>
                <p:cNvSpPr>
                  <a:spLocks noChangeArrowheads="1"/>
                </p:cNvSpPr>
                <p:nvPr/>
              </p:nvSpPr>
              <p:spPr bwMode="auto">
                <a:xfrm>
                  <a:off x="43" y="1152"/>
                  <a:ext cx="126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Proviso to sec 48</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3053" name="Rectangle 38"/>
                <p:cNvSpPr>
                  <a:spLocks noChangeArrowheads="1"/>
                </p:cNvSpPr>
                <p:nvPr/>
              </p:nvSpPr>
              <p:spPr bwMode="auto">
                <a:xfrm>
                  <a:off x="0" y="1152"/>
                  <a:ext cx="1353"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5" name="Group 41"/>
              <p:cNvGrpSpPr>
                <a:grpSpLocks/>
              </p:cNvGrpSpPr>
              <p:nvPr/>
            </p:nvGrpSpPr>
            <p:grpSpPr bwMode="auto">
              <a:xfrm>
                <a:off x="1353" y="1152"/>
                <a:ext cx="878" cy="672"/>
                <a:chOff x="1353" y="1152"/>
                <a:chExt cx="878" cy="672"/>
              </a:xfrm>
            </p:grpSpPr>
            <p:sp>
              <p:nvSpPr>
                <p:cNvPr id="43050" name="Rectangle 13"/>
                <p:cNvSpPr>
                  <a:spLocks noChangeArrowheads="1"/>
                </p:cNvSpPr>
                <p:nvPr/>
              </p:nvSpPr>
              <p:spPr bwMode="auto">
                <a:xfrm>
                  <a:off x="1396" y="1152"/>
                  <a:ext cx="79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51" name="Rectangle 40"/>
                <p:cNvSpPr>
                  <a:spLocks noChangeArrowheads="1"/>
                </p:cNvSpPr>
                <p:nvPr/>
              </p:nvSpPr>
              <p:spPr bwMode="auto">
                <a:xfrm>
                  <a:off x="1353" y="1152"/>
                  <a:ext cx="878"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6" name="Group 43"/>
              <p:cNvGrpSpPr>
                <a:grpSpLocks/>
              </p:cNvGrpSpPr>
              <p:nvPr/>
            </p:nvGrpSpPr>
            <p:grpSpPr bwMode="auto">
              <a:xfrm>
                <a:off x="2231" y="1152"/>
                <a:ext cx="734" cy="672"/>
                <a:chOff x="2231" y="1152"/>
                <a:chExt cx="734" cy="672"/>
              </a:xfrm>
            </p:grpSpPr>
            <p:sp>
              <p:nvSpPr>
                <p:cNvPr id="43048" name="Rectangle 14"/>
                <p:cNvSpPr>
                  <a:spLocks noChangeArrowheads="1"/>
                </p:cNvSpPr>
                <p:nvPr/>
              </p:nvSpPr>
              <p:spPr bwMode="auto">
                <a:xfrm>
                  <a:off x="2274" y="1152"/>
                  <a:ext cx="648"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49" name="Rectangle 42"/>
                <p:cNvSpPr>
                  <a:spLocks noChangeArrowheads="1"/>
                </p:cNvSpPr>
                <p:nvPr/>
              </p:nvSpPr>
              <p:spPr bwMode="auto">
                <a:xfrm>
                  <a:off x="2231" y="1152"/>
                  <a:ext cx="734"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7" name="Group 45"/>
              <p:cNvGrpSpPr>
                <a:grpSpLocks/>
              </p:cNvGrpSpPr>
              <p:nvPr/>
            </p:nvGrpSpPr>
            <p:grpSpPr bwMode="auto">
              <a:xfrm>
                <a:off x="2965" y="1152"/>
                <a:ext cx="878" cy="672"/>
                <a:chOff x="2965" y="1152"/>
                <a:chExt cx="878" cy="672"/>
              </a:xfrm>
            </p:grpSpPr>
            <p:sp>
              <p:nvSpPr>
                <p:cNvPr id="43046" name="Rectangle 15"/>
                <p:cNvSpPr>
                  <a:spLocks noChangeArrowheads="1"/>
                </p:cNvSpPr>
                <p:nvPr/>
              </p:nvSpPr>
              <p:spPr bwMode="auto">
                <a:xfrm>
                  <a:off x="3008" y="1152"/>
                  <a:ext cx="79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Not Apply</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3047" name="Rectangle 44"/>
                <p:cNvSpPr>
                  <a:spLocks noChangeArrowheads="1"/>
                </p:cNvSpPr>
                <p:nvPr/>
              </p:nvSpPr>
              <p:spPr bwMode="auto">
                <a:xfrm>
                  <a:off x="2965" y="1152"/>
                  <a:ext cx="878"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8" name="Group 47"/>
              <p:cNvGrpSpPr>
                <a:grpSpLocks/>
              </p:cNvGrpSpPr>
              <p:nvPr/>
            </p:nvGrpSpPr>
            <p:grpSpPr bwMode="auto">
              <a:xfrm>
                <a:off x="0" y="1824"/>
                <a:ext cx="1353" cy="480"/>
                <a:chOff x="0" y="1824"/>
                <a:chExt cx="1353" cy="480"/>
              </a:xfrm>
            </p:grpSpPr>
            <p:sp>
              <p:nvSpPr>
                <p:cNvPr id="43044" name="Rectangle 16"/>
                <p:cNvSpPr>
                  <a:spLocks noChangeArrowheads="1"/>
                </p:cNvSpPr>
                <p:nvPr/>
              </p:nvSpPr>
              <p:spPr bwMode="auto">
                <a:xfrm>
                  <a:off x="43" y="1824"/>
                  <a:ext cx="1267"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Chap VIA dedn</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3045" name="Rectangle 46"/>
                <p:cNvSpPr>
                  <a:spLocks noChangeArrowheads="1"/>
                </p:cNvSpPr>
                <p:nvPr/>
              </p:nvSpPr>
              <p:spPr bwMode="auto">
                <a:xfrm>
                  <a:off x="0" y="1824"/>
                  <a:ext cx="1353"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29" name="Group 49"/>
              <p:cNvGrpSpPr>
                <a:grpSpLocks/>
              </p:cNvGrpSpPr>
              <p:nvPr/>
            </p:nvGrpSpPr>
            <p:grpSpPr bwMode="auto">
              <a:xfrm>
                <a:off x="1353" y="1824"/>
                <a:ext cx="2490" cy="480"/>
                <a:chOff x="1353" y="1824"/>
                <a:chExt cx="2490" cy="480"/>
              </a:xfrm>
            </p:grpSpPr>
            <p:sp>
              <p:nvSpPr>
                <p:cNvPr id="43042" name="Rectangle 17"/>
                <p:cNvSpPr>
                  <a:spLocks noChangeArrowheads="1"/>
                </p:cNvSpPr>
                <p:nvPr/>
              </p:nvSpPr>
              <p:spPr bwMode="auto">
                <a:xfrm>
                  <a:off x="1396" y="1824"/>
                  <a:ext cx="24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Not Available</a:t>
                  </a:r>
                  <a:endParaRPr lang="en-US" altLang="en-US">
                    <a:latin typeface="Calibri" panose="020F0502020204030204" pitchFamily="34" charset="0"/>
                    <a:cs typeface="Calibri" panose="020F0502020204030204" pitchFamily="34" charset="0"/>
                  </a:endParaRPr>
                </a:p>
              </p:txBody>
            </p:sp>
            <p:sp>
              <p:nvSpPr>
                <p:cNvPr id="43043" name="Rectangle 48"/>
                <p:cNvSpPr>
                  <a:spLocks noChangeArrowheads="1"/>
                </p:cNvSpPr>
                <p:nvPr/>
              </p:nvSpPr>
              <p:spPr bwMode="auto">
                <a:xfrm>
                  <a:off x="1353" y="1824"/>
                  <a:ext cx="24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30" name="Group 51"/>
              <p:cNvGrpSpPr>
                <a:grpSpLocks/>
              </p:cNvGrpSpPr>
              <p:nvPr/>
            </p:nvGrpSpPr>
            <p:grpSpPr bwMode="auto">
              <a:xfrm>
                <a:off x="0" y="2304"/>
                <a:ext cx="1353" cy="480"/>
                <a:chOff x="0" y="2304"/>
                <a:chExt cx="1353" cy="480"/>
              </a:xfrm>
            </p:grpSpPr>
            <p:sp>
              <p:nvSpPr>
                <p:cNvPr id="43040" name="Rectangle 18"/>
                <p:cNvSpPr>
                  <a:spLocks noChangeArrowheads="1"/>
                </p:cNvSpPr>
                <p:nvPr/>
              </p:nvSpPr>
              <p:spPr bwMode="auto">
                <a:xfrm>
                  <a:off x="43" y="2304"/>
                  <a:ext cx="1267"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Dedn of exp</a:t>
                  </a:r>
                  <a:endParaRPr lang="en-US" altLang="en-US">
                    <a:latin typeface="Calibri" panose="020F0502020204030204" pitchFamily="34" charset="0"/>
                    <a:cs typeface="Calibri" panose="020F0502020204030204" pitchFamily="34" charset="0"/>
                  </a:endParaRPr>
                </a:p>
              </p:txBody>
            </p:sp>
            <p:sp>
              <p:nvSpPr>
                <p:cNvPr id="43041" name="Rectangle 50"/>
                <p:cNvSpPr>
                  <a:spLocks noChangeArrowheads="1"/>
                </p:cNvSpPr>
                <p:nvPr/>
              </p:nvSpPr>
              <p:spPr bwMode="auto">
                <a:xfrm>
                  <a:off x="0" y="2304"/>
                  <a:ext cx="1353"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31" name="Group 53"/>
              <p:cNvGrpSpPr>
                <a:grpSpLocks/>
              </p:cNvGrpSpPr>
              <p:nvPr/>
            </p:nvGrpSpPr>
            <p:grpSpPr bwMode="auto">
              <a:xfrm>
                <a:off x="1353" y="2304"/>
                <a:ext cx="2490" cy="480"/>
                <a:chOff x="1353" y="2304"/>
                <a:chExt cx="2490" cy="480"/>
              </a:xfrm>
            </p:grpSpPr>
            <p:sp>
              <p:nvSpPr>
                <p:cNvPr id="43038" name="Rectangle 19"/>
                <p:cNvSpPr>
                  <a:spLocks noChangeArrowheads="1"/>
                </p:cNvSpPr>
                <p:nvPr/>
              </p:nvSpPr>
              <p:spPr bwMode="auto">
                <a:xfrm>
                  <a:off x="1396" y="2304"/>
                  <a:ext cx="24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  No expenses available for deduction</a:t>
                  </a:r>
                  <a:endParaRPr lang="en-US" altLang="en-US">
                    <a:latin typeface="Calibri" panose="020F0502020204030204" pitchFamily="34" charset="0"/>
                    <a:cs typeface="Calibri" panose="020F0502020204030204" pitchFamily="34" charset="0"/>
                  </a:endParaRPr>
                </a:p>
              </p:txBody>
            </p:sp>
            <p:sp>
              <p:nvSpPr>
                <p:cNvPr id="43039" name="Rectangle 52"/>
                <p:cNvSpPr>
                  <a:spLocks noChangeArrowheads="1"/>
                </p:cNvSpPr>
                <p:nvPr/>
              </p:nvSpPr>
              <p:spPr bwMode="auto">
                <a:xfrm>
                  <a:off x="1353" y="2304"/>
                  <a:ext cx="24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32" name="Group 55"/>
              <p:cNvGrpSpPr>
                <a:grpSpLocks/>
              </p:cNvGrpSpPr>
              <p:nvPr/>
            </p:nvGrpSpPr>
            <p:grpSpPr bwMode="auto">
              <a:xfrm>
                <a:off x="0" y="2784"/>
                <a:ext cx="1353" cy="1248"/>
                <a:chOff x="0" y="2784"/>
                <a:chExt cx="1353" cy="1248"/>
              </a:xfrm>
            </p:grpSpPr>
            <p:sp>
              <p:nvSpPr>
                <p:cNvPr id="43036" name="Rectangle 20"/>
                <p:cNvSpPr>
                  <a:spLocks noChangeArrowheads="1"/>
                </p:cNvSpPr>
                <p:nvPr/>
              </p:nvSpPr>
              <p:spPr bwMode="auto">
                <a:xfrm>
                  <a:off x="43" y="2784"/>
                  <a:ext cx="1267"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Return of Income (ROI)</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3037" name="Rectangle 54"/>
                <p:cNvSpPr>
                  <a:spLocks noChangeArrowheads="1"/>
                </p:cNvSpPr>
                <p:nvPr/>
              </p:nvSpPr>
              <p:spPr bwMode="auto">
                <a:xfrm>
                  <a:off x="0" y="2784"/>
                  <a:ext cx="1353" cy="12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3033" name="Group 57"/>
              <p:cNvGrpSpPr>
                <a:grpSpLocks/>
              </p:cNvGrpSpPr>
              <p:nvPr/>
            </p:nvGrpSpPr>
            <p:grpSpPr bwMode="auto">
              <a:xfrm>
                <a:off x="1353" y="2784"/>
                <a:ext cx="2490" cy="1248"/>
                <a:chOff x="1353" y="2784"/>
                <a:chExt cx="2490" cy="1248"/>
              </a:xfrm>
            </p:grpSpPr>
            <p:sp>
              <p:nvSpPr>
                <p:cNvPr id="43034" name="Rectangle 21"/>
                <p:cNvSpPr>
                  <a:spLocks noChangeArrowheads="1"/>
                </p:cNvSpPr>
                <p:nvPr/>
              </p:nvSpPr>
              <p:spPr bwMode="auto">
                <a:xfrm>
                  <a:off x="1396" y="2784"/>
                  <a:ext cx="2404"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28600" eaLnBrk="0" hangingPunct="0">
                    <a:tabLst>
                      <a:tab pos="384175" algn="l"/>
                      <a:tab pos="457200" algn="l"/>
                    </a:tabLst>
                    <a:defRPr sz="2400">
                      <a:solidFill>
                        <a:schemeClr val="tx1"/>
                      </a:solidFill>
                      <a:latin typeface="Tahoma" panose="020B0604030504040204" pitchFamily="34" charset="0"/>
                    </a:defRPr>
                  </a:lvl1pPr>
                  <a:lvl2pPr marL="742950" indent="-285750" eaLnBrk="0" hangingPunct="0">
                    <a:tabLst>
                      <a:tab pos="384175" algn="l"/>
                      <a:tab pos="457200" algn="l"/>
                    </a:tabLst>
                    <a:defRPr sz="2400">
                      <a:solidFill>
                        <a:schemeClr val="tx1"/>
                      </a:solidFill>
                      <a:latin typeface="Tahoma" panose="020B0604030504040204" pitchFamily="34" charset="0"/>
                    </a:defRPr>
                  </a:lvl2pPr>
                  <a:lvl3pPr marL="1143000" indent="-228600" eaLnBrk="0" hangingPunct="0">
                    <a:tabLst>
                      <a:tab pos="384175" algn="l"/>
                      <a:tab pos="457200" algn="l"/>
                    </a:tabLst>
                    <a:defRPr sz="2400">
                      <a:solidFill>
                        <a:schemeClr val="tx1"/>
                      </a:solidFill>
                      <a:latin typeface="Tahoma" panose="020B0604030504040204" pitchFamily="34" charset="0"/>
                    </a:defRPr>
                  </a:lvl3pPr>
                  <a:lvl4pPr marL="1600200" indent="-228600" eaLnBrk="0" hangingPunct="0">
                    <a:tabLst>
                      <a:tab pos="384175" algn="l"/>
                      <a:tab pos="457200" algn="l"/>
                    </a:tabLst>
                    <a:defRPr sz="2400">
                      <a:solidFill>
                        <a:schemeClr val="tx1"/>
                      </a:solidFill>
                      <a:latin typeface="Tahoma" panose="020B0604030504040204" pitchFamily="34" charset="0"/>
                    </a:defRPr>
                  </a:lvl4pPr>
                  <a:lvl5pPr marL="2057400" indent="-228600" eaLnBrk="0" hangingPunct="0">
                    <a:tabLst>
                      <a:tab pos="384175" algn="l"/>
                      <a:tab pos="457200" algn="l"/>
                    </a:tabLst>
                    <a:defRPr sz="2400">
                      <a:solidFill>
                        <a:schemeClr val="tx1"/>
                      </a:solidFill>
                      <a:latin typeface="Tahoma" panose="020B0604030504040204" pitchFamily="34" charset="0"/>
                    </a:defRPr>
                  </a:lvl5pPr>
                  <a:lvl6pPr marL="2514600" indent="-228600" eaLnBrk="0" fontAlgn="base" hangingPunct="0">
                    <a:spcBef>
                      <a:spcPct val="0"/>
                    </a:spcBef>
                    <a:spcAft>
                      <a:spcPct val="0"/>
                    </a:spcAft>
                    <a:tabLst>
                      <a:tab pos="384175" algn="l"/>
                      <a:tab pos="457200" algn="l"/>
                    </a:tabLst>
                    <a:defRPr sz="2400">
                      <a:solidFill>
                        <a:schemeClr val="tx1"/>
                      </a:solidFill>
                      <a:latin typeface="Tahoma" panose="020B0604030504040204" pitchFamily="34" charset="0"/>
                    </a:defRPr>
                  </a:lvl6pPr>
                  <a:lvl7pPr marL="2971800" indent="-228600" eaLnBrk="0" fontAlgn="base" hangingPunct="0">
                    <a:spcBef>
                      <a:spcPct val="0"/>
                    </a:spcBef>
                    <a:spcAft>
                      <a:spcPct val="0"/>
                    </a:spcAft>
                    <a:tabLst>
                      <a:tab pos="384175" algn="l"/>
                      <a:tab pos="457200" algn="l"/>
                    </a:tabLst>
                    <a:defRPr sz="2400">
                      <a:solidFill>
                        <a:schemeClr val="tx1"/>
                      </a:solidFill>
                      <a:latin typeface="Tahoma" panose="020B0604030504040204" pitchFamily="34" charset="0"/>
                    </a:defRPr>
                  </a:lvl7pPr>
                  <a:lvl8pPr marL="3429000" indent="-228600" eaLnBrk="0" fontAlgn="base" hangingPunct="0">
                    <a:spcBef>
                      <a:spcPct val="0"/>
                    </a:spcBef>
                    <a:spcAft>
                      <a:spcPct val="0"/>
                    </a:spcAft>
                    <a:tabLst>
                      <a:tab pos="384175" algn="l"/>
                      <a:tab pos="457200" algn="l"/>
                    </a:tabLst>
                    <a:defRPr sz="2400">
                      <a:solidFill>
                        <a:schemeClr val="tx1"/>
                      </a:solidFill>
                      <a:latin typeface="Tahoma" panose="020B0604030504040204" pitchFamily="34" charset="0"/>
                    </a:defRPr>
                  </a:lvl8pPr>
                  <a:lvl9pPr marL="3886200" indent="-228600" eaLnBrk="0" fontAlgn="base" hangingPunct="0">
                    <a:spcBef>
                      <a:spcPct val="0"/>
                    </a:spcBef>
                    <a:spcAft>
                      <a:spcPct val="0"/>
                    </a:spcAft>
                    <a:tabLst>
                      <a:tab pos="384175" algn="l"/>
                      <a:tab pos="457200" algn="l"/>
                    </a:tabLs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 No ROI if</a:t>
                  </a:r>
                  <a:endParaRPr lang="en-US" altLang="en-US" sz="1200">
                    <a:latin typeface="Calibri" panose="020F0502020204030204" pitchFamily="34" charset="0"/>
                    <a:cs typeface="Calibri" panose="020F0502020204030204" pitchFamily="34" charset="0"/>
                  </a:endParaRPr>
                </a:p>
                <a:p>
                  <a:r>
                    <a:rPr lang="en-US" altLang="en-US" sz="2000">
                      <a:latin typeface="Calibri" panose="020F0502020204030204" pitchFamily="34" charset="0"/>
                      <a:cs typeface="Calibri" panose="020F0502020204030204" pitchFamily="34" charset="0"/>
                    </a:rPr>
                    <a:t> a)</a:t>
                  </a:r>
                  <a:r>
                    <a:rPr lang="en-US" altLang="en-US" sz="700">
                      <a:latin typeface="Calibri" panose="020F0502020204030204" pitchFamily="34" charset="0"/>
                      <a:cs typeface="Calibri" panose="020F0502020204030204" pitchFamily="34" charset="0"/>
                    </a:rPr>
                    <a:t>  </a:t>
                  </a:r>
                  <a:r>
                    <a:rPr lang="en-US" altLang="en-US" sz="2000">
                      <a:latin typeface="Calibri" panose="020F0502020204030204" pitchFamily="34" charset="0"/>
                      <a:cs typeface="Calibri" panose="020F0502020204030204" pitchFamily="34" charset="0"/>
                    </a:rPr>
                    <a:t>income includes only dividend,  interest &amp; income from units of MFS,  and</a:t>
                  </a:r>
                </a:p>
                <a:p>
                  <a:r>
                    <a:rPr lang="en-US" altLang="en-US" sz="2000">
                      <a:latin typeface="Calibri" panose="020F0502020204030204" pitchFamily="34" charset="0"/>
                      <a:cs typeface="Calibri" panose="020F0502020204030204" pitchFamily="34" charset="0"/>
                    </a:rPr>
                    <a:t>b)</a:t>
                  </a:r>
                  <a:r>
                    <a:rPr lang="en-US" altLang="en-US" sz="700">
                      <a:latin typeface="Calibri" panose="020F0502020204030204" pitchFamily="34" charset="0"/>
                      <a:cs typeface="Calibri" panose="020F0502020204030204" pitchFamily="34" charset="0"/>
                    </a:rPr>
                    <a:t> </a:t>
                  </a:r>
                  <a:r>
                    <a:rPr lang="en-US" altLang="en-US" sz="2000">
                      <a:latin typeface="Calibri" panose="020F0502020204030204" pitchFamily="34" charset="0"/>
                      <a:cs typeface="Calibri" panose="020F0502020204030204" pitchFamily="34" charset="0"/>
                    </a:rPr>
                    <a:t>TDS is deducted as per ITA</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3035" name="Rectangle 56"/>
                <p:cNvSpPr>
                  <a:spLocks noChangeArrowheads="1"/>
                </p:cNvSpPr>
                <p:nvPr/>
              </p:nvSpPr>
              <p:spPr bwMode="auto">
                <a:xfrm>
                  <a:off x="1353" y="2784"/>
                  <a:ext cx="2490" cy="12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sp>
          <p:nvSpPr>
            <p:cNvPr id="43015" name="Rectangle 59"/>
            <p:cNvSpPr>
              <a:spLocks noChangeArrowheads="1"/>
            </p:cNvSpPr>
            <p:nvPr/>
          </p:nvSpPr>
          <p:spPr bwMode="auto">
            <a:xfrm>
              <a:off x="-3" y="-3"/>
              <a:ext cx="3849" cy="4038"/>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AC5B054-D594-4366-9BA2-DACD4ED9A99C}" type="slidenum">
              <a:rPr lang="en-US" altLang="en-US" sz="1400"/>
              <a:pPr eaLnBrk="1" hangingPunct="1"/>
              <a:t>58</a:t>
            </a:fld>
            <a:endParaRPr lang="en-US" altLang="en-US" sz="1400"/>
          </a:p>
        </p:txBody>
      </p:sp>
      <p:sp>
        <p:nvSpPr>
          <p:cNvPr id="44036" name="Rectangle 2"/>
          <p:cNvSpPr>
            <a:spLocks noGrp="1" noChangeArrowheads="1"/>
          </p:cNvSpPr>
          <p:nvPr>
            <p:ph type="title"/>
          </p:nvPr>
        </p:nvSpPr>
        <p:spPr/>
        <p:txBody>
          <a:bodyPr/>
          <a:lstStyle/>
          <a:p>
            <a:pPr eaLnBrk="1" hangingPunct="1"/>
            <a:r>
              <a:rPr lang="en-US" altLang="en-US" sz="4000" smtClean="0"/>
              <a:t>Special Income of FII–Sec 115AD</a:t>
            </a:r>
          </a:p>
        </p:txBody>
      </p:sp>
      <p:grpSp>
        <p:nvGrpSpPr>
          <p:cNvPr id="44037" name="Group 54"/>
          <p:cNvGrpSpPr>
            <a:grpSpLocks/>
          </p:cNvGrpSpPr>
          <p:nvPr/>
        </p:nvGrpSpPr>
        <p:grpSpPr bwMode="auto">
          <a:xfrm>
            <a:off x="1143000" y="1981200"/>
            <a:ext cx="7772400" cy="4343400"/>
            <a:chOff x="-3" y="-3"/>
            <a:chExt cx="3935" cy="3558"/>
          </a:xfrm>
        </p:grpSpPr>
        <p:grpSp>
          <p:nvGrpSpPr>
            <p:cNvPr id="44038" name="Group 52"/>
            <p:cNvGrpSpPr>
              <a:grpSpLocks/>
            </p:cNvGrpSpPr>
            <p:nvPr/>
          </p:nvGrpSpPr>
          <p:grpSpPr bwMode="auto">
            <a:xfrm>
              <a:off x="0" y="0"/>
              <a:ext cx="3929" cy="3552"/>
              <a:chOff x="0" y="0"/>
              <a:chExt cx="3929" cy="3552"/>
            </a:xfrm>
          </p:grpSpPr>
          <p:grpSp>
            <p:nvGrpSpPr>
              <p:cNvPr id="44040" name="Group 21"/>
              <p:cNvGrpSpPr>
                <a:grpSpLocks/>
              </p:cNvGrpSpPr>
              <p:nvPr/>
            </p:nvGrpSpPr>
            <p:grpSpPr bwMode="auto">
              <a:xfrm>
                <a:off x="0" y="0"/>
                <a:ext cx="1209" cy="672"/>
                <a:chOff x="0" y="0"/>
                <a:chExt cx="1209" cy="672"/>
              </a:xfrm>
            </p:grpSpPr>
            <p:sp>
              <p:nvSpPr>
                <p:cNvPr id="44086" name="Rectangle 4"/>
                <p:cNvSpPr>
                  <a:spLocks noChangeArrowheads="1"/>
                </p:cNvSpPr>
                <p:nvPr/>
              </p:nvSpPr>
              <p:spPr bwMode="auto">
                <a:xfrm>
                  <a:off x="43" y="0"/>
                  <a:ext cx="1123"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Nature of Income</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87" name="Rectangle 20"/>
                <p:cNvSpPr>
                  <a:spLocks noChangeArrowheads="1"/>
                </p:cNvSpPr>
                <p:nvPr/>
              </p:nvSpPr>
              <p:spPr bwMode="auto">
                <a:xfrm>
                  <a:off x="0" y="0"/>
                  <a:ext cx="1209"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1" name="Group 23"/>
              <p:cNvGrpSpPr>
                <a:grpSpLocks/>
              </p:cNvGrpSpPr>
              <p:nvPr/>
            </p:nvGrpSpPr>
            <p:grpSpPr bwMode="auto">
              <a:xfrm>
                <a:off x="1209" y="0"/>
                <a:ext cx="662" cy="672"/>
                <a:chOff x="1209" y="0"/>
                <a:chExt cx="662" cy="672"/>
              </a:xfrm>
            </p:grpSpPr>
            <p:sp>
              <p:nvSpPr>
                <p:cNvPr id="44084" name="Rectangle 5"/>
                <p:cNvSpPr>
                  <a:spLocks noChangeArrowheads="1"/>
                </p:cNvSpPr>
                <p:nvPr/>
              </p:nvSpPr>
              <p:spPr bwMode="auto">
                <a:xfrm>
                  <a:off x="1252" y="0"/>
                  <a:ext cx="57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Div</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85" name="Rectangle 22"/>
                <p:cNvSpPr>
                  <a:spLocks noChangeArrowheads="1"/>
                </p:cNvSpPr>
                <p:nvPr/>
              </p:nvSpPr>
              <p:spPr bwMode="auto">
                <a:xfrm>
                  <a:off x="1209" y="0"/>
                  <a:ext cx="662"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2" name="Group 25"/>
              <p:cNvGrpSpPr>
                <a:grpSpLocks/>
              </p:cNvGrpSpPr>
              <p:nvPr/>
            </p:nvGrpSpPr>
            <p:grpSpPr bwMode="auto">
              <a:xfrm>
                <a:off x="1871" y="0"/>
                <a:ext cx="590" cy="672"/>
                <a:chOff x="1871" y="0"/>
                <a:chExt cx="590" cy="672"/>
              </a:xfrm>
            </p:grpSpPr>
            <p:sp>
              <p:nvSpPr>
                <p:cNvPr id="44082" name="Rectangle 6"/>
                <p:cNvSpPr>
                  <a:spLocks noChangeArrowheads="1"/>
                </p:cNvSpPr>
                <p:nvPr/>
              </p:nvSpPr>
              <p:spPr bwMode="auto">
                <a:xfrm>
                  <a:off x="1914" y="0"/>
                  <a:ext cx="504"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Int</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83" name="Rectangle 24"/>
                <p:cNvSpPr>
                  <a:spLocks noChangeArrowheads="1"/>
                </p:cNvSpPr>
                <p:nvPr/>
              </p:nvSpPr>
              <p:spPr bwMode="auto">
                <a:xfrm>
                  <a:off x="1871" y="0"/>
                  <a:ext cx="590"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3" name="Group 27"/>
              <p:cNvGrpSpPr>
                <a:grpSpLocks/>
              </p:cNvGrpSpPr>
              <p:nvPr/>
            </p:nvGrpSpPr>
            <p:grpSpPr bwMode="auto">
              <a:xfrm>
                <a:off x="2461" y="0"/>
                <a:ext cx="734" cy="672"/>
                <a:chOff x="2461" y="0"/>
                <a:chExt cx="734" cy="672"/>
              </a:xfrm>
            </p:grpSpPr>
            <p:sp>
              <p:nvSpPr>
                <p:cNvPr id="44080" name="Rectangle 7"/>
                <p:cNvSpPr>
                  <a:spLocks noChangeArrowheads="1"/>
                </p:cNvSpPr>
                <p:nvPr/>
              </p:nvSpPr>
              <p:spPr bwMode="auto">
                <a:xfrm>
                  <a:off x="2504" y="0"/>
                  <a:ext cx="648"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STC</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81" name="Rectangle 26"/>
                <p:cNvSpPr>
                  <a:spLocks noChangeArrowheads="1"/>
                </p:cNvSpPr>
                <p:nvPr/>
              </p:nvSpPr>
              <p:spPr bwMode="auto">
                <a:xfrm>
                  <a:off x="2461" y="0"/>
                  <a:ext cx="734"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4" name="Group 29"/>
              <p:cNvGrpSpPr>
                <a:grpSpLocks/>
              </p:cNvGrpSpPr>
              <p:nvPr/>
            </p:nvGrpSpPr>
            <p:grpSpPr bwMode="auto">
              <a:xfrm>
                <a:off x="3195" y="0"/>
                <a:ext cx="734" cy="672"/>
                <a:chOff x="3195" y="0"/>
                <a:chExt cx="734" cy="672"/>
              </a:xfrm>
            </p:grpSpPr>
            <p:sp>
              <p:nvSpPr>
                <p:cNvPr id="44078" name="Rectangle 8"/>
                <p:cNvSpPr>
                  <a:spLocks noChangeArrowheads="1"/>
                </p:cNvSpPr>
                <p:nvPr/>
              </p:nvSpPr>
              <p:spPr bwMode="auto">
                <a:xfrm>
                  <a:off x="3238" y="0"/>
                  <a:ext cx="648"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b="1">
                      <a:latin typeface="Calibri" panose="020F0502020204030204" pitchFamily="34" charset="0"/>
                      <a:cs typeface="Calibri" panose="020F0502020204030204" pitchFamily="34" charset="0"/>
                    </a:rPr>
                    <a:t>LTC</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79" name="Rectangle 28"/>
                <p:cNvSpPr>
                  <a:spLocks noChangeArrowheads="1"/>
                </p:cNvSpPr>
                <p:nvPr/>
              </p:nvSpPr>
              <p:spPr bwMode="auto">
                <a:xfrm>
                  <a:off x="3195" y="0"/>
                  <a:ext cx="734"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5" name="Group 31"/>
              <p:cNvGrpSpPr>
                <a:grpSpLocks/>
              </p:cNvGrpSpPr>
              <p:nvPr/>
            </p:nvGrpSpPr>
            <p:grpSpPr bwMode="auto">
              <a:xfrm>
                <a:off x="0" y="672"/>
                <a:ext cx="1209" cy="761"/>
                <a:chOff x="0" y="672"/>
                <a:chExt cx="1209" cy="761"/>
              </a:xfrm>
            </p:grpSpPr>
            <p:sp>
              <p:nvSpPr>
                <p:cNvPr id="44076" name="Rectangle 9"/>
                <p:cNvSpPr>
                  <a:spLocks noChangeArrowheads="1"/>
                </p:cNvSpPr>
                <p:nvPr/>
              </p:nvSpPr>
              <p:spPr bwMode="auto">
                <a:xfrm>
                  <a:off x="43" y="672"/>
                  <a:ext cx="1123" cy="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Tax Rates</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77" name="Rectangle 30"/>
                <p:cNvSpPr>
                  <a:spLocks noChangeArrowheads="1"/>
                </p:cNvSpPr>
                <p:nvPr/>
              </p:nvSpPr>
              <p:spPr bwMode="auto">
                <a:xfrm>
                  <a:off x="0" y="672"/>
                  <a:ext cx="1209"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6" name="Group 33"/>
              <p:cNvGrpSpPr>
                <a:grpSpLocks/>
              </p:cNvGrpSpPr>
              <p:nvPr/>
            </p:nvGrpSpPr>
            <p:grpSpPr bwMode="auto">
              <a:xfrm>
                <a:off x="1209" y="672"/>
                <a:ext cx="662" cy="480"/>
                <a:chOff x="1209" y="672"/>
                <a:chExt cx="662" cy="480"/>
              </a:xfrm>
            </p:grpSpPr>
            <p:sp>
              <p:nvSpPr>
                <p:cNvPr id="44074" name="Rectangle 10"/>
                <p:cNvSpPr>
                  <a:spLocks noChangeArrowheads="1"/>
                </p:cNvSpPr>
                <p:nvPr/>
              </p:nvSpPr>
              <p:spPr bwMode="auto">
                <a:xfrm>
                  <a:off x="1252" y="672"/>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20</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4075" name="Rectangle 32"/>
                <p:cNvSpPr>
                  <a:spLocks noChangeArrowheads="1"/>
                </p:cNvSpPr>
                <p:nvPr/>
              </p:nvSpPr>
              <p:spPr bwMode="auto">
                <a:xfrm>
                  <a:off x="1209" y="672"/>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7" name="Group 35"/>
              <p:cNvGrpSpPr>
                <a:grpSpLocks/>
              </p:cNvGrpSpPr>
              <p:nvPr/>
            </p:nvGrpSpPr>
            <p:grpSpPr bwMode="auto">
              <a:xfrm>
                <a:off x="1849" y="672"/>
                <a:ext cx="617" cy="761"/>
                <a:chOff x="1849" y="672"/>
                <a:chExt cx="617" cy="761"/>
              </a:xfrm>
            </p:grpSpPr>
            <p:sp>
              <p:nvSpPr>
                <p:cNvPr id="44072" name="Rectangle 11"/>
                <p:cNvSpPr>
                  <a:spLocks noChangeArrowheads="1"/>
                </p:cNvSpPr>
                <p:nvPr/>
              </p:nvSpPr>
              <p:spPr bwMode="auto">
                <a:xfrm>
                  <a:off x="1849" y="672"/>
                  <a:ext cx="617" cy="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20</a:t>
                  </a:r>
                  <a:endParaRPr lang="en-US" altLang="en-US" sz="1200">
                    <a:latin typeface="Calibri" panose="020F0502020204030204" pitchFamily="34" charset="0"/>
                    <a:cs typeface="Calibri" panose="020F0502020204030204" pitchFamily="34" charset="0"/>
                  </a:endParaRPr>
                </a:p>
                <a:p>
                  <a:r>
                    <a:rPr lang="en-US" altLang="en-US" sz="1200">
                      <a:latin typeface="Calibri" panose="020F0502020204030204" pitchFamily="34" charset="0"/>
                      <a:cs typeface="Calibri" panose="020F0502020204030204" pitchFamily="34" charset="0"/>
                    </a:rPr>
                    <a:t>(5% u/s 194LD)</a:t>
                  </a:r>
                </a:p>
                <a:p>
                  <a:pPr algn="ctr"/>
                  <a:endParaRPr lang="en-US" altLang="en-US">
                    <a:latin typeface="Calibri" panose="020F0502020204030204" pitchFamily="34" charset="0"/>
                    <a:cs typeface="Calibri" panose="020F0502020204030204" pitchFamily="34" charset="0"/>
                  </a:endParaRPr>
                </a:p>
              </p:txBody>
            </p:sp>
            <p:sp>
              <p:nvSpPr>
                <p:cNvPr id="44073" name="Rectangle 34"/>
                <p:cNvSpPr>
                  <a:spLocks noChangeArrowheads="1"/>
                </p:cNvSpPr>
                <p:nvPr/>
              </p:nvSpPr>
              <p:spPr bwMode="auto">
                <a:xfrm>
                  <a:off x="1871" y="672"/>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8" name="Group 37"/>
              <p:cNvGrpSpPr>
                <a:grpSpLocks/>
              </p:cNvGrpSpPr>
              <p:nvPr/>
            </p:nvGrpSpPr>
            <p:grpSpPr bwMode="auto">
              <a:xfrm>
                <a:off x="2427" y="672"/>
                <a:ext cx="810" cy="480"/>
                <a:chOff x="2427" y="672"/>
                <a:chExt cx="810" cy="480"/>
              </a:xfrm>
            </p:grpSpPr>
            <p:sp>
              <p:nvSpPr>
                <p:cNvPr id="44070" name="Rectangle 12"/>
                <p:cNvSpPr>
                  <a:spLocks noChangeArrowheads="1"/>
                </p:cNvSpPr>
                <p:nvPr/>
              </p:nvSpPr>
              <p:spPr bwMode="auto">
                <a:xfrm>
                  <a:off x="2427" y="672"/>
                  <a:ext cx="81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30</a:t>
                  </a:r>
                </a:p>
                <a:p>
                  <a:r>
                    <a:rPr lang="en-US" altLang="en-US" sz="1200">
                      <a:latin typeface="Calibri" panose="020F0502020204030204" pitchFamily="34" charset="0"/>
                      <a:cs typeface="Calibri" panose="020F0502020204030204" pitchFamily="34" charset="0"/>
                    </a:rPr>
                    <a:t>(15%  if STT is paid)</a:t>
                  </a:r>
                </a:p>
                <a:p>
                  <a:pPr algn="ctr"/>
                  <a:endParaRPr lang="en-US" altLang="en-US">
                    <a:latin typeface="Calibri" panose="020F0502020204030204" pitchFamily="34" charset="0"/>
                    <a:cs typeface="Calibri" panose="020F0502020204030204" pitchFamily="34" charset="0"/>
                  </a:endParaRPr>
                </a:p>
              </p:txBody>
            </p:sp>
            <p:sp>
              <p:nvSpPr>
                <p:cNvPr id="44071" name="Rectangle 36"/>
                <p:cNvSpPr>
                  <a:spLocks noChangeArrowheads="1"/>
                </p:cNvSpPr>
                <p:nvPr/>
              </p:nvSpPr>
              <p:spPr bwMode="auto">
                <a:xfrm>
                  <a:off x="2461" y="672"/>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49" name="Group 39"/>
              <p:cNvGrpSpPr>
                <a:grpSpLocks/>
              </p:cNvGrpSpPr>
              <p:nvPr/>
            </p:nvGrpSpPr>
            <p:grpSpPr bwMode="auto">
              <a:xfrm>
                <a:off x="3195" y="672"/>
                <a:ext cx="734" cy="480"/>
                <a:chOff x="3195" y="672"/>
                <a:chExt cx="734" cy="480"/>
              </a:xfrm>
            </p:grpSpPr>
            <p:sp>
              <p:nvSpPr>
                <p:cNvPr id="44068" name="Rectangle 13"/>
                <p:cNvSpPr>
                  <a:spLocks noChangeArrowheads="1"/>
                </p:cNvSpPr>
                <p:nvPr/>
              </p:nvSpPr>
              <p:spPr bwMode="auto">
                <a:xfrm>
                  <a:off x="3238" y="672"/>
                  <a:ext cx="6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10</a:t>
                  </a:r>
                  <a:endParaRPr lang="en-US" altLang="en-US" sz="1200">
                    <a:latin typeface="Calibri" panose="020F0502020204030204" pitchFamily="34" charset="0"/>
                    <a:cs typeface="Calibri" panose="020F0502020204030204" pitchFamily="34" charset="0"/>
                  </a:endParaRPr>
                </a:p>
                <a:p>
                  <a:pPr algn="ctr"/>
                  <a:endParaRPr lang="en-US" altLang="en-US">
                    <a:latin typeface="Calibri" panose="020F0502020204030204" pitchFamily="34" charset="0"/>
                    <a:cs typeface="Calibri" panose="020F0502020204030204" pitchFamily="34" charset="0"/>
                  </a:endParaRPr>
                </a:p>
              </p:txBody>
            </p:sp>
            <p:sp>
              <p:nvSpPr>
                <p:cNvPr id="44069" name="Rectangle 38"/>
                <p:cNvSpPr>
                  <a:spLocks noChangeArrowheads="1"/>
                </p:cNvSpPr>
                <p:nvPr/>
              </p:nvSpPr>
              <p:spPr bwMode="auto">
                <a:xfrm>
                  <a:off x="3195" y="672"/>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50" name="Group 41"/>
              <p:cNvGrpSpPr>
                <a:grpSpLocks/>
              </p:cNvGrpSpPr>
              <p:nvPr/>
            </p:nvGrpSpPr>
            <p:grpSpPr bwMode="auto">
              <a:xfrm>
                <a:off x="0" y="1152"/>
                <a:ext cx="1209" cy="672"/>
                <a:chOff x="0" y="1152"/>
                <a:chExt cx="1209" cy="672"/>
              </a:xfrm>
            </p:grpSpPr>
            <p:sp>
              <p:nvSpPr>
                <p:cNvPr id="44066" name="Rectangle 14"/>
                <p:cNvSpPr>
                  <a:spLocks noChangeArrowheads="1"/>
                </p:cNvSpPr>
                <p:nvPr/>
              </p:nvSpPr>
              <p:spPr bwMode="auto">
                <a:xfrm>
                  <a:off x="43" y="1433"/>
                  <a:ext cx="1123"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Chap VIA dedn</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67" name="Rectangle 40"/>
                <p:cNvSpPr>
                  <a:spLocks noChangeArrowheads="1"/>
                </p:cNvSpPr>
                <p:nvPr/>
              </p:nvSpPr>
              <p:spPr bwMode="auto">
                <a:xfrm>
                  <a:off x="0" y="1152"/>
                  <a:ext cx="1209"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51" name="Group 43"/>
              <p:cNvGrpSpPr>
                <a:grpSpLocks/>
              </p:cNvGrpSpPr>
              <p:nvPr/>
            </p:nvGrpSpPr>
            <p:grpSpPr bwMode="auto">
              <a:xfrm>
                <a:off x="1209" y="1152"/>
                <a:ext cx="2720" cy="672"/>
                <a:chOff x="1209" y="1152"/>
                <a:chExt cx="2720" cy="672"/>
              </a:xfrm>
            </p:grpSpPr>
            <p:sp>
              <p:nvSpPr>
                <p:cNvPr id="44064" name="Rectangle 15"/>
                <p:cNvSpPr>
                  <a:spLocks noChangeArrowheads="1"/>
                </p:cNvSpPr>
                <p:nvPr/>
              </p:nvSpPr>
              <p:spPr bwMode="auto">
                <a:xfrm>
                  <a:off x="1252" y="1433"/>
                  <a:ext cx="2634"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Not Available</a:t>
                  </a:r>
                </a:p>
                <a:p>
                  <a:pPr algn="ctr"/>
                  <a:endParaRPr lang="en-US" altLang="en-US">
                    <a:latin typeface="Calibri" panose="020F0502020204030204" pitchFamily="34" charset="0"/>
                    <a:cs typeface="Calibri" panose="020F0502020204030204" pitchFamily="34" charset="0"/>
                  </a:endParaRPr>
                </a:p>
              </p:txBody>
            </p:sp>
            <p:sp>
              <p:nvSpPr>
                <p:cNvPr id="44065" name="Rectangle 42"/>
                <p:cNvSpPr>
                  <a:spLocks noChangeArrowheads="1"/>
                </p:cNvSpPr>
                <p:nvPr/>
              </p:nvSpPr>
              <p:spPr bwMode="auto">
                <a:xfrm>
                  <a:off x="1209" y="1152"/>
                  <a:ext cx="2720"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52" name="Group 45"/>
              <p:cNvGrpSpPr>
                <a:grpSpLocks/>
              </p:cNvGrpSpPr>
              <p:nvPr/>
            </p:nvGrpSpPr>
            <p:grpSpPr bwMode="auto">
              <a:xfrm>
                <a:off x="0" y="1824"/>
                <a:ext cx="1209" cy="480"/>
                <a:chOff x="0" y="1824"/>
                <a:chExt cx="1209" cy="480"/>
              </a:xfrm>
            </p:grpSpPr>
            <p:sp>
              <p:nvSpPr>
                <p:cNvPr id="44062" name="Rectangle 16"/>
                <p:cNvSpPr>
                  <a:spLocks noChangeArrowheads="1"/>
                </p:cNvSpPr>
                <p:nvPr/>
              </p:nvSpPr>
              <p:spPr bwMode="auto">
                <a:xfrm>
                  <a:off x="43" y="1824"/>
                  <a:ext cx="1123"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Dedn of exp</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63" name="Rectangle 44"/>
                <p:cNvSpPr>
                  <a:spLocks noChangeArrowheads="1"/>
                </p:cNvSpPr>
                <p:nvPr/>
              </p:nvSpPr>
              <p:spPr bwMode="auto">
                <a:xfrm>
                  <a:off x="0" y="1824"/>
                  <a:ext cx="1209"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53" name="Group 47"/>
              <p:cNvGrpSpPr>
                <a:grpSpLocks/>
              </p:cNvGrpSpPr>
              <p:nvPr/>
            </p:nvGrpSpPr>
            <p:grpSpPr bwMode="auto">
              <a:xfrm>
                <a:off x="1209" y="1824"/>
                <a:ext cx="2720" cy="480"/>
                <a:chOff x="1209" y="1824"/>
                <a:chExt cx="2720" cy="480"/>
              </a:xfrm>
            </p:grpSpPr>
            <p:sp>
              <p:nvSpPr>
                <p:cNvPr id="44060" name="Rectangle 17"/>
                <p:cNvSpPr>
                  <a:spLocks noChangeArrowheads="1"/>
                </p:cNvSpPr>
                <p:nvPr/>
              </p:nvSpPr>
              <p:spPr bwMode="auto">
                <a:xfrm>
                  <a:off x="1252" y="1824"/>
                  <a:ext cx="263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a:r>
                    <a:rPr lang="en-US" altLang="en-US" sz="2000">
                      <a:latin typeface="Calibri" panose="020F0502020204030204" pitchFamily="34" charset="0"/>
                      <a:cs typeface="Calibri" panose="020F0502020204030204" pitchFamily="34" charset="0"/>
                    </a:rPr>
                    <a:t>No Expenses available for dedn</a:t>
                  </a:r>
                </a:p>
                <a:p>
                  <a:pPr algn="ctr"/>
                  <a:endParaRPr lang="en-US" altLang="en-US">
                    <a:latin typeface="Calibri" panose="020F0502020204030204" pitchFamily="34" charset="0"/>
                    <a:cs typeface="Calibri" panose="020F0502020204030204" pitchFamily="34" charset="0"/>
                  </a:endParaRPr>
                </a:p>
              </p:txBody>
            </p:sp>
            <p:sp>
              <p:nvSpPr>
                <p:cNvPr id="44061" name="Rectangle 46"/>
                <p:cNvSpPr>
                  <a:spLocks noChangeArrowheads="1"/>
                </p:cNvSpPr>
                <p:nvPr/>
              </p:nvSpPr>
              <p:spPr bwMode="auto">
                <a:xfrm>
                  <a:off x="1209" y="1824"/>
                  <a:ext cx="272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54" name="Group 49"/>
              <p:cNvGrpSpPr>
                <a:grpSpLocks/>
              </p:cNvGrpSpPr>
              <p:nvPr/>
            </p:nvGrpSpPr>
            <p:grpSpPr bwMode="auto">
              <a:xfrm>
                <a:off x="0" y="2304"/>
                <a:ext cx="1209" cy="1248"/>
                <a:chOff x="0" y="2304"/>
                <a:chExt cx="1209" cy="1248"/>
              </a:xfrm>
            </p:grpSpPr>
            <p:sp>
              <p:nvSpPr>
                <p:cNvPr id="44058" name="Rectangle 18"/>
                <p:cNvSpPr>
                  <a:spLocks noChangeArrowheads="1"/>
                </p:cNvSpPr>
                <p:nvPr/>
              </p:nvSpPr>
              <p:spPr bwMode="auto">
                <a:xfrm>
                  <a:off x="43" y="2304"/>
                  <a:ext cx="1123"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Return of Income (ROI)</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59" name="Rectangle 48"/>
                <p:cNvSpPr>
                  <a:spLocks noChangeArrowheads="1"/>
                </p:cNvSpPr>
                <p:nvPr/>
              </p:nvSpPr>
              <p:spPr bwMode="auto">
                <a:xfrm>
                  <a:off x="0" y="2304"/>
                  <a:ext cx="1209" cy="12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nvGrpSpPr>
              <p:cNvPr id="44055" name="Group 51"/>
              <p:cNvGrpSpPr>
                <a:grpSpLocks/>
              </p:cNvGrpSpPr>
              <p:nvPr/>
            </p:nvGrpSpPr>
            <p:grpSpPr bwMode="auto">
              <a:xfrm>
                <a:off x="1209" y="2304"/>
                <a:ext cx="2720" cy="1248"/>
                <a:chOff x="1209" y="2304"/>
                <a:chExt cx="2720" cy="1248"/>
              </a:xfrm>
            </p:grpSpPr>
            <p:sp>
              <p:nvSpPr>
                <p:cNvPr id="44056" name="Rectangle 19"/>
                <p:cNvSpPr>
                  <a:spLocks noChangeArrowheads="1"/>
                </p:cNvSpPr>
                <p:nvPr/>
              </p:nvSpPr>
              <p:spPr bwMode="auto">
                <a:xfrm>
                  <a:off x="1252" y="2304"/>
                  <a:ext cx="2634"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28600" eaLnBrk="0" hangingPunct="0">
                    <a:tabLst>
                      <a:tab pos="384175" algn="l"/>
                      <a:tab pos="457200" algn="l"/>
                    </a:tabLst>
                    <a:defRPr sz="2400">
                      <a:solidFill>
                        <a:schemeClr val="tx1"/>
                      </a:solidFill>
                      <a:latin typeface="Tahoma" panose="020B0604030504040204" pitchFamily="34" charset="0"/>
                    </a:defRPr>
                  </a:lvl1pPr>
                  <a:lvl2pPr marL="742950" indent="-285750" eaLnBrk="0" hangingPunct="0">
                    <a:tabLst>
                      <a:tab pos="384175" algn="l"/>
                      <a:tab pos="457200" algn="l"/>
                    </a:tabLst>
                    <a:defRPr sz="2400">
                      <a:solidFill>
                        <a:schemeClr val="tx1"/>
                      </a:solidFill>
                      <a:latin typeface="Tahoma" panose="020B0604030504040204" pitchFamily="34" charset="0"/>
                    </a:defRPr>
                  </a:lvl2pPr>
                  <a:lvl3pPr marL="1143000" indent="-228600" eaLnBrk="0" hangingPunct="0">
                    <a:tabLst>
                      <a:tab pos="384175" algn="l"/>
                      <a:tab pos="457200" algn="l"/>
                    </a:tabLst>
                    <a:defRPr sz="2400">
                      <a:solidFill>
                        <a:schemeClr val="tx1"/>
                      </a:solidFill>
                      <a:latin typeface="Tahoma" panose="020B0604030504040204" pitchFamily="34" charset="0"/>
                    </a:defRPr>
                  </a:lvl3pPr>
                  <a:lvl4pPr marL="1600200" indent="-228600" eaLnBrk="0" hangingPunct="0">
                    <a:tabLst>
                      <a:tab pos="384175" algn="l"/>
                      <a:tab pos="457200" algn="l"/>
                    </a:tabLst>
                    <a:defRPr sz="2400">
                      <a:solidFill>
                        <a:schemeClr val="tx1"/>
                      </a:solidFill>
                      <a:latin typeface="Tahoma" panose="020B0604030504040204" pitchFamily="34" charset="0"/>
                    </a:defRPr>
                  </a:lvl4pPr>
                  <a:lvl5pPr marL="2057400" indent="-228600" eaLnBrk="0" hangingPunct="0">
                    <a:tabLst>
                      <a:tab pos="384175" algn="l"/>
                      <a:tab pos="457200" algn="l"/>
                    </a:tabLst>
                    <a:defRPr sz="2400">
                      <a:solidFill>
                        <a:schemeClr val="tx1"/>
                      </a:solidFill>
                      <a:latin typeface="Tahoma" panose="020B0604030504040204" pitchFamily="34" charset="0"/>
                    </a:defRPr>
                  </a:lvl5pPr>
                  <a:lvl6pPr marL="2514600" indent="-228600" eaLnBrk="0" fontAlgn="base" hangingPunct="0">
                    <a:spcBef>
                      <a:spcPct val="0"/>
                    </a:spcBef>
                    <a:spcAft>
                      <a:spcPct val="0"/>
                    </a:spcAft>
                    <a:tabLst>
                      <a:tab pos="384175" algn="l"/>
                      <a:tab pos="457200" algn="l"/>
                    </a:tabLst>
                    <a:defRPr sz="2400">
                      <a:solidFill>
                        <a:schemeClr val="tx1"/>
                      </a:solidFill>
                      <a:latin typeface="Tahoma" panose="020B0604030504040204" pitchFamily="34" charset="0"/>
                    </a:defRPr>
                  </a:lvl6pPr>
                  <a:lvl7pPr marL="2971800" indent="-228600" eaLnBrk="0" fontAlgn="base" hangingPunct="0">
                    <a:spcBef>
                      <a:spcPct val="0"/>
                    </a:spcBef>
                    <a:spcAft>
                      <a:spcPct val="0"/>
                    </a:spcAft>
                    <a:tabLst>
                      <a:tab pos="384175" algn="l"/>
                      <a:tab pos="457200" algn="l"/>
                    </a:tabLst>
                    <a:defRPr sz="2400">
                      <a:solidFill>
                        <a:schemeClr val="tx1"/>
                      </a:solidFill>
                      <a:latin typeface="Tahoma" panose="020B0604030504040204" pitchFamily="34" charset="0"/>
                    </a:defRPr>
                  </a:lvl7pPr>
                  <a:lvl8pPr marL="3429000" indent="-228600" eaLnBrk="0" fontAlgn="base" hangingPunct="0">
                    <a:spcBef>
                      <a:spcPct val="0"/>
                    </a:spcBef>
                    <a:spcAft>
                      <a:spcPct val="0"/>
                    </a:spcAft>
                    <a:tabLst>
                      <a:tab pos="384175" algn="l"/>
                      <a:tab pos="457200" algn="l"/>
                    </a:tabLst>
                    <a:defRPr sz="2400">
                      <a:solidFill>
                        <a:schemeClr val="tx1"/>
                      </a:solidFill>
                      <a:latin typeface="Tahoma" panose="020B0604030504040204" pitchFamily="34" charset="0"/>
                    </a:defRPr>
                  </a:lvl8pPr>
                  <a:lvl9pPr marL="3886200" indent="-228600" eaLnBrk="0" fontAlgn="base" hangingPunct="0">
                    <a:spcBef>
                      <a:spcPct val="0"/>
                    </a:spcBef>
                    <a:spcAft>
                      <a:spcPct val="0"/>
                    </a:spcAft>
                    <a:tabLst>
                      <a:tab pos="384175" algn="l"/>
                      <a:tab pos="457200" algn="l"/>
                    </a:tabLst>
                    <a:defRPr sz="2400">
                      <a:solidFill>
                        <a:schemeClr val="tx1"/>
                      </a:solidFill>
                      <a:latin typeface="Tahoma" panose="020B0604030504040204" pitchFamily="34" charset="0"/>
                    </a:defRPr>
                  </a:lvl9pPr>
                </a:lstStyle>
                <a:p>
                  <a:r>
                    <a:rPr lang="en-US" altLang="en-US" sz="2000">
                      <a:latin typeface="Calibri" panose="020F0502020204030204" pitchFamily="34" charset="0"/>
                      <a:cs typeface="Calibri" panose="020F0502020204030204" pitchFamily="34" charset="0"/>
                    </a:rPr>
                    <a:t> No ROI if</a:t>
                  </a:r>
                  <a:endParaRPr lang="en-US" altLang="en-US" sz="1200">
                    <a:latin typeface="Calibri" panose="020F0502020204030204" pitchFamily="34" charset="0"/>
                    <a:cs typeface="Calibri" panose="020F0502020204030204" pitchFamily="34" charset="0"/>
                  </a:endParaRPr>
                </a:p>
                <a:p>
                  <a:r>
                    <a:rPr lang="en-US" altLang="en-US" sz="2000">
                      <a:latin typeface="Calibri" panose="020F0502020204030204" pitchFamily="34" charset="0"/>
                      <a:cs typeface="Calibri" panose="020F0502020204030204" pitchFamily="34" charset="0"/>
                    </a:rPr>
                    <a:t>a)</a:t>
                  </a:r>
                  <a:r>
                    <a:rPr lang="en-US" altLang="en-US" sz="700">
                      <a:latin typeface="Calibri" panose="020F0502020204030204" pitchFamily="34" charset="0"/>
                      <a:cs typeface="Calibri" panose="020F0502020204030204" pitchFamily="34" charset="0"/>
                    </a:rPr>
                    <a:t>  </a:t>
                  </a:r>
                  <a:r>
                    <a:rPr lang="en-US" altLang="en-US" sz="2000">
                      <a:latin typeface="Calibri" panose="020F0502020204030204" pitchFamily="34" charset="0"/>
                      <a:cs typeface="Calibri" panose="020F0502020204030204" pitchFamily="34" charset="0"/>
                    </a:rPr>
                    <a:t>income includes only dividend, interest &amp; income from units of MFS, and</a:t>
                  </a:r>
                  <a:endParaRPr lang="en-US" altLang="en-US" sz="1200">
                    <a:latin typeface="Calibri" panose="020F0502020204030204" pitchFamily="34" charset="0"/>
                    <a:cs typeface="Calibri" panose="020F0502020204030204" pitchFamily="34" charset="0"/>
                  </a:endParaRPr>
                </a:p>
                <a:p>
                  <a:r>
                    <a:rPr lang="en-US" altLang="en-US" sz="2000">
                      <a:latin typeface="Calibri" panose="020F0502020204030204" pitchFamily="34" charset="0"/>
                      <a:cs typeface="Calibri" panose="020F0502020204030204" pitchFamily="34" charset="0"/>
                    </a:rPr>
                    <a:t>b)</a:t>
                  </a:r>
                  <a:r>
                    <a:rPr lang="en-US" altLang="en-US" sz="700">
                      <a:latin typeface="Calibri" panose="020F0502020204030204" pitchFamily="34" charset="0"/>
                      <a:cs typeface="Calibri" panose="020F0502020204030204" pitchFamily="34" charset="0"/>
                    </a:rPr>
                    <a:t> </a:t>
                  </a:r>
                  <a:r>
                    <a:rPr lang="en-US" altLang="en-US" sz="2000">
                      <a:latin typeface="Calibri" panose="020F0502020204030204" pitchFamily="34" charset="0"/>
                      <a:cs typeface="Calibri" panose="020F0502020204030204" pitchFamily="34" charset="0"/>
                    </a:rPr>
                    <a:t>TDS is deducted as per ITA</a:t>
                  </a:r>
                  <a:endParaRPr lang="en-US" altLang="en-US" sz="1200">
                    <a:latin typeface="Calibri" panose="020F0502020204030204" pitchFamily="34" charset="0"/>
                    <a:cs typeface="Calibri" panose="020F0502020204030204" pitchFamily="34" charset="0"/>
                  </a:endParaRPr>
                </a:p>
                <a:p>
                  <a:endParaRPr lang="en-US" altLang="en-US">
                    <a:latin typeface="Calibri" panose="020F0502020204030204" pitchFamily="34" charset="0"/>
                    <a:cs typeface="Calibri" panose="020F0502020204030204" pitchFamily="34" charset="0"/>
                  </a:endParaRPr>
                </a:p>
              </p:txBody>
            </p:sp>
            <p:sp>
              <p:nvSpPr>
                <p:cNvPr id="44057" name="Rectangle 50"/>
                <p:cNvSpPr>
                  <a:spLocks noChangeArrowheads="1"/>
                </p:cNvSpPr>
                <p:nvPr/>
              </p:nvSpPr>
              <p:spPr bwMode="auto">
                <a:xfrm>
                  <a:off x="1209" y="2304"/>
                  <a:ext cx="2720" cy="12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grpSp>
        <p:sp>
          <p:nvSpPr>
            <p:cNvPr id="44039" name="Rectangle 53"/>
            <p:cNvSpPr>
              <a:spLocks noChangeArrowheads="1"/>
            </p:cNvSpPr>
            <p:nvPr/>
          </p:nvSpPr>
          <p:spPr bwMode="auto">
            <a:xfrm>
              <a:off x="-3" y="-3"/>
              <a:ext cx="3935" cy="3558"/>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latin typeface="Calibri" panose="020F0502020204030204" pitchFamily="34" charset="0"/>
                <a:cs typeface="Calibri" panose="020F0502020204030204" pitchFamily="34" charset="0"/>
              </a:endParaRPr>
            </a:p>
          </p:txBody>
        </p:sp>
      </p:gr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60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0AF5CB2-3267-4A6F-917C-7CD92BFECF78}" type="slidenum">
              <a:rPr lang="en-US" altLang="en-US" sz="1400"/>
              <a:pPr eaLnBrk="1" hangingPunct="1"/>
              <a:t>59</a:t>
            </a:fld>
            <a:endParaRPr lang="en-US" altLang="en-US" sz="1400"/>
          </a:p>
        </p:txBody>
      </p:sp>
      <p:sp>
        <p:nvSpPr>
          <p:cNvPr id="46084" name="Rectangle 2"/>
          <p:cNvSpPr>
            <a:spLocks noGrp="1" noChangeArrowheads="1"/>
          </p:cNvSpPr>
          <p:nvPr>
            <p:ph type="title"/>
          </p:nvPr>
        </p:nvSpPr>
        <p:spPr/>
        <p:txBody>
          <a:bodyPr/>
          <a:lstStyle/>
          <a:p>
            <a:pPr eaLnBrk="1" hangingPunct="1"/>
            <a:r>
              <a:rPr lang="en-US" altLang="en-US" sz="4000" smtClean="0"/>
              <a:t>Presumptive Taxation</a:t>
            </a:r>
          </a:p>
        </p:txBody>
      </p:sp>
      <p:sp>
        <p:nvSpPr>
          <p:cNvPr id="46085" name="Rectangle 3"/>
          <p:cNvSpPr>
            <a:spLocks noGrp="1" noChangeArrowheads="1"/>
          </p:cNvSpPr>
          <p:nvPr>
            <p:ph type="body" idx="1"/>
          </p:nvPr>
        </p:nvSpPr>
        <p:spPr>
          <a:xfrm>
            <a:off x="1182688" y="2017713"/>
            <a:ext cx="7772400" cy="4383087"/>
          </a:xfrm>
        </p:spPr>
        <p:txBody>
          <a:bodyPr/>
          <a:lstStyle/>
          <a:p>
            <a:pPr eaLnBrk="1" hangingPunct="1">
              <a:lnSpc>
                <a:spcPct val="90000"/>
              </a:lnSpc>
            </a:pPr>
            <a:r>
              <a:rPr lang="en-US" altLang="en-US" sz="2400" smtClean="0">
                <a:latin typeface="Calibri" panose="020F0502020204030204" pitchFamily="34" charset="0"/>
                <a:cs typeface="Calibri" panose="020F0502020204030204" pitchFamily="34" charset="0"/>
              </a:rPr>
              <a:t>Income of Foreign Shipping Company in India (Sec 44B &amp; 172) / Article 8 of DTAA</a:t>
            </a:r>
          </a:p>
          <a:p>
            <a:pPr eaLnBrk="1" hangingPunct="1">
              <a:lnSpc>
                <a:spcPct val="90000"/>
              </a:lnSpc>
            </a:pPr>
            <a:r>
              <a:rPr lang="en-US" altLang="en-US" sz="2400" smtClean="0">
                <a:latin typeface="Calibri" panose="020F0502020204030204" pitchFamily="34" charset="0"/>
                <a:cs typeface="Calibri" panose="020F0502020204030204" pitchFamily="34" charset="0"/>
              </a:rPr>
              <a:t>Income from providing services etc. in connection with business of exploration etc. of mineral oils (Sec 44BB) / Article 5 &amp; 7 of the DTAA &amp; S.28 to 43 of ITA</a:t>
            </a:r>
          </a:p>
          <a:p>
            <a:pPr eaLnBrk="1" hangingPunct="1">
              <a:lnSpc>
                <a:spcPct val="90000"/>
              </a:lnSpc>
            </a:pPr>
            <a:r>
              <a:rPr lang="en-US" altLang="en-US" sz="2400" smtClean="0">
                <a:latin typeface="Calibri" panose="020F0502020204030204" pitchFamily="34" charset="0"/>
                <a:cs typeface="Calibri" panose="020F0502020204030204" pitchFamily="34" charset="0"/>
              </a:rPr>
              <a:t>Business of operation of Aircrafts(Sec 44BBA) / Article 8 of DTAA</a:t>
            </a:r>
          </a:p>
          <a:p>
            <a:pPr eaLnBrk="1" hangingPunct="1">
              <a:lnSpc>
                <a:spcPct val="90000"/>
              </a:lnSpc>
            </a:pPr>
            <a:r>
              <a:rPr lang="en-US" altLang="en-US" sz="2400" smtClean="0">
                <a:latin typeface="Calibri" panose="020F0502020204030204" pitchFamily="34" charset="0"/>
                <a:cs typeface="Calibri" panose="020F0502020204030204" pitchFamily="34" charset="0"/>
              </a:rPr>
              <a:t>Business of civil construction in Turnkey Power Projects (Sec 44BBB) / Article 5 &amp; 7 of the DTAA &amp; S.28 to 43C of ITA</a:t>
            </a:r>
          </a:p>
          <a:p>
            <a:pPr eaLnBrk="1" hangingPunct="1">
              <a:lnSpc>
                <a:spcPct val="90000"/>
              </a:lnSpc>
            </a:pPr>
            <a:r>
              <a:rPr lang="en-US" altLang="en-US" sz="2400" smtClean="0">
                <a:latin typeface="Calibri" panose="020F0502020204030204" pitchFamily="34" charset="0"/>
                <a:cs typeface="Calibri" panose="020F0502020204030204" pitchFamily="34" charset="0"/>
              </a:rPr>
              <a:t>Non Resident Sportsmen or Sports Association (Sec 115BBA) / Article 7 of the DTAA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F806E8-35DD-45E2-8BBA-72889CE594E3}" type="slidenum">
              <a:rPr lang="en-US" altLang="en-US"/>
              <a:pPr/>
              <a:t>6</a:t>
            </a:fld>
            <a:endParaRPr lang="en-US" altLang="en-US"/>
          </a:p>
        </p:txBody>
      </p:sp>
      <p:sp>
        <p:nvSpPr>
          <p:cNvPr id="5124" name="Rectangle 2"/>
          <p:cNvSpPr>
            <a:spLocks noGrp="1" noChangeArrowheads="1"/>
          </p:cNvSpPr>
          <p:nvPr>
            <p:ph type="title"/>
          </p:nvPr>
        </p:nvSpPr>
        <p:spPr/>
        <p:txBody>
          <a:bodyPr/>
          <a:lstStyle/>
          <a:p>
            <a:pPr eaLnBrk="1" hangingPunct="1"/>
            <a:r>
              <a:rPr lang="en-US" altLang="en-US" sz="4000" dirty="0" smtClean="0"/>
              <a:t>Ingredients: International Taxation</a:t>
            </a:r>
          </a:p>
        </p:txBody>
      </p:sp>
      <p:sp>
        <p:nvSpPr>
          <p:cNvPr id="5125" name="Rectangle 3"/>
          <p:cNvSpPr>
            <a:spLocks noGrp="1" noChangeArrowheads="1"/>
          </p:cNvSpPr>
          <p:nvPr>
            <p:ph type="body" idx="1"/>
          </p:nvPr>
        </p:nvSpPr>
        <p:spPr>
          <a:xfrm>
            <a:off x="1182688" y="2017713"/>
            <a:ext cx="7772400" cy="4459287"/>
          </a:xfrm>
        </p:spPr>
        <p:txBody>
          <a:bodyPr/>
          <a:lstStyle/>
          <a:p>
            <a:pPr eaLnBrk="1" hangingPunct="1"/>
            <a:r>
              <a:rPr lang="en-US" altLang="en-US" sz="2400" dirty="0"/>
              <a:t>International taxation encompasses global </a:t>
            </a:r>
            <a:r>
              <a:rPr lang="en-US" altLang="en-US" sz="2400" dirty="0" smtClean="0"/>
              <a:t>tax rules </a:t>
            </a:r>
            <a:r>
              <a:rPr lang="en-US" altLang="en-US" sz="2400" dirty="0"/>
              <a:t>that apply to transaction/s between two </a:t>
            </a:r>
            <a:r>
              <a:rPr lang="en-US" altLang="en-US" sz="2400" dirty="0" smtClean="0"/>
              <a:t>or more countries</a:t>
            </a:r>
          </a:p>
          <a:p>
            <a:pPr eaLnBrk="1" hangingPunct="1"/>
            <a:r>
              <a:rPr lang="en-US" altLang="en-US" sz="2400" dirty="0"/>
              <a:t>No separate Codified law – No separate tax</a:t>
            </a:r>
            <a:endParaRPr lang="en-US" altLang="en-US" sz="2400" dirty="0" smtClean="0"/>
          </a:p>
          <a:p>
            <a:pPr eaLnBrk="1" hangingPunct="1"/>
            <a:r>
              <a:rPr lang="en-US" altLang="en-US" sz="2400" dirty="0" smtClean="0"/>
              <a:t>Involves legal domestic provisions </a:t>
            </a:r>
            <a:r>
              <a:rPr lang="en-US" altLang="en-US" sz="2400" dirty="0"/>
              <a:t>of different countries that covers the </a:t>
            </a:r>
            <a:r>
              <a:rPr lang="en-US" altLang="en-US" sz="2400" dirty="0" smtClean="0"/>
              <a:t>tax aspects </a:t>
            </a:r>
            <a:r>
              <a:rPr lang="en-US" altLang="en-US" sz="2400" dirty="0"/>
              <a:t>of cross - border </a:t>
            </a:r>
            <a:r>
              <a:rPr lang="en-US" altLang="en-US" sz="2400" dirty="0" smtClean="0"/>
              <a:t>transactions</a:t>
            </a:r>
          </a:p>
          <a:p>
            <a:pPr eaLnBrk="1" hangingPunct="1"/>
            <a:r>
              <a:rPr lang="en-US" altLang="en-US" sz="2400" dirty="0" smtClean="0"/>
              <a:t>Thus, it involves studying </a:t>
            </a:r>
            <a:r>
              <a:rPr lang="en-US" altLang="en-US" sz="2400" dirty="0"/>
              <a:t>Non Resident provisions in a domestic </a:t>
            </a:r>
            <a:r>
              <a:rPr lang="en-US" altLang="en-US" sz="2400" dirty="0" smtClean="0"/>
              <a:t>law and its impact in Resident country</a:t>
            </a:r>
            <a:endParaRPr lang="en-US" altLang="en-US" sz="2400" dirty="0"/>
          </a:p>
          <a:p>
            <a:pPr eaLnBrk="1" hangingPunct="1"/>
            <a:r>
              <a:rPr lang="en-US" altLang="en-US" sz="2400" dirty="0" smtClean="0"/>
              <a:t>Involves study of domestic law of at least two countries and at time, more than two</a:t>
            </a:r>
          </a:p>
        </p:txBody>
      </p:sp>
      <p:sp>
        <p:nvSpPr>
          <p:cNvPr id="5126"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41010383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71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EA72E5BD-769B-420C-98BC-15845DDE8A51}" type="slidenum">
              <a:rPr lang="en-US" altLang="en-US" sz="1400"/>
              <a:pPr eaLnBrk="1" hangingPunct="1"/>
              <a:t>60</a:t>
            </a:fld>
            <a:endParaRPr lang="en-US" altLang="en-US" sz="1400"/>
          </a:p>
        </p:txBody>
      </p:sp>
      <p:sp>
        <p:nvSpPr>
          <p:cNvPr id="47108" name="Rectangle 2"/>
          <p:cNvSpPr>
            <a:spLocks noGrp="1" noChangeArrowheads="1"/>
          </p:cNvSpPr>
          <p:nvPr>
            <p:ph type="title"/>
          </p:nvPr>
        </p:nvSpPr>
        <p:spPr>
          <a:xfrm>
            <a:off x="1150938" y="304800"/>
            <a:ext cx="7793037" cy="1455738"/>
          </a:xfrm>
        </p:spPr>
        <p:txBody>
          <a:bodyPr/>
          <a:lstStyle/>
          <a:p>
            <a:pPr eaLnBrk="1" hangingPunct="1"/>
            <a:r>
              <a:rPr lang="en-US" altLang="en-US" sz="3200" smtClean="0"/>
              <a:t>Presumptive Taxation – Special provisions in case of Non-Residents engaged in certain business</a:t>
            </a:r>
          </a:p>
        </p:txBody>
      </p:sp>
      <p:graphicFrame>
        <p:nvGraphicFramePr>
          <p:cNvPr id="7" name="Table 6"/>
          <p:cNvGraphicFramePr>
            <a:graphicFrameLocks noGrp="1"/>
          </p:cNvGraphicFramePr>
          <p:nvPr/>
        </p:nvGraphicFramePr>
        <p:xfrm>
          <a:off x="228600" y="1828800"/>
          <a:ext cx="8686800" cy="4968876"/>
        </p:xfrm>
        <a:graphic>
          <a:graphicData uri="http://schemas.openxmlformats.org/drawingml/2006/table">
            <a:tbl>
              <a:tblPr firstRow="1" bandRow="1">
                <a:tableStyleId>{073A0DAA-6AF3-43AB-8588-CEC1D06C72B9}</a:tableStyleId>
              </a:tblPr>
              <a:tblGrid>
                <a:gridCol w="990600"/>
                <a:gridCol w="1295400"/>
                <a:gridCol w="2286000"/>
                <a:gridCol w="1524000"/>
                <a:gridCol w="2590800"/>
              </a:tblGrid>
              <a:tr h="381049">
                <a:tc>
                  <a:txBody>
                    <a:bodyPr/>
                    <a:lstStyle/>
                    <a:p>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Sec.</a:t>
                      </a:r>
                      <a:r>
                        <a:rPr lang="en-US" sz="1500" baseline="0" dirty="0" smtClean="0">
                          <a:latin typeface="Calibri" pitchFamily="34" charset="0"/>
                          <a:cs typeface="Calibri" pitchFamily="34" charset="0"/>
                        </a:rPr>
                        <a:t> 44B</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Sec. 44BB</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Sec. 44BBA</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Sec. 44BBB</a:t>
                      </a:r>
                      <a:endParaRPr lang="en-US" sz="1500" dirty="0">
                        <a:latin typeface="Calibri" pitchFamily="34" charset="0"/>
                        <a:cs typeface="Calibri" pitchFamily="34" charset="0"/>
                      </a:endParaRPr>
                    </a:p>
                  </a:txBody>
                  <a:tcPr marT="45726" marB="45726"/>
                </a:tc>
              </a:tr>
              <a:tr h="1691856">
                <a:tc>
                  <a:txBody>
                    <a:bodyPr/>
                    <a:lstStyle/>
                    <a:p>
                      <a:r>
                        <a:rPr lang="en-US" sz="1500" dirty="0" smtClean="0">
                          <a:latin typeface="Calibri" pitchFamily="34" charset="0"/>
                          <a:cs typeface="Calibri" pitchFamily="34" charset="0"/>
                        </a:rPr>
                        <a:t>This section applies to -</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Non-resident engaged in operating ships</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Non-resident engaged in providing service / facilities or</a:t>
                      </a:r>
                      <a:r>
                        <a:rPr lang="en-US" sz="1500" baseline="0" dirty="0" smtClean="0">
                          <a:latin typeface="Calibri" pitchFamily="34" charset="0"/>
                          <a:cs typeface="Calibri" pitchFamily="34" charset="0"/>
                        </a:rPr>
                        <a:t> supplying plant / machinery for extraction or production of mineral oils (incl. petroleum &amp; natural gas)</a:t>
                      </a:r>
                      <a:endParaRPr lang="en-US" sz="1500" dirty="0">
                        <a:latin typeface="Calibri" pitchFamily="34" charset="0"/>
                        <a:cs typeface="Calibri" pitchFamily="34" charset="0"/>
                      </a:endParaRPr>
                    </a:p>
                  </a:txBody>
                  <a:tcPr marT="45726" marB="4572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Calibri" pitchFamily="34" charset="0"/>
                          <a:cs typeface="Calibri" pitchFamily="34" charset="0"/>
                        </a:rPr>
                        <a:t>Non-resident engaged in operating Aircraft</a:t>
                      </a:r>
                    </a:p>
                    <a:p>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Foreign company engaged in civil construction or erection, testing or commissioning of plant or machinery</a:t>
                      </a:r>
                      <a:r>
                        <a:rPr lang="en-US" sz="1500" baseline="0" dirty="0" smtClean="0">
                          <a:latin typeface="Calibri" pitchFamily="34" charset="0"/>
                          <a:cs typeface="Calibri" pitchFamily="34" charset="0"/>
                        </a:rPr>
                        <a:t> in connection with an approved turnkey power project</a:t>
                      </a:r>
                      <a:endParaRPr lang="en-US" sz="1500" dirty="0">
                        <a:latin typeface="Calibri" pitchFamily="34" charset="0"/>
                        <a:cs typeface="Calibri" pitchFamily="34" charset="0"/>
                      </a:endParaRPr>
                    </a:p>
                  </a:txBody>
                  <a:tcPr marT="45726" marB="45726"/>
                </a:tc>
              </a:tr>
              <a:tr h="548710">
                <a:tc>
                  <a:txBody>
                    <a:bodyPr/>
                    <a:lstStyle/>
                    <a:p>
                      <a:r>
                        <a:rPr lang="en-US" sz="1500" dirty="0" smtClean="0">
                          <a:latin typeface="Calibri" pitchFamily="34" charset="0"/>
                          <a:cs typeface="Calibri" pitchFamily="34" charset="0"/>
                        </a:rPr>
                        <a:t>Deemed Income</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7 ½% of gross receipts</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10% of gross receipts</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5% of gross receipts</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10% of gross receipts</a:t>
                      </a:r>
                      <a:endParaRPr lang="en-US" sz="1500" dirty="0">
                        <a:latin typeface="Calibri" pitchFamily="34" charset="0"/>
                        <a:cs typeface="Calibri" pitchFamily="34" charset="0"/>
                      </a:endParaRPr>
                    </a:p>
                  </a:txBody>
                  <a:tcPr marT="45726" marB="45726"/>
                </a:tc>
              </a:tr>
              <a:tr h="1005969">
                <a:tc>
                  <a:txBody>
                    <a:bodyPr/>
                    <a:lstStyle/>
                    <a:p>
                      <a:r>
                        <a:rPr lang="en-US" sz="1500" dirty="0" smtClean="0">
                          <a:latin typeface="Calibri" pitchFamily="34" charset="0"/>
                          <a:cs typeface="Calibri" pitchFamily="34" charset="0"/>
                        </a:rPr>
                        <a:t>Compu-</a:t>
                      </a:r>
                    </a:p>
                    <a:p>
                      <a:r>
                        <a:rPr lang="en-US" sz="1500" dirty="0" smtClean="0">
                          <a:latin typeface="Calibri" pitchFamily="34" charset="0"/>
                          <a:cs typeface="Calibri" pitchFamily="34" charset="0"/>
                        </a:rPr>
                        <a:t>tation of lower income</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Not available</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Available</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Not available</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Available</a:t>
                      </a:r>
                      <a:endParaRPr lang="en-US" sz="1500" dirty="0">
                        <a:latin typeface="Calibri" pitchFamily="34" charset="0"/>
                        <a:cs typeface="Calibri" pitchFamily="34" charset="0"/>
                      </a:endParaRPr>
                    </a:p>
                  </a:txBody>
                  <a:tcPr marT="45726" marB="45726"/>
                </a:tc>
              </a:tr>
              <a:tr h="945001">
                <a:tc>
                  <a:txBody>
                    <a:bodyPr/>
                    <a:lstStyle/>
                    <a:p>
                      <a:r>
                        <a:rPr lang="en-US" sz="1500" kern="1200" dirty="0" smtClean="0">
                          <a:solidFill>
                            <a:schemeClr val="dk1"/>
                          </a:solidFill>
                          <a:latin typeface="Calibri" pitchFamily="34" charset="0"/>
                          <a:ea typeface="+mn-ea"/>
                          <a:cs typeface="Calibri" pitchFamily="34" charset="0"/>
                        </a:rPr>
                        <a:t>Effective Tax Rate under ITA</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40% of 7.5% i.e. 3%</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40% of 10% i.e. 4%</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40% of 5% i.e. 2%</a:t>
                      </a:r>
                      <a:endParaRPr lang="en-US" sz="1500" dirty="0">
                        <a:latin typeface="Calibri" pitchFamily="34" charset="0"/>
                        <a:cs typeface="Calibri" pitchFamily="34" charset="0"/>
                      </a:endParaRPr>
                    </a:p>
                  </a:txBody>
                  <a:tcPr marT="45726" marB="45726"/>
                </a:tc>
                <a:tc>
                  <a:txBody>
                    <a:bodyPr/>
                    <a:lstStyle/>
                    <a:p>
                      <a:r>
                        <a:rPr lang="en-US" sz="1500" dirty="0" smtClean="0">
                          <a:latin typeface="Calibri" pitchFamily="34" charset="0"/>
                          <a:cs typeface="Calibri" pitchFamily="34" charset="0"/>
                        </a:rPr>
                        <a:t>40% of 10% </a:t>
                      </a:r>
                      <a:r>
                        <a:rPr lang="en-US" sz="1500" dirty="0" err="1" smtClean="0">
                          <a:latin typeface="Calibri" pitchFamily="34" charset="0"/>
                          <a:cs typeface="Calibri" pitchFamily="34" charset="0"/>
                        </a:rPr>
                        <a:t>i.e</a:t>
                      </a:r>
                      <a:r>
                        <a:rPr lang="en-US" sz="1500" baseline="0" dirty="0" smtClean="0">
                          <a:latin typeface="Calibri" pitchFamily="34" charset="0"/>
                          <a:cs typeface="Calibri" pitchFamily="34" charset="0"/>
                        </a:rPr>
                        <a:t> 4%</a:t>
                      </a:r>
                      <a:endParaRPr lang="en-US" sz="1500" dirty="0">
                        <a:latin typeface="Calibri" pitchFamily="34" charset="0"/>
                        <a:cs typeface="Calibri" pitchFamily="34" charset="0"/>
                      </a:endParaRPr>
                    </a:p>
                  </a:txBody>
                  <a:tcPr marT="45726" marB="45726"/>
                </a:tc>
              </a:tr>
              <a:tr h="396291">
                <a:tc gridSpan="5">
                  <a:txBody>
                    <a:bodyPr/>
                    <a:lstStyle/>
                    <a:p>
                      <a:r>
                        <a:rPr lang="en-US" sz="1500" dirty="0" smtClean="0">
                          <a:latin typeface="Calibri" pitchFamily="34" charset="0"/>
                          <a:cs typeface="Calibri" pitchFamily="34" charset="0"/>
                        </a:rPr>
                        <a:t>Tax  rate as applicable to foreign</a:t>
                      </a:r>
                      <a:r>
                        <a:rPr lang="en-US" sz="1500" baseline="0" dirty="0" smtClean="0">
                          <a:latin typeface="Calibri" pitchFamily="34" charset="0"/>
                          <a:cs typeface="Calibri" pitchFamily="34" charset="0"/>
                        </a:rPr>
                        <a:t> companies is 40% excluding surcharge &amp; </a:t>
                      </a:r>
                      <a:r>
                        <a:rPr lang="en-US" sz="1500" baseline="0" dirty="0" err="1" smtClean="0">
                          <a:latin typeface="Calibri" pitchFamily="34" charset="0"/>
                          <a:cs typeface="Calibri" pitchFamily="34" charset="0"/>
                        </a:rPr>
                        <a:t>cess</a:t>
                      </a:r>
                      <a:r>
                        <a:rPr lang="en-US" sz="1500" baseline="0" dirty="0" smtClean="0">
                          <a:latin typeface="Calibri" pitchFamily="34" charset="0"/>
                          <a:cs typeface="Calibri" pitchFamily="34" charset="0"/>
                        </a:rPr>
                        <a:t> </a:t>
                      </a:r>
                      <a:endParaRPr lang="en-US" sz="1500" dirty="0">
                        <a:latin typeface="Calibri" pitchFamily="34" charset="0"/>
                        <a:cs typeface="Calibri" pitchFamily="34" charset="0"/>
                      </a:endParaRPr>
                    </a:p>
                  </a:txBody>
                  <a:tcPr marT="45726" marB="45726"/>
                </a:tc>
                <a:tc hMerge="1">
                  <a:txBody>
                    <a:bodyPr/>
                    <a:lstStyle/>
                    <a:p>
                      <a:endParaRPr lang="en-US" sz="1600" dirty="0"/>
                    </a:p>
                  </a:txBody>
                  <a:tcPr/>
                </a:tc>
                <a:tc hMerge="1">
                  <a:txBody>
                    <a:bodyPr/>
                    <a:lstStyle/>
                    <a:p>
                      <a:endParaRPr lang="en-US" sz="1600" dirty="0"/>
                    </a:p>
                  </a:txBody>
                  <a:tcPr/>
                </a:tc>
                <a:tc hMerge="1">
                  <a:txBody>
                    <a:bodyPr/>
                    <a:lstStyle/>
                    <a:p>
                      <a:endParaRPr lang="en-US" sz="1600" dirty="0"/>
                    </a:p>
                  </a:txBody>
                  <a:tcPr/>
                </a:tc>
                <a:tc hMerge="1">
                  <a:txBody>
                    <a:bodyPr/>
                    <a:lstStyle/>
                    <a:p>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E539C3BB-6970-4ACC-B801-CE4F7C0B7DAC}" type="slidenum">
              <a:rPr lang="en-US" altLang="en-US" sz="1400"/>
              <a:pPr eaLnBrk="1" hangingPunct="1"/>
              <a:t>61</a:t>
            </a:fld>
            <a:endParaRPr lang="en-US" altLang="en-US" sz="1400"/>
          </a:p>
        </p:txBody>
      </p:sp>
      <p:sp>
        <p:nvSpPr>
          <p:cNvPr id="48132" name="Rectangle 2"/>
          <p:cNvSpPr>
            <a:spLocks noGrp="1" noChangeArrowheads="1"/>
          </p:cNvSpPr>
          <p:nvPr>
            <p:ph type="title"/>
          </p:nvPr>
        </p:nvSpPr>
        <p:spPr>
          <a:xfrm>
            <a:off x="1150938" y="304800"/>
            <a:ext cx="7793037" cy="1455738"/>
          </a:xfrm>
        </p:spPr>
        <p:txBody>
          <a:bodyPr/>
          <a:lstStyle/>
          <a:p>
            <a:pPr eaLnBrk="1" hangingPunct="1"/>
            <a:r>
              <a:rPr lang="en-US" altLang="en-US" sz="3200" smtClean="0"/>
              <a:t>Presumptive Taxation – Special provisions in case of Non-Residents engaged in certain business (con’t)</a:t>
            </a:r>
          </a:p>
        </p:txBody>
      </p:sp>
      <p:graphicFrame>
        <p:nvGraphicFramePr>
          <p:cNvPr id="7" name="Table 6"/>
          <p:cNvGraphicFramePr>
            <a:graphicFrameLocks noGrp="1"/>
          </p:cNvGraphicFramePr>
          <p:nvPr/>
        </p:nvGraphicFramePr>
        <p:xfrm>
          <a:off x="228600" y="1828800"/>
          <a:ext cx="8610600" cy="3816350"/>
        </p:xfrm>
        <a:graphic>
          <a:graphicData uri="http://schemas.openxmlformats.org/drawingml/2006/table">
            <a:tbl>
              <a:tblPr firstRow="1" bandRow="1">
                <a:tableStyleId>{073A0DAA-6AF3-43AB-8588-CEC1D06C72B9}</a:tableStyleId>
              </a:tblPr>
              <a:tblGrid>
                <a:gridCol w="2438400"/>
                <a:gridCol w="2819400"/>
                <a:gridCol w="3352800"/>
              </a:tblGrid>
              <a:tr h="444175">
                <a:tc>
                  <a:txBody>
                    <a:bodyPr/>
                    <a:lstStyle/>
                    <a:p>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Sec.</a:t>
                      </a:r>
                      <a:r>
                        <a:rPr lang="en-US" sz="1500" baseline="0" dirty="0" smtClean="0">
                          <a:latin typeface="Calibri" pitchFamily="34" charset="0"/>
                          <a:cs typeface="Calibri" pitchFamily="34" charset="0"/>
                        </a:rPr>
                        <a:t> 172</a:t>
                      </a:r>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Sec. 115BBA</a:t>
                      </a:r>
                      <a:endParaRPr lang="en-US" sz="1500" dirty="0">
                        <a:latin typeface="Calibri" pitchFamily="34" charset="0"/>
                        <a:cs typeface="Calibri" pitchFamily="34" charset="0"/>
                      </a:endParaRPr>
                    </a:p>
                  </a:txBody>
                  <a:tcPr marT="45712" marB="45712"/>
                </a:tc>
              </a:tr>
              <a:tr h="622447">
                <a:tc>
                  <a:txBody>
                    <a:bodyPr/>
                    <a:lstStyle/>
                    <a:p>
                      <a:r>
                        <a:rPr lang="en-US" sz="1500" dirty="0" smtClean="0">
                          <a:latin typeface="Calibri" pitchFamily="34" charset="0"/>
                          <a:cs typeface="Calibri" pitchFamily="34" charset="0"/>
                        </a:rPr>
                        <a:t>This section applies to -</a:t>
                      </a:r>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Non-resident engaged in operating ships</a:t>
                      </a:r>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Non-resident sportsmen or sports associations, non-resident entertainer</a:t>
                      </a:r>
                      <a:endParaRPr lang="en-US" sz="1500" dirty="0">
                        <a:latin typeface="Calibri" pitchFamily="34" charset="0"/>
                        <a:cs typeface="Calibri" pitchFamily="34" charset="0"/>
                      </a:endParaRPr>
                    </a:p>
                  </a:txBody>
                  <a:tcPr marT="45712" marB="45712"/>
                </a:tc>
              </a:tr>
              <a:tr h="675146">
                <a:tc>
                  <a:txBody>
                    <a:bodyPr/>
                    <a:lstStyle/>
                    <a:p>
                      <a:r>
                        <a:rPr lang="en-US" sz="1500" dirty="0" smtClean="0">
                          <a:latin typeface="Calibri" pitchFamily="34" charset="0"/>
                          <a:cs typeface="Calibri" pitchFamily="34" charset="0"/>
                        </a:rPr>
                        <a:t>Deemed Income</a:t>
                      </a:r>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7 ½% of gross receipts</a:t>
                      </a:r>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20% of gross receipts</a:t>
                      </a:r>
                      <a:endParaRPr lang="en-US" sz="1500" dirty="0">
                        <a:latin typeface="Calibri" pitchFamily="34" charset="0"/>
                        <a:cs typeface="Calibri" pitchFamily="34" charset="0"/>
                      </a:endParaRPr>
                    </a:p>
                  </a:txBody>
                  <a:tcPr marT="45712" marB="45712"/>
                </a:tc>
              </a:tr>
              <a:tr h="806320">
                <a:tc>
                  <a:txBody>
                    <a:bodyPr/>
                    <a:lstStyle/>
                    <a:p>
                      <a:r>
                        <a:rPr lang="en-US" sz="1500" dirty="0" smtClean="0">
                          <a:latin typeface="Calibri" pitchFamily="34" charset="0"/>
                          <a:cs typeface="Calibri" pitchFamily="34" charset="0"/>
                        </a:rPr>
                        <a:t>Computation of lower income</a:t>
                      </a:r>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Available</a:t>
                      </a:r>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Not available</a:t>
                      </a:r>
                      <a:endParaRPr lang="en-US" sz="1500" dirty="0">
                        <a:latin typeface="Calibri" pitchFamily="34" charset="0"/>
                        <a:cs typeface="Calibri" pitchFamily="34" charset="0"/>
                      </a:endParaRPr>
                    </a:p>
                  </a:txBody>
                  <a:tcPr marT="45712" marB="45712"/>
                </a:tc>
              </a:tr>
              <a:tr h="806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Calibri" pitchFamily="34" charset="0"/>
                          <a:ea typeface="+mn-ea"/>
                          <a:cs typeface="Calibri" pitchFamily="34" charset="0"/>
                        </a:rPr>
                        <a:t>Effective Tax Rate under ITA</a:t>
                      </a:r>
                      <a:endParaRPr lang="en-US" sz="1500" dirty="0" smtClean="0">
                        <a:latin typeface="Calibri" pitchFamily="34" charset="0"/>
                        <a:cs typeface="Calibri" pitchFamily="34" charset="0"/>
                      </a:endParaRPr>
                    </a:p>
                    <a:p>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40% of 7.5% </a:t>
                      </a:r>
                      <a:r>
                        <a:rPr lang="en-US" sz="1500" dirty="0" err="1" smtClean="0">
                          <a:latin typeface="Calibri" pitchFamily="34" charset="0"/>
                          <a:cs typeface="Calibri" pitchFamily="34" charset="0"/>
                        </a:rPr>
                        <a:t>i.e</a:t>
                      </a:r>
                      <a:r>
                        <a:rPr lang="en-US" sz="1500" dirty="0" smtClean="0">
                          <a:latin typeface="Calibri" pitchFamily="34" charset="0"/>
                          <a:cs typeface="Calibri" pitchFamily="34" charset="0"/>
                        </a:rPr>
                        <a:t> 3%</a:t>
                      </a:r>
                      <a:endParaRPr lang="en-US" sz="1500" dirty="0">
                        <a:latin typeface="Calibri" pitchFamily="34" charset="0"/>
                        <a:cs typeface="Calibri" pitchFamily="34" charset="0"/>
                      </a:endParaRPr>
                    </a:p>
                  </a:txBody>
                  <a:tcPr marT="45712" marB="45712"/>
                </a:tc>
                <a:tc>
                  <a:txBody>
                    <a:bodyPr/>
                    <a:lstStyle/>
                    <a:p>
                      <a:r>
                        <a:rPr lang="en-US" sz="1500" dirty="0" smtClean="0">
                          <a:latin typeface="Calibri" pitchFamily="34" charset="0"/>
                          <a:cs typeface="Calibri" pitchFamily="34" charset="0"/>
                        </a:rPr>
                        <a:t>40% of 20% </a:t>
                      </a:r>
                      <a:r>
                        <a:rPr lang="en-US" sz="1500" dirty="0" err="1" smtClean="0">
                          <a:latin typeface="Calibri" pitchFamily="34" charset="0"/>
                          <a:cs typeface="Calibri" pitchFamily="34" charset="0"/>
                        </a:rPr>
                        <a:t>i.e</a:t>
                      </a:r>
                      <a:r>
                        <a:rPr lang="en-US" sz="1500" dirty="0" smtClean="0">
                          <a:latin typeface="Calibri" pitchFamily="34" charset="0"/>
                          <a:cs typeface="Calibri" pitchFamily="34" charset="0"/>
                        </a:rPr>
                        <a:t> 8</a:t>
                      </a:r>
                      <a:r>
                        <a:rPr lang="en-US" sz="1500" baseline="0" dirty="0" smtClean="0">
                          <a:latin typeface="Calibri" pitchFamily="34" charset="0"/>
                          <a:cs typeface="Calibri" pitchFamily="34" charset="0"/>
                        </a:rPr>
                        <a:t>%</a:t>
                      </a:r>
                      <a:endParaRPr lang="en-US" sz="1500" dirty="0">
                        <a:latin typeface="Calibri" pitchFamily="34" charset="0"/>
                        <a:cs typeface="Calibri" pitchFamily="34" charset="0"/>
                      </a:endParaRPr>
                    </a:p>
                  </a:txBody>
                  <a:tcPr marT="45712" marB="45712"/>
                </a:tc>
              </a:tr>
              <a:tr h="461942">
                <a:tc gridSpan="3">
                  <a:txBody>
                    <a:bodyPr/>
                    <a:lstStyle/>
                    <a:p>
                      <a:r>
                        <a:rPr lang="en-US" sz="1500" dirty="0" smtClean="0">
                          <a:latin typeface="Calibri" pitchFamily="34" charset="0"/>
                          <a:cs typeface="Calibri" pitchFamily="34" charset="0"/>
                        </a:rPr>
                        <a:t>Tax  rate as applicable to foreign</a:t>
                      </a:r>
                      <a:r>
                        <a:rPr lang="en-US" sz="1500" baseline="0" dirty="0" smtClean="0">
                          <a:latin typeface="Calibri" pitchFamily="34" charset="0"/>
                          <a:cs typeface="Calibri" pitchFamily="34" charset="0"/>
                        </a:rPr>
                        <a:t> companies is 40% excluding surcharge &amp; </a:t>
                      </a:r>
                      <a:r>
                        <a:rPr lang="en-US" sz="1500" baseline="0" dirty="0" err="1" smtClean="0">
                          <a:latin typeface="Calibri" pitchFamily="34" charset="0"/>
                          <a:cs typeface="Calibri" pitchFamily="34" charset="0"/>
                        </a:rPr>
                        <a:t>cess</a:t>
                      </a:r>
                      <a:r>
                        <a:rPr lang="en-US" sz="1500" baseline="0" dirty="0" smtClean="0">
                          <a:latin typeface="Calibri" pitchFamily="34" charset="0"/>
                          <a:cs typeface="Calibri" pitchFamily="34" charset="0"/>
                        </a:rPr>
                        <a:t> </a:t>
                      </a:r>
                      <a:endParaRPr lang="en-US" sz="1500" dirty="0">
                        <a:latin typeface="Calibri" pitchFamily="34" charset="0"/>
                        <a:cs typeface="Calibri" pitchFamily="34" charset="0"/>
                      </a:endParaRPr>
                    </a:p>
                  </a:txBody>
                  <a:tcPr marT="45712" marB="45712"/>
                </a:tc>
                <a:tc hMerge="1">
                  <a:txBody>
                    <a:bodyPr/>
                    <a:lstStyle/>
                    <a:p>
                      <a:endParaRPr lang="en-US" sz="1600" dirty="0"/>
                    </a:p>
                  </a:txBody>
                  <a:tcPr/>
                </a:tc>
                <a:tc hMerge="1">
                  <a:txBody>
                    <a:bodyPr/>
                    <a:lstStyle/>
                    <a:p>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p:cNvSpPr>
            <a:spLocks noGrp="1"/>
          </p:cNvSpPr>
          <p:nvPr>
            <p:ph type="dt" sz="quarter" idx="10"/>
          </p:nvPr>
        </p:nvSpPr>
        <p:spPr>
          <a:xfrm>
            <a:off x="19929" y="641604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0E7CE8E8-8DD0-45EC-B656-62F6EB20D53D}" type="slidenum">
              <a:rPr lang="en-US" altLang="en-US" sz="1400"/>
              <a:pPr eaLnBrk="1" hangingPunct="1"/>
              <a:t>62</a:t>
            </a:fld>
            <a:endParaRPr lang="en-US" altLang="en-US" sz="1400"/>
          </a:p>
        </p:txBody>
      </p:sp>
      <p:sp>
        <p:nvSpPr>
          <p:cNvPr id="49156" name="Rectangle 2"/>
          <p:cNvSpPr>
            <a:spLocks noGrp="1" noChangeArrowheads="1"/>
          </p:cNvSpPr>
          <p:nvPr>
            <p:ph type="title"/>
          </p:nvPr>
        </p:nvSpPr>
        <p:spPr/>
        <p:txBody>
          <a:bodyPr/>
          <a:lstStyle/>
          <a:p>
            <a:pPr eaLnBrk="1" hangingPunct="1"/>
            <a:r>
              <a:rPr lang="en-US" altLang="en-US" sz="4000" dirty="0" smtClean="0"/>
              <a:t>Branch of a Foreign Company</a:t>
            </a:r>
          </a:p>
        </p:txBody>
      </p:sp>
      <p:sp>
        <p:nvSpPr>
          <p:cNvPr id="49157" name="Rectangle 3"/>
          <p:cNvSpPr>
            <a:spLocks noGrp="1" noChangeArrowheads="1"/>
          </p:cNvSpPr>
          <p:nvPr>
            <p:ph type="body" idx="1"/>
          </p:nvPr>
        </p:nvSpPr>
        <p:spPr>
          <a:xfrm>
            <a:off x="1150938" y="1865313"/>
            <a:ext cx="7772400" cy="4687887"/>
          </a:xfrm>
        </p:spPr>
        <p:txBody>
          <a:bodyPr/>
          <a:lstStyle/>
          <a:p>
            <a:pPr algn="just" eaLnBrk="1" hangingPunct="1">
              <a:lnSpc>
                <a:spcPct val="90000"/>
              </a:lnSpc>
            </a:pPr>
            <a:r>
              <a:rPr lang="en-US" altLang="en-US" sz="1700" u="sng" dirty="0">
                <a:latin typeface="Calibri" panose="020F0502020204030204" pitchFamily="34" charset="0"/>
                <a:cs typeface="Calibri" panose="020F0502020204030204" pitchFamily="34" charset="0"/>
              </a:rPr>
              <a:t>Ceiling Limits in respect of Head Office </a:t>
            </a:r>
            <a:r>
              <a:rPr lang="en-US" altLang="en-US" sz="1700" u="sng" dirty="0" smtClean="0">
                <a:latin typeface="Calibri" panose="020F0502020204030204" pitchFamily="34" charset="0"/>
                <a:cs typeface="Calibri" panose="020F0502020204030204" pitchFamily="34" charset="0"/>
              </a:rPr>
              <a:t>Expenses [Section 44C of ITA]</a:t>
            </a:r>
            <a:r>
              <a:rPr lang="en-US" altLang="en-US" sz="1700" dirty="0" smtClean="0">
                <a:latin typeface="Calibri" panose="020F0502020204030204" pitchFamily="34" charset="0"/>
                <a:cs typeface="Calibri" panose="020F0502020204030204" pitchFamily="34" charset="0"/>
              </a:rPr>
              <a:t>:</a:t>
            </a:r>
          </a:p>
          <a:p>
            <a:pPr marL="338138" indent="0" algn="just" eaLnBrk="1" hangingPunct="1">
              <a:lnSpc>
                <a:spcPct val="90000"/>
              </a:lnSpc>
              <a:buNone/>
            </a:pPr>
            <a:r>
              <a:rPr lang="en-US" altLang="en-US" sz="1700" dirty="0" smtClean="0">
                <a:latin typeface="Calibri" panose="020F0502020204030204" pitchFamily="34" charset="0"/>
                <a:cs typeface="Calibri" panose="020F0502020204030204" pitchFamily="34" charset="0"/>
              </a:rPr>
              <a:t>The </a:t>
            </a:r>
            <a:r>
              <a:rPr lang="en-US" altLang="en-US" sz="1700" dirty="0">
                <a:latin typeface="Calibri" panose="020F0502020204030204" pitchFamily="34" charset="0"/>
                <a:cs typeface="Calibri" panose="020F0502020204030204" pitchFamily="34" charset="0"/>
              </a:rPr>
              <a:t>foreign companies operating in India through branches, shall be entitled to a deduction in respect of head office expenditure and it will be limited </a:t>
            </a:r>
            <a:r>
              <a:rPr lang="en-US" altLang="en-US" sz="1700" dirty="0" smtClean="0">
                <a:latin typeface="Calibri" panose="020F0502020204030204" pitchFamily="34" charset="0"/>
                <a:cs typeface="Calibri" panose="020F0502020204030204" pitchFamily="34" charset="0"/>
              </a:rPr>
              <a:t>to:</a:t>
            </a:r>
            <a:endParaRPr lang="en-US" altLang="en-US" sz="1700" dirty="0">
              <a:latin typeface="Calibri" panose="020F0502020204030204" pitchFamily="34" charset="0"/>
              <a:cs typeface="Calibri" panose="020F0502020204030204" pitchFamily="34" charset="0"/>
            </a:endParaRPr>
          </a:p>
          <a:p>
            <a:pPr marL="576263" indent="-238125" algn="just" eaLnBrk="1" hangingPunct="1">
              <a:lnSpc>
                <a:spcPct val="90000"/>
              </a:lnSpc>
              <a:buFont typeface="Wingdings" panose="05000000000000000000" pitchFamily="2" charset="2"/>
              <a:buChar char="Ø"/>
            </a:pPr>
            <a:r>
              <a:rPr lang="en-US" altLang="en-US" sz="1700" dirty="0">
                <a:latin typeface="Calibri" panose="020F0502020204030204" pitchFamily="34" charset="0"/>
                <a:cs typeface="Calibri" panose="020F0502020204030204" pitchFamily="34" charset="0"/>
              </a:rPr>
              <a:t>(a) an amount equal to 5% of the adjusted total income of the tax-payer for the relevant year: or</a:t>
            </a:r>
          </a:p>
          <a:p>
            <a:pPr marL="576263" indent="-238125" algn="just" eaLnBrk="1" hangingPunct="1">
              <a:lnSpc>
                <a:spcPct val="90000"/>
              </a:lnSpc>
              <a:buFont typeface="Wingdings" panose="05000000000000000000" pitchFamily="2" charset="2"/>
              <a:buChar char="Ø"/>
            </a:pPr>
            <a:r>
              <a:rPr lang="en-US" altLang="en-US" sz="1700" dirty="0" smtClean="0">
                <a:latin typeface="Calibri" panose="020F0502020204030204" pitchFamily="34" charset="0"/>
                <a:cs typeface="Calibri" panose="020F0502020204030204" pitchFamily="34" charset="0"/>
              </a:rPr>
              <a:t>(</a:t>
            </a:r>
            <a:r>
              <a:rPr lang="en-US" altLang="en-US" sz="1700" dirty="0">
                <a:latin typeface="Calibri" panose="020F0502020204030204" pitchFamily="34" charset="0"/>
                <a:cs typeface="Calibri" panose="020F0502020204030204" pitchFamily="34" charset="0"/>
              </a:rPr>
              <a:t>b) the actual amount of head office expenditure attributable to the business in India, whichever is the least. </a:t>
            </a:r>
            <a:endParaRPr lang="en-US" altLang="en-US" sz="1700" dirty="0" smtClean="0">
              <a:latin typeface="Calibri" panose="020F0502020204030204" pitchFamily="34" charset="0"/>
              <a:cs typeface="Calibri" panose="020F0502020204030204" pitchFamily="34" charset="0"/>
            </a:endParaRPr>
          </a:p>
          <a:p>
            <a:pPr marL="338138" indent="0" algn="just" eaLnBrk="1" hangingPunct="1">
              <a:lnSpc>
                <a:spcPct val="90000"/>
              </a:lnSpc>
              <a:buNone/>
            </a:pPr>
            <a:r>
              <a:rPr lang="en-US" altLang="en-US" sz="1700" dirty="0" smtClean="0">
                <a:latin typeface="Calibri" panose="020F0502020204030204" pitchFamily="34" charset="0"/>
                <a:cs typeface="Calibri" panose="020F0502020204030204" pitchFamily="34" charset="0"/>
              </a:rPr>
              <a:t>It </a:t>
            </a:r>
            <a:r>
              <a:rPr lang="en-US" altLang="en-US" sz="1700" dirty="0">
                <a:latin typeface="Calibri" panose="020F0502020204030204" pitchFamily="34" charset="0"/>
                <a:cs typeface="Calibri" panose="020F0502020204030204" pitchFamily="34" charset="0"/>
              </a:rPr>
              <a:t>covers all executive and general administration expenses including rent, </a:t>
            </a:r>
            <a:r>
              <a:rPr lang="en-US" altLang="en-US" sz="1700" dirty="0" smtClean="0">
                <a:latin typeface="Calibri" panose="020F0502020204030204" pitchFamily="34" charset="0"/>
                <a:cs typeface="Calibri" panose="020F0502020204030204" pitchFamily="34" charset="0"/>
              </a:rPr>
              <a:t>rates</a:t>
            </a:r>
            <a:r>
              <a:rPr lang="en-US" altLang="en-US" sz="1700" dirty="0">
                <a:latin typeface="Calibri" panose="020F0502020204030204" pitchFamily="34" charset="0"/>
                <a:cs typeface="Calibri" panose="020F0502020204030204" pitchFamily="34" charset="0"/>
              </a:rPr>
              <a:t>, taxes, insurance, salary, travelling etc. incurred outside India. </a:t>
            </a:r>
            <a:endParaRPr lang="en-US" altLang="en-US" sz="1700" dirty="0" smtClean="0">
              <a:latin typeface="Calibri" panose="020F0502020204030204" pitchFamily="34" charset="0"/>
              <a:cs typeface="Calibri" panose="020F0502020204030204" pitchFamily="34" charset="0"/>
            </a:endParaRPr>
          </a:p>
          <a:p>
            <a:pPr marL="338138" indent="0" algn="just" eaLnBrk="1" hangingPunct="1">
              <a:lnSpc>
                <a:spcPct val="90000"/>
              </a:lnSpc>
              <a:buNone/>
            </a:pPr>
            <a:endParaRPr lang="en-US" altLang="en-US" sz="1700" dirty="0">
              <a:latin typeface="Calibri" panose="020F0502020204030204" pitchFamily="34" charset="0"/>
              <a:cs typeface="Calibri" panose="020F0502020204030204" pitchFamily="34" charset="0"/>
            </a:endParaRPr>
          </a:p>
          <a:p>
            <a:pPr algn="just" eaLnBrk="1" hangingPunct="1">
              <a:lnSpc>
                <a:spcPct val="90000"/>
              </a:lnSpc>
            </a:pPr>
            <a:r>
              <a:rPr lang="en-US" altLang="en-US" sz="1700" u="sng" dirty="0" smtClean="0">
                <a:latin typeface="Calibri" panose="020F0502020204030204" pitchFamily="34" charset="0"/>
                <a:cs typeface="Calibri" panose="020F0502020204030204" pitchFamily="34" charset="0"/>
              </a:rPr>
              <a:t>Interest payable to Head Office of non-resident [</a:t>
            </a:r>
            <a:r>
              <a:rPr lang="en-US" altLang="en-US" sz="1700" u="sng" dirty="0" err="1" smtClean="0">
                <a:latin typeface="Calibri" panose="020F0502020204030204" pitchFamily="34" charset="0"/>
                <a:cs typeface="Calibri" panose="020F0502020204030204" pitchFamily="34" charset="0"/>
              </a:rPr>
              <a:t>Expl</a:t>
            </a:r>
            <a:r>
              <a:rPr lang="en-US" altLang="en-US" sz="1700" u="sng" dirty="0" smtClean="0">
                <a:latin typeface="Calibri" panose="020F0502020204030204" pitchFamily="34" charset="0"/>
                <a:cs typeface="Calibri" panose="020F0502020204030204" pitchFamily="34" charset="0"/>
              </a:rPr>
              <a:t>. (a) to Section 9(1)(v)]</a:t>
            </a:r>
            <a:r>
              <a:rPr lang="en-US" altLang="en-US" sz="1700" dirty="0" smtClean="0">
                <a:latin typeface="Calibri" panose="020F0502020204030204" pitchFamily="34" charset="0"/>
                <a:cs typeface="Calibri" panose="020F0502020204030204" pitchFamily="34" charset="0"/>
              </a:rPr>
              <a:t>:</a:t>
            </a:r>
            <a:endParaRPr lang="en-US" altLang="en-US" sz="1700" dirty="0">
              <a:latin typeface="Calibri" panose="020F0502020204030204" pitchFamily="34" charset="0"/>
              <a:cs typeface="Calibri" panose="020F0502020204030204" pitchFamily="34" charset="0"/>
            </a:endParaRPr>
          </a:p>
          <a:p>
            <a:pPr marL="623888" indent="-285750" algn="just" eaLnBrk="1" hangingPunct="1">
              <a:lnSpc>
                <a:spcPct val="90000"/>
              </a:lnSpc>
              <a:buFont typeface="Wingdings" panose="05000000000000000000" pitchFamily="2" charset="2"/>
              <a:buChar char="Ø"/>
            </a:pPr>
            <a:r>
              <a:rPr lang="en-US" altLang="en-US" sz="1700" dirty="0" smtClean="0">
                <a:latin typeface="Calibri" panose="020F0502020204030204" pitchFamily="34" charset="0"/>
                <a:cs typeface="Calibri" panose="020F0502020204030204" pitchFamily="34" charset="0"/>
              </a:rPr>
              <a:t>Interest </a:t>
            </a:r>
            <a:r>
              <a:rPr lang="en-US" altLang="en-US" sz="1700" dirty="0">
                <a:latin typeface="Calibri" panose="020F0502020204030204" pitchFamily="34" charset="0"/>
                <a:cs typeface="Calibri" panose="020F0502020204030204" pitchFamily="34" charset="0"/>
              </a:rPr>
              <a:t>payable by PE in India (e.g. by Branch of Foreign Bank) to H.O. or any PE outside India shall be deemed to accrue or arise in India and shall be chargeable to tax in addition to any income attributable to the PE in India</a:t>
            </a:r>
          </a:p>
          <a:p>
            <a:pPr marL="623888" indent="-285750" algn="just" eaLnBrk="1" hangingPunct="1">
              <a:lnSpc>
                <a:spcPct val="90000"/>
              </a:lnSpc>
              <a:buFont typeface="Wingdings" panose="05000000000000000000" pitchFamily="2" charset="2"/>
              <a:buChar char="Ø"/>
            </a:pPr>
            <a:r>
              <a:rPr lang="en-US" altLang="en-US" sz="1700" dirty="0" smtClean="0">
                <a:latin typeface="Calibri" panose="020F0502020204030204" pitchFamily="34" charset="0"/>
                <a:cs typeface="Calibri" panose="020F0502020204030204" pitchFamily="34" charset="0"/>
              </a:rPr>
              <a:t>PE </a:t>
            </a:r>
            <a:r>
              <a:rPr lang="en-US" altLang="en-US" sz="1700" dirty="0">
                <a:latin typeface="Calibri" panose="020F0502020204030204" pitchFamily="34" charset="0"/>
                <a:cs typeface="Calibri" panose="020F0502020204030204" pitchFamily="34" charset="0"/>
              </a:rPr>
              <a:t>in India shall be deemed to be a person separate and independent of the non-resident person of which it is a </a:t>
            </a:r>
            <a:r>
              <a:rPr lang="en-US" altLang="en-US" sz="1700" dirty="0" smtClean="0">
                <a:latin typeface="Calibri" panose="020F0502020204030204" pitchFamily="34" charset="0"/>
                <a:cs typeface="Calibri" panose="020F0502020204030204" pitchFamily="34" charset="0"/>
              </a:rPr>
              <a:t>PE </a:t>
            </a:r>
            <a:r>
              <a:rPr lang="en-US" altLang="en-US" sz="1700" dirty="0">
                <a:latin typeface="Calibri" panose="020F0502020204030204" pitchFamily="34" charset="0"/>
                <a:cs typeface="Calibri" panose="020F0502020204030204" pitchFamily="34" charset="0"/>
              </a:rPr>
              <a:t>and the provisions of the Act relating to computation of total income, determination of tax and collection and recovery shall apply accordingly</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0E7CE8E8-8DD0-45EC-B656-62F6EB20D53D}" type="slidenum">
              <a:rPr lang="en-US" altLang="en-US" sz="1400"/>
              <a:pPr eaLnBrk="1" hangingPunct="1"/>
              <a:t>63</a:t>
            </a:fld>
            <a:endParaRPr lang="en-US" altLang="en-US" sz="1400"/>
          </a:p>
        </p:txBody>
      </p:sp>
      <p:sp>
        <p:nvSpPr>
          <p:cNvPr id="49156" name="Rectangle 2"/>
          <p:cNvSpPr>
            <a:spLocks noGrp="1" noChangeArrowheads="1"/>
          </p:cNvSpPr>
          <p:nvPr>
            <p:ph type="title"/>
          </p:nvPr>
        </p:nvSpPr>
        <p:spPr/>
        <p:txBody>
          <a:bodyPr/>
          <a:lstStyle/>
          <a:p>
            <a:pPr eaLnBrk="1" hangingPunct="1"/>
            <a:r>
              <a:rPr lang="en-US" altLang="en-US" sz="4000" smtClean="0"/>
              <a:t>Taxation: S. 44DA</a:t>
            </a:r>
          </a:p>
        </p:txBody>
      </p:sp>
      <p:sp>
        <p:nvSpPr>
          <p:cNvPr id="49157" name="Rectangle 3"/>
          <p:cNvSpPr>
            <a:spLocks noGrp="1" noChangeArrowheads="1"/>
          </p:cNvSpPr>
          <p:nvPr>
            <p:ph type="body" idx="1"/>
          </p:nvPr>
        </p:nvSpPr>
        <p:spPr>
          <a:xfrm>
            <a:off x="1182688" y="2017713"/>
            <a:ext cx="7772400" cy="4459287"/>
          </a:xfrm>
        </p:spPr>
        <p:txBody>
          <a:bodyPr/>
          <a:lstStyle/>
          <a:p>
            <a:pPr algn="just" eaLnBrk="1" hangingPunct="1">
              <a:lnSpc>
                <a:spcPct val="90000"/>
              </a:lnSpc>
            </a:pPr>
            <a:r>
              <a:rPr lang="en-US" altLang="en-US" sz="2200" dirty="0" smtClean="0">
                <a:latin typeface="Calibri" panose="020F0502020204030204" pitchFamily="34" charset="0"/>
                <a:cs typeface="Calibri" panose="020F0502020204030204" pitchFamily="34" charset="0"/>
              </a:rPr>
              <a:t>This section applies to Non-resident (not being a company) or a foreign company receiving income by way of Royalty or Fees for Technical Services, right, property or contract in respect of which is effectively connected to a PE or fixed place of profession in India in pursuance of approved agreement. </a:t>
            </a:r>
          </a:p>
          <a:p>
            <a:pPr algn="just" eaLnBrk="1" hangingPunct="1">
              <a:lnSpc>
                <a:spcPct val="90000"/>
              </a:lnSpc>
            </a:pPr>
            <a:r>
              <a:rPr lang="en-US" altLang="en-US" sz="2200" dirty="0" smtClean="0">
                <a:latin typeface="Calibri" panose="020F0502020204030204" pitchFamily="34" charset="0"/>
                <a:cs typeface="Calibri" panose="020F0502020204030204" pitchFamily="34" charset="0"/>
              </a:rPr>
              <a:t>Income is computed under the head ‘Profits &amp; Gains of business or profession’ and taxed on net basis</a:t>
            </a:r>
          </a:p>
          <a:p>
            <a:pPr algn="just" eaLnBrk="1" hangingPunct="1">
              <a:lnSpc>
                <a:spcPct val="90000"/>
              </a:lnSpc>
            </a:pPr>
            <a:r>
              <a:rPr lang="en-US" altLang="en-US" sz="2200" dirty="0" smtClean="0">
                <a:latin typeface="Calibri" panose="020F0502020204030204" pitchFamily="34" charset="0"/>
                <a:cs typeface="Calibri" panose="020F0502020204030204" pitchFamily="34" charset="0"/>
              </a:rPr>
              <a:t>If income not effectively connected with the PE in India, then provisions of section 115A shall apply &amp; income will be taxed on gross basis</a:t>
            </a:r>
          </a:p>
          <a:p>
            <a:pPr algn="just" eaLnBrk="1" hangingPunct="1">
              <a:lnSpc>
                <a:spcPct val="90000"/>
              </a:lnSpc>
            </a:pPr>
            <a:r>
              <a:rPr lang="en-US" altLang="en-US" sz="2200" dirty="0" smtClean="0">
                <a:latin typeface="Calibri" panose="020F0502020204030204" pitchFamily="34" charset="0"/>
                <a:cs typeface="Calibri" panose="020F0502020204030204" pitchFamily="34" charset="0"/>
              </a:rPr>
              <a:t>Provisions of S. 44BB shall not apply (Note the exclusion u/s. 9(1)(vii)</a:t>
            </a:r>
          </a:p>
          <a:p>
            <a:pPr algn="just" eaLnBrk="1" hangingPunct="1">
              <a:lnSpc>
                <a:spcPct val="90000"/>
              </a:lnSpc>
            </a:pPr>
            <a:r>
              <a:rPr lang="en-US" altLang="en-US" sz="2200" dirty="0" smtClean="0">
                <a:latin typeface="Calibri" panose="020F0502020204030204" pitchFamily="34" charset="0"/>
                <a:cs typeface="Calibri" panose="020F0502020204030204" pitchFamily="34" charset="0"/>
              </a:rPr>
              <a:t>Articles 5 &amp; 7 of the DTAA also applies</a:t>
            </a:r>
          </a:p>
        </p:txBody>
      </p:sp>
    </p:spTree>
    <p:extLst>
      <p:ext uri="{BB962C8B-B14F-4D97-AF65-F5344CB8AC3E}">
        <p14:creationId xmlns:p14="http://schemas.microsoft.com/office/powerpoint/2010/main" val="154671508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xfrm>
            <a:off x="7086600"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6D4BD7E-2EF1-4D08-BFD2-EA35B9654A24}" type="slidenum">
              <a:rPr lang="en-US" altLang="en-US" sz="1400"/>
              <a:pPr eaLnBrk="1" hangingPunct="1"/>
              <a:t>64</a:t>
            </a:fld>
            <a:endParaRPr lang="en-US" altLang="en-US" sz="1400"/>
          </a:p>
        </p:txBody>
      </p:sp>
      <p:sp>
        <p:nvSpPr>
          <p:cNvPr id="50179" name="Rectangle 2"/>
          <p:cNvSpPr>
            <a:spLocks noGrp="1" noChangeArrowheads="1"/>
          </p:cNvSpPr>
          <p:nvPr>
            <p:ph type="title"/>
          </p:nvPr>
        </p:nvSpPr>
        <p:spPr/>
        <p:txBody>
          <a:bodyPr/>
          <a:lstStyle/>
          <a:p>
            <a:pPr eaLnBrk="1" hangingPunct="1"/>
            <a:r>
              <a:rPr lang="en-US" altLang="en-US" sz="4000" smtClean="0"/>
              <a:t>Taxation: S. 44DA</a:t>
            </a:r>
          </a:p>
        </p:txBody>
      </p:sp>
      <p:sp>
        <p:nvSpPr>
          <p:cNvPr id="50180"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graphicFrame>
        <p:nvGraphicFramePr>
          <p:cNvPr id="7" name="Table 6"/>
          <p:cNvGraphicFramePr>
            <a:graphicFrameLocks noGrp="1"/>
          </p:cNvGraphicFramePr>
          <p:nvPr/>
        </p:nvGraphicFramePr>
        <p:xfrm>
          <a:off x="381000" y="1844675"/>
          <a:ext cx="8458200" cy="4556125"/>
        </p:xfrm>
        <a:graphic>
          <a:graphicData uri="http://schemas.openxmlformats.org/drawingml/2006/table">
            <a:tbl>
              <a:tblPr firstRow="1" bandRow="1">
                <a:tableStyleId>{073A0DAA-6AF3-43AB-8588-CEC1D06C72B9}</a:tableStyleId>
              </a:tblPr>
              <a:tblGrid>
                <a:gridCol w="4343400"/>
                <a:gridCol w="1219200"/>
                <a:gridCol w="1447800"/>
                <a:gridCol w="1447800"/>
              </a:tblGrid>
              <a:tr h="1029740">
                <a:tc>
                  <a:txBody>
                    <a:bodyPr/>
                    <a:lstStyle/>
                    <a:p>
                      <a:r>
                        <a:rPr lang="en-US" sz="1400" dirty="0" smtClean="0">
                          <a:latin typeface="Calibri" pitchFamily="34" charset="0"/>
                          <a:cs typeface="Calibri" pitchFamily="34" charset="0"/>
                        </a:rPr>
                        <a:t>Receipts pursuant to agreement after 31.03.2003</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Rate</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Applicable Section</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Basis of taxation</a:t>
                      </a:r>
                      <a:endParaRPr lang="en-US" sz="1400" dirty="0">
                        <a:latin typeface="Calibri" pitchFamily="34" charset="0"/>
                        <a:cs typeface="Calibri" pitchFamily="34" charset="0"/>
                      </a:endParaRPr>
                    </a:p>
                  </a:txBody>
                  <a:tcPr/>
                </a:tc>
              </a:tr>
              <a:tr h="783185">
                <a:tc>
                  <a:txBody>
                    <a:bodyPr/>
                    <a:lstStyle/>
                    <a:p>
                      <a:r>
                        <a:rPr lang="en-US" sz="1400" dirty="0" smtClean="0">
                          <a:latin typeface="Calibri" pitchFamily="34" charset="0"/>
                          <a:cs typeface="Calibri" pitchFamily="34" charset="0"/>
                        </a:rPr>
                        <a:t>a) If effectively connected with PE or fixed place of profession even if Government approved or in accordance with industrial policy.</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40%+s.c.</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44DA</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Net</a:t>
                      </a:r>
                      <a:endParaRPr lang="en-US" sz="1400" dirty="0">
                        <a:latin typeface="Calibri" pitchFamily="34" charset="0"/>
                        <a:cs typeface="Calibri" pitchFamily="34" charset="0"/>
                      </a:endParaRPr>
                    </a:p>
                  </a:txBody>
                  <a:tcPr/>
                </a:tc>
              </a:tr>
              <a:tr h="1371600">
                <a:tc>
                  <a:txBody>
                    <a:bodyPr/>
                    <a:lstStyle/>
                    <a:p>
                      <a:r>
                        <a:rPr lang="en-US" sz="1400" dirty="0" smtClean="0">
                          <a:latin typeface="Calibri" pitchFamily="34" charset="0"/>
                          <a:cs typeface="Calibri" pitchFamily="34" charset="0"/>
                        </a:rPr>
                        <a:t>b) Not effectively connected with PE</a:t>
                      </a:r>
                    </a:p>
                    <a:p>
                      <a:r>
                        <a:rPr lang="en-US" sz="1400" dirty="0" smtClean="0">
                          <a:latin typeface="Calibri" pitchFamily="34" charset="0"/>
                          <a:cs typeface="Calibri" pitchFamily="34" charset="0"/>
                        </a:rPr>
                        <a:t>    i. Approved by Government or in</a:t>
                      </a:r>
                    </a:p>
                    <a:p>
                      <a:r>
                        <a:rPr lang="en-US" sz="1400" dirty="0" smtClean="0">
                          <a:latin typeface="Calibri" pitchFamily="34" charset="0"/>
                          <a:cs typeface="Calibri" pitchFamily="34" charset="0"/>
                        </a:rPr>
                        <a:t>       accordance with Industrial policy</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   ii. Not covered by (i.) above</a:t>
                      </a:r>
                      <a:endParaRPr lang="en-US" sz="1400" dirty="0">
                        <a:latin typeface="Calibri" pitchFamily="34" charset="0"/>
                        <a:cs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Calibri" pitchFamily="34" charset="0"/>
                          <a:cs typeface="Calibri" pitchFamily="34" charset="0"/>
                        </a:rPr>
                        <a:t>10%+s.c.</a:t>
                      </a:r>
                    </a:p>
                    <a:p>
                      <a:r>
                        <a:rPr lang="en-US" sz="1200" dirty="0" smtClean="0">
                          <a:latin typeface="Calibri" pitchFamily="34" charset="0"/>
                          <a:cs typeface="Calibri" pitchFamily="34" charset="0"/>
                        </a:rPr>
                        <a:t>(As amended by</a:t>
                      </a:r>
                      <a:r>
                        <a:rPr lang="en-US" sz="1200" baseline="0" dirty="0" smtClean="0">
                          <a:latin typeface="Calibri" pitchFamily="34" charset="0"/>
                          <a:cs typeface="Calibri" pitchFamily="34" charset="0"/>
                        </a:rPr>
                        <a:t> Finance Act, 2015)</a:t>
                      </a:r>
                      <a:endParaRPr lang="en-US" sz="1200" dirty="0" smtClean="0">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Calibri" pitchFamily="34" charset="0"/>
                          <a:cs typeface="Calibri" pitchFamily="34" charset="0"/>
                        </a:rPr>
                        <a:t>40%+s.c.</a:t>
                      </a:r>
                    </a:p>
                  </a:txBody>
                  <a:tcPr/>
                </a:tc>
                <a:tc>
                  <a:txBody>
                    <a:bodyPr/>
                    <a:lstStyle/>
                    <a:p>
                      <a:r>
                        <a:rPr lang="en-US" sz="1400" dirty="0" smtClean="0">
                          <a:latin typeface="Calibri" pitchFamily="34" charset="0"/>
                          <a:cs typeface="Calibri" pitchFamily="34" charset="0"/>
                        </a:rPr>
                        <a:t>115A</a:t>
                      </a:r>
                    </a:p>
                    <a:p>
                      <a:endParaRPr lang="en-US" sz="1400" dirty="0" smtClean="0">
                        <a:latin typeface="Calibri" pitchFamily="34" charset="0"/>
                        <a:cs typeface="Calibri" pitchFamily="34" charset="0"/>
                      </a:endParaRPr>
                    </a:p>
                    <a:p>
                      <a:endParaRPr lang="en-US" sz="1400" dirty="0" smtClean="0">
                        <a:latin typeface="Calibri" pitchFamily="34" charset="0"/>
                        <a:cs typeface="Calibri" pitchFamily="34" charset="0"/>
                      </a:endParaRPr>
                    </a:p>
                    <a:p>
                      <a:endParaRPr lang="en-US" sz="1400" dirty="0" smtClean="0">
                        <a:latin typeface="Calibri" pitchFamily="34" charset="0"/>
                        <a:cs typeface="Calibri" pitchFamily="34" charset="0"/>
                      </a:endParaRPr>
                    </a:p>
                    <a:p>
                      <a:r>
                        <a:rPr lang="nl-NL" sz="1400" dirty="0" smtClean="0">
                          <a:latin typeface="Calibri" pitchFamily="34" charset="0"/>
                          <a:cs typeface="Calibri" pitchFamily="34" charset="0"/>
                        </a:rPr>
                        <a:t>S.28 r.w. amended S.44D</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Gross</a:t>
                      </a:r>
                    </a:p>
                    <a:p>
                      <a:endParaRPr lang="en-US" sz="1400" dirty="0" smtClean="0">
                        <a:latin typeface="Calibri" pitchFamily="34" charset="0"/>
                        <a:cs typeface="Calibri" pitchFamily="34" charset="0"/>
                      </a:endParaRPr>
                    </a:p>
                    <a:p>
                      <a:endParaRPr lang="en-US" sz="1400" dirty="0" smtClean="0">
                        <a:latin typeface="Calibri" pitchFamily="34" charset="0"/>
                        <a:cs typeface="Calibri" pitchFamily="34" charset="0"/>
                      </a:endParaRP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Net (?)</a:t>
                      </a:r>
                      <a:endParaRPr lang="en-US" sz="1400" dirty="0">
                        <a:latin typeface="Calibri" pitchFamily="34" charset="0"/>
                        <a:cs typeface="Calibri" pitchFamily="34" charset="0"/>
                      </a:endParaRPr>
                    </a:p>
                  </a:txBody>
                  <a:tcPr/>
                </a:tc>
              </a:tr>
              <a:tr h="1371600">
                <a:tc>
                  <a:txBody>
                    <a:bodyPr/>
                    <a:lstStyle/>
                    <a:p>
                      <a:pPr marL="120650" indent="-120650">
                        <a:buFont typeface="Arial" pitchFamily="34" charset="0"/>
                        <a:buChar char="•"/>
                      </a:pPr>
                      <a:r>
                        <a:rPr lang="en-US" sz="1400" dirty="0" smtClean="0">
                          <a:latin typeface="Calibri" pitchFamily="34" charset="0"/>
                          <a:cs typeface="Calibri" pitchFamily="34" charset="0"/>
                        </a:rPr>
                        <a:t> Whether TDS necessarily @ 10% even if receipt effectively connected with FE’s PE?</a:t>
                      </a:r>
                    </a:p>
                    <a:p>
                      <a:pPr marL="120650" indent="-120650">
                        <a:buFont typeface="Arial" pitchFamily="34" charset="0"/>
                        <a:buChar char="•"/>
                      </a:pPr>
                      <a:r>
                        <a:rPr lang="en-US" sz="1400" dirty="0" smtClean="0">
                          <a:latin typeface="Calibri" pitchFamily="34" charset="0"/>
                          <a:cs typeface="Calibri" pitchFamily="34" charset="0"/>
                        </a:rPr>
                        <a:t> Applicability of Section 115A for payment by PE of FCO in India., Can that satisfy the term Indian concern? </a:t>
                      </a:r>
                    </a:p>
                    <a:p>
                      <a:pPr marL="120650" indent="-120650">
                        <a:buFont typeface="Arial" pitchFamily="34" charset="0"/>
                        <a:buChar char="•"/>
                      </a:pPr>
                      <a:r>
                        <a:rPr lang="en-US" sz="1400" dirty="0" smtClean="0">
                          <a:latin typeface="Calibri" pitchFamily="34" charset="0"/>
                          <a:cs typeface="Calibri" pitchFamily="34" charset="0"/>
                        </a:rPr>
                        <a:t> Allowance and reimbursements by</a:t>
                      </a:r>
                      <a:r>
                        <a:rPr lang="en-US" sz="1400" baseline="0" dirty="0" smtClean="0">
                          <a:latin typeface="Calibri" pitchFamily="34" charset="0"/>
                          <a:cs typeface="Calibri" pitchFamily="34" charset="0"/>
                        </a:rPr>
                        <a:t> NR’S PE in India to HO</a:t>
                      </a:r>
                      <a:endParaRPr lang="en-US" sz="1400" dirty="0">
                        <a:latin typeface="Calibri" pitchFamily="34" charset="0"/>
                        <a:cs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Calibri" pitchFamily="34" charset="0"/>
                        <a:cs typeface="Calibri" pitchFamily="34" charset="0"/>
                      </a:endParaRPr>
                    </a:p>
                  </a:txBody>
                  <a:tcPr/>
                </a:tc>
                <a:tc>
                  <a:txBody>
                    <a:bodyPr/>
                    <a:lstStyle/>
                    <a:p>
                      <a:endParaRPr lang="en-US" sz="1400" dirty="0">
                        <a:latin typeface="Calibri" pitchFamily="34" charset="0"/>
                        <a:cs typeface="Calibri" pitchFamily="34" charset="0"/>
                      </a:endParaRPr>
                    </a:p>
                  </a:txBody>
                  <a:tcPr/>
                </a:tc>
                <a:tc>
                  <a:txBody>
                    <a:bodyPr/>
                    <a:lstStyle/>
                    <a:p>
                      <a:endParaRPr lang="en-US" sz="1400" dirty="0">
                        <a:latin typeface="Calibri" pitchFamily="34" charset="0"/>
                        <a:cs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512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3DD5AD3-B0ED-4AE4-8D56-93B73C68DFDD}" type="slidenum">
              <a:rPr lang="en-US" altLang="en-US" sz="1400"/>
              <a:pPr eaLnBrk="1" hangingPunct="1"/>
              <a:t>65</a:t>
            </a:fld>
            <a:endParaRPr lang="en-US" altLang="en-US" sz="1400"/>
          </a:p>
        </p:txBody>
      </p:sp>
      <p:sp>
        <p:nvSpPr>
          <p:cNvPr id="51204" name="Rectangle 2"/>
          <p:cNvSpPr>
            <a:spLocks noGrp="1" noChangeArrowheads="1"/>
          </p:cNvSpPr>
          <p:nvPr>
            <p:ph type="title"/>
          </p:nvPr>
        </p:nvSpPr>
        <p:spPr/>
        <p:txBody>
          <a:bodyPr/>
          <a:lstStyle/>
          <a:p>
            <a:pPr eaLnBrk="1" hangingPunct="1"/>
            <a:r>
              <a:rPr lang="en-US" altLang="en-US" sz="4000" smtClean="0"/>
              <a:t>Exemptions to Non-residents</a:t>
            </a:r>
          </a:p>
        </p:txBody>
      </p:sp>
      <p:sp>
        <p:nvSpPr>
          <p:cNvPr id="51205" name="Rectangle 3"/>
          <p:cNvSpPr>
            <a:spLocks noGrp="1" noChangeArrowheads="1"/>
          </p:cNvSpPr>
          <p:nvPr>
            <p:ph type="body" idx="1"/>
          </p:nvPr>
        </p:nvSpPr>
        <p:spPr/>
        <p:txBody>
          <a:bodyPr/>
          <a:lstStyle/>
          <a:p>
            <a:pPr eaLnBrk="1" hangingPunct="1">
              <a:lnSpc>
                <a:spcPct val="90000"/>
              </a:lnSpc>
            </a:pPr>
            <a:r>
              <a:rPr lang="en-US" altLang="en-US" sz="2400" smtClean="0">
                <a:latin typeface="Calibri" panose="020F0502020204030204" pitchFamily="34" charset="0"/>
                <a:cs typeface="Calibri" panose="020F0502020204030204" pitchFamily="34" charset="0"/>
              </a:rPr>
              <a:t>Interest on NRE Deposit u/s. 10(4)(ii)</a:t>
            </a:r>
          </a:p>
          <a:p>
            <a:pPr eaLnBrk="1" hangingPunct="1">
              <a:lnSpc>
                <a:spcPct val="90000"/>
              </a:lnSpc>
            </a:pPr>
            <a:r>
              <a:rPr lang="en-US" altLang="en-US" sz="2400" smtClean="0">
                <a:latin typeface="Calibri" panose="020F0502020204030204" pitchFamily="34" charset="0"/>
                <a:cs typeface="Calibri" panose="020F0502020204030204" pitchFamily="34" charset="0"/>
              </a:rPr>
              <a:t>Remuneration received by an Individual u/s. 10(6)(vi)</a:t>
            </a:r>
          </a:p>
          <a:p>
            <a:pPr eaLnBrk="1" hangingPunct="1">
              <a:lnSpc>
                <a:spcPct val="90000"/>
              </a:lnSpc>
            </a:pPr>
            <a:r>
              <a:rPr lang="en-US" altLang="en-US" sz="2400" smtClean="0">
                <a:latin typeface="Calibri" panose="020F0502020204030204" pitchFamily="34" charset="0"/>
                <a:cs typeface="Calibri" panose="020F0502020204030204" pitchFamily="34" charset="0"/>
              </a:rPr>
              <a:t>Salary received from employment on a foreign ship u/s. 10(6)(viii)</a:t>
            </a:r>
          </a:p>
          <a:p>
            <a:pPr eaLnBrk="1" hangingPunct="1">
              <a:lnSpc>
                <a:spcPct val="90000"/>
              </a:lnSpc>
            </a:pPr>
            <a:r>
              <a:rPr lang="en-US" altLang="en-US" sz="2400" smtClean="0">
                <a:latin typeface="Calibri" panose="020F0502020204030204" pitchFamily="34" charset="0"/>
                <a:cs typeface="Calibri" panose="020F0502020204030204" pitchFamily="34" charset="0"/>
              </a:rPr>
              <a:t>Fees earned by consultant u/s. 10(8A)</a:t>
            </a:r>
          </a:p>
          <a:p>
            <a:pPr eaLnBrk="1" hangingPunct="1">
              <a:lnSpc>
                <a:spcPct val="90000"/>
              </a:lnSpc>
            </a:pPr>
            <a:r>
              <a:rPr lang="en-US" altLang="en-US" sz="2400" smtClean="0">
                <a:latin typeface="Calibri" panose="020F0502020204030204" pitchFamily="34" charset="0"/>
                <a:cs typeface="Calibri" panose="020F0502020204030204" pitchFamily="34" charset="0"/>
              </a:rPr>
              <a:t>Interest on specified securities u/s. 10(15)</a:t>
            </a:r>
          </a:p>
          <a:p>
            <a:pPr eaLnBrk="1" hangingPunct="1">
              <a:lnSpc>
                <a:spcPct val="90000"/>
              </a:lnSpc>
            </a:pPr>
            <a:r>
              <a:rPr lang="en-US" altLang="en-US" sz="2400" smtClean="0">
                <a:latin typeface="Calibri" panose="020F0502020204030204" pitchFamily="34" charset="0"/>
                <a:cs typeface="Calibri" panose="020F0502020204030204" pitchFamily="34" charset="0"/>
              </a:rPr>
              <a:t>International sporting event held in India u/s. 10(39)</a:t>
            </a:r>
          </a:p>
          <a:p>
            <a:pPr eaLnBrk="1" hangingPunct="1">
              <a:lnSpc>
                <a:spcPct val="90000"/>
              </a:lnSpc>
            </a:pPr>
            <a:r>
              <a:rPr lang="en-US" altLang="en-US" sz="2400" smtClean="0">
                <a:latin typeface="Calibri" panose="020F0502020204030204" pitchFamily="34" charset="0"/>
                <a:cs typeface="Calibri" panose="020F0502020204030204" pitchFamily="34" charset="0"/>
              </a:rPr>
              <a:t>Profits from units in FTZ/SEZ or an undertaking as EOU u/s. 10A, 10AA &amp; 10B</a:t>
            </a:r>
          </a:p>
          <a:p>
            <a:pPr eaLnBrk="1" hangingPunct="1">
              <a:lnSpc>
                <a:spcPct val="90000"/>
              </a:lnSpc>
            </a:pPr>
            <a:r>
              <a:rPr lang="en-US" altLang="en-US" sz="2400" smtClean="0">
                <a:latin typeface="Calibri" panose="020F0502020204030204" pitchFamily="34" charset="0"/>
                <a:cs typeface="Calibri" panose="020F0502020204030204" pitchFamily="34" charset="0"/>
              </a:rPr>
              <a:t>Eligible articles or things u/s. 10BA</a:t>
            </a:r>
          </a:p>
          <a:p>
            <a:pPr eaLnBrk="1" hangingPunct="1">
              <a:lnSpc>
                <a:spcPct val="90000"/>
              </a:lnSpc>
            </a:pPr>
            <a:endParaRPr lang="en-US" altLang="en-US" sz="2800" smtClean="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C3270F9-1FA9-4958-8BC6-84E94D10CABD}" type="slidenum">
              <a:rPr lang="en-US" altLang="en-US" sz="1400"/>
              <a:pPr eaLnBrk="1" hangingPunct="1"/>
              <a:t>66</a:t>
            </a:fld>
            <a:endParaRPr lang="en-US" altLang="en-US" sz="1400"/>
          </a:p>
        </p:txBody>
      </p:sp>
      <p:sp>
        <p:nvSpPr>
          <p:cNvPr id="52228" name="Rectangle 2"/>
          <p:cNvSpPr>
            <a:spLocks noGrp="1" noChangeArrowheads="1"/>
          </p:cNvSpPr>
          <p:nvPr>
            <p:ph type="title"/>
          </p:nvPr>
        </p:nvSpPr>
        <p:spPr/>
        <p:txBody>
          <a:bodyPr/>
          <a:lstStyle/>
          <a:p>
            <a:pPr eaLnBrk="1" hangingPunct="1"/>
            <a:r>
              <a:rPr lang="en-US" altLang="en-US" sz="4000" smtClean="0"/>
              <a:t>Exemptions to Non-residents (con’t)</a:t>
            </a:r>
          </a:p>
        </p:txBody>
      </p:sp>
      <p:sp>
        <p:nvSpPr>
          <p:cNvPr id="52229" name="Rectangle 3"/>
          <p:cNvSpPr>
            <a:spLocks noGrp="1" noChangeArrowheads="1"/>
          </p:cNvSpPr>
          <p:nvPr>
            <p:ph type="body" idx="1"/>
          </p:nvPr>
        </p:nvSpPr>
        <p:spPr>
          <a:xfrm>
            <a:off x="685800" y="2057400"/>
            <a:ext cx="8040688" cy="4114800"/>
          </a:xfrm>
        </p:spPr>
        <p:txBody>
          <a:bodyPr/>
          <a:lstStyle/>
          <a:p>
            <a:pPr eaLnBrk="1" hangingPunct="1">
              <a:lnSpc>
                <a:spcPct val="90000"/>
              </a:lnSpc>
            </a:pPr>
            <a:r>
              <a:rPr lang="en-US" altLang="en-US" sz="2000" dirty="0" smtClean="0">
                <a:latin typeface="Calibri" panose="020F0502020204030204" pitchFamily="34" charset="0"/>
                <a:cs typeface="Calibri" panose="020F0502020204030204" pitchFamily="34" charset="0"/>
              </a:rPr>
              <a:t>Income of Foreign Investment Fund / Investor in such fund registered with SEBI as Category I or a Category II Alternative Investment Fund is exempt from tax </a:t>
            </a:r>
          </a:p>
          <a:p>
            <a:pPr eaLnBrk="1" hangingPunct="1">
              <a:lnSpc>
                <a:spcPct val="90000"/>
              </a:lnSpc>
              <a:buFont typeface="Wingdings" panose="05000000000000000000" pitchFamily="2" charset="2"/>
              <a:buNone/>
            </a:pPr>
            <a:r>
              <a:rPr lang="en-US" altLang="en-US" sz="2000" dirty="0" smtClean="0">
                <a:latin typeface="Calibri" panose="020F0502020204030204" pitchFamily="34" charset="0"/>
                <a:cs typeface="Calibri" panose="020F0502020204030204" pitchFamily="34" charset="0"/>
              </a:rPr>
              <a:t>     [S. 10(23 FBA &amp; FBB)]</a:t>
            </a:r>
          </a:p>
          <a:p>
            <a:pPr lvl="1" eaLnBrk="1" hangingPunct="1">
              <a:lnSpc>
                <a:spcPct val="90000"/>
              </a:lnSpc>
              <a:buFont typeface="Wingdings" panose="05000000000000000000" pitchFamily="2" charset="2"/>
              <a:buChar char="Ø"/>
            </a:pPr>
            <a:endParaRPr lang="en-US" altLang="en-US" sz="1800" dirty="0" smtClean="0">
              <a:latin typeface="Calibri" panose="020F0502020204030204" pitchFamily="34" charset="0"/>
              <a:cs typeface="Calibri" panose="020F0502020204030204" pitchFamily="34" charset="0"/>
            </a:endParaRPr>
          </a:p>
          <a:p>
            <a:pPr eaLnBrk="1" hangingPunct="1">
              <a:lnSpc>
                <a:spcPct val="90000"/>
              </a:lnSpc>
            </a:pPr>
            <a:r>
              <a:rPr lang="en-US" altLang="en-US" sz="2000" dirty="0" smtClean="0">
                <a:latin typeface="Calibri" panose="020F0502020204030204" pitchFamily="34" charset="0"/>
                <a:cs typeface="Calibri" panose="020F0502020204030204" pitchFamily="34" charset="0"/>
              </a:rPr>
              <a:t>Such Investment Funds have ‘pass through status’ </a:t>
            </a:r>
            <a:r>
              <a:rPr lang="en-US" altLang="en-US" sz="2000" dirty="0" err="1" smtClean="0">
                <a:latin typeface="Calibri" panose="020F0502020204030204" pitchFamily="34" charset="0"/>
                <a:cs typeface="Calibri" panose="020F0502020204030204" pitchFamily="34" charset="0"/>
              </a:rPr>
              <a:t>i.e</a:t>
            </a:r>
            <a:r>
              <a:rPr lang="en-US" altLang="en-US" sz="2000" dirty="0" smtClean="0">
                <a:latin typeface="Calibri" panose="020F0502020204030204" pitchFamily="34" charset="0"/>
                <a:cs typeface="Calibri" panose="020F0502020204030204" pitchFamily="34" charset="0"/>
              </a:rPr>
              <a:t>  investors in Investment Funds are taxed on any income distributed by the Investment Funds (S. 115UB)</a:t>
            </a:r>
          </a:p>
          <a:p>
            <a:pPr lvl="1" eaLnBrk="1" hangingPunct="1">
              <a:lnSpc>
                <a:spcPct val="90000"/>
              </a:lnSpc>
              <a:buFont typeface="Wingdings" panose="05000000000000000000" pitchFamily="2" charset="2"/>
              <a:buChar char="Ø"/>
            </a:pPr>
            <a:r>
              <a:rPr lang="en-US" altLang="en-US" sz="1800" dirty="0" smtClean="0">
                <a:latin typeface="Calibri" panose="020F0502020204030204" pitchFamily="34" charset="0"/>
                <a:cs typeface="Calibri" panose="020F0502020204030204" pitchFamily="34" charset="0"/>
              </a:rPr>
              <a:t>Tax treatment depends on nature of income viz. dividend, short-term gains, long-term gains</a:t>
            </a:r>
          </a:p>
          <a:p>
            <a:pPr lvl="1" eaLnBrk="1" hangingPunct="1">
              <a:lnSpc>
                <a:spcPct val="90000"/>
              </a:lnSpc>
              <a:buFont typeface="Wingdings" panose="05000000000000000000" pitchFamily="2" charset="2"/>
              <a:buNone/>
            </a:pPr>
            <a:endParaRPr lang="en-US" altLang="en-US" sz="1800" dirty="0" smtClean="0">
              <a:latin typeface="Calibri" panose="020F0502020204030204" pitchFamily="34" charset="0"/>
              <a:cs typeface="Calibri" panose="020F0502020204030204" pitchFamily="34" charset="0"/>
            </a:endParaRPr>
          </a:p>
          <a:p>
            <a:pPr eaLnBrk="1" hangingPunct="1">
              <a:lnSpc>
                <a:spcPct val="90000"/>
              </a:lnSpc>
            </a:pPr>
            <a:r>
              <a:rPr lang="en-US" altLang="en-US" sz="2000" dirty="0" smtClean="0">
                <a:latin typeface="Calibri" panose="020F0502020204030204" pitchFamily="34" charset="0"/>
                <a:cs typeface="Calibri" panose="020F0502020204030204" pitchFamily="34" charset="0"/>
              </a:rPr>
              <a:t>No tax exemption for unregistered Investment Funds</a:t>
            </a:r>
          </a:p>
          <a:p>
            <a:pPr lvl="1" eaLnBrk="1" hangingPunct="1">
              <a:lnSpc>
                <a:spcPct val="90000"/>
              </a:lnSpc>
              <a:buFont typeface="Wingdings" panose="05000000000000000000" pitchFamily="2" charset="2"/>
              <a:buChar char="Ø"/>
            </a:pPr>
            <a:r>
              <a:rPr lang="en-US" altLang="en-US" sz="1800" dirty="0" smtClean="0">
                <a:latin typeface="Calibri" panose="020F0502020204030204" pitchFamily="34" charset="0"/>
                <a:cs typeface="Calibri" panose="020F0502020204030204" pitchFamily="34" charset="0"/>
              </a:rPr>
              <a:t>It can however avail benefits of DTAA if India has with that jurisdiction</a:t>
            </a:r>
            <a:endParaRPr lang="en-US" altLang="en-US" sz="2000" dirty="0" smtClean="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E3E0E6D-1495-4316-B06C-47C5EC93F0C5}" type="slidenum">
              <a:rPr lang="en-US" altLang="en-US" sz="1400"/>
              <a:pPr eaLnBrk="1" hangingPunct="1"/>
              <a:t>67</a:t>
            </a:fld>
            <a:endParaRPr lang="en-US" altLang="en-US" sz="1400"/>
          </a:p>
        </p:txBody>
      </p:sp>
      <p:sp>
        <p:nvSpPr>
          <p:cNvPr id="53252" name="Rectangle 2"/>
          <p:cNvSpPr>
            <a:spLocks noGrp="1" noChangeArrowheads="1"/>
          </p:cNvSpPr>
          <p:nvPr>
            <p:ph type="title"/>
          </p:nvPr>
        </p:nvSpPr>
        <p:spPr/>
        <p:txBody>
          <a:bodyPr/>
          <a:lstStyle/>
          <a:p>
            <a:pPr eaLnBrk="1" hangingPunct="1"/>
            <a:r>
              <a:rPr lang="en-US" altLang="en-US" sz="4000" smtClean="0"/>
              <a:t>Exemptions to Non-residents (con’t)</a:t>
            </a:r>
          </a:p>
        </p:txBody>
      </p:sp>
      <p:sp>
        <p:nvSpPr>
          <p:cNvPr id="53253" name="Rectangle 3"/>
          <p:cNvSpPr>
            <a:spLocks noGrp="1" noChangeArrowheads="1"/>
          </p:cNvSpPr>
          <p:nvPr>
            <p:ph type="body" idx="1"/>
          </p:nvPr>
        </p:nvSpPr>
        <p:spPr>
          <a:xfrm>
            <a:off x="685800" y="2057400"/>
            <a:ext cx="8040688" cy="4114800"/>
          </a:xfrm>
        </p:spPr>
        <p:txBody>
          <a:bodyPr/>
          <a:lstStyle/>
          <a:p>
            <a:pPr eaLnBrk="1" hangingPunct="1">
              <a:lnSpc>
                <a:spcPct val="90000"/>
              </a:lnSpc>
            </a:pPr>
            <a:r>
              <a:rPr lang="en-US" altLang="en-US" sz="2400" smtClean="0">
                <a:latin typeface="Calibri" panose="020F0502020204030204" pitchFamily="34" charset="0"/>
                <a:cs typeface="Calibri" panose="020F0502020204030204" pitchFamily="34" charset="0"/>
              </a:rPr>
              <a:t>Capital Gains on Units of Unit Scheme, 1964 </a:t>
            </a:r>
          </a:p>
          <a:p>
            <a:pPr eaLnBrk="1" hangingPunct="1">
              <a:lnSpc>
                <a:spcPct val="90000"/>
              </a:lnSpc>
              <a:buFont typeface="Wingdings" panose="05000000000000000000" pitchFamily="2" charset="2"/>
              <a:buNone/>
            </a:pPr>
            <a:r>
              <a:rPr lang="en-US" altLang="en-US" sz="2400" smtClean="0">
                <a:latin typeface="Calibri" panose="020F0502020204030204" pitchFamily="34" charset="0"/>
                <a:cs typeface="Calibri" panose="020F0502020204030204" pitchFamily="34" charset="0"/>
              </a:rPr>
              <a:t>[S. 10(33)]</a:t>
            </a:r>
          </a:p>
          <a:p>
            <a:pPr eaLnBrk="1" hangingPunct="1">
              <a:lnSpc>
                <a:spcPct val="90000"/>
              </a:lnSpc>
            </a:pPr>
            <a:r>
              <a:rPr lang="en-US" altLang="en-US" sz="2400" smtClean="0">
                <a:latin typeface="Calibri" panose="020F0502020204030204" pitchFamily="34" charset="0"/>
                <a:cs typeface="Calibri" panose="020F0502020204030204" pitchFamily="34" charset="0"/>
              </a:rPr>
              <a:t>Any income by way of dividend referred to u/s. 115   </a:t>
            </a:r>
          </a:p>
          <a:p>
            <a:pPr eaLnBrk="1" hangingPunct="1">
              <a:lnSpc>
                <a:spcPct val="90000"/>
              </a:lnSpc>
              <a:buFont typeface="Wingdings" panose="05000000000000000000" pitchFamily="2" charset="2"/>
              <a:buNone/>
            </a:pPr>
            <a:r>
              <a:rPr lang="en-US" altLang="en-US" sz="2400" smtClean="0">
                <a:latin typeface="Calibri" panose="020F0502020204030204" pitchFamily="34" charset="0"/>
                <a:cs typeface="Calibri" panose="020F0502020204030204" pitchFamily="34" charset="0"/>
              </a:rPr>
              <a:t>[S. 10(34)]</a:t>
            </a:r>
          </a:p>
          <a:p>
            <a:pPr eaLnBrk="1" hangingPunct="1">
              <a:lnSpc>
                <a:spcPct val="90000"/>
              </a:lnSpc>
            </a:pPr>
            <a:r>
              <a:rPr lang="en-US" altLang="en-US" sz="2400" smtClean="0">
                <a:latin typeface="Calibri" panose="020F0502020204030204" pitchFamily="34" charset="0"/>
                <a:cs typeface="Calibri" panose="020F0502020204030204" pitchFamily="34" charset="0"/>
              </a:rPr>
              <a:t>Any income received in respect of units of Mutual Funds</a:t>
            </a:r>
          </a:p>
          <a:p>
            <a:pPr eaLnBrk="1" hangingPunct="1">
              <a:lnSpc>
                <a:spcPct val="90000"/>
              </a:lnSpc>
              <a:buFont typeface="Wingdings" panose="05000000000000000000" pitchFamily="2" charset="2"/>
              <a:buNone/>
            </a:pPr>
            <a:r>
              <a:rPr lang="en-US" altLang="en-US" sz="2400" smtClean="0">
                <a:latin typeface="Calibri" panose="020F0502020204030204" pitchFamily="34" charset="0"/>
                <a:cs typeface="Calibri" panose="020F0502020204030204" pitchFamily="34" charset="0"/>
              </a:rPr>
              <a:t>[S.10(35)]</a:t>
            </a:r>
          </a:p>
          <a:p>
            <a:pPr eaLnBrk="1" hangingPunct="1">
              <a:lnSpc>
                <a:spcPct val="90000"/>
              </a:lnSpc>
            </a:pPr>
            <a:r>
              <a:rPr lang="en-US" altLang="en-US" sz="2400" smtClean="0">
                <a:latin typeface="Calibri" panose="020F0502020204030204" pitchFamily="34" charset="0"/>
                <a:cs typeface="Calibri" panose="020F0502020204030204" pitchFamily="34" charset="0"/>
              </a:rPr>
              <a:t>Long term capital gains on Equity shares and Units of Equity oriented Mutual Funds on which STT is paid    </a:t>
            </a:r>
          </a:p>
          <a:p>
            <a:pPr eaLnBrk="1" hangingPunct="1">
              <a:lnSpc>
                <a:spcPct val="90000"/>
              </a:lnSpc>
              <a:buFont typeface="Wingdings" panose="05000000000000000000" pitchFamily="2" charset="2"/>
              <a:buNone/>
            </a:pPr>
            <a:r>
              <a:rPr lang="en-US" altLang="en-US" sz="2400" smtClean="0">
                <a:latin typeface="Calibri" panose="020F0502020204030204" pitchFamily="34" charset="0"/>
                <a:cs typeface="Calibri" panose="020F0502020204030204" pitchFamily="34" charset="0"/>
              </a:rPr>
              <a:t>[S. 10(38)] </a:t>
            </a:r>
            <a:endParaRPr lang="en-US" altLang="en-US" sz="2000" smtClean="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E3E0E6D-1495-4316-B06C-47C5EC93F0C5}" type="slidenum">
              <a:rPr lang="en-US" altLang="en-US" sz="1400"/>
              <a:pPr eaLnBrk="1" hangingPunct="1"/>
              <a:t>68</a:t>
            </a:fld>
            <a:endParaRPr lang="en-US" altLang="en-US" sz="1400"/>
          </a:p>
        </p:txBody>
      </p:sp>
      <p:sp>
        <p:nvSpPr>
          <p:cNvPr id="53252" name="Rectangle 2"/>
          <p:cNvSpPr>
            <a:spLocks noGrp="1" noChangeArrowheads="1"/>
          </p:cNvSpPr>
          <p:nvPr>
            <p:ph type="title"/>
          </p:nvPr>
        </p:nvSpPr>
        <p:spPr/>
        <p:txBody>
          <a:bodyPr/>
          <a:lstStyle/>
          <a:p>
            <a:pPr eaLnBrk="1" hangingPunct="1"/>
            <a:r>
              <a:rPr lang="en-US" altLang="en-US" sz="3200" dirty="0" smtClean="0"/>
              <a:t>S. 195 - Withholding Tax on payments to Non-residents</a:t>
            </a:r>
          </a:p>
        </p:txBody>
      </p:sp>
      <p:sp>
        <p:nvSpPr>
          <p:cNvPr id="53253" name="Rectangle 3"/>
          <p:cNvSpPr>
            <a:spLocks noGrp="1" noChangeArrowheads="1"/>
          </p:cNvSpPr>
          <p:nvPr>
            <p:ph type="body" idx="1"/>
          </p:nvPr>
        </p:nvSpPr>
        <p:spPr>
          <a:xfrm>
            <a:off x="654318" y="1905000"/>
            <a:ext cx="8040688" cy="4419600"/>
          </a:xfrm>
        </p:spPr>
        <p:txBody>
          <a:bodyPr/>
          <a:lstStyle/>
          <a:p>
            <a:pPr eaLnBrk="1" hangingPunct="1">
              <a:lnSpc>
                <a:spcPct val="90000"/>
              </a:lnSpc>
            </a:pPr>
            <a:r>
              <a:rPr lang="en-US" altLang="en-US" sz="1800" dirty="0">
                <a:latin typeface="Calibri" panose="020F0502020204030204" pitchFamily="34" charset="0"/>
                <a:cs typeface="Calibri" panose="020F0502020204030204" pitchFamily="34" charset="0"/>
              </a:rPr>
              <a:t>Any person responsible for paying to a non-resident, not being a company, </a:t>
            </a:r>
            <a:r>
              <a:rPr lang="en-US" altLang="en-US" sz="1800" dirty="0" smtClean="0">
                <a:latin typeface="Calibri" panose="020F0502020204030204" pitchFamily="34" charset="0"/>
                <a:cs typeface="Calibri" panose="020F0502020204030204" pitchFamily="34" charset="0"/>
              </a:rPr>
              <a:t>or to </a:t>
            </a:r>
            <a:r>
              <a:rPr lang="en-US" altLang="en-US" sz="1800" dirty="0">
                <a:latin typeface="Calibri" panose="020F0502020204030204" pitchFamily="34" charset="0"/>
                <a:cs typeface="Calibri" panose="020F0502020204030204" pitchFamily="34" charset="0"/>
              </a:rPr>
              <a:t>a foreign company, any interest or any other sum chargeable under </a:t>
            </a:r>
            <a:r>
              <a:rPr lang="en-US" altLang="en-US" sz="1800" dirty="0" smtClean="0">
                <a:latin typeface="Calibri" panose="020F0502020204030204" pitchFamily="34" charset="0"/>
                <a:cs typeface="Calibri" panose="020F0502020204030204" pitchFamily="34" charset="0"/>
              </a:rPr>
              <a:t>the provisions </a:t>
            </a:r>
            <a:r>
              <a:rPr lang="en-US" altLang="en-US" sz="1800" dirty="0">
                <a:latin typeface="Calibri" panose="020F0502020204030204" pitchFamily="34" charset="0"/>
                <a:cs typeface="Calibri" panose="020F0502020204030204" pitchFamily="34" charset="0"/>
              </a:rPr>
              <a:t>of this Act (not being income chargeable under the head “</a:t>
            </a:r>
            <a:r>
              <a:rPr lang="en-US" altLang="en-US" sz="1800" dirty="0" smtClean="0">
                <a:latin typeface="Calibri" panose="020F0502020204030204" pitchFamily="34" charset="0"/>
                <a:cs typeface="Calibri" panose="020F0502020204030204" pitchFamily="34" charset="0"/>
              </a:rPr>
              <a:t>Salaries” shall</a:t>
            </a:r>
            <a:r>
              <a:rPr lang="en-US" altLang="en-US" sz="1800" dirty="0">
                <a:latin typeface="Calibri" panose="020F0502020204030204" pitchFamily="34" charset="0"/>
                <a:cs typeface="Calibri" panose="020F0502020204030204" pitchFamily="34" charset="0"/>
              </a:rPr>
              <a:t>, at the time of credit of such income to the account of the payee or at </a:t>
            </a:r>
            <a:r>
              <a:rPr lang="en-US" altLang="en-US" sz="1800" dirty="0" smtClean="0">
                <a:latin typeface="Calibri" panose="020F0502020204030204" pitchFamily="34" charset="0"/>
                <a:cs typeface="Calibri" panose="020F0502020204030204" pitchFamily="34" charset="0"/>
              </a:rPr>
              <a:t>the time </a:t>
            </a:r>
            <a:r>
              <a:rPr lang="en-US" altLang="en-US" sz="1800" dirty="0">
                <a:latin typeface="Calibri" panose="020F0502020204030204" pitchFamily="34" charset="0"/>
                <a:cs typeface="Calibri" panose="020F0502020204030204" pitchFamily="34" charset="0"/>
              </a:rPr>
              <a:t>of payment thereof in cash or by the issue of a </a:t>
            </a:r>
            <a:r>
              <a:rPr lang="en-US" altLang="en-US" sz="1800" dirty="0" err="1">
                <a:latin typeface="Calibri" panose="020F0502020204030204" pitchFamily="34" charset="0"/>
                <a:cs typeface="Calibri" panose="020F0502020204030204" pitchFamily="34" charset="0"/>
              </a:rPr>
              <a:t>cheque</a:t>
            </a:r>
            <a:r>
              <a:rPr lang="en-US" altLang="en-US" sz="1800" dirty="0">
                <a:latin typeface="Calibri" panose="020F0502020204030204" pitchFamily="34" charset="0"/>
                <a:cs typeface="Calibri" panose="020F0502020204030204" pitchFamily="34" charset="0"/>
              </a:rPr>
              <a:t> or draft or by </a:t>
            </a:r>
            <a:r>
              <a:rPr lang="en-US" altLang="en-US" sz="1800" dirty="0" smtClean="0">
                <a:latin typeface="Calibri" panose="020F0502020204030204" pitchFamily="34" charset="0"/>
                <a:cs typeface="Calibri" panose="020F0502020204030204" pitchFamily="34" charset="0"/>
              </a:rPr>
              <a:t>any other </a:t>
            </a:r>
            <a:r>
              <a:rPr lang="en-US" altLang="en-US" sz="1800" dirty="0">
                <a:latin typeface="Calibri" panose="020F0502020204030204" pitchFamily="34" charset="0"/>
                <a:cs typeface="Calibri" panose="020F0502020204030204" pitchFamily="34" charset="0"/>
              </a:rPr>
              <a:t>mode, whichever is earlier, deduct income-tax thereon at the rates </a:t>
            </a:r>
            <a:r>
              <a:rPr lang="en-US" altLang="en-US" sz="1800" dirty="0" smtClean="0">
                <a:latin typeface="Calibri" panose="020F0502020204030204" pitchFamily="34" charset="0"/>
                <a:cs typeface="Calibri" panose="020F0502020204030204" pitchFamily="34" charset="0"/>
              </a:rPr>
              <a:t>in force.</a:t>
            </a:r>
            <a:endParaRPr lang="en-US" altLang="en-US" sz="1800" dirty="0">
              <a:latin typeface="Calibri" panose="020F0502020204030204" pitchFamily="34" charset="0"/>
              <a:cs typeface="Calibri" panose="020F0502020204030204" pitchFamily="34" charset="0"/>
            </a:endParaRPr>
          </a:p>
          <a:p>
            <a:pPr lvl="1" eaLnBrk="1" hangingPunct="1">
              <a:lnSpc>
                <a:spcPct val="90000"/>
              </a:lnSpc>
              <a:buFont typeface="Wingdings" panose="05000000000000000000" pitchFamily="2" charset="2"/>
              <a:buChar char="Ø"/>
            </a:pPr>
            <a:r>
              <a:rPr lang="en-US" altLang="en-US" sz="1800" dirty="0" smtClean="0">
                <a:latin typeface="Calibri" panose="020F0502020204030204" pitchFamily="34" charset="0"/>
                <a:cs typeface="Calibri" panose="020F0502020204030204" pitchFamily="34" charset="0"/>
              </a:rPr>
              <a:t>Applies </a:t>
            </a:r>
            <a:r>
              <a:rPr lang="en-US" altLang="en-US" sz="1800" dirty="0">
                <a:latin typeface="Calibri" panose="020F0502020204030204" pitchFamily="34" charset="0"/>
                <a:cs typeface="Calibri" panose="020F0502020204030204" pitchFamily="34" charset="0"/>
              </a:rPr>
              <a:t>to payments made of any interest or ‘any other sum’ to NR</a:t>
            </a:r>
          </a:p>
          <a:p>
            <a:pPr lvl="1" eaLnBrk="1" hangingPunct="1">
              <a:lnSpc>
                <a:spcPct val="90000"/>
              </a:lnSpc>
              <a:buFont typeface="Wingdings" panose="05000000000000000000" pitchFamily="2" charset="2"/>
              <a:buChar char="Ø"/>
            </a:pPr>
            <a:r>
              <a:rPr lang="en-US" altLang="en-US" sz="1800" dirty="0" smtClean="0">
                <a:latin typeface="Calibri" panose="020F0502020204030204" pitchFamily="34" charset="0"/>
                <a:cs typeface="Calibri" panose="020F0502020204030204" pitchFamily="34" charset="0"/>
              </a:rPr>
              <a:t>Obligation </a:t>
            </a:r>
            <a:r>
              <a:rPr lang="en-US" altLang="en-US" sz="1800" dirty="0">
                <a:latin typeface="Calibri" panose="020F0502020204030204" pitchFamily="34" charset="0"/>
                <a:cs typeface="Calibri" panose="020F0502020204030204" pitchFamily="34" charset="0"/>
              </a:rPr>
              <a:t>to withhold tax if payment is chargeable</a:t>
            </a:r>
          </a:p>
          <a:p>
            <a:pPr lvl="1" eaLnBrk="1" hangingPunct="1">
              <a:lnSpc>
                <a:spcPct val="90000"/>
              </a:lnSpc>
              <a:buFont typeface="Wingdings" panose="05000000000000000000" pitchFamily="2" charset="2"/>
              <a:buChar char="Ø"/>
            </a:pPr>
            <a:r>
              <a:rPr lang="en-US" altLang="en-US" sz="1800" dirty="0" smtClean="0">
                <a:latin typeface="Calibri" panose="020F0502020204030204" pitchFamily="34" charset="0"/>
                <a:cs typeface="Calibri" panose="020F0502020204030204" pitchFamily="34" charset="0"/>
              </a:rPr>
              <a:t>Does </a:t>
            </a:r>
            <a:r>
              <a:rPr lang="en-US" altLang="en-US" sz="1800" dirty="0">
                <a:latin typeface="Calibri" panose="020F0502020204030204" pitchFamily="34" charset="0"/>
                <a:cs typeface="Calibri" panose="020F0502020204030204" pitchFamily="34" charset="0"/>
              </a:rPr>
              <a:t>not apply to “Salaries”</a:t>
            </a:r>
          </a:p>
          <a:p>
            <a:pPr lvl="1" eaLnBrk="1" hangingPunct="1">
              <a:lnSpc>
                <a:spcPct val="90000"/>
              </a:lnSpc>
              <a:buFont typeface="Wingdings" panose="05000000000000000000" pitchFamily="2" charset="2"/>
              <a:buChar char="Ø"/>
            </a:pPr>
            <a:r>
              <a:rPr lang="en-US" altLang="en-US" sz="1800" dirty="0" smtClean="0">
                <a:latin typeface="Calibri" panose="020F0502020204030204" pitchFamily="34" charset="0"/>
                <a:cs typeface="Calibri" panose="020F0502020204030204" pitchFamily="34" charset="0"/>
              </a:rPr>
              <a:t>Deduction </a:t>
            </a:r>
            <a:r>
              <a:rPr lang="en-US" altLang="en-US" sz="1800" dirty="0">
                <a:latin typeface="Calibri" panose="020F0502020204030204" pitchFamily="34" charset="0"/>
                <a:cs typeface="Calibri" panose="020F0502020204030204" pitchFamily="34" charset="0"/>
              </a:rPr>
              <a:t>at earlier of payment or credit</a:t>
            </a:r>
          </a:p>
          <a:p>
            <a:pPr lvl="1" eaLnBrk="1" hangingPunct="1">
              <a:lnSpc>
                <a:spcPct val="90000"/>
              </a:lnSpc>
              <a:buFont typeface="Wingdings" panose="05000000000000000000" pitchFamily="2" charset="2"/>
              <a:buChar char="Ø"/>
            </a:pPr>
            <a:r>
              <a:rPr lang="en-US" altLang="en-US" sz="1800" dirty="0" smtClean="0">
                <a:latin typeface="Calibri" panose="020F0502020204030204" pitchFamily="34" charset="0"/>
                <a:cs typeface="Calibri" panose="020F0502020204030204" pitchFamily="34" charset="0"/>
              </a:rPr>
              <a:t>Deduction </a:t>
            </a:r>
            <a:r>
              <a:rPr lang="en-US" altLang="en-US" sz="1800" dirty="0">
                <a:latin typeface="Calibri" panose="020F0502020204030204" pitchFamily="34" charset="0"/>
                <a:cs typeface="Calibri" panose="020F0502020204030204" pitchFamily="34" charset="0"/>
              </a:rPr>
              <a:t>at the rates in force – Sec 2 (37A</a:t>
            </a:r>
            <a:r>
              <a:rPr lang="en-US" altLang="en-US" sz="1800" dirty="0" smtClean="0">
                <a:latin typeface="Calibri" panose="020F0502020204030204" pitchFamily="34" charset="0"/>
                <a:cs typeface="Calibri" panose="020F0502020204030204" pitchFamily="34" charset="0"/>
              </a:rPr>
              <a:t>)</a:t>
            </a:r>
          </a:p>
          <a:p>
            <a:pPr lvl="1" eaLnBrk="1" hangingPunct="1">
              <a:lnSpc>
                <a:spcPct val="90000"/>
              </a:lnSpc>
              <a:buFont typeface="Wingdings" panose="05000000000000000000" pitchFamily="2" charset="2"/>
              <a:buChar char="Ø"/>
            </a:pPr>
            <a:endParaRPr lang="en-US" altLang="en-U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
            </a:pPr>
            <a:r>
              <a:rPr lang="en-US" altLang="en-US" sz="1800" dirty="0">
                <a:latin typeface="Calibri" panose="020F0502020204030204" pitchFamily="34" charset="0"/>
                <a:cs typeface="Calibri" panose="020F0502020204030204" pitchFamily="34" charset="0"/>
              </a:rPr>
              <a:t>Obligation to withhold taxes also applies to Non-Residents</a:t>
            </a:r>
            <a:endParaRPr lang="en-US" altLang="en-US" sz="18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32971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E3E0E6D-1495-4316-B06C-47C5EC93F0C5}" type="slidenum">
              <a:rPr lang="en-US" altLang="en-US" sz="1400"/>
              <a:pPr eaLnBrk="1" hangingPunct="1"/>
              <a:t>69</a:t>
            </a:fld>
            <a:endParaRPr lang="en-US" altLang="en-US" sz="1400"/>
          </a:p>
        </p:txBody>
      </p:sp>
      <p:sp>
        <p:nvSpPr>
          <p:cNvPr id="53252" name="Rectangle 2"/>
          <p:cNvSpPr>
            <a:spLocks noGrp="1" noChangeArrowheads="1"/>
          </p:cNvSpPr>
          <p:nvPr>
            <p:ph type="title"/>
          </p:nvPr>
        </p:nvSpPr>
        <p:spPr/>
        <p:txBody>
          <a:bodyPr/>
          <a:lstStyle/>
          <a:p>
            <a:pPr eaLnBrk="1" hangingPunct="1"/>
            <a:r>
              <a:rPr lang="en-US" altLang="en-US" sz="3200" dirty="0" smtClean="0"/>
              <a:t>S. 195 (6) – Furnishing of Information</a:t>
            </a:r>
          </a:p>
        </p:txBody>
      </p:sp>
      <p:sp>
        <p:nvSpPr>
          <p:cNvPr id="53253" name="Rectangle 3"/>
          <p:cNvSpPr>
            <a:spLocks noGrp="1" noChangeArrowheads="1"/>
          </p:cNvSpPr>
          <p:nvPr>
            <p:ph type="body" idx="1"/>
          </p:nvPr>
        </p:nvSpPr>
        <p:spPr>
          <a:xfrm>
            <a:off x="654318" y="1905000"/>
            <a:ext cx="8040688" cy="4419600"/>
          </a:xfrm>
        </p:spPr>
        <p:txBody>
          <a:bodyPr/>
          <a:lstStyle/>
          <a:p>
            <a:pPr marL="0" indent="0" eaLnBrk="1" hangingPunct="1">
              <a:lnSpc>
                <a:spcPct val="90000"/>
              </a:lnSpc>
              <a:buNone/>
            </a:pPr>
            <a:endParaRPr lang="en-US" altLang="en-US" sz="1800" dirty="0" smtClean="0">
              <a:latin typeface="Calibri" panose="020F0502020204030204" pitchFamily="34" charset="0"/>
              <a:cs typeface="Calibri" panose="020F0502020204030204" pitchFamily="34" charset="0"/>
            </a:endParaRPr>
          </a:p>
          <a:p>
            <a:pPr marL="0" indent="0" eaLnBrk="1" hangingPunct="1">
              <a:lnSpc>
                <a:spcPct val="90000"/>
              </a:lnSpc>
              <a:buNone/>
            </a:pPr>
            <a:r>
              <a:rPr lang="en-US" altLang="en-US" sz="1800" dirty="0" smtClean="0">
                <a:latin typeface="Calibri" panose="020F0502020204030204" pitchFamily="34" charset="0"/>
                <a:cs typeface="Calibri" panose="020F0502020204030204" pitchFamily="34" charset="0"/>
              </a:rPr>
              <a:t>Payer </a:t>
            </a:r>
            <a:r>
              <a:rPr lang="en-US" altLang="en-US" sz="1800" dirty="0">
                <a:latin typeface="Calibri" panose="020F0502020204030204" pitchFamily="34" charset="0"/>
                <a:cs typeface="Calibri" panose="020F0502020204030204" pitchFamily="34" charset="0"/>
              </a:rPr>
              <a:t>shall furnish information relating to payments made to NR which </a:t>
            </a:r>
            <a:r>
              <a:rPr lang="en-US" altLang="en-US" sz="1800" dirty="0" smtClean="0">
                <a:latin typeface="Calibri" panose="020F0502020204030204" pitchFamily="34" charset="0"/>
                <a:cs typeface="Calibri" panose="020F0502020204030204" pitchFamily="34" charset="0"/>
              </a:rPr>
              <a:t>are chargeable </a:t>
            </a:r>
            <a:r>
              <a:rPr lang="en-US" altLang="en-US" sz="1800" dirty="0">
                <a:latin typeface="Calibri" panose="020F0502020204030204" pitchFamily="34" charset="0"/>
                <a:cs typeface="Calibri" panose="020F0502020204030204" pitchFamily="34" charset="0"/>
              </a:rPr>
              <a:t>to tax in India in the following prescribed manner–</a:t>
            </a:r>
          </a:p>
          <a:p>
            <a:pPr eaLnBrk="1" hangingPunct="1">
              <a:lnSpc>
                <a:spcPct val="90000"/>
              </a:lnSpc>
            </a:pPr>
            <a:r>
              <a:rPr lang="en-US" altLang="en-US" sz="1800" dirty="0" smtClean="0">
                <a:latin typeface="Calibri" panose="020F0502020204030204" pitchFamily="34" charset="0"/>
                <a:cs typeface="Calibri" panose="020F0502020204030204" pitchFamily="34" charset="0"/>
              </a:rPr>
              <a:t>Form </a:t>
            </a:r>
            <a:r>
              <a:rPr lang="en-US" altLang="en-US" sz="1800" dirty="0">
                <a:latin typeface="Calibri" panose="020F0502020204030204" pitchFamily="34" charset="0"/>
                <a:cs typeface="Calibri" panose="020F0502020204030204" pitchFamily="34" charset="0"/>
              </a:rPr>
              <a:t>15CA: Furnishing information electronically to IT Dept. &amp; signed </a:t>
            </a:r>
            <a:r>
              <a:rPr lang="en-US" altLang="en-US" sz="1800" dirty="0" smtClean="0">
                <a:latin typeface="Calibri" panose="020F0502020204030204" pitchFamily="34" charset="0"/>
                <a:cs typeface="Calibri" panose="020F0502020204030204" pitchFamily="34" charset="0"/>
              </a:rPr>
              <a:t>print out </a:t>
            </a:r>
            <a:r>
              <a:rPr lang="en-US" altLang="en-US" sz="1800" dirty="0">
                <a:latin typeface="Calibri" panose="020F0502020204030204" pitchFamily="34" charset="0"/>
                <a:cs typeface="Calibri" panose="020F0502020204030204" pitchFamily="34" charset="0"/>
              </a:rPr>
              <a:t>of the same to be filed with the payer’s banker.</a:t>
            </a:r>
          </a:p>
          <a:p>
            <a:pPr eaLnBrk="1" hangingPunct="1">
              <a:lnSpc>
                <a:spcPct val="90000"/>
              </a:lnSpc>
            </a:pPr>
            <a:r>
              <a:rPr lang="en-US" altLang="en-US" sz="1800" dirty="0" smtClean="0">
                <a:latin typeface="Calibri" panose="020F0502020204030204" pitchFamily="34" charset="0"/>
                <a:cs typeface="Calibri" panose="020F0502020204030204" pitchFamily="34" charset="0"/>
              </a:rPr>
              <a:t>Form </a:t>
            </a:r>
            <a:r>
              <a:rPr lang="en-US" altLang="en-US" sz="1800" dirty="0">
                <a:latin typeface="Calibri" panose="020F0502020204030204" pitchFamily="34" charset="0"/>
                <a:cs typeface="Calibri" panose="020F0502020204030204" pitchFamily="34" charset="0"/>
              </a:rPr>
              <a:t>15 CB: (obtained from CA) to be furnished and verified electronically.</a:t>
            </a:r>
          </a:p>
          <a:p>
            <a:pPr eaLnBrk="1" hangingPunct="1">
              <a:lnSpc>
                <a:spcPct val="90000"/>
              </a:lnSpc>
            </a:pPr>
            <a:endParaRPr lang="en-US" altLang="en-US" sz="1800" dirty="0" smtClean="0">
              <a:latin typeface="Calibri" panose="020F0502020204030204" pitchFamily="34" charset="0"/>
              <a:cs typeface="Calibri" panose="020F0502020204030204" pitchFamily="34" charset="0"/>
            </a:endParaRPr>
          </a:p>
          <a:p>
            <a:pPr eaLnBrk="1" hangingPunct="1">
              <a:lnSpc>
                <a:spcPct val="90000"/>
              </a:lnSpc>
            </a:pPr>
            <a:r>
              <a:rPr lang="en-US" altLang="en-US" sz="1800" dirty="0" smtClean="0">
                <a:latin typeface="Calibri" panose="020F0502020204030204" pitchFamily="34" charset="0"/>
                <a:cs typeface="Calibri" panose="020F0502020204030204" pitchFamily="34" charset="0"/>
              </a:rPr>
              <a:t>Form </a:t>
            </a:r>
            <a:r>
              <a:rPr lang="en-US" altLang="en-US" sz="1800" dirty="0">
                <a:latin typeface="Calibri" panose="020F0502020204030204" pitchFamily="34" charset="0"/>
                <a:cs typeface="Calibri" panose="020F0502020204030204" pitchFamily="34" charset="0"/>
              </a:rPr>
              <a:t>15CB is not required to be obtained for:</a:t>
            </a:r>
          </a:p>
          <a:p>
            <a:pPr marL="338138" indent="0" eaLnBrk="1" hangingPunct="1">
              <a:lnSpc>
                <a:spcPct val="90000"/>
              </a:lnSpc>
              <a:buNone/>
            </a:pPr>
            <a:r>
              <a:rPr lang="en-US" altLang="en-US" sz="1800" dirty="0">
                <a:latin typeface="Calibri" panose="020F0502020204030204" pitchFamily="34" charset="0"/>
                <a:cs typeface="Calibri" panose="020F0502020204030204" pitchFamily="34" charset="0"/>
              </a:rPr>
              <a:t>a) remittances covered in the specified list covering 33 items (Rule 37BB) or</a:t>
            </a:r>
          </a:p>
          <a:p>
            <a:pPr marL="338138" indent="0" eaLnBrk="1" hangingPunct="1">
              <a:lnSpc>
                <a:spcPct val="90000"/>
              </a:lnSpc>
              <a:buNone/>
            </a:pPr>
            <a:r>
              <a:rPr lang="en-US" altLang="en-US" sz="1800" dirty="0">
                <a:latin typeface="Calibri" panose="020F0502020204030204" pitchFamily="34" charset="0"/>
                <a:cs typeface="Calibri" panose="020F0502020204030204" pitchFamily="34" charset="0"/>
              </a:rPr>
              <a:t>b) the remittances not exceeding </a:t>
            </a:r>
            <a:r>
              <a:rPr lang="en-US" altLang="en-US" sz="1800" dirty="0" err="1">
                <a:latin typeface="Calibri" panose="020F0502020204030204" pitchFamily="34" charset="0"/>
                <a:cs typeface="Calibri" panose="020F0502020204030204" pitchFamily="34" charset="0"/>
              </a:rPr>
              <a:t>Rs</a:t>
            </a:r>
            <a:r>
              <a:rPr lang="en-US" altLang="en-US" sz="1800" dirty="0">
                <a:latin typeface="Calibri" panose="020F0502020204030204" pitchFamily="34" charset="0"/>
                <a:cs typeface="Calibri" panose="020F0502020204030204" pitchFamily="34" charset="0"/>
              </a:rPr>
              <a:t>. 50,000 per transaction and aggregate </a:t>
            </a:r>
            <a:r>
              <a:rPr lang="en-US" altLang="en-US" sz="1800" dirty="0" smtClean="0">
                <a:latin typeface="Calibri" panose="020F0502020204030204" pitchFamily="34" charset="0"/>
                <a:cs typeface="Calibri" panose="020F0502020204030204" pitchFamily="34" charset="0"/>
              </a:rPr>
              <a:t>of such </a:t>
            </a:r>
            <a:r>
              <a:rPr lang="en-US" altLang="en-US" sz="1800" dirty="0">
                <a:latin typeface="Calibri" panose="020F0502020204030204" pitchFamily="34" charset="0"/>
                <a:cs typeface="Calibri" panose="020F0502020204030204" pitchFamily="34" charset="0"/>
              </a:rPr>
              <a:t>payments during the financial year doesn't exceed </a:t>
            </a:r>
            <a:r>
              <a:rPr lang="en-US" altLang="en-US" sz="1800" dirty="0" err="1">
                <a:latin typeface="Calibri" panose="020F0502020204030204" pitchFamily="34" charset="0"/>
                <a:cs typeface="Calibri" panose="020F0502020204030204" pitchFamily="34" charset="0"/>
              </a:rPr>
              <a:t>Rs</a:t>
            </a:r>
            <a:r>
              <a:rPr lang="en-US" altLang="en-US" sz="1800" dirty="0">
                <a:latin typeface="Calibri" panose="020F0502020204030204" pitchFamily="34" charset="0"/>
                <a:cs typeface="Calibri" panose="020F0502020204030204" pitchFamily="34" charset="0"/>
              </a:rPr>
              <a:t>. 5,00,000.</a:t>
            </a:r>
          </a:p>
          <a:p>
            <a:pPr marL="338138" indent="0" eaLnBrk="1" hangingPunct="1">
              <a:lnSpc>
                <a:spcPct val="90000"/>
              </a:lnSpc>
              <a:buNone/>
            </a:pPr>
            <a:r>
              <a:rPr lang="en-US" altLang="en-US" sz="1800" dirty="0">
                <a:latin typeface="Calibri" panose="020F0502020204030204" pitchFamily="34" charset="0"/>
                <a:cs typeface="Calibri" panose="020F0502020204030204" pitchFamily="34" charset="0"/>
              </a:rPr>
              <a:t>c) remittances not chargeable to tax</a:t>
            </a:r>
            <a:endParaRPr lang="en-US" altLang="en-US" sz="18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0225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F806E8-35DD-45E2-8BBA-72889CE594E3}" type="slidenum">
              <a:rPr lang="en-US" altLang="en-US"/>
              <a:pPr/>
              <a:t>7</a:t>
            </a:fld>
            <a:endParaRPr lang="en-US" altLang="en-US"/>
          </a:p>
        </p:txBody>
      </p:sp>
      <p:sp>
        <p:nvSpPr>
          <p:cNvPr id="5124" name="Rectangle 2"/>
          <p:cNvSpPr>
            <a:spLocks noGrp="1" noChangeArrowheads="1"/>
          </p:cNvSpPr>
          <p:nvPr>
            <p:ph type="title"/>
          </p:nvPr>
        </p:nvSpPr>
        <p:spPr/>
        <p:txBody>
          <a:bodyPr/>
          <a:lstStyle/>
          <a:p>
            <a:pPr eaLnBrk="1" hangingPunct="1"/>
            <a:r>
              <a:rPr lang="en-US" altLang="en-US" sz="3600" dirty="0" smtClean="0"/>
              <a:t>Double Taxation Avoidance Agreements</a:t>
            </a:r>
          </a:p>
        </p:txBody>
      </p:sp>
      <p:sp>
        <p:nvSpPr>
          <p:cNvPr id="5125" name="Rectangle 3"/>
          <p:cNvSpPr>
            <a:spLocks noGrp="1" noChangeArrowheads="1"/>
          </p:cNvSpPr>
          <p:nvPr>
            <p:ph type="body" idx="1"/>
          </p:nvPr>
        </p:nvSpPr>
        <p:spPr>
          <a:xfrm>
            <a:off x="1182688" y="2017713"/>
            <a:ext cx="7772400" cy="4459287"/>
          </a:xfrm>
        </p:spPr>
        <p:txBody>
          <a:bodyPr/>
          <a:lstStyle/>
          <a:p>
            <a:pPr eaLnBrk="1" hangingPunct="1"/>
            <a:r>
              <a:rPr lang="en-US" altLang="en-US" sz="2400" dirty="0" smtClean="0"/>
              <a:t>Hence, it is important </a:t>
            </a:r>
            <a:r>
              <a:rPr lang="en-US" altLang="en-US" sz="2400" dirty="0"/>
              <a:t>to:</a:t>
            </a:r>
          </a:p>
          <a:p>
            <a:pPr lvl="1" eaLnBrk="1" hangingPunct="1"/>
            <a:r>
              <a:rPr lang="en-US" altLang="en-US" sz="2400" dirty="0"/>
              <a:t>Define Taxing Rights among the </a:t>
            </a:r>
            <a:r>
              <a:rPr lang="en-US" altLang="en-US" sz="2400" dirty="0" smtClean="0"/>
              <a:t>countries, </a:t>
            </a:r>
            <a:r>
              <a:rPr lang="en-US" altLang="en-US" sz="2400" dirty="0"/>
              <a:t>and</a:t>
            </a:r>
          </a:p>
          <a:p>
            <a:pPr lvl="1" eaLnBrk="1" hangingPunct="1"/>
            <a:r>
              <a:rPr lang="en-US" altLang="en-US" sz="2400" dirty="0"/>
              <a:t>Avoid Double Taxation Conflicts</a:t>
            </a:r>
          </a:p>
          <a:p>
            <a:pPr lvl="1" eaLnBrk="1" hangingPunct="1"/>
            <a:endParaRPr lang="en-US" altLang="en-US" sz="2400" dirty="0" smtClean="0"/>
          </a:p>
          <a:p>
            <a:pPr eaLnBrk="1" hangingPunct="1"/>
            <a:r>
              <a:rPr lang="en-US" altLang="en-US" sz="2400" dirty="0" smtClean="0"/>
              <a:t>The above </a:t>
            </a:r>
            <a:r>
              <a:rPr lang="en-US" altLang="en-US" sz="2400" dirty="0"/>
              <a:t>is achieved by Agreement for Avoidance of Double Tax or Double Tax Avoidance Agreement – “DTAA</a:t>
            </a:r>
            <a:r>
              <a:rPr lang="en-US" altLang="en-US" sz="2400" dirty="0" smtClean="0"/>
              <a:t>” or Double Tax Conventions / Treaties.</a:t>
            </a:r>
          </a:p>
        </p:txBody>
      </p:sp>
      <p:sp>
        <p:nvSpPr>
          <p:cNvPr id="5126"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32338852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E3E0E6D-1495-4316-B06C-47C5EC93F0C5}" type="slidenum">
              <a:rPr lang="en-US" altLang="en-US" sz="1400"/>
              <a:pPr eaLnBrk="1" hangingPunct="1"/>
              <a:t>70</a:t>
            </a:fld>
            <a:endParaRPr lang="en-US" altLang="en-US" sz="1400"/>
          </a:p>
        </p:txBody>
      </p:sp>
      <p:sp>
        <p:nvSpPr>
          <p:cNvPr id="53252" name="Rectangle 2"/>
          <p:cNvSpPr>
            <a:spLocks noGrp="1" noChangeArrowheads="1"/>
          </p:cNvSpPr>
          <p:nvPr>
            <p:ph type="title"/>
          </p:nvPr>
        </p:nvSpPr>
        <p:spPr/>
        <p:txBody>
          <a:bodyPr/>
          <a:lstStyle/>
          <a:p>
            <a:pPr eaLnBrk="1" hangingPunct="1"/>
            <a:r>
              <a:rPr lang="en-US" altLang="en-US" sz="3200" dirty="0" smtClean="0"/>
              <a:t>Rule 37BB – Remittances covered in specified list</a:t>
            </a:r>
          </a:p>
        </p:txBody>
      </p:sp>
      <p:sp>
        <p:nvSpPr>
          <p:cNvPr id="53253" name="Rectangle 3"/>
          <p:cNvSpPr>
            <a:spLocks noGrp="1" noChangeArrowheads="1"/>
          </p:cNvSpPr>
          <p:nvPr>
            <p:ph type="body" idx="1"/>
          </p:nvPr>
        </p:nvSpPr>
        <p:spPr>
          <a:xfrm>
            <a:off x="654318" y="1905000"/>
            <a:ext cx="8040688" cy="4419600"/>
          </a:xfrm>
        </p:spPr>
        <p:txBody>
          <a:bodyPr/>
          <a:lstStyle/>
          <a:p>
            <a:pPr marL="0" indent="0" eaLnBrk="1" hangingPunct="1">
              <a:lnSpc>
                <a:spcPct val="90000"/>
              </a:lnSpc>
              <a:buNone/>
            </a:pPr>
            <a:endParaRPr lang="en-US" altLang="en-US" sz="1400" dirty="0" smtClean="0">
              <a:latin typeface="Calibri" panose="020F0502020204030204" pitchFamily="34" charset="0"/>
              <a:cs typeface="Calibri" panose="020F0502020204030204" pitchFamily="34" charset="0"/>
            </a:endParaRPr>
          </a:p>
          <a:p>
            <a:pPr marL="0" indent="0" eaLnBrk="1" hangingPunct="1">
              <a:lnSpc>
                <a:spcPct val="90000"/>
              </a:lnSpc>
              <a:buNone/>
            </a:pPr>
            <a:r>
              <a:rPr lang="en-US" altLang="en-US" sz="1400" b="1" dirty="0" smtClean="0">
                <a:latin typeface="Calibri" panose="020F0502020204030204" pitchFamily="34" charset="0"/>
                <a:cs typeface="Calibri" panose="020F0502020204030204" pitchFamily="34" charset="0"/>
              </a:rPr>
              <a:t>Sr</a:t>
            </a:r>
            <a:r>
              <a:rPr lang="en-US" altLang="en-US" sz="1400" b="1" dirty="0">
                <a:latin typeface="Calibri" panose="020F0502020204030204" pitchFamily="34" charset="0"/>
                <a:cs typeface="Calibri" panose="020F0502020204030204" pitchFamily="34" charset="0"/>
              </a:rPr>
              <a:t>. </a:t>
            </a:r>
            <a:r>
              <a:rPr lang="en-US" altLang="en-US" sz="1400" b="1" dirty="0" smtClean="0">
                <a:latin typeface="Calibri" panose="020F0502020204030204" pitchFamily="34" charset="0"/>
                <a:cs typeface="Calibri" panose="020F0502020204030204" pitchFamily="34" charset="0"/>
              </a:rPr>
              <a:t>No.	Nature </a:t>
            </a:r>
            <a:r>
              <a:rPr lang="en-US" altLang="en-US" sz="1400" b="1" dirty="0">
                <a:latin typeface="Calibri" panose="020F0502020204030204" pitchFamily="34" charset="0"/>
                <a:cs typeface="Calibri" panose="020F0502020204030204" pitchFamily="34" charset="0"/>
              </a:rPr>
              <a:t>of payment</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1 </a:t>
            </a:r>
            <a:r>
              <a:rPr lang="en-US" altLang="en-US" sz="1400" dirty="0" smtClean="0">
                <a:latin typeface="Calibri" panose="020F0502020204030204" pitchFamily="34" charset="0"/>
                <a:cs typeface="Calibri" panose="020F0502020204030204" pitchFamily="34" charset="0"/>
              </a:rPr>
              <a:t>	Indian </a:t>
            </a:r>
            <a:r>
              <a:rPr lang="en-US" altLang="en-US" sz="1400" dirty="0">
                <a:latin typeface="Calibri" panose="020F0502020204030204" pitchFamily="34" charset="0"/>
                <a:cs typeface="Calibri" panose="020F0502020204030204" pitchFamily="34" charset="0"/>
              </a:rPr>
              <a:t>investment abroad - in equity capital (shares)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 </a:t>
            </a:r>
            <a:r>
              <a:rPr lang="en-US" altLang="en-US" sz="1400" dirty="0" smtClean="0">
                <a:latin typeface="Calibri" panose="020F0502020204030204" pitchFamily="34" charset="0"/>
                <a:cs typeface="Calibri" panose="020F0502020204030204" pitchFamily="34" charset="0"/>
              </a:rPr>
              <a:t>	Indian </a:t>
            </a:r>
            <a:r>
              <a:rPr lang="en-US" altLang="en-US" sz="1400" dirty="0">
                <a:latin typeface="Calibri" panose="020F0502020204030204" pitchFamily="34" charset="0"/>
                <a:cs typeface="Calibri" panose="020F0502020204030204" pitchFamily="34" charset="0"/>
              </a:rPr>
              <a:t>investment abroad - in debt securities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3 </a:t>
            </a:r>
            <a:r>
              <a:rPr lang="en-US" altLang="en-US" sz="1400" dirty="0" smtClean="0">
                <a:latin typeface="Calibri" panose="020F0502020204030204" pitchFamily="34" charset="0"/>
                <a:cs typeface="Calibri" panose="020F0502020204030204" pitchFamily="34" charset="0"/>
              </a:rPr>
              <a:t>	Indian </a:t>
            </a:r>
            <a:r>
              <a:rPr lang="en-US" altLang="en-US" sz="1400" dirty="0">
                <a:latin typeface="Calibri" panose="020F0502020204030204" pitchFamily="34" charset="0"/>
                <a:cs typeface="Calibri" panose="020F0502020204030204" pitchFamily="34" charset="0"/>
              </a:rPr>
              <a:t>investment abroad - in branches and wholly owned subsidiaries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4 </a:t>
            </a:r>
            <a:r>
              <a:rPr lang="en-US" altLang="en-US" sz="1400" dirty="0" smtClean="0">
                <a:latin typeface="Calibri" panose="020F0502020204030204" pitchFamily="34" charset="0"/>
                <a:cs typeface="Calibri" panose="020F0502020204030204" pitchFamily="34" charset="0"/>
              </a:rPr>
              <a:t>	Indian </a:t>
            </a:r>
            <a:r>
              <a:rPr lang="en-US" altLang="en-US" sz="1400" dirty="0">
                <a:latin typeface="Calibri" panose="020F0502020204030204" pitchFamily="34" charset="0"/>
                <a:cs typeface="Calibri" panose="020F0502020204030204" pitchFamily="34" charset="0"/>
              </a:rPr>
              <a:t>investment abroad - in subsidiaries and associates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5 </a:t>
            </a:r>
            <a:r>
              <a:rPr lang="en-US" altLang="en-US" sz="1400" dirty="0" smtClean="0">
                <a:latin typeface="Calibri" panose="020F0502020204030204" pitchFamily="34" charset="0"/>
                <a:cs typeface="Calibri" panose="020F0502020204030204" pitchFamily="34" charset="0"/>
              </a:rPr>
              <a:t>	Indian </a:t>
            </a:r>
            <a:r>
              <a:rPr lang="en-US" altLang="en-US" sz="1400" dirty="0">
                <a:latin typeface="Calibri" panose="020F0502020204030204" pitchFamily="34" charset="0"/>
                <a:cs typeface="Calibri" panose="020F0502020204030204" pitchFamily="34" charset="0"/>
              </a:rPr>
              <a:t>investment abroad - in real estate</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6 </a:t>
            </a:r>
            <a:r>
              <a:rPr lang="en-US" altLang="en-US" sz="1400" dirty="0" smtClean="0">
                <a:latin typeface="Calibri" panose="020F0502020204030204" pitchFamily="34" charset="0"/>
                <a:cs typeface="Calibri" panose="020F0502020204030204" pitchFamily="34" charset="0"/>
              </a:rPr>
              <a:t>	Loans </a:t>
            </a:r>
            <a:r>
              <a:rPr lang="en-US" altLang="en-US" sz="1400" dirty="0">
                <a:latin typeface="Calibri" panose="020F0502020204030204" pitchFamily="34" charset="0"/>
                <a:cs typeface="Calibri" panose="020F0502020204030204" pitchFamily="34" charset="0"/>
              </a:rPr>
              <a:t>extended to Non-Residents</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7	Advance </a:t>
            </a:r>
            <a:r>
              <a:rPr lang="en-US" altLang="en-US" sz="1400" dirty="0">
                <a:latin typeface="Calibri" panose="020F0502020204030204" pitchFamily="34" charset="0"/>
                <a:cs typeface="Calibri" panose="020F0502020204030204" pitchFamily="34" charset="0"/>
              </a:rPr>
              <a:t>payment against imports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8 </a:t>
            </a:r>
            <a:r>
              <a:rPr lang="en-US" altLang="en-US" sz="1400" dirty="0" smtClean="0">
                <a:latin typeface="Calibri" panose="020F0502020204030204" pitchFamily="34" charset="0"/>
                <a:cs typeface="Calibri" panose="020F0502020204030204" pitchFamily="34" charset="0"/>
              </a:rPr>
              <a:t>	Payment </a:t>
            </a:r>
            <a:r>
              <a:rPr lang="en-US" altLang="en-US" sz="1400" dirty="0">
                <a:latin typeface="Calibri" panose="020F0502020204030204" pitchFamily="34" charset="0"/>
                <a:cs typeface="Calibri" panose="020F0502020204030204" pitchFamily="34" charset="0"/>
              </a:rPr>
              <a:t>towards imports - settlement of invoice</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9 </a:t>
            </a:r>
            <a:r>
              <a:rPr lang="en-US" altLang="en-US" sz="1400" dirty="0" smtClean="0">
                <a:latin typeface="Calibri" panose="020F0502020204030204" pitchFamily="34" charset="0"/>
                <a:cs typeface="Calibri" panose="020F0502020204030204" pitchFamily="34" charset="0"/>
              </a:rPr>
              <a:t>	Imports </a:t>
            </a:r>
            <a:r>
              <a:rPr lang="en-US" altLang="en-US" sz="1400" dirty="0">
                <a:latin typeface="Calibri" panose="020F0502020204030204" pitchFamily="34" charset="0"/>
                <a:cs typeface="Calibri" panose="020F0502020204030204" pitchFamily="34" charset="0"/>
              </a:rPr>
              <a:t>by diplomatic missions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10 </a:t>
            </a:r>
            <a:r>
              <a:rPr lang="en-US" altLang="en-US" sz="1400" dirty="0" smtClean="0">
                <a:latin typeface="Calibri" panose="020F0502020204030204" pitchFamily="34" charset="0"/>
                <a:cs typeface="Calibri" panose="020F0502020204030204" pitchFamily="34" charset="0"/>
              </a:rPr>
              <a:t>	Intermediary </a:t>
            </a:r>
            <a:r>
              <a:rPr lang="en-US" altLang="en-US" sz="1400" dirty="0">
                <a:latin typeface="Calibri" panose="020F0502020204030204" pitchFamily="34" charset="0"/>
                <a:cs typeface="Calibri" panose="020F0502020204030204" pitchFamily="34" charset="0"/>
              </a:rPr>
              <a:t>trade</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11 </a:t>
            </a:r>
            <a:r>
              <a:rPr lang="en-US" altLang="en-US" sz="1400" dirty="0" smtClean="0">
                <a:latin typeface="Calibri" panose="020F0502020204030204" pitchFamily="34" charset="0"/>
                <a:cs typeface="Calibri" panose="020F0502020204030204" pitchFamily="34" charset="0"/>
              </a:rPr>
              <a:t>	Imports </a:t>
            </a:r>
            <a:r>
              <a:rPr lang="en-US" altLang="en-US" sz="1400" dirty="0">
                <a:latin typeface="Calibri" panose="020F0502020204030204" pitchFamily="34" charset="0"/>
                <a:cs typeface="Calibri" panose="020F0502020204030204" pitchFamily="34" charset="0"/>
              </a:rPr>
              <a:t>below Rs.5,00,000 - (For use by ECD offices)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12 </a:t>
            </a:r>
            <a:r>
              <a:rPr lang="en-US" altLang="en-US" sz="1400" dirty="0" smtClean="0">
                <a:latin typeface="Calibri" panose="020F0502020204030204" pitchFamily="34" charset="0"/>
                <a:cs typeface="Calibri" panose="020F0502020204030204" pitchFamily="34" charset="0"/>
              </a:rPr>
              <a:t>	Payment </a:t>
            </a:r>
            <a:r>
              <a:rPr lang="en-US" altLang="en-US" sz="1400" dirty="0">
                <a:latin typeface="Calibri" panose="020F0502020204030204" pitchFamily="34" charset="0"/>
                <a:cs typeface="Calibri" panose="020F0502020204030204" pitchFamily="34" charset="0"/>
              </a:rPr>
              <a:t>for operating expenses of Indian shipping companies operating abroad</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13 	Operating </a:t>
            </a:r>
            <a:r>
              <a:rPr lang="en-US" altLang="en-US" sz="1400" dirty="0">
                <a:latin typeface="Calibri" panose="020F0502020204030204" pitchFamily="34" charset="0"/>
                <a:cs typeface="Calibri" panose="020F0502020204030204" pitchFamily="34" charset="0"/>
              </a:rPr>
              <a:t>expenses of Indian Airlines companies operating abroad</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14	 </a:t>
            </a:r>
            <a:r>
              <a:rPr lang="en-US" altLang="en-US" sz="1400" dirty="0">
                <a:latin typeface="Calibri" panose="020F0502020204030204" pitchFamily="34" charset="0"/>
                <a:cs typeface="Calibri" panose="020F0502020204030204" pitchFamily="34" charset="0"/>
              </a:rPr>
              <a:t>Booking of passages abroad - Airlines companies</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15	 </a:t>
            </a:r>
            <a:r>
              <a:rPr lang="en-US" altLang="en-US" sz="1400" dirty="0">
                <a:latin typeface="Calibri" panose="020F0502020204030204" pitchFamily="34" charset="0"/>
                <a:cs typeface="Calibri" panose="020F0502020204030204" pitchFamily="34" charset="0"/>
              </a:rPr>
              <a:t>Remittance towards business travel</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16	 </a:t>
            </a:r>
            <a:r>
              <a:rPr lang="en-US" altLang="en-US" sz="1400" dirty="0">
                <a:latin typeface="Calibri" panose="020F0502020204030204" pitchFamily="34" charset="0"/>
                <a:cs typeface="Calibri" panose="020F0502020204030204" pitchFamily="34" charset="0"/>
              </a:rPr>
              <a:t>Travel under basic travel quota (BTQ)</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17	 </a:t>
            </a:r>
            <a:r>
              <a:rPr lang="en-US" altLang="en-US" sz="1400" dirty="0">
                <a:latin typeface="Calibri" panose="020F0502020204030204" pitchFamily="34" charset="0"/>
                <a:cs typeface="Calibri" panose="020F0502020204030204" pitchFamily="34" charset="0"/>
              </a:rPr>
              <a:t>Travel for pilgrimage</a:t>
            </a: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488348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E3E0E6D-1495-4316-B06C-47C5EC93F0C5}" type="slidenum">
              <a:rPr lang="en-US" altLang="en-US" sz="1400"/>
              <a:pPr eaLnBrk="1" hangingPunct="1"/>
              <a:t>71</a:t>
            </a:fld>
            <a:endParaRPr lang="en-US" altLang="en-US" sz="1400"/>
          </a:p>
        </p:txBody>
      </p:sp>
      <p:sp>
        <p:nvSpPr>
          <p:cNvPr id="53252" name="Rectangle 2"/>
          <p:cNvSpPr>
            <a:spLocks noGrp="1" noChangeArrowheads="1"/>
          </p:cNvSpPr>
          <p:nvPr>
            <p:ph type="title"/>
          </p:nvPr>
        </p:nvSpPr>
        <p:spPr/>
        <p:txBody>
          <a:bodyPr/>
          <a:lstStyle/>
          <a:p>
            <a:pPr eaLnBrk="1" hangingPunct="1"/>
            <a:r>
              <a:rPr lang="en-US" altLang="en-US" sz="3200" dirty="0" smtClean="0"/>
              <a:t>Rule 37BB – Remittances covered in specified list (</a:t>
            </a:r>
            <a:r>
              <a:rPr lang="en-US" altLang="en-US" sz="3200" dirty="0" err="1" smtClean="0"/>
              <a:t>con’t</a:t>
            </a:r>
            <a:r>
              <a:rPr lang="en-US" altLang="en-US" sz="3200" dirty="0" smtClean="0"/>
              <a:t>)</a:t>
            </a:r>
          </a:p>
        </p:txBody>
      </p:sp>
      <p:sp>
        <p:nvSpPr>
          <p:cNvPr id="53253" name="Rectangle 3"/>
          <p:cNvSpPr>
            <a:spLocks noGrp="1" noChangeArrowheads="1"/>
          </p:cNvSpPr>
          <p:nvPr>
            <p:ph type="body" idx="1"/>
          </p:nvPr>
        </p:nvSpPr>
        <p:spPr>
          <a:xfrm>
            <a:off x="654318" y="1905000"/>
            <a:ext cx="8040688" cy="4419600"/>
          </a:xfrm>
        </p:spPr>
        <p:txBody>
          <a:bodyPr/>
          <a:lstStyle/>
          <a:p>
            <a:pPr marL="0" indent="0" eaLnBrk="1" hangingPunct="1">
              <a:lnSpc>
                <a:spcPct val="90000"/>
              </a:lnSpc>
              <a:buNone/>
            </a:pPr>
            <a:endParaRPr lang="en-US" altLang="en-US" sz="1400" dirty="0" smtClean="0">
              <a:latin typeface="Calibri" panose="020F0502020204030204" pitchFamily="34" charset="0"/>
              <a:cs typeface="Calibri" panose="020F0502020204030204" pitchFamily="34" charset="0"/>
            </a:endParaRPr>
          </a:p>
          <a:p>
            <a:pPr marL="0" indent="0" eaLnBrk="1" hangingPunct="1">
              <a:lnSpc>
                <a:spcPct val="90000"/>
              </a:lnSpc>
              <a:buNone/>
            </a:pPr>
            <a:r>
              <a:rPr lang="en-US" altLang="en-US" sz="1400" b="1" dirty="0" smtClean="0">
                <a:latin typeface="Calibri" panose="020F0502020204030204" pitchFamily="34" charset="0"/>
                <a:cs typeface="Calibri" panose="020F0502020204030204" pitchFamily="34" charset="0"/>
              </a:rPr>
              <a:t>Sr</a:t>
            </a:r>
            <a:r>
              <a:rPr lang="en-US" altLang="en-US" sz="1400" b="1" dirty="0">
                <a:latin typeface="Calibri" panose="020F0502020204030204" pitchFamily="34" charset="0"/>
                <a:cs typeface="Calibri" panose="020F0502020204030204" pitchFamily="34" charset="0"/>
              </a:rPr>
              <a:t>. </a:t>
            </a:r>
            <a:r>
              <a:rPr lang="en-US" altLang="en-US" sz="1400" b="1" dirty="0" smtClean="0">
                <a:latin typeface="Calibri" panose="020F0502020204030204" pitchFamily="34" charset="0"/>
                <a:cs typeface="Calibri" panose="020F0502020204030204" pitchFamily="34" charset="0"/>
              </a:rPr>
              <a:t>No.	Nature </a:t>
            </a:r>
            <a:r>
              <a:rPr lang="en-US" altLang="en-US" sz="1400" b="1" dirty="0">
                <a:latin typeface="Calibri" panose="020F0502020204030204" pitchFamily="34" charset="0"/>
                <a:cs typeface="Calibri" panose="020F0502020204030204" pitchFamily="34" charset="0"/>
              </a:rPr>
              <a:t>of payment</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18 </a:t>
            </a:r>
            <a:r>
              <a:rPr lang="en-US" altLang="en-US" sz="1400" dirty="0" smtClean="0">
                <a:latin typeface="Calibri" panose="020F0502020204030204" pitchFamily="34" charset="0"/>
                <a:cs typeface="Calibri" panose="020F0502020204030204" pitchFamily="34" charset="0"/>
              </a:rPr>
              <a:t>	Travel </a:t>
            </a:r>
            <a:r>
              <a:rPr lang="en-US" altLang="en-US" sz="1400" dirty="0">
                <a:latin typeface="Calibri" panose="020F0502020204030204" pitchFamily="34" charset="0"/>
                <a:cs typeface="Calibri" panose="020F0502020204030204" pitchFamily="34" charset="0"/>
              </a:rPr>
              <a:t>for medical treatment</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19	Travel </a:t>
            </a:r>
            <a:r>
              <a:rPr lang="en-US" altLang="en-US" sz="1400" dirty="0">
                <a:latin typeface="Calibri" panose="020F0502020204030204" pitchFamily="34" charset="0"/>
                <a:cs typeface="Calibri" panose="020F0502020204030204" pitchFamily="34" charset="0"/>
              </a:rPr>
              <a:t>for education (including fees, hostel expenses etc.)</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20	Postal </a:t>
            </a:r>
            <a:r>
              <a:rPr lang="en-US" altLang="en-US" sz="1400" dirty="0">
                <a:latin typeface="Calibri" panose="020F0502020204030204" pitchFamily="34" charset="0"/>
                <a:cs typeface="Calibri" panose="020F0502020204030204" pitchFamily="34" charset="0"/>
              </a:rPr>
              <a:t>services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21 </a:t>
            </a:r>
            <a:r>
              <a:rPr lang="en-US" altLang="en-US" sz="1400" dirty="0" smtClean="0">
                <a:latin typeface="Calibri" panose="020F0502020204030204" pitchFamily="34" charset="0"/>
                <a:cs typeface="Calibri" panose="020F0502020204030204" pitchFamily="34" charset="0"/>
              </a:rPr>
              <a:t>	Construction </a:t>
            </a:r>
            <a:r>
              <a:rPr lang="en-US" altLang="en-US" sz="1400" dirty="0">
                <a:latin typeface="Calibri" panose="020F0502020204030204" pitchFamily="34" charset="0"/>
                <a:cs typeface="Calibri" panose="020F0502020204030204" pitchFamily="34" charset="0"/>
              </a:rPr>
              <a:t>of projects abroad by Indian companies including import of goods </a:t>
            </a:r>
            <a:r>
              <a:rPr lang="en-US" altLang="en-US" sz="1400" dirty="0" smtClean="0">
                <a:latin typeface="Calibri" panose="020F0502020204030204" pitchFamily="34" charset="0"/>
                <a:cs typeface="Calibri" panose="020F0502020204030204" pitchFamily="34" charset="0"/>
              </a:rPr>
              <a:t>at project </a:t>
            </a:r>
            <a:r>
              <a:rPr lang="en-US" altLang="en-US" sz="1400" dirty="0">
                <a:latin typeface="Calibri" panose="020F0502020204030204" pitchFamily="34" charset="0"/>
                <a:cs typeface="Calibri" panose="020F0502020204030204" pitchFamily="34" charset="0"/>
              </a:rPr>
              <a:t>site</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22 </a:t>
            </a:r>
            <a:r>
              <a:rPr lang="en-US" altLang="en-US" sz="1400" dirty="0" smtClean="0">
                <a:latin typeface="Calibri" panose="020F0502020204030204" pitchFamily="34" charset="0"/>
                <a:cs typeface="Calibri" panose="020F0502020204030204" pitchFamily="34" charset="0"/>
              </a:rPr>
              <a:t>	Freight </a:t>
            </a:r>
            <a:r>
              <a:rPr lang="en-US" altLang="en-US" sz="1400" dirty="0">
                <a:latin typeface="Calibri" panose="020F0502020204030204" pitchFamily="34" charset="0"/>
                <a:cs typeface="Calibri" panose="020F0502020204030204" pitchFamily="34" charset="0"/>
              </a:rPr>
              <a:t>insurance - relating to import and export of goods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23 </a:t>
            </a:r>
            <a:r>
              <a:rPr lang="en-US" altLang="en-US" sz="1400" dirty="0" smtClean="0">
                <a:latin typeface="Calibri" panose="020F0502020204030204" pitchFamily="34" charset="0"/>
                <a:cs typeface="Calibri" panose="020F0502020204030204" pitchFamily="34" charset="0"/>
              </a:rPr>
              <a:t>	Payments </a:t>
            </a:r>
            <a:r>
              <a:rPr lang="en-US" altLang="en-US" sz="1400" dirty="0">
                <a:latin typeface="Calibri" panose="020F0502020204030204" pitchFamily="34" charset="0"/>
                <a:cs typeface="Calibri" panose="020F0502020204030204" pitchFamily="34" charset="0"/>
              </a:rPr>
              <a:t>for maintenance of offices abroad</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24 </a:t>
            </a:r>
            <a:r>
              <a:rPr lang="en-US" altLang="en-US" sz="1400" dirty="0" smtClean="0">
                <a:latin typeface="Calibri" panose="020F0502020204030204" pitchFamily="34" charset="0"/>
                <a:cs typeface="Calibri" panose="020F0502020204030204" pitchFamily="34" charset="0"/>
              </a:rPr>
              <a:t>	Maintenance </a:t>
            </a:r>
            <a:r>
              <a:rPr lang="en-US" altLang="en-US" sz="1400" dirty="0">
                <a:latin typeface="Calibri" panose="020F0502020204030204" pitchFamily="34" charset="0"/>
                <a:cs typeface="Calibri" panose="020F0502020204030204" pitchFamily="34" charset="0"/>
              </a:rPr>
              <a:t>of Indian embassies abroad</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25 </a:t>
            </a:r>
            <a:r>
              <a:rPr lang="en-US" altLang="en-US" sz="1400" dirty="0" smtClean="0">
                <a:latin typeface="Calibri" panose="020F0502020204030204" pitchFamily="34" charset="0"/>
                <a:cs typeface="Calibri" panose="020F0502020204030204" pitchFamily="34" charset="0"/>
              </a:rPr>
              <a:t>	Remittances </a:t>
            </a:r>
            <a:r>
              <a:rPr lang="en-US" altLang="en-US" sz="1400" dirty="0">
                <a:latin typeface="Calibri" panose="020F0502020204030204" pitchFamily="34" charset="0"/>
                <a:cs typeface="Calibri" panose="020F0502020204030204" pitchFamily="34" charset="0"/>
              </a:rPr>
              <a:t>by foreign embassies in India</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26 </a:t>
            </a:r>
            <a:r>
              <a:rPr lang="en-US" altLang="en-US" sz="1400" dirty="0" smtClean="0">
                <a:latin typeface="Calibri" panose="020F0502020204030204" pitchFamily="34" charset="0"/>
                <a:cs typeface="Calibri" panose="020F0502020204030204" pitchFamily="34" charset="0"/>
              </a:rPr>
              <a:t>	Remittance </a:t>
            </a:r>
            <a:r>
              <a:rPr lang="en-US" altLang="en-US" sz="1400" dirty="0">
                <a:latin typeface="Calibri" panose="020F0502020204030204" pitchFamily="34" charset="0"/>
                <a:cs typeface="Calibri" panose="020F0502020204030204" pitchFamily="34" charset="0"/>
              </a:rPr>
              <a:t>by non-residents towards family maintenance and savings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27 </a:t>
            </a:r>
            <a:r>
              <a:rPr lang="en-US" altLang="en-US" sz="1400" dirty="0" smtClean="0">
                <a:latin typeface="Calibri" panose="020F0502020204030204" pitchFamily="34" charset="0"/>
                <a:cs typeface="Calibri" panose="020F0502020204030204" pitchFamily="34" charset="0"/>
              </a:rPr>
              <a:t>	Remittance </a:t>
            </a:r>
            <a:r>
              <a:rPr lang="en-US" altLang="en-US" sz="1400" dirty="0">
                <a:latin typeface="Calibri" panose="020F0502020204030204" pitchFamily="34" charset="0"/>
                <a:cs typeface="Calibri" panose="020F0502020204030204" pitchFamily="34" charset="0"/>
              </a:rPr>
              <a:t>towards personal gifts and donations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28 </a:t>
            </a:r>
            <a:r>
              <a:rPr lang="en-US" altLang="en-US" sz="1400" dirty="0" smtClean="0">
                <a:latin typeface="Calibri" panose="020F0502020204030204" pitchFamily="34" charset="0"/>
                <a:cs typeface="Calibri" panose="020F0502020204030204" pitchFamily="34" charset="0"/>
              </a:rPr>
              <a:t>	Remittance </a:t>
            </a:r>
            <a:r>
              <a:rPr lang="en-US" altLang="en-US" sz="1400" dirty="0">
                <a:latin typeface="Calibri" panose="020F0502020204030204" pitchFamily="34" charset="0"/>
                <a:cs typeface="Calibri" panose="020F0502020204030204" pitchFamily="34" charset="0"/>
              </a:rPr>
              <a:t>towards donations to religious and charitable institutions abroad</a:t>
            </a:r>
          </a:p>
          <a:p>
            <a:pPr marL="914400" indent="-914400" eaLnBrk="1" hangingPunct="1">
              <a:lnSpc>
                <a:spcPct val="90000"/>
              </a:lnSpc>
              <a:buNone/>
            </a:pPr>
            <a:r>
              <a:rPr lang="en-US" altLang="en-US" sz="1400" dirty="0">
                <a:latin typeface="Calibri" panose="020F0502020204030204" pitchFamily="34" charset="0"/>
                <a:cs typeface="Calibri" panose="020F0502020204030204" pitchFamily="34" charset="0"/>
              </a:rPr>
              <a:t>29 </a:t>
            </a:r>
            <a:r>
              <a:rPr lang="en-US" altLang="en-US" sz="1400" dirty="0" smtClean="0">
                <a:latin typeface="Calibri" panose="020F0502020204030204" pitchFamily="34" charset="0"/>
                <a:cs typeface="Calibri" panose="020F0502020204030204" pitchFamily="34" charset="0"/>
              </a:rPr>
              <a:t>	Remittance </a:t>
            </a:r>
            <a:r>
              <a:rPr lang="en-US" altLang="en-US" sz="1400" dirty="0">
                <a:latin typeface="Calibri" panose="020F0502020204030204" pitchFamily="34" charset="0"/>
                <a:cs typeface="Calibri" panose="020F0502020204030204" pitchFamily="34" charset="0"/>
              </a:rPr>
              <a:t>towards grants and donations to other Governments and </a:t>
            </a:r>
            <a:r>
              <a:rPr lang="en-US" altLang="en-US" sz="1400" dirty="0" smtClean="0">
                <a:latin typeface="Calibri" panose="020F0502020204030204" pitchFamily="34" charset="0"/>
                <a:cs typeface="Calibri" panose="020F0502020204030204" pitchFamily="34" charset="0"/>
              </a:rPr>
              <a:t>charitable institutions established </a:t>
            </a:r>
            <a:r>
              <a:rPr lang="en-US" altLang="en-US" sz="1400" dirty="0">
                <a:latin typeface="Calibri" panose="020F0502020204030204" pitchFamily="34" charset="0"/>
                <a:cs typeface="Calibri" panose="020F0502020204030204" pitchFamily="34" charset="0"/>
              </a:rPr>
              <a:t>by the Governments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30 </a:t>
            </a:r>
            <a:r>
              <a:rPr lang="en-US" altLang="en-US" sz="1400" dirty="0" smtClean="0">
                <a:latin typeface="Calibri" panose="020F0502020204030204" pitchFamily="34" charset="0"/>
                <a:cs typeface="Calibri" panose="020F0502020204030204" pitchFamily="34" charset="0"/>
              </a:rPr>
              <a:t>	Contributions </a:t>
            </a:r>
            <a:r>
              <a:rPr lang="en-US" altLang="en-US" sz="1400" dirty="0">
                <a:latin typeface="Calibri" panose="020F0502020204030204" pitchFamily="34" charset="0"/>
                <a:cs typeface="Calibri" panose="020F0502020204030204" pitchFamily="34" charset="0"/>
              </a:rPr>
              <a:t>or donations by the Government to international institutions</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31	Remittance </a:t>
            </a:r>
            <a:r>
              <a:rPr lang="en-US" altLang="en-US" sz="1400" dirty="0">
                <a:latin typeface="Calibri" panose="020F0502020204030204" pitchFamily="34" charset="0"/>
                <a:cs typeface="Calibri" panose="020F0502020204030204" pitchFamily="34" charset="0"/>
              </a:rPr>
              <a:t>towards payment or refund of taxes</a:t>
            </a:r>
          </a:p>
          <a:p>
            <a:pPr marL="0" indent="0" eaLnBrk="1" hangingPunct="1">
              <a:lnSpc>
                <a:spcPct val="90000"/>
              </a:lnSpc>
              <a:buNone/>
            </a:pPr>
            <a:r>
              <a:rPr lang="en-US" altLang="en-US" sz="1400" dirty="0" smtClean="0">
                <a:latin typeface="Calibri" panose="020F0502020204030204" pitchFamily="34" charset="0"/>
                <a:cs typeface="Calibri" panose="020F0502020204030204" pitchFamily="34" charset="0"/>
              </a:rPr>
              <a:t>32	Refunds </a:t>
            </a:r>
            <a:r>
              <a:rPr lang="en-US" altLang="en-US" sz="1400" dirty="0">
                <a:latin typeface="Calibri" panose="020F0502020204030204" pitchFamily="34" charset="0"/>
                <a:cs typeface="Calibri" panose="020F0502020204030204" pitchFamily="34" charset="0"/>
              </a:rPr>
              <a:t>or rebates or reduction in invoice value on account of exports</a:t>
            </a:r>
          </a:p>
          <a:p>
            <a:pPr marL="0" indent="0" eaLnBrk="1" hangingPunct="1">
              <a:lnSpc>
                <a:spcPct val="90000"/>
              </a:lnSpc>
              <a:buNone/>
            </a:pPr>
            <a:r>
              <a:rPr lang="en-US" altLang="en-US" sz="1400" dirty="0">
                <a:latin typeface="Calibri" panose="020F0502020204030204" pitchFamily="34" charset="0"/>
                <a:cs typeface="Calibri" panose="020F0502020204030204" pitchFamily="34" charset="0"/>
              </a:rPr>
              <a:t>33 </a:t>
            </a:r>
            <a:r>
              <a:rPr lang="en-US" altLang="en-US" sz="1400" dirty="0" smtClean="0">
                <a:latin typeface="Calibri" panose="020F0502020204030204" pitchFamily="34" charset="0"/>
                <a:cs typeface="Calibri" panose="020F0502020204030204" pitchFamily="34" charset="0"/>
              </a:rPr>
              <a:t>	Payments </a:t>
            </a:r>
            <a:r>
              <a:rPr lang="en-US" altLang="en-US" sz="1400" dirty="0">
                <a:latin typeface="Calibri" panose="020F0502020204030204" pitchFamily="34" charset="0"/>
                <a:cs typeface="Calibri" panose="020F0502020204030204" pitchFamily="34" charset="0"/>
              </a:rPr>
              <a:t>by residents for international bidding.</a:t>
            </a: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542080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E3E0E6D-1495-4316-B06C-47C5EC93F0C5}" type="slidenum">
              <a:rPr lang="en-US" altLang="en-US" sz="1400"/>
              <a:pPr eaLnBrk="1" hangingPunct="1"/>
              <a:t>72</a:t>
            </a:fld>
            <a:endParaRPr lang="en-US" altLang="en-US" sz="1400"/>
          </a:p>
        </p:txBody>
      </p:sp>
      <p:sp>
        <p:nvSpPr>
          <p:cNvPr id="53252" name="Rectangle 2"/>
          <p:cNvSpPr>
            <a:spLocks noGrp="1" noChangeArrowheads="1"/>
          </p:cNvSpPr>
          <p:nvPr>
            <p:ph type="title"/>
          </p:nvPr>
        </p:nvSpPr>
        <p:spPr/>
        <p:txBody>
          <a:bodyPr/>
          <a:lstStyle/>
          <a:p>
            <a:pPr eaLnBrk="1" hangingPunct="1"/>
            <a:r>
              <a:rPr lang="en-US" altLang="en-US" sz="3200" dirty="0" smtClean="0"/>
              <a:t>Rule 37BC </a:t>
            </a:r>
            <a:r>
              <a:rPr lang="en-US" altLang="en-US" sz="3200" dirty="0" err="1" smtClean="0"/>
              <a:t>w.e.f</a:t>
            </a:r>
            <a:r>
              <a:rPr lang="en-US" altLang="en-US" sz="3200" dirty="0" smtClean="0"/>
              <a:t>. 24.06.2016</a:t>
            </a:r>
          </a:p>
        </p:txBody>
      </p:sp>
      <p:sp>
        <p:nvSpPr>
          <p:cNvPr id="53253" name="Rectangle 3"/>
          <p:cNvSpPr>
            <a:spLocks noGrp="1" noChangeArrowheads="1"/>
          </p:cNvSpPr>
          <p:nvPr>
            <p:ph type="body" idx="1"/>
          </p:nvPr>
        </p:nvSpPr>
        <p:spPr>
          <a:xfrm>
            <a:off x="654318" y="1905000"/>
            <a:ext cx="8040688" cy="4419600"/>
          </a:xfrm>
        </p:spPr>
        <p:txBody>
          <a:bodyPr/>
          <a:lstStyle/>
          <a:p>
            <a:pPr marL="0" indent="0" eaLnBrk="1" hangingPunct="1">
              <a:lnSpc>
                <a:spcPct val="90000"/>
              </a:lnSpc>
              <a:buNone/>
            </a:pPr>
            <a:endParaRPr lang="en-US" altLang="en-US" sz="1400" dirty="0" smtClean="0">
              <a:latin typeface="Calibri" panose="020F0502020204030204" pitchFamily="34" charset="0"/>
              <a:cs typeface="Calibri" panose="020F0502020204030204" pitchFamily="34" charset="0"/>
            </a:endParaRPr>
          </a:p>
          <a:p>
            <a:pPr marL="0" indent="0" eaLnBrk="1" hangingPunct="1">
              <a:lnSpc>
                <a:spcPct val="90000"/>
              </a:lnSpc>
              <a:buNone/>
            </a:pPr>
            <a:r>
              <a:rPr lang="en-US" altLang="en-US" sz="1600" b="1" dirty="0">
                <a:latin typeface="Calibri" panose="020F0502020204030204" pitchFamily="34" charset="0"/>
                <a:cs typeface="Calibri" panose="020F0502020204030204" pitchFamily="34" charset="0"/>
              </a:rPr>
              <a:t>Relaxation from deduction of tax a higher rate under section 206AA-</a:t>
            </a:r>
          </a:p>
          <a:p>
            <a:pPr marL="0" indent="0" eaLnBrk="1" hangingPunct="1">
              <a:lnSpc>
                <a:spcPct val="90000"/>
              </a:lnSpc>
              <a:buNone/>
            </a:pPr>
            <a:endParaRPr lang="en-US" altLang="en-US" sz="1600" dirty="0" smtClean="0">
              <a:latin typeface="Calibri" panose="020F0502020204030204" pitchFamily="34" charset="0"/>
              <a:cs typeface="Calibri" panose="020F0502020204030204" pitchFamily="34" charset="0"/>
            </a:endParaRPr>
          </a:p>
          <a:p>
            <a:pPr marL="0" indent="0" eaLnBrk="1" hangingPunct="1">
              <a:lnSpc>
                <a:spcPct val="90000"/>
              </a:lnSpc>
              <a:buNone/>
            </a:pPr>
            <a:r>
              <a:rPr lang="en-US" altLang="en-US" sz="1600" dirty="0" smtClean="0">
                <a:latin typeface="Calibri" panose="020F0502020204030204" pitchFamily="34" charset="0"/>
                <a:cs typeface="Calibri" panose="020F0502020204030204" pitchFamily="34" charset="0"/>
              </a:rPr>
              <a:t>In </a:t>
            </a:r>
            <a:r>
              <a:rPr lang="en-US" altLang="en-US" sz="1600" dirty="0">
                <a:latin typeface="Calibri" panose="020F0502020204030204" pitchFamily="34" charset="0"/>
                <a:cs typeface="Calibri" panose="020F0502020204030204" pitchFamily="34" charset="0"/>
              </a:rPr>
              <a:t>the case of a non-resident, not being a company, or a foreign company (</a:t>
            </a:r>
            <a:r>
              <a:rPr lang="en-US" altLang="en-US" sz="1600" dirty="0" smtClean="0">
                <a:latin typeface="Calibri" panose="020F0502020204030204" pitchFamily="34" charset="0"/>
                <a:cs typeface="Calibri" panose="020F0502020204030204" pitchFamily="34" charset="0"/>
              </a:rPr>
              <a:t>hereafter referred </a:t>
            </a:r>
            <a:r>
              <a:rPr lang="en-US" altLang="en-US" sz="1600" dirty="0">
                <a:latin typeface="Calibri" panose="020F0502020204030204" pitchFamily="34" charset="0"/>
                <a:cs typeface="Calibri" panose="020F0502020204030204" pitchFamily="34" charset="0"/>
              </a:rPr>
              <a:t>to as ‘the </a:t>
            </a:r>
            <a:r>
              <a:rPr lang="en-US" altLang="en-US" sz="1600" dirty="0" err="1">
                <a:latin typeface="Calibri" panose="020F0502020204030204" pitchFamily="34" charset="0"/>
                <a:cs typeface="Calibri" panose="020F0502020204030204" pitchFamily="34" charset="0"/>
              </a:rPr>
              <a:t>deductee</a:t>
            </a:r>
            <a:r>
              <a:rPr lang="en-US" altLang="en-US" sz="1600" dirty="0">
                <a:latin typeface="Calibri" panose="020F0502020204030204" pitchFamily="34" charset="0"/>
                <a:cs typeface="Calibri" panose="020F0502020204030204" pitchFamily="34" charset="0"/>
              </a:rPr>
              <a:t>’) and not having </a:t>
            </a:r>
            <a:r>
              <a:rPr lang="en-US" altLang="en-US" sz="1600" dirty="0" smtClean="0">
                <a:latin typeface="Calibri" panose="020F0502020204030204" pitchFamily="34" charset="0"/>
                <a:cs typeface="Calibri" panose="020F0502020204030204" pitchFamily="34" charset="0"/>
              </a:rPr>
              <a:t>Permanent Account Number, </a:t>
            </a:r>
            <a:r>
              <a:rPr lang="en-US" altLang="en-US" sz="1600" dirty="0">
                <a:latin typeface="Calibri" panose="020F0502020204030204" pitchFamily="34" charset="0"/>
                <a:cs typeface="Calibri" panose="020F0502020204030204" pitchFamily="34" charset="0"/>
              </a:rPr>
              <a:t>the </a:t>
            </a:r>
            <a:r>
              <a:rPr lang="en-US" altLang="en-US" sz="1600" dirty="0" smtClean="0">
                <a:latin typeface="Calibri" panose="020F0502020204030204" pitchFamily="34" charset="0"/>
                <a:cs typeface="Calibri" panose="020F0502020204030204" pitchFamily="34" charset="0"/>
              </a:rPr>
              <a:t>provisions of </a:t>
            </a:r>
            <a:r>
              <a:rPr lang="en-US" altLang="en-US" sz="1600" dirty="0">
                <a:latin typeface="Calibri" panose="020F0502020204030204" pitchFamily="34" charset="0"/>
                <a:cs typeface="Calibri" panose="020F0502020204030204" pitchFamily="34" charset="0"/>
              </a:rPr>
              <a:t>section 206AA shall not apply in respect of payments in the nature of interest, </a:t>
            </a:r>
            <a:r>
              <a:rPr lang="en-US" altLang="en-US" sz="1600" dirty="0" smtClean="0">
                <a:latin typeface="Calibri" panose="020F0502020204030204" pitchFamily="34" charset="0"/>
                <a:cs typeface="Calibri" panose="020F0502020204030204" pitchFamily="34" charset="0"/>
              </a:rPr>
              <a:t>royalty, fees </a:t>
            </a:r>
            <a:r>
              <a:rPr lang="en-US" altLang="en-US" sz="1600" dirty="0">
                <a:latin typeface="Calibri" panose="020F0502020204030204" pitchFamily="34" charset="0"/>
                <a:cs typeface="Calibri" panose="020F0502020204030204" pitchFamily="34" charset="0"/>
              </a:rPr>
              <a:t>for technical services and payments on transfer of any capital asset, if the </a:t>
            </a:r>
            <a:r>
              <a:rPr lang="en-US" altLang="en-US" sz="1600" dirty="0" err="1" smtClean="0">
                <a:latin typeface="Calibri" panose="020F0502020204030204" pitchFamily="34" charset="0"/>
                <a:cs typeface="Calibri" panose="020F0502020204030204" pitchFamily="34" charset="0"/>
              </a:rPr>
              <a:t>deductee</a:t>
            </a:r>
            <a:r>
              <a:rPr lang="en-US" altLang="en-US" sz="1600" dirty="0" smtClean="0">
                <a:latin typeface="Calibri" panose="020F0502020204030204" pitchFamily="34" charset="0"/>
                <a:cs typeface="Calibri" panose="020F0502020204030204" pitchFamily="34" charset="0"/>
              </a:rPr>
              <a:t> furnishes </a:t>
            </a:r>
            <a:r>
              <a:rPr lang="en-US" altLang="en-US" sz="1600" dirty="0">
                <a:latin typeface="Calibri" panose="020F0502020204030204" pitchFamily="34" charset="0"/>
                <a:cs typeface="Calibri" panose="020F0502020204030204" pitchFamily="34" charset="0"/>
              </a:rPr>
              <a:t>the details and the documents specified in sub-rule (2) to the </a:t>
            </a:r>
            <a:r>
              <a:rPr lang="en-US" altLang="en-US" sz="1600" dirty="0" err="1">
                <a:latin typeface="Calibri" panose="020F0502020204030204" pitchFamily="34" charset="0"/>
                <a:cs typeface="Calibri" panose="020F0502020204030204" pitchFamily="34" charset="0"/>
              </a:rPr>
              <a:t>deductor</a:t>
            </a:r>
            <a:r>
              <a:rPr lang="en-US" altLang="en-US" sz="1600" dirty="0">
                <a:latin typeface="Calibri" panose="020F0502020204030204" pitchFamily="34" charset="0"/>
                <a:cs typeface="Calibri" panose="020F0502020204030204" pitchFamily="34" charset="0"/>
              </a:rPr>
              <a:t>.</a:t>
            </a:r>
          </a:p>
          <a:p>
            <a:pPr marL="0" indent="0" eaLnBrk="1" hangingPunct="1">
              <a:lnSpc>
                <a:spcPct val="90000"/>
              </a:lnSpc>
              <a:buNone/>
            </a:pPr>
            <a:endParaRPr lang="en-US" altLang="en-US" sz="1600" dirty="0" smtClean="0">
              <a:latin typeface="Calibri" panose="020F0502020204030204" pitchFamily="34" charset="0"/>
              <a:cs typeface="Calibri" panose="020F0502020204030204" pitchFamily="34" charset="0"/>
            </a:endParaRPr>
          </a:p>
          <a:p>
            <a:pPr marL="0" indent="0" eaLnBrk="1" hangingPunct="1">
              <a:lnSpc>
                <a:spcPct val="90000"/>
              </a:lnSpc>
              <a:buNone/>
            </a:pPr>
            <a:r>
              <a:rPr lang="en-US" altLang="en-US" sz="1600" dirty="0" smtClean="0">
                <a:latin typeface="Calibri" panose="020F0502020204030204" pitchFamily="34" charset="0"/>
                <a:cs typeface="Calibri" panose="020F0502020204030204" pitchFamily="34" charset="0"/>
              </a:rPr>
              <a:t>Sub-Rule (2): The </a:t>
            </a:r>
            <a:r>
              <a:rPr lang="en-US" altLang="en-US" sz="1600" dirty="0" err="1">
                <a:latin typeface="Calibri" panose="020F0502020204030204" pitchFamily="34" charset="0"/>
                <a:cs typeface="Calibri" panose="020F0502020204030204" pitchFamily="34" charset="0"/>
              </a:rPr>
              <a:t>deductee</a:t>
            </a:r>
            <a:r>
              <a:rPr lang="en-US" altLang="en-US" sz="1600" dirty="0">
                <a:latin typeface="Calibri" panose="020F0502020204030204" pitchFamily="34" charset="0"/>
                <a:cs typeface="Calibri" panose="020F0502020204030204" pitchFamily="34" charset="0"/>
              </a:rPr>
              <a:t> referred to in sub-rule (1), shall in respect of payments specified </a:t>
            </a:r>
            <a:r>
              <a:rPr lang="en-US" altLang="en-US" sz="1600" dirty="0" smtClean="0">
                <a:latin typeface="Calibri" panose="020F0502020204030204" pitchFamily="34" charset="0"/>
                <a:cs typeface="Calibri" panose="020F0502020204030204" pitchFamily="34" charset="0"/>
              </a:rPr>
              <a:t>therein, furnish </a:t>
            </a:r>
            <a:r>
              <a:rPr lang="en-US" altLang="en-US" sz="1600" dirty="0">
                <a:latin typeface="Calibri" panose="020F0502020204030204" pitchFamily="34" charset="0"/>
                <a:cs typeface="Calibri" panose="020F0502020204030204" pitchFamily="34" charset="0"/>
              </a:rPr>
              <a:t>the following details and documents to the </a:t>
            </a:r>
            <a:r>
              <a:rPr lang="en-US" altLang="en-US" sz="1600" dirty="0" err="1">
                <a:latin typeface="Calibri" panose="020F0502020204030204" pitchFamily="34" charset="0"/>
                <a:cs typeface="Calibri" panose="020F0502020204030204" pitchFamily="34" charset="0"/>
              </a:rPr>
              <a:t>deductor</a:t>
            </a:r>
            <a:r>
              <a:rPr lang="en-US" altLang="en-US" sz="1600" dirty="0">
                <a:latin typeface="Calibri" panose="020F0502020204030204" pitchFamily="34" charset="0"/>
                <a:cs typeface="Calibri" panose="020F0502020204030204" pitchFamily="34" charset="0"/>
              </a:rPr>
              <a:t>, namely:-</a:t>
            </a:r>
          </a:p>
          <a:p>
            <a:pPr eaLnBrk="1" hangingPunct="1">
              <a:lnSpc>
                <a:spcPct val="90000"/>
              </a:lnSpc>
              <a:buFont typeface="Wingdings" panose="05000000000000000000" pitchFamily="2" charset="2"/>
              <a:buChar char="Ø"/>
            </a:pPr>
            <a:r>
              <a:rPr lang="en-US" altLang="en-US" sz="1600" dirty="0" smtClean="0">
                <a:latin typeface="Calibri" panose="020F0502020204030204" pitchFamily="34" charset="0"/>
                <a:cs typeface="Calibri" panose="020F0502020204030204" pitchFamily="34" charset="0"/>
              </a:rPr>
              <a:t>Name</a:t>
            </a:r>
            <a:r>
              <a:rPr lang="en-US" altLang="en-US" sz="1600" dirty="0">
                <a:latin typeface="Calibri" panose="020F0502020204030204" pitchFamily="34" charset="0"/>
                <a:cs typeface="Calibri" panose="020F0502020204030204" pitchFamily="34" charset="0"/>
              </a:rPr>
              <a:t>, e-mail id, contact number</a:t>
            </a:r>
          </a:p>
          <a:p>
            <a:pPr eaLnBrk="1" hangingPunct="1">
              <a:lnSpc>
                <a:spcPct val="90000"/>
              </a:lnSpc>
              <a:buFont typeface="Wingdings" panose="05000000000000000000" pitchFamily="2" charset="2"/>
              <a:buChar char="Ø"/>
            </a:pPr>
            <a:r>
              <a:rPr lang="en-US" altLang="en-US" sz="1600" dirty="0" smtClean="0">
                <a:latin typeface="Calibri" panose="020F0502020204030204" pitchFamily="34" charset="0"/>
                <a:cs typeface="Calibri" panose="020F0502020204030204" pitchFamily="34" charset="0"/>
              </a:rPr>
              <a:t>Address </a:t>
            </a:r>
            <a:r>
              <a:rPr lang="en-US" altLang="en-US" sz="1600" dirty="0">
                <a:latin typeface="Calibri" panose="020F0502020204030204" pitchFamily="34" charset="0"/>
                <a:cs typeface="Calibri" panose="020F0502020204030204" pitchFamily="34" charset="0"/>
              </a:rPr>
              <a:t>in the country outside India where the </a:t>
            </a:r>
            <a:r>
              <a:rPr lang="en-US" altLang="en-US" sz="1600" dirty="0" err="1">
                <a:latin typeface="Calibri" panose="020F0502020204030204" pitchFamily="34" charset="0"/>
                <a:cs typeface="Calibri" panose="020F0502020204030204" pitchFamily="34" charset="0"/>
              </a:rPr>
              <a:t>deductee</a:t>
            </a:r>
            <a:r>
              <a:rPr lang="en-US" altLang="en-US" sz="1600" dirty="0">
                <a:latin typeface="Calibri" panose="020F0502020204030204" pitchFamily="34" charset="0"/>
                <a:cs typeface="Calibri" panose="020F0502020204030204" pitchFamily="34" charset="0"/>
              </a:rPr>
              <a:t> is the resident</a:t>
            </a:r>
          </a:p>
          <a:p>
            <a:pPr eaLnBrk="1" hangingPunct="1">
              <a:lnSpc>
                <a:spcPct val="90000"/>
              </a:lnSpc>
              <a:buFont typeface="Wingdings" panose="05000000000000000000" pitchFamily="2" charset="2"/>
              <a:buChar char="Ø"/>
            </a:pPr>
            <a:r>
              <a:rPr lang="en-US" altLang="en-US" sz="1600" dirty="0" smtClean="0">
                <a:latin typeface="Calibri" panose="020F0502020204030204" pitchFamily="34" charset="0"/>
                <a:cs typeface="Calibri" panose="020F0502020204030204" pitchFamily="34" charset="0"/>
              </a:rPr>
              <a:t>A </a:t>
            </a:r>
            <a:r>
              <a:rPr lang="en-US" altLang="en-US" sz="1600" dirty="0">
                <a:latin typeface="Calibri" panose="020F0502020204030204" pitchFamily="34" charset="0"/>
                <a:cs typeface="Calibri" panose="020F0502020204030204" pitchFamily="34" charset="0"/>
              </a:rPr>
              <a:t>certificate of his being resident in any country outside India from </a:t>
            </a:r>
            <a:r>
              <a:rPr lang="en-US" altLang="en-US" sz="1600" dirty="0" smtClean="0">
                <a:latin typeface="Calibri" panose="020F0502020204030204" pitchFamily="34" charset="0"/>
                <a:cs typeface="Calibri" panose="020F0502020204030204" pitchFamily="34" charset="0"/>
              </a:rPr>
              <a:t>the Government </a:t>
            </a:r>
            <a:r>
              <a:rPr lang="en-US" altLang="en-US" sz="1600" dirty="0">
                <a:latin typeface="Calibri" panose="020F0502020204030204" pitchFamily="34" charset="0"/>
                <a:cs typeface="Calibri" panose="020F0502020204030204" pitchFamily="34" charset="0"/>
              </a:rPr>
              <a:t>of that country if the law of that country specifies for the issuance </a:t>
            </a:r>
            <a:r>
              <a:rPr lang="en-US" altLang="en-US" sz="1600" dirty="0" smtClean="0">
                <a:latin typeface="Calibri" panose="020F0502020204030204" pitchFamily="34" charset="0"/>
                <a:cs typeface="Calibri" panose="020F0502020204030204" pitchFamily="34" charset="0"/>
              </a:rPr>
              <a:t>of such certificate (TRC)</a:t>
            </a:r>
            <a:endParaRPr lang="en-US" altLang="en-US" sz="16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Ø"/>
            </a:pPr>
            <a:r>
              <a:rPr lang="en-US" altLang="en-US" sz="1600" dirty="0" smtClean="0">
                <a:latin typeface="Calibri" panose="020F0502020204030204" pitchFamily="34" charset="0"/>
                <a:cs typeface="Calibri" panose="020F0502020204030204" pitchFamily="34" charset="0"/>
              </a:rPr>
              <a:t>Tax </a:t>
            </a:r>
            <a:r>
              <a:rPr lang="en-US" altLang="en-US" sz="1600" dirty="0">
                <a:latin typeface="Calibri" panose="020F0502020204030204" pitchFamily="34" charset="0"/>
                <a:cs typeface="Calibri" panose="020F0502020204030204" pitchFamily="34" charset="0"/>
              </a:rPr>
              <a:t>identification number of the </a:t>
            </a:r>
            <a:r>
              <a:rPr lang="en-US" altLang="en-US" sz="1600" dirty="0" err="1" smtClean="0">
                <a:latin typeface="Calibri" panose="020F0502020204030204" pitchFamily="34" charset="0"/>
                <a:cs typeface="Calibri" panose="020F0502020204030204" pitchFamily="34" charset="0"/>
              </a:rPr>
              <a:t>deductee</a:t>
            </a:r>
            <a:r>
              <a:rPr lang="en-US" altLang="en-US" sz="1600" dirty="0" smtClean="0">
                <a:latin typeface="Calibri" panose="020F0502020204030204" pitchFamily="34" charset="0"/>
                <a:cs typeface="Calibri" panose="020F0502020204030204" pitchFamily="34" charset="0"/>
              </a:rPr>
              <a:t> (TIN)</a:t>
            </a:r>
          </a:p>
        </p:txBody>
      </p:sp>
    </p:spTree>
    <p:extLst>
      <p:ext uri="{BB962C8B-B14F-4D97-AF65-F5344CB8AC3E}">
        <p14:creationId xmlns:p14="http://schemas.microsoft.com/office/powerpoint/2010/main" val="18727593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t>1st November 2017</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D174FD4-11EC-4C66-9C2F-981BDBBD9EDB}" type="slidenum">
              <a:rPr lang="en-US" altLang="en-US" sz="1400"/>
              <a:pPr eaLnBrk="1" hangingPunct="1"/>
              <a:t>73</a:t>
            </a:fld>
            <a:endParaRPr lang="en-US" altLang="en-US" sz="1400"/>
          </a:p>
        </p:txBody>
      </p:sp>
      <p:sp>
        <p:nvSpPr>
          <p:cNvPr id="34820" name="Rectangle 2"/>
          <p:cNvSpPr>
            <a:spLocks noGrp="1" noChangeArrowheads="1"/>
          </p:cNvSpPr>
          <p:nvPr>
            <p:ph type="title"/>
          </p:nvPr>
        </p:nvSpPr>
        <p:spPr/>
        <p:txBody>
          <a:bodyPr/>
          <a:lstStyle/>
          <a:p>
            <a:pPr eaLnBrk="1" hangingPunct="1"/>
            <a:r>
              <a:rPr lang="en-US" altLang="en-US" sz="3200" dirty="0" smtClean="0"/>
              <a:t>Summary - Computation of income of NR in India</a:t>
            </a:r>
          </a:p>
        </p:txBody>
      </p:sp>
      <p:sp>
        <p:nvSpPr>
          <p:cNvPr id="34821" name="Rectangle 3"/>
          <p:cNvSpPr>
            <a:spLocks noGrp="1" noChangeArrowheads="1"/>
          </p:cNvSpPr>
          <p:nvPr>
            <p:ph type="body" idx="1"/>
          </p:nvPr>
        </p:nvSpPr>
        <p:spPr>
          <a:xfrm>
            <a:off x="838200" y="1828800"/>
            <a:ext cx="8001000" cy="4724400"/>
          </a:xfrm>
        </p:spPr>
        <p:txBody>
          <a:bodyPr/>
          <a:lstStyle/>
          <a:p>
            <a:pPr eaLnBrk="1" hangingPunct="1">
              <a:lnSpc>
                <a:spcPct val="90000"/>
              </a:lnSpc>
            </a:pPr>
            <a:r>
              <a:rPr lang="en-US" altLang="en-US" sz="1700" smtClean="0">
                <a:latin typeface="Calibri" panose="020F0502020204030204" pitchFamily="34" charset="0"/>
                <a:cs typeface="Calibri" panose="020F0502020204030204" pitchFamily="34" charset="0"/>
              </a:rPr>
              <a:t>Normal computation procedure of S. 16 to 27 in case of salaries &amp; income from house property and u/s 28 to 44C for business income is applicable</a:t>
            </a:r>
          </a:p>
          <a:p>
            <a:pPr eaLnBrk="1" hangingPunct="1">
              <a:lnSpc>
                <a:spcPct val="90000"/>
              </a:lnSpc>
            </a:pPr>
            <a:r>
              <a:rPr lang="en-US" altLang="en-US" sz="1700" smtClean="0">
                <a:latin typeface="Calibri" panose="020F0502020204030204" pitchFamily="34" charset="0"/>
                <a:cs typeface="Calibri" panose="020F0502020204030204" pitchFamily="34" charset="0"/>
              </a:rPr>
              <a:t>Business income sec 9(1), Business connection in India, attribution as per rule 10 if </a:t>
            </a:r>
          </a:p>
          <a:p>
            <a:pPr lvl="1" eaLnBrk="1" hangingPunct="1">
              <a:lnSpc>
                <a:spcPct val="90000"/>
              </a:lnSpc>
            </a:pPr>
            <a:r>
              <a:rPr lang="en-US" altLang="en-US" sz="1700" smtClean="0">
                <a:latin typeface="Calibri" panose="020F0502020204030204" pitchFamily="34" charset="0"/>
                <a:cs typeface="Calibri" panose="020F0502020204030204" pitchFamily="34" charset="0"/>
              </a:rPr>
              <a:t>there is presence of Permanent Establishment of NR &amp; income in India</a:t>
            </a:r>
          </a:p>
          <a:p>
            <a:pPr lvl="1" eaLnBrk="1" hangingPunct="1">
              <a:lnSpc>
                <a:spcPct val="90000"/>
              </a:lnSpc>
            </a:pPr>
            <a:r>
              <a:rPr lang="en-US" altLang="en-US" sz="1700" smtClean="0">
                <a:latin typeface="Calibri" panose="020F0502020204030204" pitchFamily="34" charset="0"/>
                <a:cs typeface="Calibri" panose="020F0502020204030204" pitchFamily="34" charset="0"/>
              </a:rPr>
              <a:t>Prominent example is Branch of a Foreign Bank</a:t>
            </a:r>
          </a:p>
          <a:p>
            <a:pPr lvl="1" eaLnBrk="1" hangingPunct="1">
              <a:lnSpc>
                <a:spcPct val="90000"/>
              </a:lnSpc>
            </a:pPr>
            <a:r>
              <a:rPr lang="en-US" altLang="en-US" sz="1700" smtClean="0">
                <a:latin typeface="Calibri" panose="020F0502020204030204" pitchFamily="34" charset="0"/>
                <a:cs typeface="Calibri" panose="020F0502020204030204" pitchFamily="34" charset="0"/>
              </a:rPr>
              <a:t>Other income of S. 9 is taxed on a gross basis</a:t>
            </a:r>
          </a:p>
          <a:p>
            <a:pPr eaLnBrk="1" hangingPunct="1">
              <a:lnSpc>
                <a:spcPct val="90000"/>
              </a:lnSpc>
            </a:pPr>
            <a:r>
              <a:rPr lang="en-US" altLang="en-US" sz="1700" smtClean="0">
                <a:latin typeface="Calibri" panose="020F0502020204030204" pitchFamily="34" charset="0"/>
                <a:cs typeface="Calibri" panose="020F0502020204030204" pitchFamily="34" charset="0"/>
              </a:rPr>
              <a:t>Presumptive taxation in India S.115 applicable strictly as per the conditions of each of subsection, S.44 to S.44BBB etc. &amp; S.172 of ITA(A code by itself as distinguished from S.44B).Provisions of S.172 are notwithstanding the Act. where as S.44B makes exception to S 28 to 44C </a:t>
            </a:r>
          </a:p>
          <a:p>
            <a:pPr eaLnBrk="1" hangingPunct="1">
              <a:lnSpc>
                <a:spcPct val="90000"/>
              </a:lnSpc>
            </a:pPr>
            <a:r>
              <a:rPr lang="en-US" altLang="en-US" sz="1700" smtClean="0">
                <a:latin typeface="Calibri" panose="020F0502020204030204" pitchFamily="34" charset="0"/>
                <a:cs typeface="Calibri" panose="020F0502020204030204" pitchFamily="34" charset="0"/>
              </a:rPr>
              <a:t>MAT, surcharge &amp; Education cess [S. 2(37A), on rates in force] on income in India</a:t>
            </a:r>
          </a:p>
          <a:p>
            <a:pPr eaLnBrk="1" hangingPunct="1">
              <a:lnSpc>
                <a:spcPct val="90000"/>
              </a:lnSpc>
            </a:pPr>
            <a:r>
              <a:rPr lang="en-US" altLang="en-US" sz="1700" smtClean="0">
                <a:latin typeface="Calibri" panose="020F0502020204030204" pitchFamily="34" charset="0"/>
                <a:cs typeface="Calibri" panose="020F0502020204030204" pitchFamily="34" charset="0"/>
              </a:rPr>
              <a:t>Double Tax Avoidance Agreements [S. 90(2)]</a:t>
            </a:r>
          </a:p>
          <a:p>
            <a:pPr eaLnBrk="1" hangingPunct="1">
              <a:lnSpc>
                <a:spcPct val="90000"/>
              </a:lnSpc>
            </a:pPr>
            <a:r>
              <a:rPr lang="en-US" altLang="en-US" sz="1700" smtClean="0">
                <a:latin typeface="Calibri" panose="020F0502020204030204" pitchFamily="34" charset="0"/>
                <a:cs typeface="Calibri" panose="020F0502020204030204" pitchFamily="34" charset="0"/>
              </a:rPr>
              <a:t>Advance Rulings u/s 245 of ITA</a:t>
            </a:r>
          </a:p>
          <a:p>
            <a:pPr eaLnBrk="1" hangingPunct="1">
              <a:lnSpc>
                <a:spcPct val="90000"/>
              </a:lnSpc>
            </a:pPr>
            <a:r>
              <a:rPr lang="en-US" altLang="en-US" sz="1700" smtClean="0">
                <a:latin typeface="Calibri" panose="020F0502020204030204" pitchFamily="34" charset="0"/>
                <a:cs typeface="Calibri" panose="020F0502020204030204" pitchFamily="34" charset="0"/>
              </a:rPr>
              <a:t>Tax is deducted on most of the income either u/s 192 or u/s 195/196</a:t>
            </a:r>
          </a:p>
          <a:p>
            <a:pPr eaLnBrk="1" hangingPunct="1">
              <a:lnSpc>
                <a:spcPct val="90000"/>
              </a:lnSpc>
            </a:pPr>
            <a:r>
              <a:rPr lang="en-US" altLang="en-US" sz="1700" smtClean="0">
                <a:latin typeface="Calibri" panose="020F0502020204030204" pitchFamily="34" charset="0"/>
                <a:cs typeface="Calibri" panose="020F0502020204030204" pitchFamily="34" charset="0"/>
              </a:rPr>
              <a:t>Income can be taxed on a net basis also. Tax rates are different for net basis of taxation. Sec 9(1),S.44DA,S.172 and where accounts are maintained and lower tax option is available under presumptive tax provisions ie.S.44BB and 44BBB.</a:t>
            </a:r>
          </a:p>
        </p:txBody>
      </p:sp>
    </p:spTree>
    <p:extLst>
      <p:ext uri="{BB962C8B-B14F-4D97-AF65-F5344CB8AC3E}">
        <p14:creationId xmlns:p14="http://schemas.microsoft.com/office/powerpoint/2010/main" val="190140233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smtClean="0">
                <a:solidFill>
                  <a:schemeClr val="bg2"/>
                </a:solidFill>
              </a:rPr>
              <a:t>1st November 2017</a:t>
            </a:r>
          </a:p>
        </p:txBody>
      </p:sp>
      <p:sp>
        <p:nvSpPr>
          <p:cNvPr id="88067" name="Rectangle 1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4DEE329-F006-4E6A-8BF8-1714714B1A9F}" type="slidenum">
              <a:rPr lang="en-US" altLang="en-US" sz="1400">
                <a:solidFill>
                  <a:schemeClr val="bg2"/>
                </a:solidFill>
              </a:rPr>
              <a:pPr eaLnBrk="1" hangingPunct="1"/>
              <a:t>74</a:t>
            </a:fld>
            <a:endParaRPr lang="en-US" altLang="en-US" sz="1400">
              <a:solidFill>
                <a:schemeClr val="bg2"/>
              </a:solidFill>
            </a:endParaRPr>
          </a:p>
        </p:txBody>
      </p:sp>
      <p:sp>
        <p:nvSpPr>
          <p:cNvPr id="40962" name="Rectangle 2"/>
          <p:cNvSpPr>
            <a:spLocks noGrp="1" noChangeArrowheads="1"/>
          </p:cNvSpPr>
          <p:nvPr>
            <p:ph type="ctrTitle"/>
          </p:nvPr>
        </p:nvSpPr>
        <p:spPr>
          <a:effectLst>
            <a:outerShdw dist="53882" dir="2700000" algn="ctr" rotWithShape="0">
              <a:schemeClr val="bg2"/>
            </a:outerShdw>
          </a:effectLst>
        </p:spPr>
        <p:txBody>
          <a:bodyPr/>
          <a:lstStyle/>
          <a:p>
            <a:pPr algn="ctr" eaLnBrk="1" hangingPunct="1">
              <a:defRPr/>
            </a:pPr>
            <a:r>
              <a:rPr lang="en-US" sz="5400" dirty="0" smtClean="0">
                <a:effectLst>
                  <a:outerShdw blurRad="38100" dist="38100" dir="2700000" algn="tl">
                    <a:srgbClr val="C0C0C0"/>
                  </a:outerShdw>
                </a:effectLst>
              </a:rPr>
              <a:t>Thank You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4F806E8-35DD-45E2-8BBA-72889CE594E3}" type="slidenum">
              <a:rPr lang="en-US" altLang="en-US"/>
              <a:pPr/>
              <a:t>8</a:t>
            </a:fld>
            <a:endParaRPr lang="en-US" altLang="en-US"/>
          </a:p>
        </p:txBody>
      </p:sp>
      <p:sp>
        <p:nvSpPr>
          <p:cNvPr id="5124" name="Rectangle 2"/>
          <p:cNvSpPr>
            <a:spLocks noGrp="1" noChangeArrowheads="1"/>
          </p:cNvSpPr>
          <p:nvPr>
            <p:ph type="title"/>
          </p:nvPr>
        </p:nvSpPr>
        <p:spPr/>
        <p:txBody>
          <a:bodyPr/>
          <a:lstStyle/>
          <a:p>
            <a:pPr eaLnBrk="1" hangingPunct="1"/>
            <a:r>
              <a:rPr lang="en-US" altLang="en-US" sz="3600" dirty="0" smtClean="0"/>
              <a:t>Legislation in International Taxation</a:t>
            </a:r>
          </a:p>
        </p:txBody>
      </p:sp>
      <p:sp>
        <p:nvSpPr>
          <p:cNvPr id="5125" name="Rectangle 3"/>
          <p:cNvSpPr>
            <a:spLocks noGrp="1" noChangeArrowheads="1"/>
          </p:cNvSpPr>
          <p:nvPr>
            <p:ph type="body" idx="1"/>
          </p:nvPr>
        </p:nvSpPr>
        <p:spPr>
          <a:xfrm>
            <a:off x="1182688" y="2017713"/>
            <a:ext cx="7772400" cy="4459287"/>
          </a:xfrm>
        </p:spPr>
        <p:txBody>
          <a:bodyPr/>
          <a:lstStyle/>
          <a:p>
            <a:pPr eaLnBrk="1" hangingPunct="1"/>
            <a:r>
              <a:rPr lang="en-US" altLang="en-US" sz="2400" dirty="0" smtClean="0"/>
              <a:t>Domestic tax law provisions e.g. Income-Tax Act, 1961</a:t>
            </a:r>
          </a:p>
          <a:p>
            <a:pPr eaLnBrk="1" hangingPunct="1"/>
            <a:endParaRPr lang="en-US" altLang="en-US" sz="2400" dirty="0"/>
          </a:p>
          <a:p>
            <a:pPr eaLnBrk="1" hangingPunct="1"/>
            <a:r>
              <a:rPr lang="en-US" altLang="en-US" sz="2400" dirty="0" smtClean="0"/>
              <a:t>Tax Treaty provisions e.g. India – UK DTAA</a:t>
            </a:r>
          </a:p>
          <a:p>
            <a:pPr eaLnBrk="1" hangingPunct="1"/>
            <a:endParaRPr lang="en-US" altLang="en-US" sz="2400" dirty="0"/>
          </a:p>
          <a:p>
            <a:pPr eaLnBrk="1" hangingPunct="1"/>
            <a:r>
              <a:rPr lang="en-US" altLang="en-US" sz="2400" dirty="0" smtClean="0"/>
              <a:t>Foreign country’s tax law provisions e.g. UK Tax laws</a:t>
            </a:r>
          </a:p>
        </p:txBody>
      </p:sp>
      <p:sp>
        <p:nvSpPr>
          <p:cNvPr id="5126"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3070077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E799DBF-1320-49E7-A2DA-B93F6D7CD348}" type="slidenum">
              <a:rPr lang="en-US" altLang="en-US"/>
              <a:pPr/>
              <a:t>9</a:t>
            </a:fld>
            <a:endParaRPr lang="en-US" altLang="en-US"/>
          </a:p>
        </p:txBody>
      </p:sp>
      <p:sp>
        <p:nvSpPr>
          <p:cNvPr id="6148" name="Rectangle 2"/>
          <p:cNvSpPr>
            <a:spLocks noGrp="1" noChangeArrowheads="1"/>
          </p:cNvSpPr>
          <p:nvPr>
            <p:ph type="title"/>
          </p:nvPr>
        </p:nvSpPr>
        <p:spPr/>
        <p:txBody>
          <a:bodyPr/>
          <a:lstStyle/>
          <a:p>
            <a:pPr eaLnBrk="1" hangingPunct="1"/>
            <a:r>
              <a:rPr lang="en-US" altLang="en-US" sz="4000" dirty="0" smtClean="0"/>
              <a:t>Purpose &amp; Objective of DTAA</a:t>
            </a:r>
          </a:p>
        </p:txBody>
      </p:sp>
      <p:sp>
        <p:nvSpPr>
          <p:cNvPr id="6149" name="Rectangle 3"/>
          <p:cNvSpPr>
            <a:spLocks noGrp="1" noChangeArrowheads="1"/>
          </p:cNvSpPr>
          <p:nvPr>
            <p:ph type="body" idx="1"/>
          </p:nvPr>
        </p:nvSpPr>
        <p:spPr>
          <a:xfrm>
            <a:off x="1182688" y="2017713"/>
            <a:ext cx="7772400" cy="4459287"/>
          </a:xfrm>
        </p:spPr>
        <p:txBody>
          <a:bodyPr/>
          <a:lstStyle/>
          <a:p>
            <a:pPr eaLnBrk="1" hangingPunct="1"/>
            <a:r>
              <a:rPr lang="en-US" altLang="en-US" sz="2200" dirty="0" smtClean="0"/>
              <a:t>Elimination of Juridical Double taxation arising due to taxation on the income of the tax payer in two countries</a:t>
            </a:r>
          </a:p>
          <a:p>
            <a:pPr eaLnBrk="1" hangingPunct="1"/>
            <a:r>
              <a:rPr lang="en-US" altLang="en-US" sz="2200" dirty="0" smtClean="0"/>
              <a:t>Certainty of tax treatment</a:t>
            </a:r>
          </a:p>
          <a:p>
            <a:pPr eaLnBrk="1" hangingPunct="1"/>
            <a:r>
              <a:rPr lang="en-US" altLang="en-US" sz="2200" dirty="0" smtClean="0"/>
              <a:t>Prevention of Fiscal evasion</a:t>
            </a:r>
          </a:p>
          <a:p>
            <a:pPr eaLnBrk="1" hangingPunct="1"/>
            <a:r>
              <a:rPr lang="en-US" altLang="en-US" sz="2200" dirty="0" smtClean="0"/>
              <a:t>Prevention of tax discrimination</a:t>
            </a:r>
          </a:p>
          <a:p>
            <a:pPr eaLnBrk="1" hangingPunct="1"/>
            <a:r>
              <a:rPr lang="en-US" altLang="en-US" sz="2200" dirty="0" smtClean="0"/>
              <a:t>Resolution of tax disputes</a:t>
            </a:r>
          </a:p>
          <a:p>
            <a:pPr eaLnBrk="1" hangingPunct="1"/>
            <a:r>
              <a:rPr lang="en-US" altLang="en-US" sz="2200" dirty="0" smtClean="0"/>
              <a:t>Lower compliance cost</a:t>
            </a:r>
          </a:p>
          <a:p>
            <a:pPr eaLnBrk="1" hangingPunct="1"/>
            <a:r>
              <a:rPr lang="en-US" altLang="en-US" sz="2200" dirty="0" smtClean="0"/>
              <a:t>Limitation of taxation of cross border transactions / trade</a:t>
            </a:r>
          </a:p>
          <a:p>
            <a:pPr eaLnBrk="1" hangingPunct="1"/>
            <a:r>
              <a:rPr lang="en-US" altLang="en-US" sz="2200" dirty="0" smtClean="0"/>
              <a:t>Does not eliminate Economic Double taxation arising due to taxation on same income in the hands of different tax payers</a:t>
            </a:r>
          </a:p>
          <a:p>
            <a:pPr eaLnBrk="1" hangingPunct="1">
              <a:buFont typeface="Wingdings" panose="05000000000000000000" pitchFamily="2" charset="2"/>
              <a:buNone/>
            </a:pPr>
            <a:endParaRPr lang="en-US" altLang="en-US" sz="2400" dirty="0" smtClean="0"/>
          </a:p>
        </p:txBody>
      </p:sp>
      <p:sp>
        <p:nvSpPr>
          <p:cNvPr id="6150" name="Rectangle 14"/>
          <p:cNvSpPr>
            <a:spLocks noGrp="1" noChangeArrowheads="1"/>
          </p:cNvSpPr>
          <p:nvPr>
            <p:ph type="dt" sz="quarter" idx="10"/>
          </p:nvPr>
        </p:nvSpPr>
        <p:spPr>
          <a:xfrm>
            <a:off x="990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mtClean="0"/>
              <a:t>1st November 2017</a:t>
            </a:r>
          </a:p>
        </p:txBody>
      </p:sp>
    </p:spTree>
    <p:extLst>
      <p:ext uri="{BB962C8B-B14F-4D97-AF65-F5344CB8AC3E}">
        <p14:creationId xmlns:p14="http://schemas.microsoft.com/office/powerpoint/2010/main" val="1487664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3890</TotalTime>
  <Words>7415</Words>
  <Application>Microsoft Office PowerPoint</Application>
  <PresentationFormat>On-screen Show (4:3)</PresentationFormat>
  <Paragraphs>985</Paragraphs>
  <Slides>74</Slides>
  <Notes>44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Calibri</vt:lpstr>
      <vt:lpstr>Tahoma</vt:lpstr>
      <vt:lpstr>Times New Roman</vt:lpstr>
      <vt:lpstr>Wingdings</vt:lpstr>
      <vt:lpstr>Blends</vt:lpstr>
      <vt:lpstr>Domestic Tax Provisions vis-à-vis International Tax</vt:lpstr>
      <vt:lpstr>Overview of Presentation</vt:lpstr>
      <vt:lpstr>Need &amp; Rationale of International Taxation</vt:lpstr>
      <vt:lpstr>Rationale – Tax System</vt:lpstr>
      <vt:lpstr>Source &amp; Resident Taxation</vt:lpstr>
      <vt:lpstr>Ingredients: International Taxation</vt:lpstr>
      <vt:lpstr>Double Taxation Avoidance Agreements</vt:lpstr>
      <vt:lpstr>Legislation in International Taxation</vt:lpstr>
      <vt:lpstr>Purpose &amp; Objective of DTAA</vt:lpstr>
      <vt:lpstr>Double Taxation conflicts</vt:lpstr>
      <vt:lpstr>Types of Treaties</vt:lpstr>
      <vt:lpstr>Treaties – Legal Status</vt:lpstr>
      <vt:lpstr>Model Tax Conventions</vt:lpstr>
      <vt:lpstr>OECD Model Convention</vt:lpstr>
      <vt:lpstr>OECD Model Convention (con’t)</vt:lpstr>
      <vt:lpstr>Structure of OECD Model</vt:lpstr>
      <vt:lpstr>Structure of OECD Model (con’t)</vt:lpstr>
      <vt:lpstr>Overall Allocation of Income</vt:lpstr>
      <vt:lpstr>Tax Treaties and Domestic Law</vt:lpstr>
      <vt:lpstr>Scope and Entitlement to Treaty benefits</vt:lpstr>
      <vt:lpstr>Scope and Entitlement to Treaty benefits (con’t)</vt:lpstr>
      <vt:lpstr>Scope and Entitlement to Treaty benefits (con’t)</vt:lpstr>
      <vt:lpstr>Tax Credit</vt:lpstr>
      <vt:lpstr>Tax Credit (con’t)</vt:lpstr>
      <vt:lpstr>Tax Credit (con’t)</vt:lpstr>
      <vt:lpstr>Tax Credit (con’t)</vt:lpstr>
      <vt:lpstr>Tax Credit (con’t)</vt:lpstr>
      <vt:lpstr>Tax Credit (con’t)</vt:lpstr>
      <vt:lpstr>How to apply DTAA</vt:lpstr>
      <vt:lpstr>How to apply DTAA (con’t)</vt:lpstr>
      <vt:lpstr>Taxation of Non Residents – Treaty Operation</vt:lpstr>
      <vt:lpstr>Taxation of Non Residents – Computation of Income</vt:lpstr>
      <vt:lpstr>Taxation of Non Residents – Overview of provisions of IT Act</vt:lpstr>
      <vt:lpstr>Relevant Charging provisions of IT Act for International Taxation</vt:lpstr>
      <vt:lpstr>Relevant Procedural provisions of IT Act for International Taxation</vt:lpstr>
      <vt:lpstr>Relevant Exemptions under Section 10 of IT Act</vt:lpstr>
      <vt:lpstr>Non Resident Taxation</vt:lpstr>
      <vt:lpstr>Scope of Taxation</vt:lpstr>
      <vt:lpstr>Income deemed to accrue or arise</vt:lpstr>
      <vt:lpstr>Taxability of Non-Residents under the Income Tax Act, 1961</vt:lpstr>
      <vt:lpstr>Taxation of Non Residents – Computation of Income</vt:lpstr>
      <vt:lpstr>Taxation of Non Residents – Computation of Income</vt:lpstr>
      <vt:lpstr>Definition: Royalty – S.9(1)(vi)</vt:lpstr>
      <vt:lpstr>Definitions: Royalty (con’t)</vt:lpstr>
      <vt:lpstr>Definition: Fees for Technical Services – S.9(1)(vii)</vt:lpstr>
      <vt:lpstr>Source Rule - Royalty</vt:lpstr>
      <vt:lpstr>Source Rule - FTS</vt:lpstr>
      <vt:lpstr>Source Rule &amp; Scope - FTS</vt:lpstr>
      <vt:lpstr>Source Rule compared – Royalty &amp; FTS</vt:lpstr>
      <vt:lpstr>Taxation of NRIs - Chapter XIIA</vt:lpstr>
      <vt:lpstr>Special Provisions for NRI - XIIA</vt:lpstr>
      <vt:lpstr>XIIA - Computation of Income</vt:lpstr>
      <vt:lpstr>Capital Gains on shares &amp; debentures</vt:lpstr>
      <vt:lpstr>Special tax provisions for NRs</vt:lpstr>
      <vt:lpstr>Special Provisions – 115A</vt:lpstr>
      <vt:lpstr>Special Provisions – 115AB</vt:lpstr>
      <vt:lpstr>Special Incomes - Sec 115AC</vt:lpstr>
      <vt:lpstr>Special Income of FII–Sec 115AD</vt:lpstr>
      <vt:lpstr>Presumptive Taxation</vt:lpstr>
      <vt:lpstr>Presumptive Taxation – Special provisions in case of Non-Residents engaged in certain business</vt:lpstr>
      <vt:lpstr>Presumptive Taxation – Special provisions in case of Non-Residents engaged in certain business (con’t)</vt:lpstr>
      <vt:lpstr>Branch of a Foreign Company</vt:lpstr>
      <vt:lpstr>Taxation: S. 44DA</vt:lpstr>
      <vt:lpstr>Taxation: S. 44DA</vt:lpstr>
      <vt:lpstr>Exemptions to Non-residents</vt:lpstr>
      <vt:lpstr>Exemptions to Non-residents (con’t)</vt:lpstr>
      <vt:lpstr>Exemptions to Non-residents (con’t)</vt:lpstr>
      <vt:lpstr>S. 195 - Withholding Tax on payments to Non-residents</vt:lpstr>
      <vt:lpstr>S. 195 (6) – Furnishing of Information</vt:lpstr>
      <vt:lpstr>Rule 37BB – Remittances covered in specified list</vt:lpstr>
      <vt:lpstr>Rule 37BB – Remittances covered in specified list (con’t)</vt:lpstr>
      <vt:lpstr>Rule 37BC w.e.f. 24.06.2016</vt:lpstr>
      <vt:lpstr>Summary - Computation of income of NR in India</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nirav</dc:creator>
  <cp:lastModifiedBy>PPS</cp:lastModifiedBy>
  <cp:revision>686</cp:revision>
  <cp:lastPrinted>2017-10-30T13:51:01Z</cp:lastPrinted>
  <dcterms:created xsi:type="dcterms:W3CDTF">1601-01-01T00:00:00Z</dcterms:created>
  <dcterms:modified xsi:type="dcterms:W3CDTF">2017-10-31T08:17:42Z</dcterms:modified>
</cp:coreProperties>
</file>