
<file path=[Content_Types].xml><?xml version="1.0" encoding="utf-8"?>
<Types xmlns="http://schemas.openxmlformats.org/package/2006/content-types">
  <Override PartName="/ppt/slideMasters/slideMaster3.xml" ContentType="application/vnd.openxmlformats-officedocument.presentationml.slideMaster+xml"/>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notesSlides/notesSlide105.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Layouts/slideLayout4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85.xml" ContentType="application/vnd.openxmlformats-officedocument.presentationml.notesSlide+xml"/>
  <Override PartName="/ppt/notesSlides/notesSlide96.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notesSlides/notesSlide27.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30.xml" ContentType="application/vnd.openxmlformats-officedocument.presentationml.notesSlide+xml"/>
  <Override PartName="/ppt/slides/slide99.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55.xml" ContentType="application/vnd.openxmlformats-officedocument.presentationml.slide+xml"/>
  <Override PartName="/ppt/slideLayouts/slideLayout18.xml" ContentType="application/vnd.openxmlformats-officedocument.presentationml.slideLayout+xml"/>
  <Override PartName="/ppt/theme/theme2.xml" ContentType="application/vnd.openxmlformats-officedocument.theme+xml"/>
  <Override PartName="/ppt/notesSlides/notesSlide57.xml" ContentType="application/vnd.openxmlformats-officedocument.presentationml.notesSlide+xml"/>
  <Override PartName="/ppt/notesSlides/notesSlide102.xml" ContentType="application/vnd.openxmlformats-officedocument.presentationml.notesSlide+xml"/>
  <Override PartName="/ppt/notesSlides/notesSlide113.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notesSlides/notesSlide46.xml" ContentType="application/vnd.openxmlformats-officedocument.presentationml.notesSlide+xml"/>
  <Override PartName="/ppt/notesSlides/notesSlide93.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32.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108.xml" ContentType="application/vnd.openxmlformats-officedocument.presentationml.slide+xml"/>
  <Override PartName="/ppt/slideMasters/slideMaster5.xml" ContentType="application/vnd.openxmlformats-officedocument.presentationml.slideMaster+xml"/>
  <Override PartName="/ppt/slides/slide49.xml" ContentType="application/vnd.openxmlformats-officedocument.presentationml.slide+xml"/>
  <Override PartName="/ppt/slides/slide96.xml" ContentType="application/vnd.openxmlformats-officedocument.presentationml.slide+xml"/>
  <Override PartName="/ppt/notesSlides/notesSlide4.xml" ContentType="application/vnd.openxmlformats-officedocument.presentationml.notesSlide+xml"/>
  <Override PartName="/ppt/notesSlides/notesSlide107.xml" ContentType="application/vnd.openxmlformats-officedocument.presentationml.notesSlide+xml"/>
  <Override PartName="/ppt/slides/slide38.xml" ContentType="application/vnd.openxmlformats-officedocument.presentationml.slide+xml"/>
  <Override PartName="/ppt/slides/slide85.xml" ContentType="application/vnd.openxmlformats-officedocument.presentationml.slide+xml"/>
  <Override PartName="/ppt/slideLayouts/slideLayout48.xml" ContentType="application/vnd.openxmlformats-officedocument.presentationml.slideLayout+xml"/>
  <Override PartName="/ppt/notesSlides/notesSlide87.xml" ContentType="application/vnd.openxmlformats-officedocument.presentationml.notesSlide+xml"/>
  <Override PartName="/ppt/notesSlides/notesSlide98.xml" ContentType="application/vnd.openxmlformats-officedocument.presentationml.notesSlide+xml"/>
  <Override PartName="/ppt/slides/slide27.xml" ContentType="application/vnd.openxmlformats-officedocument.presentationml.slide+xml"/>
  <Override PartName="/ppt/slides/slide74.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notesSlides/notesSlide29.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Override PartName="/ppt/notesSlides/notesSlide65.xml" ContentType="application/vnd.openxmlformats-officedocument.presentationml.notesSlide+xml"/>
  <Override PartName="/ppt/notesSlides/notesSlide110.xml" ContentType="application/vnd.openxmlformats-officedocument.presentationml.notesSlide+xml"/>
  <Override PartName="/ppt/slides/slide41.xml" ContentType="application/vnd.openxmlformats-officedocument.presentationml.slide+xml"/>
  <Override PartName="/ppt/slideLayouts/slideLayout51.xml" ContentType="application/vnd.openxmlformats-officedocument.presentationml.slideLayout+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90.xml" ContentType="application/vnd.openxmlformats-officedocument.presentationml.notesSlide+xml"/>
  <Override PartName="/ppt/slides/slide30.xml" ContentType="application/vnd.openxmlformats-officedocument.presentationml.slide+xml"/>
  <Override PartName="/ppt/slideLayouts/slideLayout40.xml" ContentType="application/vnd.openxmlformats-officedocument.presentationml.slideLayout+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notesSlides/notesSlide10.xml" ContentType="application/vnd.openxmlformats-officedocument.presentationml.notesSlide+xml"/>
  <Override PartName="/ppt/notesSlides/notesSlide108.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notesSlides/notesSlide99.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notesSlides/notesSlide1.xml" ContentType="application/vnd.openxmlformats-officedocument.presentationml.notesSlide+xml"/>
  <Override PartName="/ppt/notesSlides/notesSlide59.xml" ContentType="application/vnd.openxmlformats-officedocument.presentationml.notesSlide+xml"/>
  <Override PartName="/ppt/notesSlides/notesSlide88.xml" ContentType="application/vnd.openxmlformats-officedocument.presentationml.notesSlide+xml"/>
  <Override PartName="/ppt/notesSlides/notesSlide104.xml" ContentType="application/vnd.openxmlformats-officedocument.presentationml.notesSlide+xml"/>
  <Override PartName="/ppt/notesSlides/notesSlide115.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notesSlides/notesSlide95.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notesSlides/notesSlide37.xml" ContentType="application/vnd.openxmlformats-officedocument.presentationml.notesSlide+xml"/>
  <Override PartName="/ppt/notesSlides/notesSlide55.xml" ContentType="application/vnd.openxmlformats-officedocument.presentationml.notesSlide+xml"/>
  <Override PartName="/ppt/notesSlides/notesSlide84.xml" ContentType="application/vnd.openxmlformats-officedocument.presentationml.notesSlide+xml"/>
  <Override PartName="/ppt/notesSlides/notesSlide100.xml" ContentType="application/vnd.openxmlformats-officedocument.presentationml.notesSlide+xml"/>
  <Override PartName="/ppt/notesSlides/notesSlide111.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notesSlides/notesSlide91.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notesSlides/notesSlide6.xml" ContentType="application/vnd.openxmlformats-officedocument.presentationml.notesSlide+xml"/>
  <Override PartName="/ppt/notesSlides/notesSlide109.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notesSlides/notesSlide89.xml" ContentType="application/vnd.openxmlformats-officedocument.presentationml.notesSlide+xml"/>
  <Override PartName="/ppt/notesSlides/notesSlide116.xml" ContentType="application/vnd.openxmlformats-officedocument.presentationml.notes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Layouts/slideLayout39.xml" ContentType="application/vnd.openxmlformats-officedocument.presentationml.slideLayout+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notesSlides/notesSlide67.xml" ContentType="application/vnd.openxmlformats-officedocument.presentationml.notesSlide+xml"/>
  <Override PartName="/ppt/notesSlides/notesSlide112.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53.xml" ContentType="application/vnd.openxmlformats-officedocument.presentationml.slideLayout+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92.xml" ContentType="application/vnd.openxmlformats-officedocument.presentationml.notesSlide+xml"/>
  <Override PartName="/ppt/notesSlides/notesSlide101.xml" ContentType="application/vnd.openxmlformats-officedocument.presentationml.notesSlide+xml"/>
  <Override PartName="/ppt/slides/slide32.xml" ContentType="application/vnd.openxmlformats-officedocument.presentationml.slide+xml"/>
  <Override PartName="/ppt/slideLayouts/slideLayout42.xml" ContentType="application/vnd.openxmlformats-officedocument.presentationml.slideLayout+xml"/>
  <Override PartName="/ppt/notesSlides/notesSlide34.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slides/slide118.xml" ContentType="application/vnd.openxmlformats-officedocument.presentationml.slide+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notesSlides/notesSlide106.xml" ContentType="application/vnd.openxmlformats-officedocument.presentationml.notesSlide+xml"/>
  <Override PartName="/ppt/notesSlides/notesSlide117.xml" ContentType="application/vnd.openxmlformats-officedocument.presentationml.notesSlide+xml"/>
  <Override PartName="/ppt/slides/slide48.xml" ContentType="application/vnd.openxmlformats-officedocument.presentationml.slide+xml"/>
  <Override PartName="/ppt/slides/slide95.xml" ContentType="application/vnd.openxmlformats-officedocument.presentationml.slide+xml"/>
  <Override PartName="/ppt/notesSlides/notesSlide3.xml" ContentType="application/vnd.openxmlformats-officedocument.presentationml.notesSlide+xml"/>
  <Override PartName="/ppt/notesSlides/notesSlide97.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notesSlides/notesSlide39.xml" ContentType="application/vnd.openxmlformats-officedocument.presentationml.notesSlide+xml"/>
  <Override PartName="/ppt/notesSlides/notesSlide86.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53.xml" ContentType="application/vnd.openxmlformats-officedocument.presentationml.notesSlide+xml"/>
  <Override PartName="/ppt/slides/slide40.xml" ContentType="application/vnd.openxmlformats-officedocument.presentationml.slide+xml"/>
  <Override PartName="/ppt/slideLayouts/slideLayout50.xml" ContentType="application/vnd.openxmlformats-officedocument.presentationml.slideLayout+xml"/>
  <Override PartName="/ppt/notesSlides/notesSlide42.xml" ContentType="application/vnd.openxmlformats-officedocument.presentationml.notesSlide+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Default Extension="vml" ContentType="application/vnd.openxmlformats-officedocument.vmlDrawing"/>
  <Override PartName="/ppt/slides/slide89.xml" ContentType="application/vnd.openxmlformats-officedocument.presentationml.slide+xml"/>
  <Override PartName="/ppt/slides/slide78.xml" ContentType="application/vnd.openxmlformats-officedocument.presentationml.slide+xml"/>
  <Override PartName="/ppt/slides/slide115.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104.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69.xml" ContentType="application/vnd.openxmlformats-officedocument.presentationml.notesSlide+xml"/>
  <Override PartName="/ppt/notesSlides/notesSlide114.xml" ContentType="application/vnd.openxmlformats-officedocument.presentationml.notesSlide+xml"/>
  <Override PartName="/ppt/slideMasters/slideMaster1.xml" ContentType="application/vnd.openxmlformats-officedocument.presentationml.slideMaster+xml"/>
  <Override PartName="/ppt/slides/slide45.xml" ContentType="application/vnd.openxmlformats-officedocument.presentationml.slide+xml"/>
  <Override PartName="/ppt/slides/slide92.xml" ContentType="application/vnd.openxmlformats-officedocument.presentationml.slide+xml"/>
  <Override PartName="/ppt/theme/theme3.xml" ContentType="application/vnd.openxmlformats-officedocument.theme+xml"/>
  <Override PartName="/ppt/slideLayouts/slideLayout55.xml" ContentType="application/vnd.openxmlformats-officedocument.presentationml.slideLayout+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94.xml" ContentType="application/vnd.openxmlformats-officedocument.presentationml.notesSlide+xml"/>
  <Override PartName="/ppt/notesSlides/notesSlide103.xml" ContentType="application/vnd.openxmlformats-officedocument.presentationml.notesSlide+xml"/>
  <Override PartName="/ppt/slides/slide34.xml" ContentType="application/vnd.openxmlformats-officedocument.presentationml.slide+xml"/>
  <Override PartName="/ppt/slides/slide81.xml" ContentType="application/vnd.openxmlformats-officedocument.presentationml.slide+xml"/>
  <Override PartName="/ppt/slideLayouts/slideLayout44.xml" ContentType="application/vnd.openxmlformats-officedocument.presentationml.slideLayout+xml"/>
  <Override PartName="/ppt/notesSlides/notesSlide36.xml" ContentType="application/vnd.openxmlformats-officedocument.presentationml.notesSlide+xml"/>
  <Override PartName="/ppt/notesSlides/notesSlide83.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notesSlides/notesSlide25.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6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Lst>
  <p:notesMasterIdLst>
    <p:notesMasterId r:id="rId127"/>
  </p:notesMasterIdLst>
  <p:sldIdLst>
    <p:sldId id="495" r:id="rId6"/>
    <p:sldId id="493" r:id="rId7"/>
    <p:sldId id="257" r:id="rId8"/>
    <p:sldId id="490" r:id="rId9"/>
    <p:sldId id="496" r:id="rId10"/>
    <p:sldId id="787" r:id="rId11"/>
    <p:sldId id="788" r:id="rId12"/>
    <p:sldId id="789" r:id="rId13"/>
    <p:sldId id="790" r:id="rId14"/>
    <p:sldId id="791" r:id="rId15"/>
    <p:sldId id="792" r:id="rId16"/>
    <p:sldId id="826" r:id="rId17"/>
    <p:sldId id="632" r:id="rId18"/>
    <p:sldId id="795" r:id="rId19"/>
    <p:sldId id="793" r:id="rId20"/>
    <p:sldId id="794" r:id="rId21"/>
    <p:sldId id="606" r:id="rId22"/>
    <p:sldId id="607" r:id="rId23"/>
    <p:sldId id="608" r:id="rId24"/>
    <p:sldId id="612" r:id="rId25"/>
    <p:sldId id="796" r:id="rId26"/>
    <p:sldId id="784" r:id="rId27"/>
    <p:sldId id="785" r:id="rId28"/>
    <p:sldId id="786" r:id="rId29"/>
    <p:sldId id="720" r:id="rId30"/>
    <p:sldId id="721" r:id="rId31"/>
    <p:sldId id="722" r:id="rId32"/>
    <p:sldId id="776" r:id="rId33"/>
    <p:sldId id="777" r:id="rId34"/>
    <p:sldId id="778" r:id="rId35"/>
    <p:sldId id="498" r:id="rId36"/>
    <p:sldId id="500" r:id="rId37"/>
    <p:sldId id="599" r:id="rId38"/>
    <p:sldId id="489" r:id="rId39"/>
    <p:sldId id="806" r:id="rId40"/>
    <p:sldId id="807" r:id="rId41"/>
    <p:sldId id="805" r:id="rId42"/>
    <p:sldId id="566" r:id="rId43"/>
    <p:sldId id="567" r:id="rId44"/>
    <p:sldId id="568" r:id="rId45"/>
    <p:sldId id="569" r:id="rId46"/>
    <p:sldId id="808" r:id="rId47"/>
    <p:sldId id="570" r:id="rId48"/>
    <p:sldId id="379" r:id="rId49"/>
    <p:sldId id="380" r:id="rId50"/>
    <p:sldId id="313" r:id="rId51"/>
    <p:sldId id="315" r:id="rId52"/>
    <p:sldId id="316" r:id="rId53"/>
    <p:sldId id="502" r:id="rId54"/>
    <p:sldId id="317" r:id="rId55"/>
    <p:sldId id="797" r:id="rId56"/>
    <p:sldId id="798" r:id="rId57"/>
    <p:sldId id="551" r:id="rId58"/>
    <p:sldId id="553" r:id="rId59"/>
    <p:sldId id="572" r:id="rId60"/>
    <p:sldId id="571" r:id="rId61"/>
    <p:sldId id="576" r:id="rId62"/>
    <p:sldId id="554" r:id="rId63"/>
    <p:sldId id="555" r:id="rId64"/>
    <p:sldId id="577" r:id="rId65"/>
    <p:sldId id="581" r:id="rId66"/>
    <p:sldId id="582" r:id="rId67"/>
    <p:sldId id="583" r:id="rId68"/>
    <p:sldId id="584" r:id="rId69"/>
    <p:sldId id="615" r:id="rId70"/>
    <p:sldId id="448" r:id="rId71"/>
    <p:sldId id="449" r:id="rId72"/>
    <p:sldId id="453" r:id="rId73"/>
    <p:sldId id="456" r:id="rId74"/>
    <p:sldId id="432" r:id="rId75"/>
    <p:sldId id="503" r:id="rId76"/>
    <p:sldId id="504" r:id="rId77"/>
    <p:sldId id="505" r:id="rId78"/>
    <p:sldId id="558" r:id="rId79"/>
    <p:sldId id="579" r:id="rId80"/>
    <p:sldId id="507" r:id="rId81"/>
    <p:sldId id="559" r:id="rId82"/>
    <p:sldId id="509" r:id="rId83"/>
    <p:sldId id="510" r:id="rId84"/>
    <p:sldId id="511" r:id="rId85"/>
    <p:sldId id="580" r:id="rId86"/>
    <p:sldId id="586" r:id="rId87"/>
    <p:sldId id="617" r:id="rId88"/>
    <p:sldId id="618" r:id="rId89"/>
    <p:sldId id="619" r:id="rId90"/>
    <p:sldId id="802" r:id="rId91"/>
    <p:sldId id="616" r:id="rId92"/>
    <p:sldId id="587" r:id="rId93"/>
    <p:sldId id="588" r:id="rId94"/>
    <p:sldId id="589" r:id="rId95"/>
    <p:sldId id="590" r:id="rId96"/>
    <p:sldId id="591" r:id="rId97"/>
    <p:sldId id="592" r:id="rId98"/>
    <p:sldId id="593" r:id="rId99"/>
    <p:sldId id="595" r:id="rId100"/>
    <p:sldId id="596" r:id="rId101"/>
    <p:sldId id="809" r:id="rId102"/>
    <p:sldId id="810" r:id="rId103"/>
    <p:sldId id="811" r:id="rId104"/>
    <p:sldId id="812" r:id="rId105"/>
    <p:sldId id="813" r:id="rId106"/>
    <p:sldId id="814" r:id="rId107"/>
    <p:sldId id="815" r:id="rId108"/>
    <p:sldId id="816" r:id="rId109"/>
    <p:sldId id="817" r:id="rId110"/>
    <p:sldId id="818" r:id="rId111"/>
    <p:sldId id="522" r:id="rId112"/>
    <p:sldId id="819" r:id="rId113"/>
    <p:sldId id="820" r:id="rId114"/>
    <p:sldId id="821" r:id="rId115"/>
    <p:sldId id="822" r:id="rId116"/>
    <p:sldId id="823" r:id="rId117"/>
    <p:sldId id="824" r:id="rId118"/>
    <p:sldId id="825" r:id="rId119"/>
    <p:sldId id="546" r:id="rId120"/>
    <p:sldId id="547" r:id="rId121"/>
    <p:sldId id="548" r:id="rId122"/>
    <p:sldId id="585" r:id="rId123"/>
    <p:sldId id="549" r:id="rId124"/>
    <p:sldId id="563" r:id="rId125"/>
    <p:sldId id="431" r:id="rId1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varScale="1">
        <p:scale>
          <a:sx n="65" d="100"/>
          <a:sy n="65" d="100"/>
        </p:scale>
        <p:origin x="-858"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117" Type="http://schemas.openxmlformats.org/officeDocument/2006/relationships/slide" Target="slides/slide112.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openxmlformats.org/officeDocument/2006/relationships/slide" Target="slides/slide79.xml"/><Relationship Id="rId89" Type="http://schemas.openxmlformats.org/officeDocument/2006/relationships/slide" Target="slides/slide84.xml"/><Relationship Id="rId112" Type="http://schemas.openxmlformats.org/officeDocument/2006/relationships/slide" Target="slides/slide107.xml"/><Relationship Id="rId16" Type="http://schemas.openxmlformats.org/officeDocument/2006/relationships/slide" Target="slides/slide11.xml"/><Relationship Id="rId107" Type="http://schemas.openxmlformats.org/officeDocument/2006/relationships/slide" Target="slides/slide102.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slide" Target="slides/slide74.xml"/><Relationship Id="rId102" Type="http://schemas.openxmlformats.org/officeDocument/2006/relationships/slide" Target="slides/slide97.xml"/><Relationship Id="rId123" Type="http://schemas.openxmlformats.org/officeDocument/2006/relationships/slide" Target="slides/slide118.xml"/><Relationship Id="rId128" Type="http://schemas.openxmlformats.org/officeDocument/2006/relationships/presProps" Target="presProps.xml"/><Relationship Id="rId5" Type="http://schemas.openxmlformats.org/officeDocument/2006/relationships/slideMaster" Target="slideMasters/slideMaster5.xml"/><Relationship Id="rId90" Type="http://schemas.openxmlformats.org/officeDocument/2006/relationships/slide" Target="slides/slide85.xml"/><Relationship Id="rId95" Type="http://schemas.openxmlformats.org/officeDocument/2006/relationships/slide" Target="slides/slide90.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100" Type="http://schemas.openxmlformats.org/officeDocument/2006/relationships/slide" Target="slides/slide95.xml"/><Relationship Id="rId105" Type="http://schemas.openxmlformats.org/officeDocument/2006/relationships/slide" Target="slides/slide100.xml"/><Relationship Id="rId113" Type="http://schemas.openxmlformats.org/officeDocument/2006/relationships/slide" Target="slides/slide108.xml"/><Relationship Id="rId118" Type="http://schemas.openxmlformats.org/officeDocument/2006/relationships/slide" Target="slides/slide113.xml"/><Relationship Id="rId126" Type="http://schemas.openxmlformats.org/officeDocument/2006/relationships/slide" Target="slides/slide12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slide" Target="slides/slide75.xml"/><Relationship Id="rId85" Type="http://schemas.openxmlformats.org/officeDocument/2006/relationships/slide" Target="slides/slide80.xml"/><Relationship Id="rId93" Type="http://schemas.openxmlformats.org/officeDocument/2006/relationships/slide" Target="slides/slide88.xml"/><Relationship Id="rId98" Type="http://schemas.openxmlformats.org/officeDocument/2006/relationships/slide" Target="slides/slide93.xml"/><Relationship Id="rId121" Type="http://schemas.openxmlformats.org/officeDocument/2006/relationships/slide" Target="slides/slide116.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103" Type="http://schemas.openxmlformats.org/officeDocument/2006/relationships/slide" Target="slides/slide98.xml"/><Relationship Id="rId108" Type="http://schemas.openxmlformats.org/officeDocument/2006/relationships/slide" Target="slides/slide103.xml"/><Relationship Id="rId116" Type="http://schemas.openxmlformats.org/officeDocument/2006/relationships/slide" Target="slides/slide111.xml"/><Relationship Id="rId124" Type="http://schemas.openxmlformats.org/officeDocument/2006/relationships/slide" Target="slides/slide119.xml"/><Relationship Id="rId129" Type="http://schemas.openxmlformats.org/officeDocument/2006/relationships/viewProps" Target="viewProp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slide" Target="slides/slide78.xml"/><Relationship Id="rId88" Type="http://schemas.openxmlformats.org/officeDocument/2006/relationships/slide" Target="slides/slide83.xml"/><Relationship Id="rId91" Type="http://schemas.openxmlformats.org/officeDocument/2006/relationships/slide" Target="slides/slide86.xml"/><Relationship Id="rId96" Type="http://schemas.openxmlformats.org/officeDocument/2006/relationships/slide" Target="slides/slide91.xml"/><Relationship Id="rId111" Type="http://schemas.openxmlformats.org/officeDocument/2006/relationships/slide" Target="slides/slide106.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6" Type="http://schemas.openxmlformats.org/officeDocument/2006/relationships/slide" Target="slides/slide101.xml"/><Relationship Id="rId114" Type="http://schemas.openxmlformats.org/officeDocument/2006/relationships/slide" Target="slides/slide109.xml"/><Relationship Id="rId119" Type="http://schemas.openxmlformats.org/officeDocument/2006/relationships/slide" Target="slides/slide114.xml"/><Relationship Id="rId127" Type="http://schemas.openxmlformats.org/officeDocument/2006/relationships/notesMaster" Target="notesMasters/notesMaster1.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slide" Target="slides/slide81.xml"/><Relationship Id="rId94" Type="http://schemas.openxmlformats.org/officeDocument/2006/relationships/slide" Target="slides/slide89.xml"/><Relationship Id="rId99" Type="http://schemas.openxmlformats.org/officeDocument/2006/relationships/slide" Target="slides/slide94.xml"/><Relationship Id="rId101" Type="http://schemas.openxmlformats.org/officeDocument/2006/relationships/slide" Target="slides/slide96.xml"/><Relationship Id="rId122" Type="http://schemas.openxmlformats.org/officeDocument/2006/relationships/slide" Target="slides/slide117.xml"/><Relationship Id="rId13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109" Type="http://schemas.openxmlformats.org/officeDocument/2006/relationships/slide" Target="slides/slide10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97" Type="http://schemas.openxmlformats.org/officeDocument/2006/relationships/slide" Target="slides/slide92.xml"/><Relationship Id="rId104" Type="http://schemas.openxmlformats.org/officeDocument/2006/relationships/slide" Target="slides/slide99.xml"/><Relationship Id="rId120" Type="http://schemas.openxmlformats.org/officeDocument/2006/relationships/slide" Target="slides/slide115.xml"/><Relationship Id="rId125" Type="http://schemas.openxmlformats.org/officeDocument/2006/relationships/slide" Target="slides/slide120.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slide" Target="slides/slide87.xml"/><Relationship Id="rId2" Type="http://schemas.openxmlformats.org/officeDocument/2006/relationships/slideMaster" Target="slideMasters/slideMaster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87" Type="http://schemas.openxmlformats.org/officeDocument/2006/relationships/slide" Target="slides/slide82.xml"/><Relationship Id="rId110" Type="http://schemas.openxmlformats.org/officeDocument/2006/relationships/slide" Target="slides/slide105.xml"/><Relationship Id="rId115" Type="http://schemas.openxmlformats.org/officeDocument/2006/relationships/slide" Target="slides/slide110.xml"/><Relationship Id="rId131" Type="http://schemas.openxmlformats.org/officeDocument/2006/relationships/tableStyles" Target="tableStyles.xml"/><Relationship Id="rId61" Type="http://schemas.openxmlformats.org/officeDocument/2006/relationships/slide" Target="slides/slide56.xml"/><Relationship Id="rId82" Type="http://schemas.openxmlformats.org/officeDocument/2006/relationships/slide" Target="slides/slide7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923FDE-EB2F-4B3D-9875-E37D657DB1A1}" type="datetimeFigureOut">
              <a:rPr lang="en-IN" smtClean="0"/>
              <a:pPr/>
              <a:t>21-04-2020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20A0F3-725B-4277-BC4D-90920003DEB9}" type="slidenum">
              <a:rPr lang="en-IN" smtClean="0"/>
              <a:pPr/>
              <a:t>‹#›</a:t>
            </a:fld>
            <a:endParaRPr lang="en-IN"/>
          </a:p>
        </p:txBody>
      </p:sp>
    </p:spTree>
    <p:extLst>
      <p:ext uri="{BB962C8B-B14F-4D97-AF65-F5344CB8AC3E}">
        <p14:creationId xmlns:p14="http://schemas.microsoft.com/office/powerpoint/2010/main" xmlns="" val="3529413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xmlns="" val="4013239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574773982"/>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155357914"/>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778030239"/>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912165501"/>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806125101"/>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645523996"/>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4159886791"/>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1449326053"/>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628320969"/>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642836644"/>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8594098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99204169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1061282696"/>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441923754"/>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47526950"/>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929730754"/>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3972237765"/>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3383732370"/>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3558945715"/>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466402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553169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8148404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6915755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40797569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40103400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2987452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9649807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492110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5143187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9763083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9121462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8116156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7903031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55320221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4763295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0207521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xfrm>
            <a:off x="685800" y="1143000"/>
            <a:ext cx="5486400" cy="3086100"/>
          </a:xfrm>
          <a:ln/>
        </p:spPr>
      </p:sp>
      <p:sp>
        <p:nvSpPr>
          <p:cNvPr id="102403"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xmlns="" val="22542341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xfrm>
            <a:off x="685800" y="1143000"/>
            <a:ext cx="5486400" cy="3086100"/>
          </a:xfrm>
          <a:ln/>
        </p:spPr>
      </p:sp>
      <p:sp>
        <p:nvSpPr>
          <p:cNvPr id="103427"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xmlns="" val="8276926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xfrm>
            <a:off x="685800" y="1143000"/>
            <a:ext cx="5486400" cy="3086100"/>
          </a:xfrm>
          <a:ln/>
        </p:spPr>
      </p:sp>
      <p:sp>
        <p:nvSpPr>
          <p:cNvPr id="104451"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xmlns="" val="2230238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19153813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xfrm>
            <a:off x="685800" y="1143000"/>
            <a:ext cx="5486400" cy="3086100"/>
          </a:xfrm>
          <a:ln/>
        </p:spPr>
      </p:sp>
      <p:sp>
        <p:nvSpPr>
          <p:cNvPr id="105475"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xmlns="" val="8066984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xfrm>
            <a:off x="685800" y="1143000"/>
            <a:ext cx="5486400" cy="3086100"/>
          </a:xfrm>
          <a:ln/>
        </p:spPr>
      </p:sp>
      <p:sp>
        <p:nvSpPr>
          <p:cNvPr id="106499"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xmlns="" val="23643611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5996402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7730156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a:xfrm>
            <a:off x="685800" y="1143000"/>
            <a:ext cx="5486400" cy="3086100"/>
          </a:xfrm>
          <a:ln/>
        </p:spPr>
      </p:sp>
      <p:sp>
        <p:nvSpPr>
          <p:cNvPr id="107523" name="Notes Placeholder 2"/>
          <p:cNvSpPr>
            <a:spLocks noGrp="1"/>
          </p:cNvSpPr>
          <p:nvPr>
            <p:ph type="body" idx="1"/>
          </p:nvPr>
        </p:nvSpPr>
        <p:spPr>
          <a:noFill/>
          <a:ln/>
        </p:spPr>
        <p:txBody>
          <a:bodyPr/>
          <a:lstStyle/>
          <a:p>
            <a:r>
              <a:rPr lang="en-US" dirty="0"/>
              <a:t>Indian company is planning to have marketing subsidiary in UK.</a:t>
            </a:r>
          </a:p>
          <a:p>
            <a:r>
              <a:rPr lang="en-US" dirty="0"/>
              <a:t>Indian Company decide to depute one of his employee to work after the marketing operation of the UK subsidiary and we are told that it require about 100 days in UK to oversee the function.</a:t>
            </a:r>
          </a:p>
          <a:p>
            <a:endParaRPr lang="en-US" dirty="0"/>
          </a:p>
          <a:p>
            <a:r>
              <a:rPr lang="en-US" dirty="0"/>
              <a:t>The additional facts which were later provided by Mr.Lewis:</a:t>
            </a:r>
          </a:p>
          <a:p>
            <a:r>
              <a:rPr lang="en-US" dirty="0"/>
              <a:t>a)If possible he would consider Dual employment and</a:t>
            </a:r>
          </a:p>
          <a:p>
            <a:r>
              <a:rPr lang="en-US" dirty="0"/>
              <a:t>b)Would like to settle in UK with his family and desire to have NRI status under FEMA and invest abroad.</a:t>
            </a:r>
          </a:p>
          <a:p>
            <a:r>
              <a:rPr lang="en-US" dirty="0"/>
              <a:t>c) The group has subsidiary in Tax heaven, So you may consider the employment with such a Tax heaven Co.</a:t>
            </a:r>
          </a:p>
          <a:p>
            <a:endParaRPr lang="en-US" dirty="0"/>
          </a:p>
          <a:p>
            <a:r>
              <a:rPr lang="en-US" dirty="0"/>
              <a:t>Alt 1:Employment in UK and travel to India For Indian Operation</a:t>
            </a:r>
          </a:p>
          <a:p>
            <a:r>
              <a:rPr lang="en-US" dirty="0"/>
              <a:t>Alt 2: Dual Employment- Employment duty is divided into two places.</a:t>
            </a:r>
          </a:p>
          <a:p>
            <a:r>
              <a:rPr lang="en-US" dirty="0"/>
              <a:t>Alt 3.Employment in Jersey- Tax heaven</a:t>
            </a:r>
          </a:p>
          <a:p>
            <a:endParaRPr lang="en-US" dirty="0"/>
          </a:p>
          <a:p>
            <a:endParaRPr lang="en-US" dirty="0"/>
          </a:p>
        </p:txBody>
      </p:sp>
    </p:spTree>
    <p:extLst>
      <p:ext uri="{BB962C8B-B14F-4D97-AF65-F5344CB8AC3E}">
        <p14:creationId xmlns:p14="http://schemas.microsoft.com/office/powerpoint/2010/main" xmlns="" val="11951604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3018041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xfrm>
            <a:off x="685800" y="1143000"/>
            <a:ext cx="5486400" cy="3086100"/>
          </a:xfrm>
          <a:ln/>
        </p:spPr>
      </p:sp>
      <p:sp>
        <p:nvSpPr>
          <p:cNvPr id="3" name="Notes Placeholder 2"/>
          <p:cNvSpPr>
            <a:spLocks noGrp="1"/>
          </p:cNvSpPr>
          <p:nvPr>
            <p:ph type="body" idx="1"/>
          </p:nvPr>
        </p:nvSpPr>
        <p:spPr/>
        <p:txBody>
          <a:bodyPr>
            <a:normAutofit fontScale="92500" lnSpcReduction="10000"/>
          </a:bodyPr>
          <a:lstStyle/>
          <a:p>
            <a:pPr>
              <a:defRPr/>
            </a:pPr>
            <a:r>
              <a:rPr lang="en-US" dirty="0"/>
              <a:t>Mr. Lewis can be FEMA Non resident or NRI in two alternatives</a:t>
            </a:r>
          </a:p>
          <a:p>
            <a:pPr marL="227503" indent="-227503">
              <a:buFontTx/>
              <a:buAutoNum type="alphaLcParenR"/>
              <a:defRPr/>
            </a:pPr>
            <a:r>
              <a:rPr lang="en-US" dirty="0"/>
              <a:t>Under physical stay</a:t>
            </a:r>
          </a:p>
          <a:p>
            <a:pPr marL="227503" indent="-227503">
              <a:buFontTx/>
              <a:buAutoNum type="alphaLcParenR"/>
              <a:defRPr/>
            </a:pPr>
            <a:r>
              <a:rPr lang="en-US" dirty="0"/>
              <a:t>Under Intention to go abroad for uncertain period</a:t>
            </a:r>
          </a:p>
          <a:p>
            <a:pPr marL="227503" indent="-227503">
              <a:buFontTx/>
              <a:buAutoNum type="alphaLcParenR"/>
              <a:defRPr/>
            </a:pPr>
            <a:endParaRPr lang="en-US" dirty="0"/>
          </a:p>
          <a:p>
            <a:pPr marL="227503" indent="-227503">
              <a:defRPr/>
            </a:pPr>
            <a:r>
              <a:rPr lang="en-US" dirty="0"/>
              <a:t>Mr. Lewis is not keen to avoid /Save any taxes ,if you can advise him his NRI status under FEMA</a:t>
            </a:r>
          </a:p>
          <a:p>
            <a:pPr marL="227503" indent="-227503">
              <a:buFont typeface="Arial" pitchFamily="34" charset="0"/>
              <a:buChar char="•"/>
              <a:defRPr/>
            </a:pPr>
            <a:r>
              <a:rPr lang="en-US" dirty="0"/>
              <a:t>Now let us look at the possibility under tax laws</a:t>
            </a:r>
          </a:p>
          <a:p>
            <a:pPr marL="227503" indent="-227503">
              <a:buFont typeface="Arial" pitchFamily="34" charset="0"/>
              <a:buChar char="•"/>
              <a:defRPr/>
            </a:pPr>
            <a:r>
              <a:rPr lang="en-US" dirty="0"/>
              <a:t>Section 6 of the Act deals with residential status –For a person who is citizen of India, if he is going abroad for employment, he can be regarded as Non-resident with less rigor. By virtue of explanation below sec.6(ii), that even if he stays in India for 181 days. He is regarded as NR .</a:t>
            </a:r>
          </a:p>
          <a:p>
            <a:pPr marL="227503" indent="-227503">
              <a:buFont typeface="Arial" pitchFamily="34" charset="0"/>
              <a:buChar char="•"/>
              <a:defRPr/>
            </a:pPr>
            <a:r>
              <a:rPr lang="en-US" dirty="0"/>
              <a:t>Thus you can advise Mr. Lewis to be NRI under FEMA and Tax resident under ITA.</a:t>
            </a:r>
          </a:p>
          <a:p>
            <a:pPr marL="227503" indent="-227503">
              <a:buFont typeface="Arial" pitchFamily="34" charset="0"/>
              <a:buChar char="•"/>
              <a:defRPr/>
            </a:pPr>
            <a:r>
              <a:rPr lang="en-US" dirty="0"/>
              <a:t>How to do this?- In the background of his employment conditions, Investment objectives and family migration</a:t>
            </a:r>
          </a:p>
          <a:p>
            <a:pPr marL="227503" indent="-227503">
              <a:buFont typeface="Arial" pitchFamily="34" charset="0"/>
              <a:buChar char="•"/>
              <a:defRPr/>
            </a:pPr>
            <a:r>
              <a:rPr lang="en-US" dirty="0"/>
              <a:t>Employment in UK –Travel to India</a:t>
            </a:r>
          </a:p>
          <a:p>
            <a:pPr marL="227503" indent="-227503">
              <a:buFont typeface="Arial" pitchFamily="34" charset="0"/>
              <a:buChar char="•"/>
              <a:defRPr/>
            </a:pPr>
            <a:r>
              <a:rPr lang="en-US" dirty="0"/>
              <a:t>Dual employment- Difficult to consider and demonstrate intention test</a:t>
            </a:r>
          </a:p>
          <a:p>
            <a:pPr marL="227503" indent="-227503">
              <a:buFont typeface="Arial" pitchFamily="34" charset="0"/>
              <a:buChar char="•"/>
              <a:defRPr/>
            </a:pPr>
            <a:r>
              <a:rPr lang="en-US" dirty="0"/>
              <a:t>Jersey based co employment</a:t>
            </a:r>
          </a:p>
          <a:p>
            <a:pPr marL="227503" indent="-227503">
              <a:defRPr/>
            </a:pPr>
            <a:r>
              <a:rPr lang="en-US" dirty="0"/>
              <a:t>80-90 dayes+90-100-Vacation to USA 21 days</a:t>
            </a:r>
          </a:p>
          <a:p>
            <a:pPr marL="227503" indent="-227503">
              <a:defRPr/>
            </a:pPr>
            <a:r>
              <a:rPr lang="en-US" dirty="0"/>
              <a:t>Balance days in India- less than 182 </a:t>
            </a:r>
          </a:p>
          <a:p>
            <a:pPr marL="227503" indent="-227503">
              <a:defRPr/>
            </a:pPr>
            <a:r>
              <a:rPr lang="en-US" dirty="0"/>
              <a:t>Group Marketing head- Coming to India for UK co’s and Jersey co’work.</a:t>
            </a:r>
          </a:p>
          <a:p>
            <a:pPr marL="227503" indent="-227503">
              <a:defRPr/>
            </a:pPr>
            <a:r>
              <a:rPr lang="en-US" dirty="0"/>
              <a:t>Sec.9(1)(ii)- salary earned in India if service rendered in India</a:t>
            </a:r>
          </a:p>
          <a:p>
            <a:pPr marL="227503" indent="-227503">
              <a:defRPr/>
            </a:pPr>
            <a:endParaRPr lang="en-US" dirty="0"/>
          </a:p>
        </p:txBody>
      </p:sp>
    </p:spTree>
    <p:extLst>
      <p:ext uri="{BB962C8B-B14F-4D97-AF65-F5344CB8AC3E}">
        <p14:creationId xmlns:p14="http://schemas.microsoft.com/office/powerpoint/2010/main" xmlns="" val="33855627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a:xfrm>
            <a:off x="685800" y="1143000"/>
            <a:ext cx="5486400" cy="3086100"/>
          </a:xfrm>
          <a:ln/>
        </p:spPr>
      </p:sp>
      <p:sp>
        <p:nvSpPr>
          <p:cNvPr id="109571"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xmlns="" val="901774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4718991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3375346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84940927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a:xfrm>
            <a:off x="685800" y="1143000"/>
            <a:ext cx="5486400" cy="3086100"/>
          </a:xfrm>
          <a:ln/>
        </p:spPr>
      </p:sp>
      <p:sp>
        <p:nvSpPr>
          <p:cNvPr id="3" name="Notes Placeholder 2"/>
          <p:cNvSpPr>
            <a:spLocks noGrp="1"/>
          </p:cNvSpPr>
          <p:nvPr>
            <p:ph type="body" idx="1"/>
          </p:nvPr>
        </p:nvSpPr>
        <p:spPr/>
        <p:txBody>
          <a:bodyPr>
            <a:normAutofit/>
          </a:bodyPr>
          <a:lstStyle/>
          <a:p>
            <a:pPr>
              <a:defRPr/>
            </a:pPr>
            <a:r>
              <a:rPr lang="en-US" dirty="0"/>
              <a:t>Demonstrate the intention:</a:t>
            </a:r>
          </a:p>
          <a:p>
            <a:pPr marL="227503" indent="-227503">
              <a:buFontTx/>
              <a:buAutoNum type="alphaLcPeriod"/>
              <a:defRPr/>
            </a:pPr>
            <a:r>
              <a:rPr lang="en-US" dirty="0"/>
              <a:t>One way ticket- Friends when we come from our native place to Mumbai-what do we do-We buy only one way ticket because we are not likely to go back </a:t>
            </a:r>
          </a:p>
          <a:p>
            <a:pPr marL="227503" indent="-227503">
              <a:buFontTx/>
              <a:buAutoNum type="alphaLcPeriod"/>
              <a:defRPr/>
            </a:pPr>
            <a:r>
              <a:rPr lang="en-US" dirty="0"/>
              <a:t>Normal ticket purchase in foreign exchange</a:t>
            </a:r>
          </a:p>
          <a:p>
            <a:pPr marL="227503" indent="-227503">
              <a:buFontTx/>
              <a:buAutoNum type="alphaLcPeriod"/>
              <a:defRPr/>
            </a:pPr>
            <a:r>
              <a:rPr lang="en-US" dirty="0"/>
              <a:t>Changing school</a:t>
            </a:r>
          </a:p>
          <a:p>
            <a:pPr marL="227503" indent="-227503">
              <a:buFontTx/>
              <a:buAutoNum type="alphaLcPeriod"/>
              <a:defRPr/>
            </a:pPr>
            <a:r>
              <a:rPr lang="en-US" dirty="0"/>
              <a:t>Banking abroad</a:t>
            </a:r>
          </a:p>
          <a:p>
            <a:pPr marL="227503" indent="-227503">
              <a:buFontTx/>
              <a:buAutoNum type="alphaLcPeriod"/>
              <a:defRPr/>
            </a:pPr>
            <a:r>
              <a:rPr lang="en-US" dirty="0"/>
              <a:t>Insurance, credit card, club etc. with Foreign service provider</a:t>
            </a:r>
          </a:p>
          <a:p>
            <a:pPr marL="227503" indent="-227503">
              <a:buFontTx/>
              <a:buAutoNum type="alphaLcPeriod"/>
              <a:defRPr/>
            </a:pPr>
            <a:r>
              <a:rPr lang="en-US" dirty="0"/>
              <a:t>Allowed to carry jewellery from India – At the time of return –value not exceeding Rs20,000(in case of female and 10,000 in case of male) is allowed to be imported</a:t>
            </a:r>
          </a:p>
          <a:p>
            <a:pPr marL="227503" indent="-227503">
              <a:defRPr/>
            </a:pPr>
            <a:r>
              <a:rPr lang="en-US" dirty="0"/>
              <a:t>On return:</a:t>
            </a:r>
          </a:p>
          <a:p>
            <a:pPr marL="227503" indent="-227503">
              <a:defRPr/>
            </a:pPr>
            <a:r>
              <a:rPr lang="en-US" dirty="0"/>
              <a:t>Disclosure of asset in IT return</a:t>
            </a:r>
          </a:p>
          <a:p>
            <a:pPr marL="227503" indent="-227503">
              <a:defRPr/>
            </a:pPr>
            <a:r>
              <a:rPr lang="en-US" dirty="0"/>
              <a:t>Wealth tax benefit upto 7 years</a:t>
            </a:r>
          </a:p>
          <a:p>
            <a:pPr marL="227503" indent="-227503">
              <a:defRPr/>
            </a:pPr>
            <a:r>
              <a:rPr lang="en-US" dirty="0"/>
              <a:t>Compartment of Indian asset and foreign asset seperately</a:t>
            </a:r>
          </a:p>
          <a:p>
            <a:pPr marL="227503" indent="-227503">
              <a:defRPr/>
            </a:pPr>
            <a:r>
              <a:rPr lang="en-US" dirty="0"/>
              <a:t>Possiblity of tax related litigation  </a:t>
            </a:r>
          </a:p>
        </p:txBody>
      </p:sp>
    </p:spTree>
    <p:extLst>
      <p:ext uri="{BB962C8B-B14F-4D97-AF65-F5344CB8AC3E}">
        <p14:creationId xmlns:p14="http://schemas.microsoft.com/office/powerpoint/2010/main" xmlns="" val="379788584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xfrm>
            <a:off x="685800" y="1143000"/>
            <a:ext cx="5486400" cy="3086100"/>
          </a:xfrm>
          <a:ln/>
        </p:spPr>
      </p:sp>
      <p:sp>
        <p:nvSpPr>
          <p:cNvPr id="921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fld id="{B72F32A6-C28B-4F4B-A2B6-A213FA74E347}" type="slidenum">
              <a:rPr lang="en-US" altLang="en-US">
                <a:latin typeface="Tahoma" pitchFamily="34" charset="0"/>
              </a:rPr>
              <a:pPr/>
              <a:t>42</a:t>
            </a:fld>
            <a:endParaRPr lang="en-US" altLang="en-US" dirty="0">
              <a:latin typeface="Tahoma" pitchFamily="34" charset="0"/>
            </a:endParaRPr>
          </a:p>
        </p:txBody>
      </p:sp>
    </p:spTree>
    <p:extLst>
      <p:ext uri="{BB962C8B-B14F-4D97-AF65-F5344CB8AC3E}">
        <p14:creationId xmlns:p14="http://schemas.microsoft.com/office/powerpoint/2010/main" xmlns="" val="162341386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0053611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a:xfrm>
            <a:off x="685800" y="1143000"/>
            <a:ext cx="5486400" cy="3086100"/>
          </a:xfrm>
          <a:ln/>
        </p:spPr>
      </p:sp>
      <p:sp>
        <p:nvSpPr>
          <p:cNvPr id="111619"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xmlns="" val="168855283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a:xfrm>
            <a:off x="685800" y="1143000"/>
            <a:ext cx="5486400" cy="3086100"/>
          </a:xfrm>
          <a:ln/>
        </p:spPr>
      </p:sp>
      <p:sp>
        <p:nvSpPr>
          <p:cNvPr id="112643"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xmlns="" val="238595631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 xmlns:a16="http://schemas.microsoft.com/office/drawing/2014/main" id="{FDF3BAA5-6DD1-4052-8F08-51A9BAB3853E}"/>
              </a:ext>
            </a:extLst>
          </p:cNvPr>
          <p:cNvSpPr>
            <a:spLocks noGrp="1" noRot="1" noChangeAspect="1" noChangeArrowheads="1" noTextEdit="1"/>
          </p:cNvSpPr>
          <p:nvPr>
            <p:ph type="sldImg"/>
          </p:nvPr>
        </p:nvSpPr>
        <p:spPr>
          <a:xfrm>
            <a:off x="685800" y="1143000"/>
            <a:ext cx="5486400" cy="3086100"/>
          </a:xfrm>
          <a:ln/>
        </p:spPr>
      </p:sp>
      <p:sp>
        <p:nvSpPr>
          <p:cNvPr id="41987" name="Notes Placeholder 2">
            <a:extLst>
              <a:ext uri="{FF2B5EF4-FFF2-40B4-BE49-F238E27FC236}">
                <a16:creationId xmlns="" xmlns:a16="http://schemas.microsoft.com/office/drawing/2014/main" id="{D6051AE0-A351-49C8-862C-D0B7D4144ACA}"/>
              </a:ext>
            </a:extLst>
          </p:cNvPr>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Arial" panose="020B0604020202020204" pitchFamily="34" charset="0"/>
              </a:rPr>
              <a:t>In order to correctly arrive at the real limit, one may have to consider atleast three provision 1.Sec 5,Notf.6 and Notf.10, CAT rules</a:t>
            </a:r>
          </a:p>
          <a:p>
            <a:endParaRPr lang="en-US" altLang="en-US">
              <a:latin typeface="Arial" panose="020B0604020202020204" pitchFamily="34" charset="0"/>
            </a:endParaRPr>
          </a:p>
          <a:p>
            <a:r>
              <a:rPr lang="en-US" altLang="en-US">
                <a:latin typeface="Arial" panose="020B0604020202020204" pitchFamily="34" charset="0"/>
              </a:rPr>
              <a:t>Pvt visit +business visit =(10+25) or (10 or 25)</a:t>
            </a:r>
          </a:p>
          <a:p>
            <a:endParaRPr lang="en-US" altLang="en-US">
              <a:latin typeface="Arial" panose="020B0604020202020204" pitchFamily="34" charset="0"/>
            </a:endParaRPr>
          </a:p>
          <a:p>
            <a:endParaRPr lang="en-US" altLang="en-US">
              <a:latin typeface="Arial" panose="020B0604020202020204" pitchFamily="34" charset="0"/>
            </a:endParaRPr>
          </a:p>
        </p:txBody>
      </p:sp>
      <p:sp>
        <p:nvSpPr>
          <p:cNvPr id="41988" name="Slide Number Placeholder 3">
            <a:extLst>
              <a:ext uri="{FF2B5EF4-FFF2-40B4-BE49-F238E27FC236}">
                <a16:creationId xmlns="" xmlns:a16="http://schemas.microsoft.com/office/drawing/2014/main" id="{57BFC12E-6DC0-42AC-93DC-FE0E927C0B86}"/>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D51C5A0-C526-433C-AAEA-80CD9491838C}" type="slidenum">
              <a:rPr lang="en-US" altLang="en-US"/>
              <a:pPr>
                <a:spcBef>
                  <a:spcPct val="0"/>
                </a:spcBef>
              </a:pPr>
              <a:t>46</a:t>
            </a:fld>
            <a:endParaRPr lang="en-US" altLang="en-US"/>
          </a:p>
        </p:txBody>
      </p:sp>
    </p:spTree>
    <p:extLst>
      <p:ext uri="{BB962C8B-B14F-4D97-AF65-F5344CB8AC3E}">
        <p14:creationId xmlns:p14="http://schemas.microsoft.com/office/powerpoint/2010/main" xmlns="" val="230667936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a:extLst>
              <a:ext uri="{FF2B5EF4-FFF2-40B4-BE49-F238E27FC236}">
                <a16:creationId xmlns="" xmlns:a16="http://schemas.microsoft.com/office/drawing/2014/main" id="{792EEA12-A9F9-4390-8A44-EEF8ADBD2E87}"/>
              </a:ext>
            </a:extLst>
          </p:cNvPr>
          <p:cNvSpPr>
            <a:spLocks noGrp="1" noRot="1" noChangeAspect="1" noChangeArrowheads="1" noTextEdit="1"/>
          </p:cNvSpPr>
          <p:nvPr>
            <p:ph type="sldImg"/>
          </p:nvPr>
        </p:nvSpPr>
        <p:spPr>
          <a:xfrm>
            <a:off x="685800" y="1143000"/>
            <a:ext cx="5486400" cy="3086100"/>
          </a:xfrm>
          <a:ln/>
        </p:spPr>
      </p:sp>
      <p:sp>
        <p:nvSpPr>
          <p:cNvPr id="45059" name="Notes Placeholder 2">
            <a:extLst>
              <a:ext uri="{FF2B5EF4-FFF2-40B4-BE49-F238E27FC236}">
                <a16:creationId xmlns="" xmlns:a16="http://schemas.microsoft.com/office/drawing/2014/main" id="{C88389AD-83A8-4481-AA48-2070441229A1}"/>
              </a:ext>
            </a:extLst>
          </p:cNvPr>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45060" name="Slide Number Placeholder 3">
            <a:extLst>
              <a:ext uri="{FF2B5EF4-FFF2-40B4-BE49-F238E27FC236}">
                <a16:creationId xmlns="" xmlns:a16="http://schemas.microsoft.com/office/drawing/2014/main" id="{49C1CDCA-0BB6-4C89-89E3-D69C2723C8DA}"/>
              </a:ext>
            </a:extLst>
          </p:cNvPr>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F69E6DA-3C69-47B2-8276-11F035AD698D}" type="slidenum">
              <a:rPr lang="en-US" altLang="en-US"/>
              <a:pPr>
                <a:spcBef>
                  <a:spcPct val="0"/>
                </a:spcBef>
              </a:pPr>
              <a:t>48</a:t>
            </a:fld>
            <a:endParaRPr lang="en-US" altLang="en-US"/>
          </a:p>
        </p:txBody>
      </p:sp>
    </p:spTree>
    <p:extLst>
      <p:ext uri="{BB962C8B-B14F-4D97-AF65-F5344CB8AC3E}">
        <p14:creationId xmlns:p14="http://schemas.microsoft.com/office/powerpoint/2010/main" xmlns="" val="355915993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00335218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47759054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a:xfrm>
            <a:off x="685800" y="1143000"/>
            <a:ext cx="5486400" cy="3086100"/>
          </a:xfrm>
          <a:ln/>
        </p:spPr>
      </p:sp>
      <p:sp>
        <p:nvSpPr>
          <p:cNvPr id="3" name="Notes Placeholder 2"/>
          <p:cNvSpPr>
            <a:spLocks noGrp="1"/>
          </p:cNvSpPr>
          <p:nvPr>
            <p:ph type="body" idx="1"/>
          </p:nvPr>
        </p:nvSpPr>
        <p:spPr/>
        <p:txBody>
          <a:bodyPr>
            <a:normAutofit fontScale="92500" lnSpcReduction="10000"/>
          </a:bodyPr>
          <a:lstStyle/>
          <a:p>
            <a:pPr>
              <a:defRPr/>
            </a:pPr>
            <a:r>
              <a:rPr lang="en-US" dirty="0"/>
              <a:t>Branch outside India</a:t>
            </a:r>
          </a:p>
          <a:p>
            <a:pPr>
              <a:defRPr/>
            </a:pPr>
            <a:endParaRPr lang="en-US" dirty="0"/>
          </a:p>
          <a:p>
            <a:pPr>
              <a:defRPr/>
            </a:pPr>
            <a:r>
              <a:rPr lang="en-US" dirty="0"/>
              <a:t>Project Export- Friends you are informed about provision of Export of goods and service from India and provision of Branch or office outside India of Indian co, that</a:t>
            </a:r>
          </a:p>
          <a:p>
            <a:pPr>
              <a:defRPr/>
            </a:pPr>
            <a:endParaRPr lang="en-US" dirty="0"/>
          </a:p>
          <a:p>
            <a:pPr marL="227503" indent="-227503">
              <a:buFontTx/>
              <a:buAutoNum type="alphaLcPeriod"/>
              <a:defRPr/>
            </a:pPr>
            <a:r>
              <a:rPr lang="en-US" dirty="0"/>
              <a:t>Indian company exporting goods or service must bring in the sale proceeds within 6 months </a:t>
            </a:r>
          </a:p>
          <a:p>
            <a:pPr marL="227503" indent="-227503">
              <a:buFontTx/>
              <a:buAutoNum type="alphaLcPeriod"/>
              <a:defRPr/>
            </a:pPr>
            <a:r>
              <a:rPr lang="en-US" dirty="0"/>
              <a:t>In case of software onsite project such remittance for export of software is required to be brought in only on completion of project net of expenses.</a:t>
            </a:r>
          </a:p>
          <a:p>
            <a:pPr marL="227503" indent="-227503">
              <a:defRPr/>
            </a:pPr>
            <a:endParaRPr lang="en-US" dirty="0"/>
          </a:p>
          <a:p>
            <a:pPr marL="227503" indent="-227503">
              <a:defRPr/>
            </a:pPr>
            <a:r>
              <a:rPr lang="en-US" dirty="0"/>
              <a:t>Q- same treatment-  on sale of goods</a:t>
            </a:r>
          </a:p>
          <a:p>
            <a:pPr marL="227503" indent="-227503">
              <a:defRPr/>
            </a:pPr>
            <a:r>
              <a:rPr lang="en-US" dirty="0"/>
              <a:t>                              Net of exp</a:t>
            </a:r>
          </a:p>
          <a:p>
            <a:pPr marL="227503" indent="-227503">
              <a:defRPr/>
            </a:pPr>
            <a:endParaRPr lang="en-US" dirty="0"/>
          </a:p>
          <a:p>
            <a:pPr marL="227503" indent="-227503">
              <a:defRPr/>
            </a:pPr>
            <a:r>
              <a:rPr lang="en-US" dirty="0"/>
              <a:t>Before we attempt let us look at the related provision</a:t>
            </a:r>
          </a:p>
          <a:p>
            <a:pPr marL="227503" indent="-227503">
              <a:defRPr/>
            </a:pPr>
            <a:r>
              <a:rPr lang="en-US" dirty="0"/>
              <a:t>1.Definition of Branch- Sec 2(v)</a:t>
            </a:r>
          </a:p>
          <a:p>
            <a:pPr marL="227503" indent="-227503">
              <a:defRPr/>
            </a:pPr>
            <a:r>
              <a:rPr lang="en-US" dirty="0"/>
              <a:t>2.Definition of Export sec.2(l)</a:t>
            </a:r>
          </a:p>
          <a:p>
            <a:pPr marL="227503" indent="-227503">
              <a:defRPr/>
            </a:pPr>
            <a:r>
              <a:rPr lang="en-US" dirty="0"/>
              <a:t>3.Circular for setting up branch (18 of 4.12.2006)</a:t>
            </a:r>
          </a:p>
          <a:p>
            <a:pPr marL="227503" indent="-227503">
              <a:defRPr/>
            </a:pPr>
            <a:r>
              <a:rPr lang="en-US" dirty="0"/>
              <a:t>4.Export of goods and service-Sec. 7 and notf.23</a:t>
            </a:r>
          </a:p>
          <a:p>
            <a:pPr marL="227503" indent="-227503">
              <a:defRPr/>
            </a:pPr>
            <a:r>
              <a:rPr lang="en-US" dirty="0"/>
              <a:t>5.Residential status-All the provision applicable to PRII will be applicable to branch</a:t>
            </a:r>
          </a:p>
          <a:p>
            <a:pPr marL="227503" indent="-227503">
              <a:defRPr/>
            </a:pPr>
            <a:r>
              <a:rPr lang="en-US" dirty="0"/>
              <a:t>6.Export 2(l)--2(j)(i)--CAT—Sec 7--Notf.23</a:t>
            </a:r>
          </a:p>
          <a:p>
            <a:pPr marL="227503" indent="-227503">
              <a:defRPr/>
            </a:pPr>
            <a:r>
              <a:rPr lang="en-US" dirty="0"/>
              <a:t>7.Confirm it with sec 6(3) and notf. 1</a:t>
            </a:r>
          </a:p>
          <a:p>
            <a:pPr>
              <a:defRPr/>
            </a:pPr>
            <a:endParaRPr lang="en-US" dirty="0"/>
          </a:p>
        </p:txBody>
      </p:sp>
    </p:spTree>
    <p:extLst>
      <p:ext uri="{BB962C8B-B14F-4D97-AF65-F5344CB8AC3E}">
        <p14:creationId xmlns:p14="http://schemas.microsoft.com/office/powerpoint/2010/main" xmlns="" val="4160792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94478045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a:xfrm>
            <a:off x="685800" y="1143000"/>
            <a:ext cx="5486400" cy="3086100"/>
          </a:xfrm>
          <a:ln/>
        </p:spPr>
      </p:sp>
      <p:sp>
        <p:nvSpPr>
          <p:cNvPr id="116739"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xmlns="" val="241835582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5936491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a:xfrm>
            <a:off x="685800" y="1143000"/>
            <a:ext cx="5486400" cy="3086100"/>
          </a:xfrm>
          <a:ln/>
        </p:spPr>
      </p:sp>
      <p:sp>
        <p:nvSpPr>
          <p:cNvPr id="117763" name="Notes Placeholder 2"/>
          <p:cNvSpPr>
            <a:spLocks noGrp="1"/>
          </p:cNvSpPr>
          <p:nvPr>
            <p:ph type="body" idx="1"/>
          </p:nvPr>
        </p:nvSpPr>
        <p:spPr>
          <a:noFill/>
          <a:ln/>
        </p:spPr>
        <p:txBody>
          <a:bodyPr/>
          <a:lstStyle/>
          <a:p>
            <a:r>
              <a:rPr lang="en-US" dirty="0"/>
              <a:t>Turnkey project ltd. Bagged a contract to set up sugar mills in Uganda of $10mn to set up various activities</a:t>
            </a:r>
          </a:p>
          <a:p>
            <a:endParaRPr lang="en-US" dirty="0"/>
          </a:p>
          <a:p>
            <a:r>
              <a:rPr lang="en-US" dirty="0"/>
              <a:t>Activities to be considered are:</a:t>
            </a:r>
          </a:p>
          <a:p>
            <a:r>
              <a:rPr lang="en-US" dirty="0"/>
              <a:t>1.Supply of materials, plant and accessories from India</a:t>
            </a:r>
          </a:p>
          <a:p>
            <a:r>
              <a:rPr lang="en-US" dirty="0"/>
              <a:t>2.Services of another Indian company to install the plant machinery and operationalise the plan</a:t>
            </a:r>
          </a:p>
          <a:p>
            <a:r>
              <a:rPr lang="en-US" dirty="0"/>
              <a:t>3.Local service US $8,00,000</a:t>
            </a:r>
          </a:p>
          <a:p>
            <a:r>
              <a:rPr lang="en-US" dirty="0"/>
              <a:t>4.Third country import US$ 2,00,000</a:t>
            </a:r>
          </a:p>
          <a:p>
            <a:r>
              <a:rPr lang="en-US" dirty="0"/>
              <a:t>5.Fumded by nationalised bank</a:t>
            </a:r>
          </a:p>
          <a:p>
            <a:endParaRPr lang="en-US" dirty="0"/>
          </a:p>
        </p:txBody>
      </p:sp>
    </p:spTree>
    <p:extLst>
      <p:ext uri="{BB962C8B-B14F-4D97-AF65-F5344CB8AC3E}">
        <p14:creationId xmlns:p14="http://schemas.microsoft.com/office/powerpoint/2010/main" xmlns="" val="169835311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a:xfrm>
            <a:off x="685800" y="1143000"/>
            <a:ext cx="5486400" cy="3086100"/>
          </a:xfrm>
          <a:ln/>
        </p:spPr>
      </p:sp>
      <p:sp>
        <p:nvSpPr>
          <p:cNvPr id="118787" name="Notes Placeholder 2"/>
          <p:cNvSpPr>
            <a:spLocks noGrp="1"/>
          </p:cNvSpPr>
          <p:nvPr>
            <p:ph type="body" idx="1"/>
          </p:nvPr>
        </p:nvSpPr>
        <p:spPr>
          <a:noFill/>
          <a:ln/>
        </p:spPr>
        <p:txBody>
          <a:bodyPr/>
          <a:lstStyle/>
          <a:p>
            <a:r>
              <a:rPr lang="en-US" dirty="0"/>
              <a:t>Before you have concluded this contract lot of negotiation takes place-bid,survey</a:t>
            </a:r>
          </a:p>
          <a:p>
            <a:pPr>
              <a:buFontTx/>
              <a:buChar char="•"/>
            </a:pPr>
            <a:r>
              <a:rPr lang="en-US" dirty="0"/>
              <a:t>Supply starts with </a:t>
            </a:r>
          </a:p>
          <a:p>
            <a:r>
              <a:rPr lang="en-US" dirty="0"/>
              <a:t>a. Design and drawings</a:t>
            </a:r>
          </a:p>
          <a:p>
            <a:r>
              <a:rPr lang="en-US" dirty="0"/>
              <a:t>b. Material supply</a:t>
            </a:r>
          </a:p>
          <a:p>
            <a:r>
              <a:rPr lang="en-US" dirty="0"/>
              <a:t>c. Civil work on site</a:t>
            </a:r>
          </a:p>
          <a:p>
            <a:r>
              <a:rPr lang="en-US" dirty="0"/>
              <a:t>d. Local service</a:t>
            </a:r>
          </a:p>
          <a:p>
            <a:r>
              <a:rPr lang="en-US" dirty="0"/>
              <a:t>e. Third country export</a:t>
            </a:r>
          </a:p>
          <a:p>
            <a:r>
              <a:rPr lang="en-US" dirty="0"/>
              <a:t>f. Engineering team from India</a:t>
            </a:r>
          </a:p>
          <a:p>
            <a:endParaRPr lang="en-US" dirty="0"/>
          </a:p>
          <a:p>
            <a:r>
              <a:rPr lang="en-US" dirty="0"/>
              <a:t>Now work at the activity</a:t>
            </a:r>
          </a:p>
        </p:txBody>
      </p:sp>
    </p:spTree>
    <p:extLst>
      <p:ext uri="{BB962C8B-B14F-4D97-AF65-F5344CB8AC3E}">
        <p14:creationId xmlns:p14="http://schemas.microsoft.com/office/powerpoint/2010/main" xmlns="" val="259412484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a:xfrm>
            <a:off x="685800" y="1143000"/>
            <a:ext cx="5486400" cy="3086100"/>
          </a:xfrm>
          <a:ln/>
        </p:spPr>
      </p:sp>
      <p:sp>
        <p:nvSpPr>
          <p:cNvPr id="119811" name="Notes Placeholder 2"/>
          <p:cNvSpPr>
            <a:spLocks noGrp="1"/>
          </p:cNvSpPr>
          <p:nvPr>
            <p:ph type="body" idx="1"/>
          </p:nvPr>
        </p:nvSpPr>
        <p:spPr>
          <a:noFill/>
          <a:ln/>
        </p:spPr>
        <p:txBody>
          <a:bodyPr/>
          <a:lstStyle/>
          <a:p>
            <a:r>
              <a:rPr lang="en-US" dirty="0"/>
              <a:t>Not likely to realize payment in 1 year</a:t>
            </a:r>
          </a:p>
          <a:p>
            <a:endParaRPr lang="en-US" dirty="0"/>
          </a:p>
          <a:p>
            <a:r>
              <a:rPr lang="en-US" dirty="0"/>
              <a:t>You cannot enter into contract if you know in advance that you will not realise the export value within stipulated time. e.g. mile stone payment- time of delivery is mentioned in the contract</a:t>
            </a:r>
          </a:p>
          <a:p>
            <a:endParaRPr lang="en-US" dirty="0"/>
          </a:p>
          <a:p>
            <a:r>
              <a:rPr lang="en-US" dirty="0"/>
              <a:t>Retention money is provided in the contract</a:t>
            </a:r>
          </a:p>
          <a:p>
            <a:endParaRPr lang="en-US" dirty="0"/>
          </a:p>
          <a:p>
            <a:r>
              <a:rPr lang="en-US" dirty="0"/>
              <a:t>Terms:10%-15% mobilisation Advance</a:t>
            </a:r>
          </a:p>
          <a:p>
            <a:r>
              <a:rPr lang="en-US" dirty="0"/>
              <a:t>          10% on design drawing</a:t>
            </a:r>
          </a:p>
          <a:p>
            <a:r>
              <a:rPr lang="en-US" dirty="0"/>
              <a:t>          40% material on site</a:t>
            </a:r>
          </a:p>
          <a:p>
            <a:r>
              <a:rPr lang="en-US" dirty="0"/>
              <a:t>          10% installation</a:t>
            </a:r>
          </a:p>
          <a:p>
            <a:r>
              <a:rPr lang="en-US" dirty="0"/>
              <a:t>          20% commencement of production</a:t>
            </a:r>
          </a:p>
          <a:p>
            <a:r>
              <a:rPr lang="en-US" dirty="0"/>
              <a:t>            10% retention money</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xmlns="" val="96730136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p:cNvSpPr>
            <a:spLocks noGrp="1" noRot="1" noChangeAspect="1" noTextEdit="1"/>
          </p:cNvSpPr>
          <p:nvPr>
            <p:ph type="sldImg"/>
          </p:nvPr>
        </p:nvSpPr>
        <p:spPr>
          <a:xfrm>
            <a:off x="685800" y="1143000"/>
            <a:ext cx="5486400" cy="3086100"/>
          </a:xfrm>
          <a:ln/>
        </p:spPr>
      </p:sp>
      <p:sp>
        <p:nvSpPr>
          <p:cNvPr id="120835" name="Notes Placeholder 2"/>
          <p:cNvSpPr>
            <a:spLocks noGrp="1"/>
          </p:cNvSpPr>
          <p:nvPr>
            <p:ph type="body" idx="1"/>
          </p:nvPr>
        </p:nvSpPr>
        <p:spPr>
          <a:noFill/>
          <a:ln/>
        </p:spPr>
        <p:txBody>
          <a:bodyPr/>
          <a:lstStyle/>
          <a:p>
            <a:r>
              <a:rPr lang="en-US" dirty="0"/>
              <a:t>Banking A/c regulation- Notf.  10 permits you to open BankA/c abroad to carry out all the turnkey project related activity</a:t>
            </a:r>
          </a:p>
          <a:p>
            <a:endParaRPr lang="en-US" dirty="0"/>
          </a:p>
          <a:p>
            <a:r>
              <a:rPr lang="en-US" dirty="0"/>
              <a:t>Supply of design and drawings- Export of goods and service</a:t>
            </a:r>
          </a:p>
          <a:p>
            <a:r>
              <a:rPr lang="en-US" dirty="0"/>
              <a:t>Supply of materials                - Export of goods and service    </a:t>
            </a:r>
          </a:p>
          <a:p>
            <a:r>
              <a:rPr lang="en-US" dirty="0"/>
              <a:t>Difficulty: you cannot say that full value of export will be realized in 6 months or fixed time</a:t>
            </a:r>
          </a:p>
          <a:p>
            <a:endParaRPr lang="en-US" dirty="0"/>
          </a:p>
          <a:p>
            <a:r>
              <a:rPr lang="en-US" dirty="0"/>
              <a:t>            </a:t>
            </a:r>
          </a:p>
        </p:txBody>
      </p:sp>
    </p:spTree>
    <p:extLst>
      <p:ext uri="{BB962C8B-B14F-4D97-AF65-F5344CB8AC3E}">
        <p14:creationId xmlns:p14="http://schemas.microsoft.com/office/powerpoint/2010/main" xmlns="" val="87697589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xfrm>
            <a:off x="685800" y="1143000"/>
            <a:ext cx="5486400" cy="3086100"/>
          </a:xfrm>
          <a:ln/>
        </p:spPr>
      </p:sp>
      <p:sp>
        <p:nvSpPr>
          <p:cNvPr id="121859" name="Notes Placeholder 2"/>
          <p:cNvSpPr>
            <a:spLocks noGrp="1"/>
          </p:cNvSpPr>
          <p:nvPr>
            <p:ph type="body" idx="1"/>
          </p:nvPr>
        </p:nvSpPr>
        <p:spPr>
          <a:noFill/>
          <a:ln/>
        </p:spPr>
        <p:txBody>
          <a:bodyPr/>
          <a:lstStyle/>
          <a:p>
            <a:r>
              <a:rPr lang="en-US" dirty="0"/>
              <a:t>Service of another India co</a:t>
            </a:r>
          </a:p>
          <a:p>
            <a:endParaRPr lang="en-US" dirty="0"/>
          </a:p>
          <a:p>
            <a:r>
              <a:rPr lang="en-US" dirty="0"/>
              <a:t>These services are involved to co. but supplied/performed outside India on Project. You can say provided as works on goods</a:t>
            </a:r>
          </a:p>
          <a:p>
            <a:endParaRPr lang="en-US" dirty="0"/>
          </a:p>
          <a:p>
            <a:r>
              <a:rPr lang="en-US" dirty="0"/>
              <a:t>Contract with India co- fixed portion plus variable portion- so cant decide in advance</a:t>
            </a:r>
          </a:p>
          <a:p>
            <a:endParaRPr lang="en-US" dirty="0"/>
          </a:p>
          <a:p>
            <a:r>
              <a:rPr lang="en-US" dirty="0"/>
              <a:t>Third country purchase</a:t>
            </a:r>
          </a:p>
          <a:p>
            <a:r>
              <a:rPr lang="en-US" dirty="0"/>
              <a:t>Purchasing without physically importing it in India – no BOE –not a Merchandise trading</a:t>
            </a:r>
          </a:p>
          <a:p>
            <a:endParaRPr lang="en-US" dirty="0"/>
          </a:p>
          <a:p>
            <a:r>
              <a:rPr lang="en-US" dirty="0"/>
              <a:t>So this also  not  free within the permitted CAT and sec 7 or Notf. 23</a:t>
            </a:r>
          </a:p>
          <a:p>
            <a:endParaRPr lang="en-US" dirty="0"/>
          </a:p>
          <a:p>
            <a:r>
              <a:rPr lang="en-US" dirty="0"/>
              <a:t>To overcome the difficulty of the existing notification RBI has devised a simple method- accomodating these technical difficulty in a single window process of Project export</a:t>
            </a:r>
          </a:p>
        </p:txBody>
      </p:sp>
    </p:spTree>
    <p:extLst>
      <p:ext uri="{BB962C8B-B14F-4D97-AF65-F5344CB8AC3E}">
        <p14:creationId xmlns:p14="http://schemas.microsoft.com/office/powerpoint/2010/main" xmlns="" val="107611342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xfrm>
            <a:off x="685800" y="1143000"/>
            <a:ext cx="5486400" cy="3086100"/>
          </a:xfrm>
          <a:ln/>
        </p:spPr>
      </p:sp>
      <p:sp>
        <p:nvSpPr>
          <p:cNvPr id="122883" name="Notes Placeholder 2"/>
          <p:cNvSpPr>
            <a:spLocks noGrp="1"/>
          </p:cNvSpPr>
          <p:nvPr>
            <p:ph type="body" idx="1"/>
          </p:nvPr>
        </p:nvSpPr>
        <p:spPr>
          <a:noFill/>
          <a:ln/>
        </p:spPr>
        <p:txBody>
          <a:bodyPr/>
          <a:lstStyle/>
          <a:p>
            <a:r>
              <a:rPr lang="en-US" dirty="0"/>
              <a:t>How do you consider various opportunities to NRI</a:t>
            </a:r>
          </a:p>
          <a:p>
            <a:endParaRPr lang="en-US" dirty="0"/>
          </a:p>
          <a:p>
            <a:pPr>
              <a:buFontTx/>
              <a:buChar char="•"/>
            </a:pPr>
            <a:r>
              <a:rPr lang="en-US" dirty="0"/>
              <a:t>Normally you will look at what was available to you at the time you became NRI from PRII</a:t>
            </a:r>
          </a:p>
          <a:p>
            <a:pPr>
              <a:buFontTx/>
              <a:buChar char="•"/>
            </a:pPr>
            <a:r>
              <a:rPr lang="en-US" dirty="0"/>
              <a:t>Purchase of residential house/commercial space/land/Agriculture land/plantation/farm house/const activity/TDR/buy and sell of property</a:t>
            </a:r>
          </a:p>
        </p:txBody>
      </p:sp>
    </p:spTree>
    <p:extLst>
      <p:ext uri="{BB962C8B-B14F-4D97-AF65-F5344CB8AC3E}">
        <p14:creationId xmlns:p14="http://schemas.microsoft.com/office/powerpoint/2010/main" xmlns="" val="137553701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xfrm>
            <a:off x="685800" y="1143000"/>
            <a:ext cx="5486400" cy="3086100"/>
          </a:xfrm>
          <a:ln/>
        </p:spPr>
      </p:sp>
      <p:sp>
        <p:nvSpPr>
          <p:cNvPr id="123907" name="Notes Placeholder 2"/>
          <p:cNvSpPr>
            <a:spLocks noGrp="1"/>
          </p:cNvSpPr>
          <p:nvPr>
            <p:ph type="body" idx="1"/>
          </p:nvPr>
        </p:nvSpPr>
        <p:spPr>
          <a:noFill/>
          <a:ln/>
        </p:spPr>
        <p:txBody>
          <a:bodyPr/>
          <a:lstStyle/>
          <a:p>
            <a:r>
              <a:rPr lang="en-US" dirty="0"/>
              <a:t>Fundamental principle</a:t>
            </a:r>
          </a:p>
          <a:p>
            <a:pPr>
              <a:buFontTx/>
              <a:buChar char="•"/>
            </a:pPr>
            <a:r>
              <a:rPr lang="en-US" dirty="0"/>
              <a:t>Purchase and sale of immovable property- only individual can do so, therefore incorporation of co to acquire immovable property in India is not available</a:t>
            </a:r>
          </a:p>
          <a:p>
            <a:pPr>
              <a:buFontTx/>
              <a:buChar char="•"/>
            </a:pPr>
            <a:r>
              <a:rPr lang="en-US" dirty="0"/>
              <a:t>Notf. 21</a:t>
            </a:r>
          </a:p>
          <a:p>
            <a:pPr>
              <a:buFontTx/>
              <a:buChar char="•"/>
            </a:pPr>
            <a:r>
              <a:rPr lang="en-US" dirty="0"/>
              <a:t>Land – you ll speak about a. agricultural</a:t>
            </a:r>
          </a:p>
          <a:p>
            <a:r>
              <a:rPr lang="en-US" dirty="0"/>
              <a:t>                                       b. others</a:t>
            </a:r>
          </a:p>
          <a:p>
            <a:endParaRPr lang="en-US" dirty="0"/>
          </a:p>
          <a:p>
            <a:r>
              <a:rPr lang="en-US" dirty="0"/>
              <a:t>Cons: NRI s are permitted under Sch 1 of Notf20 (slide 40)</a:t>
            </a:r>
          </a:p>
          <a:p>
            <a:r>
              <a:rPr lang="en-US" dirty="0"/>
              <a:t>         ta carry out activity on  non repatriation basis----sch 4 of the notf. 20</a:t>
            </a:r>
          </a:p>
        </p:txBody>
      </p:sp>
    </p:spTree>
    <p:extLst>
      <p:ext uri="{BB962C8B-B14F-4D97-AF65-F5344CB8AC3E}">
        <p14:creationId xmlns:p14="http://schemas.microsoft.com/office/powerpoint/2010/main" xmlns="" val="228602757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xfrm>
            <a:off x="685800" y="1143000"/>
            <a:ext cx="5486400" cy="3086100"/>
          </a:xfrm>
          <a:ln/>
        </p:spPr>
      </p:sp>
      <p:sp>
        <p:nvSpPr>
          <p:cNvPr id="124931" name="Notes Placeholder 2"/>
          <p:cNvSpPr>
            <a:spLocks noGrp="1"/>
          </p:cNvSpPr>
          <p:nvPr>
            <p:ph type="body" idx="1"/>
          </p:nvPr>
        </p:nvSpPr>
        <p:spPr>
          <a:noFill/>
          <a:ln/>
        </p:spPr>
        <p:txBody>
          <a:bodyPr/>
          <a:lstStyle/>
          <a:p>
            <a:r>
              <a:rPr lang="en-US" dirty="0"/>
              <a:t>To start/engage into construction related activity with Foreign JV partner- Press note 2 of 2005 is the solution – entry route condition of activity will apply to the foreign co. or the Indian co engage in this activity</a:t>
            </a:r>
          </a:p>
          <a:p>
            <a:endParaRPr lang="en-US" dirty="0"/>
          </a:p>
          <a:p>
            <a:r>
              <a:rPr lang="en-US" dirty="0"/>
              <a:t>Partnership firm on non repatriation basis</a:t>
            </a:r>
          </a:p>
          <a:p>
            <a:endParaRPr lang="en-US" dirty="0"/>
          </a:p>
          <a:p>
            <a:r>
              <a:rPr lang="en-US" dirty="0"/>
              <a:t>Sch 1 permitted to co.</a:t>
            </a:r>
          </a:p>
          <a:p>
            <a:r>
              <a:rPr lang="en-US" dirty="0"/>
              <a:t>Sch 4 Non repatriation basis</a:t>
            </a:r>
          </a:p>
          <a:p>
            <a:r>
              <a:rPr lang="en-US" dirty="0"/>
              <a:t>Notf.22 partnership firm Non repatriation basis</a:t>
            </a:r>
          </a:p>
          <a:p>
            <a:endParaRPr lang="en-US" dirty="0"/>
          </a:p>
          <a:p>
            <a:r>
              <a:rPr lang="en-US" dirty="0"/>
              <a:t>It is compartment- No cross border travel</a:t>
            </a:r>
          </a:p>
          <a:p>
            <a:endParaRPr lang="en-US" dirty="0"/>
          </a:p>
          <a:p>
            <a:endParaRPr lang="en-US" dirty="0"/>
          </a:p>
          <a:p>
            <a:endParaRPr lang="en-US" dirty="0"/>
          </a:p>
        </p:txBody>
      </p:sp>
    </p:spTree>
    <p:extLst>
      <p:ext uri="{BB962C8B-B14F-4D97-AF65-F5344CB8AC3E}">
        <p14:creationId xmlns:p14="http://schemas.microsoft.com/office/powerpoint/2010/main" xmlns="" val="37798133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45270536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5436039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63109209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a:xfrm>
            <a:off x="685800" y="1143000"/>
            <a:ext cx="5486400" cy="3086100"/>
          </a:xfrm>
          <a:ln/>
        </p:spPr>
      </p:sp>
      <p:sp>
        <p:nvSpPr>
          <p:cNvPr id="3" name="Notes Placeholder 2"/>
          <p:cNvSpPr>
            <a:spLocks noGrp="1"/>
          </p:cNvSpPr>
          <p:nvPr>
            <p:ph type="body" idx="1"/>
          </p:nvPr>
        </p:nvSpPr>
        <p:spPr/>
        <p:txBody>
          <a:bodyPr>
            <a:normAutofit/>
          </a:bodyPr>
          <a:lstStyle/>
          <a:p>
            <a:pPr>
              <a:defRPr/>
            </a:pPr>
            <a:r>
              <a:rPr lang="en-US" u="sng" dirty="0"/>
              <a:t> Co production of film</a:t>
            </a:r>
          </a:p>
          <a:p>
            <a:pPr>
              <a:defRPr/>
            </a:pPr>
            <a:r>
              <a:rPr lang="en-US" dirty="0"/>
              <a:t> financing in bollywood production</a:t>
            </a:r>
          </a:p>
          <a:p>
            <a:pPr marL="227503" indent="-227503">
              <a:buFontTx/>
              <a:buAutoNum type="alphaLcPeriod"/>
              <a:defRPr/>
            </a:pPr>
            <a:r>
              <a:rPr lang="en-US" dirty="0"/>
              <a:t>Rate of interest is linked with the profitability of the movie with certain minimum guarantee rate or amt</a:t>
            </a:r>
          </a:p>
          <a:p>
            <a:pPr marL="227503" indent="-227503">
              <a:buFontTx/>
              <a:buAutoNum type="alphaLcPeriod"/>
              <a:defRPr/>
            </a:pPr>
            <a:r>
              <a:rPr lang="en-US" dirty="0"/>
              <a:t>Distribution model to avoid provision of unreasonably high interest</a:t>
            </a:r>
          </a:p>
          <a:p>
            <a:pPr marL="227503" indent="-227503">
              <a:buFontTx/>
              <a:buAutoNum type="alphaLcPeriod"/>
              <a:defRPr/>
            </a:pPr>
            <a:r>
              <a:rPr lang="en-US" dirty="0"/>
              <a:t>Lender situated outside India – so Foreign lender becomes distributor , Sp FEMA comes in the background</a:t>
            </a:r>
          </a:p>
          <a:p>
            <a:pPr marL="227503" indent="-227503">
              <a:buFontTx/>
              <a:buAutoNum type="alphaLcPeriod"/>
              <a:defRPr/>
            </a:pPr>
            <a:r>
              <a:rPr lang="en-US" dirty="0"/>
              <a:t>Certain advantage of movie in foreign country</a:t>
            </a:r>
          </a:p>
          <a:p>
            <a:pPr marL="227503" indent="-227503">
              <a:buFontTx/>
              <a:buChar char="-"/>
              <a:defRPr/>
            </a:pPr>
            <a:r>
              <a:rPr lang="en-US" dirty="0"/>
              <a:t>Subsidy from govt. on actual amt of production</a:t>
            </a:r>
          </a:p>
          <a:p>
            <a:pPr marL="227503" indent="-227503">
              <a:buFontTx/>
              <a:buChar char="-"/>
              <a:defRPr/>
            </a:pPr>
            <a:r>
              <a:rPr lang="en-US" dirty="0"/>
              <a:t>Spent in that country</a:t>
            </a:r>
          </a:p>
          <a:p>
            <a:pPr marL="227503" indent="-227503">
              <a:buFontTx/>
              <a:buChar char="-"/>
              <a:defRPr/>
            </a:pPr>
            <a:r>
              <a:rPr lang="en-US" dirty="0"/>
              <a:t>Only payment activity can take place anywhere</a:t>
            </a:r>
          </a:p>
          <a:p>
            <a:pPr marL="227503" indent="-227503">
              <a:buFontTx/>
              <a:buChar char="-"/>
              <a:defRPr/>
            </a:pPr>
            <a:endParaRPr lang="en-US" dirty="0"/>
          </a:p>
          <a:p>
            <a:pPr marL="227503" indent="-227503">
              <a:buFontTx/>
              <a:buChar char="-"/>
              <a:defRPr/>
            </a:pPr>
            <a:r>
              <a:rPr lang="en-US" dirty="0"/>
              <a:t>Important point here is actual amount of production is only known to financier</a:t>
            </a:r>
          </a:p>
          <a:p>
            <a:pPr marL="227503" indent="-227503">
              <a:buFontTx/>
              <a:buChar char="-"/>
              <a:defRPr/>
            </a:pPr>
            <a:endParaRPr lang="en-US" dirty="0"/>
          </a:p>
          <a:p>
            <a:pPr>
              <a:defRPr/>
            </a:pPr>
            <a:endParaRPr lang="en-US" dirty="0"/>
          </a:p>
          <a:p>
            <a:pPr>
              <a:defRPr/>
            </a:pPr>
            <a:endParaRPr lang="en-US" dirty="0"/>
          </a:p>
        </p:txBody>
      </p:sp>
    </p:spTree>
    <p:extLst>
      <p:ext uri="{BB962C8B-B14F-4D97-AF65-F5344CB8AC3E}">
        <p14:creationId xmlns:p14="http://schemas.microsoft.com/office/powerpoint/2010/main" xmlns="" val="234011871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xfrm>
            <a:off x="685800" y="1143000"/>
            <a:ext cx="5486400" cy="3086100"/>
          </a:xfrm>
          <a:ln/>
        </p:spPr>
      </p:sp>
      <p:sp>
        <p:nvSpPr>
          <p:cNvPr id="126979" name="Notes Placeholder 2"/>
          <p:cNvSpPr>
            <a:spLocks noGrp="1"/>
          </p:cNvSpPr>
          <p:nvPr>
            <p:ph type="body" idx="1"/>
          </p:nvPr>
        </p:nvSpPr>
        <p:spPr>
          <a:noFill/>
          <a:ln/>
        </p:spPr>
        <p:txBody>
          <a:bodyPr/>
          <a:lstStyle/>
          <a:p>
            <a:r>
              <a:rPr lang="en-US" dirty="0"/>
              <a:t>Simple solution would be –</a:t>
            </a:r>
          </a:p>
          <a:p>
            <a:r>
              <a:rPr lang="en-US" dirty="0"/>
              <a:t>Indian co- FDI 100%</a:t>
            </a:r>
          </a:p>
          <a:p>
            <a:r>
              <a:rPr lang="en-US" dirty="0"/>
              <a:t>50-50% sharing in revenue</a:t>
            </a:r>
          </a:p>
          <a:p>
            <a:endParaRPr lang="en-US" dirty="0"/>
          </a:p>
          <a:p>
            <a:r>
              <a:rPr lang="en-US" dirty="0"/>
              <a:t>But UK beneficial tax treatment[cost is allowed in the year of reals only]</a:t>
            </a:r>
          </a:p>
          <a:p>
            <a:r>
              <a:rPr lang="en-US" dirty="0"/>
              <a:t>UK subsidy from ministry cultural affairs for common law country</a:t>
            </a:r>
          </a:p>
          <a:p>
            <a:endParaRPr lang="en-US" dirty="0"/>
          </a:p>
          <a:p>
            <a:r>
              <a:rPr lang="en-US" dirty="0"/>
              <a:t>New solution, UK co but for valuation we r stuck</a:t>
            </a:r>
          </a:p>
          <a:p>
            <a:endParaRPr lang="en-US" dirty="0"/>
          </a:p>
          <a:p>
            <a:r>
              <a:rPr lang="en-US" dirty="0"/>
              <a:t>IIIrd model,</a:t>
            </a:r>
          </a:p>
          <a:p>
            <a:pPr>
              <a:buFontTx/>
              <a:buChar char="-"/>
            </a:pPr>
            <a:r>
              <a:rPr lang="en-US" dirty="0"/>
              <a:t>Recoupment schedule in Unincorporated JV</a:t>
            </a:r>
          </a:p>
          <a:p>
            <a:pPr>
              <a:buFontTx/>
              <a:buChar char="-"/>
            </a:pPr>
            <a:r>
              <a:rPr lang="en-US" dirty="0"/>
              <a:t> UK cont financing by UK co. producer</a:t>
            </a:r>
          </a:p>
          <a:p>
            <a:pPr>
              <a:buFontTx/>
              <a:buChar char="-"/>
            </a:pPr>
            <a:r>
              <a:rPr lang="en-US" dirty="0"/>
              <a:t>Indian cont. financed by indian producer</a:t>
            </a:r>
          </a:p>
          <a:p>
            <a:pPr>
              <a:buFontTx/>
              <a:buChar char="-"/>
            </a:pPr>
            <a:r>
              <a:rPr lang="en-US" dirty="0"/>
              <a:t> Release distribution </a:t>
            </a:r>
          </a:p>
          <a:p>
            <a:pPr>
              <a:buFontTx/>
              <a:buChar char="-"/>
            </a:pPr>
            <a:r>
              <a:rPr lang="en-US" dirty="0"/>
              <a:t> % to theatres/publicity companies</a:t>
            </a:r>
          </a:p>
          <a:p>
            <a:pPr>
              <a:buFontTx/>
              <a:buChar char="-"/>
            </a:pPr>
            <a:r>
              <a:rPr lang="en-US" dirty="0"/>
              <a:t>Lender /distributor in India /OI</a:t>
            </a:r>
          </a:p>
          <a:p>
            <a:pPr>
              <a:buFontTx/>
              <a:buChar char="-"/>
            </a:pPr>
            <a:r>
              <a:rPr lang="en-US" dirty="0"/>
              <a:t>Producers in pre determined ratio</a:t>
            </a:r>
          </a:p>
          <a:p>
            <a:pPr>
              <a:buFontTx/>
              <a:buChar char="-"/>
            </a:pPr>
            <a:endParaRPr lang="en-US" dirty="0"/>
          </a:p>
          <a:p>
            <a:endParaRPr lang="en-US" dirty="0"/>
          </a:p>
          <a:p>
            <a:endParaRPr lang="en-US" dirty="0"/>
          </a:p>
        </p:txBody>
      </p:sp>
    </p:spTree>
    <p:extLst>
      <p:ext uri="{BB962C8B-B14F-4D97-AF65-F5344CB8AC3E}">
        <p14:creationId xmlns:p14="http://schemas.microsoft.com/office/powerpoint/2010/main" xmlns="" val="206463032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a:xfrm>
            <a:off x="685800" y="1143000"/>
            <a:ext cx="5486400" cy="3086100"/>
          </a:xfrm>
          <a:ln/>
        </p:spPr>
      </p:sp>
      <p:sp>
        <p:nvSpPr>
          <p:cNvPr id="128003" name="Notes Placeholder 2"/>
          <p:cNvSpPr>
            <a:spLocks noGrp="1"/>
          </p:cNvSpPr>
          <p:nvPr>
            <p:ph type="body" idx="1"/>
          </p:nvPr>
        </p:nvSpPr>
        <p:spPr>
          <a:noFill/>
          <a:ln/>
        </p:spPr>
        <p:txBody>
          <a:bodyPr/>
          <a:lstStyle/>
          <a:p>
            <a:r>
              <a:rPr lang="en-US" dirty="0"/>
              <a:t>Model providing leverage to co-producer with certain minimum amt ./guarantee from oversea with a rider that</a:t>
            </a:r>
          </a:p>
          <a:p>
            <a:r>
              <a:rPr lang="en-US" dirty="0"/>
              <a:t>-if min guarantee is not recovered then he might have a further right of recoupment from indian share</a:t>
            </a:r>
          </a:p>
          <a:p>
            <a:endParaRPr lang="en-US" dirty="0"/>
          </a:p>
          <a:p>
            <a:endParaRPr lang="en-US" dirty="0"/>
          </a:p>
          <a:p>
            <a:r>
              <a:rPr lang="en-US" dirty="0"/>
              <a:t>In this manner you can avoid </a:t>
            </a:r>
          </a:p>
          <a:p>
            <a:r>
              <a:rPr lang="en-US" dirty="0"/>
              <a:t>-procedure of formation of co</a:t>
            </a:r>
          </a:p>
          <a:p>
            <a:pPr>
              <a:buFontTx/>
              <a:buChar char="-"/>
            </a:pPr>
            <a:r>
              <a:rPr lang="en-US" dirty="0"/>
              <a:t>Tax issue</a:t>
            </a:r>
          </a:p>
          <a:p>
            <a:pPr>
              <a:buFontTx/>
              <a:buChar char="-"/>
            </a:pPr>
            <a:r>
              <a:rPr lang="en-US" dirty="0"/>
              <a:t>Reporting transaction as a CURRENT ACOUNT TRANSACTION as contribution is made for purchase of right in the movie to be produced</a:t>
            </a:r>
          </a:p>
        </p:txBody>
      </p:sp>
    </p:spTree>
    <p:extLst>
      <p:ext uri="{BB962C8B-B14F-4D97-AF65-F5344CB8AC3E}">
        <p14:creationId xmlns:p14="http://schemas.microsoft.com/office/powerpoint/2010/main" xmlns="" val="173800970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57866388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357810828"/>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685800" y="1143000"/>
            <a:ext cx="5486400" cy="3086100"/>
          </a:xfrm>
          <a:ln/>
        </p:spPr>
      </p:sp>
      <p:sp>
        <p:nvSpPr>
          <p:cNvPr id="3" name="Notes Placeholder 2"/>
          <p:cNvSpPr>
            <a:spLocks noGrp="1"/>
          </p:cNvSpPr>
          <p:nvPr>
            <p:ph type="body" idx="1"/>
          </p:nvPr>
        </p:nvSpPr>
        <p:spPr/>
        <p:txBody>
          <a:bodyPr>
            <a:normAutofit/>
          </a:bodyPr>
          <a:lstStyle/>
          <a:p>
            <a:pPr>
              <a:defRPr/>
            </a:pPr>
            <a:r>
              <a:rPr lang="en-US" dirty="0"/>
              <a:t>Question arose as to</a:t>
            </a:r>
          </a:p>
          <a:p>
            <a:pPr marL="227503" indent="-227503">
              <a:buFontTx/>
              <a:buAutoNum type="alphaLcPeriod"/>
              <a:defRPr/>
            </a:pPr>
            <a:r>
              <a:rPr lang="en-US" dirty="0"/>
              <a:t>Whether ABC can give guarantee on behalf on LMN SA </a:t>
            </a:r>
          </a:p>
          <a:p>
            <a:pPr marL="227503" indent="-227503">
              <a:buFontTx/>
              <a:buAutoNum type="alphaLcPeriod"/>
              <a:defRPr/>
            </a:pPr>
            <a:r>
              <a:rPr lang="en-US" dirty="0"/>
              <a:t>Whether LMN is  first level step down subsidiary of the Indian party</a:t>
            </a:r>
          </a:p>
          <a:p>
            <a:pPr marL="227503" indent="-227503">
              <a:defRPr/>
            </a:pPr>
            <a:endParaRPr lang="en-US" dirty="0"/>
          </a:p>
          <a:p>
            <a:pPr marL="227503" indent="-227503">
              <a:defRPr/>
            </a:pPr>
            <a:r>
              <a:rPr lang="en-US" dirty="0"/>
              <a:t>Financial commitment of India party-</a:t>
            </a:r>
          </a:p>
          <a:p>
            <a:pPr marL="227503" indent="-227503">
              <a:defRPr/>
            </a:pPr>
            <a:endParaRPr lang="en-US" dirty="0"/>
          </a:p>
          <a:p>
            <a:pPr marL="227503" indent="-227503">
              <a:defRPr/>
            </a:pPr>
            <a:r>
              <a:rPr lang="en-US" dirty="0"/>
              <a:t>100% of its networth plus the networth of its parent and networth of its 50% plus subsidiary</a:t>
            </a:r>
          </a:p>
          <a:p>
            <a:pPr marL="227503" indent="-227503">
              <a:defRPr/>
            </a:pPr>
            <a:endParaRPr lang="en-US" dirty="0"/>
          </a:p>
          <a:p>
            <a:pPr marL="227503" indent="-227503">
              <a:defRPr/>
            </a:pPr>
            <a:r>
              <a:rPr lang="en-US" dirty="0"/>
              <a:t>Indian party 100% net worth may be presented by capital, loan and guarantee</a:t>
            </a:r>
          </a:p>
          <a:p>
            <a:pPr marL="227503" indent="-227503">
              <a:defRPr/>
            </a:pPr>
            <a:endParaRPr lang="en-US" dirty="0"/>
          </a:p>
          <a:p>
            <a:pPr marL="227503" indent="-227503">
              <a:defRPr/>
            </a:pPr>
            <a:r>
              <a:rPr lang="en-US" dirty="0"/>
              <a:t>Guarantee could be by its parent co.</a:t>
            </a:r>
          </a:p>
          <a:p>
            <a:pPr marL="227503" indent="-227503">
              <a:defRPr/>
            </a:pPr>
            <a:endParaRPr lang="en-US" dirty="0"/>
          </a:p>
          <a:p>
            <a:pPr marL="227503" indent="-227503">
              <a:defRPr/>
            </a:pPr>
            <a:r>
              <a:rPr lang="en-US" dirty="0"/>
              <a:t>If guarantee is provided to step down – then guarantee can be given by Indian party only if it has invested in share capital of overseas venture</a:t>
            </a:r>
          </a:p>
        </p:txBody>
      </p:sp>
    </p:spTree>
    <p:extLst>
      <p:ext uri="{BB962C8B-B14F-4D97-AF65-F5344CB8AC3E}">
        <p14:creationId xmlns:p14="http://schemas.microsoft.com/office/powerpoint/2010/main" xmlns="" val="188962126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13914032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666042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345673465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15916476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55462661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15452175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97025620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356937939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5843311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350939979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300706781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429310738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33357586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082134912"/>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02943148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660101341"/>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407777697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659328424"/>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3982768319"/>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774197883"/>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685800" y="1143000"/>
            <a:ext cx="5486400" cy="3086100"/>
          </a:xfrm>
          <a:ln/>
        </p:spPr>
      </p:sp>
      <p:sp>
        <p:nvSpPr>
          <p:cNvPr id="130051" name="Notes Placeholder 2"/>
          <p:cNvSpPr>
            <a:spLocks noGrp="1"/>
          </p:cNvSpPr>
          <p:nvPr>
            <p:ph type="body" idx="1"/>
          </p:nvPr>
        </p:nvSpPr>
        <p:spPr>
          <a:noFill/>
          <a:ln/>
        </p:spPr>
        <p:txBody>
          <a:bodyPr/>
          <a:lstStyle/>
          <a:p>
            <a:r>
              <a:rPr lang="en-US" dirty="0"/>
              <a:t>Loan to overseas venture</a:t>
            </a:r>
          </a:p>
          <a:p>
            <a:endParaRPr lang="en-US" dirty="0"/>
          </a:p>
          <a:p>
            <a:r>
              <a:rPr lang="en-US" dirty="0"/>
              <a:t>2(j)(i)</a:t>
            </a:r>
          </a:p>
          <a:p>
            <a:r>
              <a:rPr lang="en-US" dirty="0"/>
              <a:t>Export reg</a:t>
            </a:r>
          </a:p>
          <a:p>
            <a:r>
              <a:rPr lang="en-US" dirty="0"/>
              <a:t>CAT rule</a:t>
            </a:r>
          </a:p>
        </p:txBody>
      </p:sp>
    </p:spTree>
    <p:extLst>
      <p:ext uri="{BB962C8B-B14F-4D97-AF65-F5344CB8AC3E}">
        <p14:creationId xmlns:p14="http://schemas.microsoft.com/office/powerpoint/2010/main" xmlns="" val="428019759"/>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31014650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3528733650"/>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858228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159795473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743637010"/>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31795987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975383136"/>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55153098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2213150580"/>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3141735763"/>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843618685"/>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0262322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18327209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193835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 xmlns:a16="http://schemas.microsoft.com/office/drawing/2014/main" id="{3FD56A69-CA24-4DB7-9E26-82BF423ADDD2}"/>
              </a:ext>
            </a:extLst>
          </p:cNvPr>
          <p:cNvGrpSpPr>
            <a:grpSpLocks/>
          </p:cNvGrpSpPr>
          <p:nvPr/>
        </p:nvGrpSpPr>
        <p:grpSpPr bwMode="auto">
          <a:xfrm>
            <a:off x="2" y="2438403"/>
            <a:ext cx="12012084" cy="1052513"/>
            <a:chOff x="0" y="1536"/>
            <a:chExt cx="5675" cy="663"/>
          </a:xfrm>
        </p:grpSpPr>
        <p:grpSp>
          <p:nvGrpSpPr>
            <p:cNvPr id="5" name="Group 3">
              <a:extLst>
                <a:ext uri="{FF2B5EF4-FFF2-40B4-BE49-F238E27FC236}">
                  <a16:creationId xmlns="" xmlns:a16="http://schemas.microsoft.com/office/drawing/2014/main" id="{6103B0BC-1887-4F96-8C4B-8BBD4A8FEEBB}"/>
                </a:ext>
              </a:extLst>
            </p:cNvPr>
            <p:cNvGrpSpPr>
              <a:grpSpLocks/>
            </p:cNvGrpSpPr>
            <p:nvPr/>
          </p:nvGrpSpPr>
          <p:grpSpPr bwMode="auto">
            <a:xfrm>
              <a:off x="185" y="1604"/>
              <a:ext cx="449" cy="299"/>
              <a:chOff x="720" y="336"/>
              <a:chExt cx="624" cy="432"/>
            </a:xfrm>
          </p:grpSpPr>
          <p:sp>
            <p:nvSpPr>
              <p:cNvPr id="12" name="Rectangle 4">
                <a:extLst>
                  <a:ext uri="{FF2B5EF4-FFF2-40B4-BE49-F238E27FC236}">
                    <a16:creationId xmlns="" xmlns:a16="http://schemas.microsoft.com/office/drawing/2014/main" id="{45B382A4-00D8-4893-9F34-25ACF699952C}"/>
                  </a:ext>
                </a:extLst>
              </p:cNvPr>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en-US" altLang="en-US" sz="1800"/>
              </a:p>
            </p:txBody>
          </p:sp>
          <p:sp>
            <p:nvSpPr>
              <p:cNvPr id="13" name="Rectangle 5">
                <a:extLst>
                  <a:ext uri="{FF2B5EF4-FFF2-40B4-BE49-F238E27FC236}">
                    <a16:creationId xmlns="" xmlns:a16="http://schemas.microsoft.com/office/drawing/2014/main" id="{0DC6EFBA-FE6E-4EC1-940B-9E2C7AB2E25A}"/>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en-US" altLang="en-US" sz="1800"/>
              </a:p>
            </p:txBody>
          </p:sp>
        </p:grpSp>
        <p:grpSp>
          <p:nvGrpSpPr>
            <p:cNvPr id="6" name="Group 6">
              <a:extLst>
                <a:ext uri="{FF2B5EF4-FFF2-40B4-BE49-F238E27FC236}">
                  <a16:creationId xmlns="" xmlns:a16="http://schemas.microsoft.com/office/drawing/2014/main" id="{75C6851F-5635-4643-B82B-339222ECD02B}"/>
                </a:ext>
              </a:extLst>
            </p:cNvPr>
            <p:cNvGrpSpPr>
              <a:grpSpLocks/>
            </p:cNvGrpSpPr>
            <p:nvPr/>
          </p:nvGrpSpPr>
          <p:grpSpPr bwMode="auto">
            <a:xfrm>
              <a:off x="263" y="1870"/>
              <a:ext cx="466" cy="299"/>
              <a:chOff x="912" y="2640"/>
              <a:chExt cx="672" cy="432"/>
            </a:xfrm>
          </p:grpSpPr>
          <p:sp>
            <p:nvSpPr>
              <p:cNvPr id="10" name="Rectangle 7">
                <a:extLst>
                  <a:ext uri="{FF2B5EF4-FFF2-40B4-BE49-F238E27FC236}">
                    <a16:creationId xmlns="" xmlns:a16="http://schemas.microsoft.com/office/drawing/2014/main" id="{8EC3077A-DC9C-41F2-8A66-D6593F55AA5B}"/>
                  </a:ext>
                </a:extLst>
              </p:cNvPr>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en-US" altLang="en-US" sz="1800"/>
              </a:p>
            </p:txBody>
          </p:sp>
          <p:sp>
            <p:nvSpPr>
              <p:cNvPr id="11" name="Rectangle 8">
                <a:extLst>
                  <a:ext uri="{FF2B5EF4-FFF2-40B4-BE49-F238E27FC236}">
                    <a16:creationId xmlns="" xmlns:a16="http://schemas.microsoft.com/office/drawing/2014/main" id="{2A924A00-42D6-43C8-98F1-E7AE413810A9}"/>
                  </a:ext>
                </a:extLst>
              </p:cNvPr>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en-US" altLang="en-US" sz="1800"/>
              </a:p>
            </p:txBody>
          </p:sp>
        </p:grpSp>
        <p:sp>
          <p:nvSpPr>
            <p:cNvPr id="7" name="Rectangle 9">
              <a:extLst>
                <a:ext uri="{FF2B5EF4-FFF2-40B4-BE49-F238E27FC236}">
                  <a16:creationId xmlns="" xmlns:a16="http://schemas.microsoft.com/office/drawing/2014/main" id="{6197CAC4-A557-4899-AB1D-190B8DB82033}"/>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en-US" altLang="en-US" sz="1800"/>
            </a:p>
          </p:txBody>
        </p:sp>
        <p:sp>
          <p:nvSpPr>
            <p:cNvPr id="8" name="Rectangle 10">
              <a:extLst>
                <a:ext uri="{FF2B5EF4-FFF2-40B4-BE49-F238E27FC236}">
                  <a16:creationId xmlns="" xmlns:a16="http://schemas.microsoft.com/office/drawing/2014/main" id="{C4AA7D9C-E8E0-485F-A50B-4C3E3EBCDF28}"/>
                </a:ext>
              </a:extLst>
            </p:cNvPr>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en-US" altLang="en-US" sz="1800"/>
            </a:p>
          </p:txBody>
        </p:sp>
        <p:sp>
          <p:nvSpPr>
            <p:cNvPr id="9" name="Rectangle 11">
              <a:extLst>
                <a:ext uri="{FF2B5EF4-FFF2-40B4-BE49-F238E27FC236}">
                  <a16:creationId xmlns="" xmlns:a16="http://schemas.microsoft.com/office/drawing/2014/main" id="{80790EE3-8E36-4DDA-A178-FEBA74FD8C56}"/>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en-US" altLang="en-US" sz="1800"/>
            </a:p>
          </p:txBody>
        </p:sp>
      </p:grpSp>
      <p:sp>
        <p:nvSpPr>
          <p:cNvPr id="7180" name="Rectangle 12"/>
          <p:cNvSpPr>
            <a:spLocks noGrp="1" noChangeArrowheads="1"/>
          </p:cNvSpPr>
          <p:nvPr>
            <p:ph type="ctrTitle"/>
          </p:nvPr>
        </p:nvSpPr>
        <p:spPr>
          <a:xfrm>
            <a:off x="1320800" y="1676400"/>
            <a:ext cx="103632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a:extLst>
              <a:ext uri="{FF2B5EF4-FFF2-40B4-BE49-F238E27FC236}">
                <a16:creationId xmlns="" xmlns:a16="http://schemas.microsoft.com/office/drawing/2014/main" id="{1A2448FA-A2FC-4E3F-8A22-936ABA56D0C3}"/>
              </a:ext>
            </a:extLst>
          </p:cNvPr>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r>
              <a:rPr lang="en-US" smtClean="0"/>
              <a:t>21 April, 2020</a:t>
            </a:r>
            <a:endParaRPr lang="en-US"/>
          </a:p>
        </p:txBody>
      </p:sp>
      <p:sp>
        <p:nvSpPr>
          <p:cNvPr id="15" name="Rectangle 15">
            <a:extLst>
              <a:ext uri="{FF2B5EF4-FFF2-40B4-BE49-F238E27FC236}">
                <a16:creationId xmlns="" xmlns:a16="http://schemas.microsoft.com/office/drawing/2014/main" id="{9D352666-E3C2-41DF-91FD-585EC9473236}"/>
              </a:ext>
            </a:extLst>
          </p:cNvPr>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r>
              <a:rPr lang="en-US"/>
              <a:t>P. P. Shah &amp; Asso.</a:t>
            </a:r>
          </a:p>
        </p:txBody>
      </p:sp>
      <p:sp>
        <p:nvSpPr>
          <p:cNvPr id="16" name="Rectangle 16">
            <a:extLst>
              <a:ext uri="{FF2B5EF4-FFF2-40B4-BE49-F238E27FC236}">
                <a16:creationId xmlns="" xmlns:a16="http://schemas.microsoft.com/office/drawing/2014/main" id="{B7ED2189-C2EF-4F32-AC14-F496368C5A2B}"/>
              </a:ext>
            </a:extLst>
          </p:cNvPr>
          <p:cNvSpPr>
            <a:spLocks noGrp="1" noChangeArrowheads="1"/>
          </p:cNvSpPr>
          <p:nvPr>
            <p:ph type="sldNum" sz="quarter" idx="12"/>
          </p:nvPr>
        </p:nvSpPr>
        <p:spPr>
          <a:xfrm>
            <a:off x="9144000" y="6248400"/>
            <a:ext cx="2540000" cy="457200"/>
          </a:xfrm>
        </p:spPr>
        <p:txBody>
          <a:bodyPr/>
          <a:lstStyle>
            <a:lvl1pPr>
              <a:defRPr smtClean="0">
                <a:solidFill>
                  <a:schemeClr val="bg2"/>
                </a:solidFill>
              </a:defRPr>
            </a:lvl1pPr>
          </a:lstStyle>
          <a:p>
            <a:pPr>
              <a:defRPr/>
            </a:pPr>
            <a:fld id="{575C0362-8D5E-45C0-B703-0296F459979B}" type="slidenum">
              <a:rPr lang="en-US" altLang="en-US"/>
              <a:pPr>
                <a:defRPr/>
              </a:pPr>
              <a:t>‹#›</a:t>
            </a:fld>
            <a:endParaRPr lang="en-US" altLang="en-US"/>
          </a:p>
        </p:txBody>
      </p:sp>
    </p:spTree>
    <p:extLst>
      <p:ext uri="{BB962C8B-B14F-4D97-AF65-F5344CB8AC3E}">
        <p14:creationId xmlns:p14="http://schemas.microsoft.com/office/powerpoint/2010/main" xmlns="" val="660419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 xmlns:a16="http://schemas.microsoft.com/office/drawing/2014/main" id="{C606AB65-61F6-4A7B-B992-CF609ADD4D73}"/>
              </a:ext>
            </a:extLst>
          </p:cNvPr>
          <p:cNvSpPr>
            <a:spLocks noGrp="1" noChangeArrowheads="1"/>
          </p:cNvSpPr>
          <p:nvPr>
            <p:ph type="dt" sz="half" idx="10"/>
          </p:nvPr>
        </p:nvSpPr>
        <p:spPr>
          <a:ln/>
        </p:spPr>
        <p:txBody>
          <a:bodyPr/>
          <a:lstStyle>
            <a:lvl1pPr>
              <a:defRPr/>
            </a:lvl1pPr>
          </a:lstStyle>
          <a:p>
            <a:pPr>
              <a:defRPr/>
            </a:pPr>
            <a:r>
              <a:rPr lang="en-US" smtClean="0"/>
              <a:t>21 April, 2020</a:t>
            </a:r>
            <a:endParaRPr lang="en-US"/>
          </a:p>
        </p:txBody>
      </p:sp>
      <p:sp>
        <p:nvSpPr>
          <p:cNvPr id="5" name="Rectangle 12">
            <a:extLst>
              <a:ext uri="{FF2B5EF4-FFF2-40B4-BE49-F238E27FC236}">
                <a16:creationId xmlns="" xmlns:a16="http://schemas.microsoft.com/office/drawing/2014/main" id="{89FE5EC1-92BD-469C-990D-C836BF657B15}"/>
              </a:ext>
            </a:extLst>
          </p:cNvPr>
          <p:cNvSpPr>
            <a:spLocks noGrp="1" noChangeArrowheads="1"/>
          </p:cNvSpPr>
          <p:nvPr>
            <p:ph type="ftr" sz="quarter" idx="11"/>
          </p:nvPr>
        </p:nvSpPr>
        <p:spPr>
          <a:ln/>
        </p:spPr>
        <p:txBody>
          <a:bodyPr/>
          <a:lstStyle>
            <a:lvl1pPr>
              <a:defRPr/>
            </a:lvl1pPr>
          </a:lstStyle>
          <a:p>
            <a:pPr>
              <a:defRPr/>
            </a:pPr>
            <a:r>
              <a:rPr lang="en-US"/>
              <a:t>P. P. Shah &amp; Asso.</a:t>
            </a:r>
          </a:p>
        </p:txBody>
      </p:sp>
      <p:sp>
        <p:nvSpPr>
          <p:cNvPr id="6" name="Rectangle 13">
            <a:extLst>
              <a:ext uri="{FF2B5EF4-FFF2-40B4-BE49-F238E27FC236}">
                <a16:creationId xmlns="" xmlns:a16="http://schemas.microsoft.com/office/drawing/2014/main" id="{EE2BCAAB-77ED-429C-86F7-5FBB33959012}"/>
              </a:ext>
            </a:extLst>
          </p:cNvPr>
          <p:cNvSpPr>
            <a:spLocks noGrp="1" noChangeArrowheads="1"/>
          </p:cNvSpPr>
          <p:nvPr>
            <p:ph type="sldNum" sz="quarter" idx="12"/>
          </p:nvPr>
        </p:nvSpPr>
        <p:spPr>
          <a:ln/>
        </p:spPr>
        <p:txBody>
          <a:bodyPr/>
          <a:lstStyle>
            <a:lvl1pPr>
              <a:defRPr/>
            </a:lvl1pPr>
          </a:lstStyle>
          <a:p>
            <a:pPr>
              <a:defRPr/>
            </a:pPr>
            <a:fld id="{D5766634-D07E-4709-8579-AAD7D5F266A1}" type="slidenum">
              <a:rPr lang="en-US" altLang="en-US"/>
              <a:pPr>
                <a:defRPr/>
              </a:pPr>
              <a:t>‹#›</a:t>
            </a:fld>
            <a:endParaRPr lang="en-US" altLang="en-US"/>
          </a:p>
        </p:txBody>
      </p:sp>
    </p:spTree>
    <p:extLst>
      <p:ext uri="{BB962C8B-B14F-4D97-AF65-F5344CB8AC3E}">
        <p14:creationId xmlns:p14="http://schemas.microsoft.com/office/powerpoint/2010/main" xmlns="" val="3538891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214313"/>
            <a:ext cx="2601384"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214313"/>
            <a:ext cx="7600949"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 xmlns:a16="http://schemas.microsoft.com/office/drawing/2014/main" id="{49569B19-1987-4D9E-937B-2142A7FDC1D1}"/>
              </a:ext>
            </a:extLst>
          </p:cNvPr>
          <p:cNvSpPr>
            <a:spLocks noGrp="1" noChangeArrowheads="1"/>
          </p:cNvSpPr>
          <p:nvPr>
            <p:ph type="dt" sz="half" idx="10"/>
          </p:nvPr>
        </p:nvSpPr>
        <p:spPr>
          <a:ln/>
        </p:spPr>
        <p:txBody>
          <a:bodyPr/>
          <a:lstStyle>
            <a:lvl1pPr>
              <a:defRPr/>
            </a:lvl1pPr>
          </a:lstStyle>
          <a:p>
            <a:pPr>
              <a:defRPr/>
            </a:pPr>
            <a:r>
              <a:rPr lang="en-US" smtClean="0"/>
              <a:t>21 April, 2020</a:t>
            </a:r>
            <a:endParaRPr lang="en-US"/>
          </a:p>
        </p:txBody>
      </p:sp>
      <p:sp>
        <p:nvSpPr>
          <p:cNvPr id="5" name="Rectangle 12">
            <a:extLst>
              <a:ext uri="{FF2B5EF4-FFF2-40B4-BE49-F238E27FC236}">
                <a16:creationId xmlns="" xmlns:a16="http://schemas.microsoft.com/office/drawing/2014/main" id="{D81E37C9-8D55-4118-9769-DDA448CBA6E4}"/>
              </a:ext>
            </a:extLst>
          </p:cNvPr>
          <p:cNvSpPr>
            <a:spLocks noGrp="1" noChangeArrowheads="1"/>
          </p:cNvSpPr>
          <p:nvPr>
            <p:ph type="ftr" sz="quarter" idx="11"/>
          </p:nvPr>
        </p:nvSpPr>
        <p:spPr>
          <a:ln/>
        </p:spPr>
        <p:txBody>
          <a:bodyPr/>
          <a:lstStyle>
            <a:lvl1pPr>
              <a:defRPr/>
            </a:lvl1pPr>
          </a:lstStyle>
          <a:p>
            <a:pPr>
              <a:defRPr/>
            </a:pPr>
            <a:r>
              <a:rPr lang="en-US"/>
              <a:t>P. P. Shah &amp; Asso.</a:t>
            </a:r>
          </a:p>
        </p:txBody>
      </p:sp>
      <p:sp>
        <p:nvSpPr>
          <p:cNvPr id="6" name="Rectangle 13">
            <a:extLst>
              <a:ext uri="{FF2B5EF4-FFF2-40B4-BE49-F238E27FC236}">
                <a16:creationId xmlns="" xmlns:a16="http://schemas.microsoft.com/office/drawing/2014/main" id="{B002FE72-E67A-464A-B745-CE4B8EF7EF28}"/>
              </a:ext>
            </a:extLst>
          </p:cNvPr>
          <p:cNvSpPr>
            <a:spLocks noGrp="1" noChangeArrowheads="1"/>
          </p:cNvSpPr>
          <p:nvPr>
            <p:ph type="sldNum" sz="quarter" idx="12"/>
          </p:nvPr>
        </p:nvSpPr>
        <p:spPr>
          <a:ln/>
        </p:spPr>
        <p:txBody>
          <a:bodyPr/>
          <a:lstStyle>
            <a:lvl1pPr>
              <a:defRPr/>
            </a:lvl1pPr>
          </a:lstStyle>
          <a:p>
            <a:pPr>
              <a:defRPr/>
            </a:pPr>
            <a:fld id="{E97D32A9-5E67-4CAA-B7C1-E07E2FA78EF4}" type="slidenum">
              <a:rPr lang="en-US" altLang="en-US"/>
              <a:pPr>
                <a:defRPr/>
              </a:pPr>
              <a:t>‹#›</a:t>
            </a:fld>
            <a:endParaRPr lang="en-US" altLang="en-US"/>
          </a:p>
        </p:txBody>
      </p:sp>
    </p:spTree>
    <p:extLst>
      <p:ext uri="{BB962C8B-B14F-4D97-AF65-F5344CB8AC3E}">
        <p14:creationId xmlns:p14="http://schemas.microsoft.com/office/powerpoint/2010/main" xmlns="" val="761247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 y="2438403"/>
            <a:ext cx="12012084"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sz="1800"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sz="1800"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sz="1800"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180" name="Rectangle 12"/>
          <p:cNvSpPr>
            <a:spLocks noGrp="1" noChangeArrowheads="1"/>
          </p:cNvSpPr>
          <p:nvPr>
            <p:ph type="ctrTitle"/>
          </p:nvPr>
        </p:nvSpPr>
        <p:spPr>
          <a:xfrm>
            <a:off x="1320800" y="1676400"/>
            <a:ext cx="103632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r>
              <a:rPr lang="en-US" smtClean="0"/>
              <a:t>21 April, 2020</a:t>
            </a:r>
            <a:endParaRPr lang="en-US" dirty="0"/>
          </a:p>
        </p:txBody>
      </p:sp>
      <p:sp>
        <p:nvSpPr>
          <p:cNvPr id="15" name="Rectangle 15"/>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r>
              <a:rPr lang="en-US" dirty="0"/>
              <a:t>P. P. Shah &amp; Asso.</a:t>
            </a:r>
          </a:p>
        </p:txBody>
      </p:sp>
      <p:sp>
        <p:nvSpPr>
          <p:cNvPr id="16" name="Rectangle 16"/>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extLst>
      <p:ext uri="{BB962C8B-B14F-4D97-AF65-F5344CB8AC3E}">
        <p14:creationId xmlns:p14="http://schemas.microsoft.com/office/powerpoint/2010/main" xmlns="" val="21627410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extLst>
      <p:ext uri="{BB962C8B-B14F-4D97-AF65-F5344CB8AC3E}">
        <p14:creationId xmlns:p14="http://schemas.microsoft.com/office/powerpoint/2010/main" xmlns="" val="3632730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extLst>
      <p:ext uri="{BB962C8B-B14F-4D97-AF65-F5344CB8AC3E}">
        <p14:creationId xmlns:p14="http://schemas.microsoft.com/office/powerpoint/2010/main" xmlns="" val="42562966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extLst>
      <p:ext uri="{BB962C8B-B14F-4D97-AF65-F5344CB8AC3E}">
        <p14:creationId xmlns:p14="http://schemas.microsoft.com/office/powerpoint/2010/main" xmlns="" val="1893134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extLst>
      <p:ext uri="{BB962C8B-B14F-4D97-AF65-F5344CB8AC3E}">
        <p14:creationId xmlns:p14="http://schemas.microsoft.com/office/powerpoint/2010/main" xmlns="" val="4785772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extLst>
      <p:ext uri="{BB962C8B-B14F-4D97-AF65-F5344CB8AC3E}">
        <p14:creationId xmlns:p14="http://schemas.microsoft.com/office/powerpoint/2010/main" xmlns="" val="13167307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extLst>
      <p:ext uri="{BB962C8B-B14F-4D97-AF65-F5344CB8AC3E}">
        <p14:creationId xmlns:p14="http://schemas.microsoft.com/office/powerpoint/2010/main" xmlns="" val="27779154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extLst>
      <p:ext uri="{BB962C8B-B14F-4D97-AF65-F5344CB8AC3E}">
        <p14:creationId xmlns:p14="http://schemas.microsoft.com/office/powerpoint/2010/main" xmlns="" val="413122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 xmlns:a16="http://schemas.microsoft.com/office/drawing/2014/main" id="{8F73FF2B-CF07-4B69-AA76-3067135B0ACA}"/>
              </a:ext>
            </a:extLst>
          </p:cNvPr>
          <p:cNvSpPr>
            <a:spLocks noGrp="1" noChangeArrowheads="1"/>
          </p:cNvSpPr>
          <p:nvPr>
            <p:ph type="dt" sz="half" idx="10"/>
          </p:nvPr>
        </p:nvSpPr>
        <p:spPr>
          <a:ln/>
        </p:spPr>
        <p:txBody>
          <a:bodyPr/>
          <a:lstStyle>
            <a:lvl1pPr>
              <a:defRPr/>
            </a:lvl1pPr>
          </a:lstStyle>
          <a:p>
            <a:pPr>
              <a:defRPr/>
            </a:pPr>
            <a:r>
              <a:rPr lang="en-US" smtClean="0"/>
              <a:t>21 April, 2020</a:t>
            </a:r>
            <a:endParaRPr lang="en-US"/>
          </a:p>
        </p:txBody>
      </p:sp>
      <p:sp>
        <p:nvSpPr>
          <p:cNvPr id="5" name="Rectangle 12">
            <a:extLst>
              <a:ext uri="{FF2B5EF4-FFF2-40B4-BE49-F238E27FC236}">
                <a16:creationId xmlns="" xmlns:a16="http://schemas.microsoft.com/office/drawing/2014/main" id="{FDF74337-3F9D-4117-855F-1BC4AE68BBE0}"/>
              </a:ext>
            </a:extLst>
          </p:cNvPr>
          <p:cNvSpPr>
            <a:spLocks noGrp="1" noChangeArrowheads="1"/>
          </p:cNvSpPr>
          <p:nvPr>
            <p:ph type="ftr" sz="quarter" idx="11"/>
          </p:nvPr>
        </p:nvSpPr>
        <p:spPr>
          <a:ln/>
        </p:spPr>
        <p:txBody>
          <a:bodyPr/>
          <a:lstStyle>
            <a:lvl1pPr>
              <a:defRPr/>
            </a:lvl1pPr>
          </a:lstStyle>
          <a:p>
            <a:pPr>
              <a:defRPr/>
            </a:pPr>
            <a:r>
              <a:rPr lang="en-US"/>
              <a:t>P. P. Shah &amp; Asso.</a:t>
            </a:r>
          </a:p>
        </p:txBody>
      </p:sp>
      <p:sp>
        <p:nvSpPr>
          <p:cNvPr id="6" name="Rectangle 13">
            <a:extLst>
              <a:ext uri="{FF2B5EF4-FFF2-40B4-BE49-F238E27FC236}">
                <a16:creationId xmlns="" xmlns:a16="http://schemas.microsoft.com/office/drawing/2014/main" id="{A8D06640-FAE7-4F0D-BC66-05AD2F80C5C5}"/>
              </a:ext>
            </a:extLst>
          </p:cNvPr>
          <p:cNvSpPr>
            <a:spLocks noGrp="1" noChangeArrowheads="1"/>
          </p:cNvSpPr>
          <p:nvPr>
            <p:ph type="sldNum" sz="quarter" idx="12"/>
          </p:nvPr>
        </p:nvSpPr>
        <p:spPr>
          <a:ln/>
        </p:spPr>
        <p:txBody>
          <a:bodyPr/>
          <a:lstStyle>
            <a:lvl1pPr>
              <a:defRPr/>
            </a:lvl1pPr>
          </a:lstStyle>
          <a:p>
            <a:pPr>
              <a:defRPr/>
            </a:pPr>
            <a:fld id="{06721BCE-5DC1-4F7B-A0AD-F99F574A04A7}" type="slidenum">
              <a:rPr lang="en-US" altLang="en-US"/>
              <a:pPr>
                <a:defRPr/>
              </a:pPr>
              <a:t>‹#›</a:t>
            </a:fld>
            <a:endParaRPr lang="en-US" altLang="en-US"/>
          </a:p>
        </p:txBody>
      </p:sp>
    </p:spTree>
    <p:extLst>
      <p:ext uri="{BB962C8B-B14F-4D97-AF65-F5344CB8AC3E}">
        <p14:creationId xmlns:p14="http://schemas.microsoft.com/office/powerpoint/2010/main" xmlns="" val="33299073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extLst>
      <p:ext uri="{BB962C8B-B14F-4D97-AF65-F5344CB8AC3E}">
        <p14:creationId xmlns:p14="http://schemas.microsoft.com/office/powerpoint/2010/main" xmlns="" val="32713960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extLst>
      <p:ext uri="{BB962C8B-B14F-4D97-AF65-F5344CB8AC3E}">
        <p14:creationId xmlns:p14="http://schemas.microsoft.com/office/powerpoint/2010/main" xmlns="" val="37907238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214313"/>
            <a:ext cx="2601384"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214313"/>
            <a:ext cx="7600949"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extLst>
      <p:ext uri="{BB962C8B-B14F-4D97-AF65-F5344CB8AC3E}">
        <p14:creationId xmlns:p14="http://schemas.microsoft.com/office/powerpoint/2010/main" xmlns="" val="4182042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 y="2438403"/>
            <a:ext cx="12012084"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sz="1800"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sz="1800"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sz="1800"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180" name="Rectangle 12"/>
          <p:cNvSpPr>
            <a:spLocks noGrp="1" noChangeArrowheads="1"/>
          </p:cNvSpPr>
          <p:nvPr>
            <p:ph type="ctrTitle"/>
          </p:nvPr>
        </p:nvSpPr>
        <p:spPr>
          <a:xfrm>
            <a:off x="1320800" y="1676400"/>
            <a:ext cx="103632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r>
              <a:rPr lang="en-US" smtClean="0"/>
              <a:t>21 April, 2020</a:t>
            </a:r>
            <a:endParaRPr lang="en-US" dirty="0"/>
          </a:p>
        </p:txBody>
      </p:sp>
      <p:sp>
        <p:nvSpPr>
          <p:cNvPr id="15" name="Rectangle 15"/>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r>
              <a:rPr lang="en-US" dirty="0"/>
              <a:t>P. P. Shah &amp; Asso.</a:t>
            </a:r>
          </a:p>
        </p:txBody>
      </p:sp>
      <p:sp>
        <p:nvSpPr>
          <p:cNvPr id="16" name="Rectangle 16"/>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extLst>
      <p:ext uri="{BB962C8B-B14F-4D97-AF65-F5344CB8AC3E}">
        <p14:creationId xmlns:p14="http://schemas.microsoft.com/office/powerpoint/2010/main" xmlns="" val="637494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extLst>
      <p:ext uri="{BB962C8B-B14F-4D97-AF65-F5344CB8AC3E}">
        <p14:creationId xmlns:p14="http://schemas.microsoft.com/office/powerpoint/2010/main" xmlns="" val="303870438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extLst>
      <p:ext uri="{BB962C8B-B14F-4D97-AF65-F5344CB8AC3E}">
        <p14:creationId xmlns:p14="http://schemas.microsoft.com/office/powerpoint/2010/main" xmlns="" val="41199182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extLst>
      <p:ext uri="{BB962C8B-B14F-4D97-AF65-F5344CB8AC3E}">
        <p14:creationId xmlns:p14="http://schemas.microsoft.com/office/powerpoint/2010/main" xmlns="" val="36699136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extLst>
      <p:ext uri="{BB962C8B-B14F-4D97-AF65-F5344CB8AC3E}">
        <p14:creationId xmlns:p14="http://schemas.microsoft.com/office/powerpoint/2010/main" xmlns="" val="355734433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extLst>
      <p:ext uri="{BB962C8B-B14F-4D97-AF65-F5344CB8AC3E}">
        <p14:creationId xmlns:p14="http://schemas.microsoft.com/office/powerpoint/2010/main" xmlns="" val="13968199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extLst>
      <p:ext uri="{BB962C8B-B14F-4D97-AF65-F5344CB8AC3E}">
        <p14:creationId xmlns:p14="http://schemas.microsoft.com/office/powerpoint/2010/main" xmlns="" val="2169948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 xmlns:a16="http://schemas.microsoft.com/office/drawing/2014/main" id="{8E269A47-26CB-4FC7-8729-339E55A34746}"/>
              </a:ext>
            </a:extLst>
          </p:cNvPr>
          <p:cNvSpPr>
            <a:spLocks noGrp="1" noChangeArrowheads="1"/>
          </p:cNvSpPr>
          <p:nvPr>
            <p:ph type="dt" sz="half" idx="10"/>
          </p:nvPr>
        </p:nvSpPr>
        <p:spPr>
          <a:ln/>
        </p:spPr>
        <p:txBody>
          <a:bodyPr/>
          <a:lstStyle>
            <a:lvl1pPr>
              <a:defRPr/>
            </a:lvl1pPr>
          </a:lstStyle>
          <a:p>
            <a:pPr>
              <a:defRPr/>
            </a:pPr>
            <a:r>
              <a:rPr lang="en-US" smtClean="0"/>
              <a:t>21 April, 2020</a:t>
            </a:r>
            <a:endParaRPr lang="en-US"/>
          </a:p>
        </p:txBody>
      </p:sp>
      <p:sp>
        <p:nvSpPr>
          <p:cNvPr id="5" name="Rectangle 12">
            <a:extLst>
              <a:ext uri="{FF2B5EF4-FFF2-40B4-BE49-F238E27FC236}">
                <a16:creationId xmlns="" xmlns:a16="http://schemas.microsoft.com/office/drawing/2014/main" id="{8F5EC551-06A1-4712-927B-5F5EDAECD54E}"/>
              </a:ext>
            </a:extLst>
          </p:cNvPr>
          <p:cNvSpPr>
            <a:spLocks noGrp="1" noChangeArrowheads="1"/>
          </p:cNvSpPr>
          <p:nvPr>
            <p:ph type="ftr" sz="quarter" idx="11"/>
          </p:nvPr>
        </p:nvSpPr>
        <p:spPr>
          <a:ln/>
        </p:spPr>
        <p:txBody>
          <a:bodyPr/>
          <a:lstStyle>
            <a:lvl1pPr>
              <a:defRPr/>
            </a:lvl1pPr>
          </a:lstStyle>
          <a:p>
            <a:pPr>
              <a:defRPr/>
            </a:pPr>
            <a:r>
              <a:rPr lang="en-US"/>
              <a:t>P. P. Shah &amp; Asso.</a:t>
            </a:r>
          </a:p>
        </p:txBody>
      </p:sp>
      <p:sp>
        <p:nvSpPr>
          <p:cNvPr id="6" name="Rectangle 13">
            <a:extLst>
              <a:ext uri="{FF2B5EF4-FFF2-40B4-BE49-F238E27FC236}">
                <a16:creationId xmlns="" xmlns:a16="http://schemas.microsoft.com/office/drawing/2014/main" id="{E5F0CB63-355F-4EB1-8848-A7EA2DCF767C}"/>
              </a:ext>
            </a:extLst>
          </p:cNvPr>
          <p:cNvSpPr>
            <a:spLocks noGrp="1" noChangeArrowheads="1"/>
          </p:cNvSpPr>
          <p:nvPr>
            <p:ph type="sldNum" sz="quarter" idx="12"/>
          </p:nvPr>
        </p:nvSpPr>
        <p:spPr>
          <a:ln/>
        </p:spPr>
        <p:txBody>
          <a:bodyPr/>
          <a:lstStyle>
            <a:lvl1pPr>
              <a:defRPr/>
            </a:lvl1pPr>
          </a:lstStyle>
          <a:p>
            <a:pPr>
              <a:defRPr/>
            </a:pPr>
            <a:fld id="{C895AF65-5261-457F-93EF-7FD1D2831696}" type="slidenum">
              <a:rPr lang="en-US" altLang="en-US"/>
              <a:pPr>
                <a:defRPr/>
              </a:pPr>
              <a:t>‹#›</a:t>
            </a:fld>
            <a:endParaRPr lang="en-US" altLang="en-US"/>
          </a:p>
        </p:txBody>
      </p:sp>
    </p:spTree>
    <p:extLst>
      <p:ext uri="{BB962C8B-B14F-4D97-AF65-F5344CB8AC3E}">
        <p14:creationId xmlns:p14="http://schemas.microsoft.com/office/powerpoint/2010/main" xmlns="" val="16738479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extLst>
      <p:ext uri="{BB962C8B-B14F-4D97-AF65-F5344CB8AC3E}">
        <p14:creationId xmlns:p14="http://schemas.microsoft.com/office/powerpoint/2010/main" xmlns="" val="11917419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extLst>
      <p:ext uri="{BB962C8B-B14F-4D97-AF65-F5344CB8AC3E}">
        <p14:creationId xmlns:p14="http://schemas.microsoft.com/office/powerpoint/2010/main" xmlns="" val="26671919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extLst>
      <p:ext uri="{BB962C8B-B14F-4D97-AF65-F5344CB8AC3E}">
        <p14:creationId xmlns:p14="http://schemas.microsoft.com/office/powerpoint/2010/main" xmlns="" val="254962798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214313"/>
            <a:ext cx="2601384"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214313"/>
            <a:ext cx="7600949"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extLst>
      <p:ext uri="{BB962C8B-B14F-4D97-AF65-F5344CB8AC3E}">
        <p14:creationId xmlns:p14="http://schemas.microsoft.com/office/powerpoint/2010/main" xmlns="" val="101816606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 y="2438403"/>
            <a:ext cx="12012084"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sz="1800"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sz="1800"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sz="1800"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180" name="Rectangle 12"/>
          <p:cNvSpPr>
            <a:spLocks noGrp="1" noChangeArrowheads="1"/>
          </p:cNvSpPr>
          <p:nvPr>
            <p:ph type="ctrTitle"/>
          </p:nvPr>
        </p:nvSpPr>
        <p:spPr>
          <a:xfrm>
            <a:off x="1320800" y="1676400"/>
            <a:ext cx="103632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r>
              <a:rPr lang="en-US" smtClean="0"/>
              <a:t>21 April, 2020</a:t>
            </a:r>
            <a:endParaRPr lang="en-US" dirty="0"/>
          </a:p>
        </p:txBody>
      </p:sp>
      <p:sp>
        <p:nvSpPr>
          <p:cNvPr id="15" name="Rectangle 15"/>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r>
              <a:rPr lang="en-US" dirty="0"/>
              <a:t>P. P. Shah &amp; Asso.</a:t>
            </a:r>
          </a:p>
        </p:txBody>
      </p:sp>
      <p:sp>
        <p:nvSpPr>
          <p:cNvPr id="16" name="Rectangle 16"/>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extLst>
      <p:ext uri="{BB962C8B-B14F-4D97-AF65-F5344CB8AC3E}">
        <p14:creationId xmlns:p14="http://schemas.microsoft.com/office/powerpoint/2010/main" xmlns="" val="5430730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extLst>
      <p:ext uri="{BB962C8B-B14F-4D97-AF65-F5344CB8AC3E}">
        <p14:creationId xmlns:p14="http://schemas.microsoft.com/office/powerpoint/2010/main" xmlns="" val="160847025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extLst>
      <p:ext uri="{BB962C8B-B14F-4D97-AF65-F5344CB8AC3E}">
        <p14:creationId xmlns:p14="http://schemas.microsoft.com/office/powerpoint/2010/main" xmlns="" val="29113702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extLst>
      <p:ext uri="{BB962C8B-B14F-4D97-AF65-F5344CB8AC3E}">
        <p14:creationId xmlns:p14="http://schemas.microsoft.com/office/powerpoint/2010/main" xmlns="" val="192613094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extLst>
      <p:ext uri="{BB962C8B-B14F-4D97-AF65-F5344CB8AC3E}">
        <p14:creationId xmlns:p14="http://schemas.microsoft.com/office/powerpoint/2010/main" xmlns="" val="252113255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extLst>
      <p:ext uri="{BB962C8B-B14F-4D97-AF65-F5344CB8AC3E}">
        <p14:creationId xmlns:p14="http://schemas.microsoft.com/office/powerpoint/2010/main" xmlns="" val="3204109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 xmlns:a16="http://schemas.microsoft.com/office/drawing/2014/main" id="{C28020ED-D69B-4F81-9616-3DF62325D560}"/>
              </a:ext>
            </a:extLst>
          </p:cNvPr>
          <p:cNvSpPr>
            <a:spLocks noGrp="1" noChangeArrowheads="1"/>
          </p:cNvSpPr>
          <p:nvPr>
            <p:ph type="dt" sz="half" idx="10"/>
          </p:nvPr>
        </p:nvSpPr>
        <p:spPr>
          <a:ln/>
        </p:spPr>
        <p:txBody>
          <a:bodyPr/>
          <a:lstStyle>
            <a:lvl1pPr>
              <a:defRPr/>
            </a:lvl1pPr>
          </a:lstStyle>
          <a:p>
            <a:pPr>
              <a:defRPr/>
            </a:pPr>
            <a:r>
              <a:rPr lang="en-US" smtClean="0"/>
              <a:t>21 April, 2020</a:t>
            </a:r>
            <a:endParaRPr lang="en-US"/>
          </a:p>
        </p:txBody>
      </p:sp>
      <p:sp>
        <p:nvSpPr>
          <p:cNvPr id="6" name="Rectangle 12">
            <a:extLst>
              <a:ext uri="{FF2B5EF4-FFF2-40B4-BE49-F238E27FC236}">
                <a16:creationId xmlns="" xmlns:a16="http://schemas.microsoft.com/office/drawing/2014/main" id="{B2AFF0BD-EC27-4714-A637-563482092F09}"/>
              </a:ext>
            </a:extLst>
          </p:cNvPr>
          <p:cNvSpPr>
            <a:spLocks noGrp="1" noChangeArrowheads="1"/>
          </p:cNvSpPr>
          <p:nvPr>
            <p:ph type="ftr" sz="quarter" idx="11"/>
          </p:nvPr>
        </p:nvSpPr>
        <p:spPr>
          <a:ln/>
        </p:spPr>
        <p:txBody>
          <a:bodyPr/>
          <a:lstStyle>
            <a:lvl1pPr>
              <a:defRPr/>
            </a:lvl1pPr>
          </a:lstStyle>
          <a:p>
            <a:pPr>
              <a:defRPr/>
            </a:pPr>
            <a:r>
              <a:rPr lang="en-US"/>
              <a:t>P. P. Shah &amp; Asso.</a:t>
            </a:r>
          </a:p>
        </p:txBody>
      </p:sp>
      <p:sp>
        <p:nvSpPr>
          <p:cNvPr id="7" name="Rectangle 13">
            <a:extLst>
              <a:ext uri="{FF2B5EF4-FFF2-40B4-BE49-F238E27FC236}">
                <a16:creationId xmlns="" xmlns:a16="http://schemas.microsoft.com/office/drawing/2014/main" id="{7EEC257B-1C19-4990-8088-F9F64C0AA58E}"/>
              </a:ext>
            </a:extLst>
          </p:cNvPr>
          <p:cNvSpPr>
            <a:spLocks noGrp="1" noChangeArrowheads="1"/>
          </p:cNvSpPr>
          <p:nvPr>
            <p:ph type="sldNum" sz="quarter" idx="12"/>
          </p:nvPr>
        </p:nvSpPr>
        <p:spPr>
          <a:ln/>
        </p:spPr>
        <p:txBody>
          <a:bodyPr/>
          <a:lstStyle>
            <a:lvl1pPr>
              <a:defRPr/>
            </a:lvl1pPr>
          </a:lstStyle>
          <a:p>
            <a:pPr>
              <a:defRPr/>
            </a:pPr>
            <a:fld id="{40462854-8F1D-4F1A-B700-781991A65C7C}" type="slidenum">
              <a:rPr lang="en-US" altLang="en-US"/>
              <a:pPr>
                <a:defRPr/>
              </a:pPr>
              <a:t>‹#›</a:t>
            </a:fld>
            <a:endParaRPr lang="en-US" altLang="en-US"/>
          </a:p>
        </p:txBody>
      </p:sp>
    </p:spTree>
    <p:extLst>
      <p:ext uri="{BB962C8B-B14F-4D97-AF65-F5344CB8AC3E}">
        <p14:creationId xmlns:p14="http://schemas.microsoft.com/office/powerpoint/2010/main" xmlns="" val="303424791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extLst>
      <p:ext uri="{BB962C8B-B14F-4D97-AF65-F5344CB8AC3E}">
        <p14:creationId xmlns:p14="http://schemas.microsoft.com/office/powerpoint/2010/main" xmlns="" val="1974627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extLst>
      <p:ext uri="{BB962C8B-B14F-4D97-AF65-F5344CB8AC3E}">
        <p14:creationId xmlns:p14="http://schemas.microsoft.com/office/powerpoint/2010/main" xmlns="" val="87774345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extLst>
      <p:ext uri="{BB962C8B-B14F-4D97-AF65-F5344CB8AC3E}">
        <p14:creationId xmlns:p14="http://schemas.microsoft.com/office/powerpoint/2010/main" xmlns="" val="335428556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extLst>
      <p:ext uri="{BB962C8B-B14F-4D97-AF65-F5344CB8AC3E}">
        <p14:creationId xmlns:p14="http://schemas.microsoft.com/office/powerpoint/2010/main" xmlns="" val="4912099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214313"/>
            <a:ext cx="2601384"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214313"/>
            <a:ext cx="7600949"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extLst>
      <p:ext uri="{BB962C8B-B14F-4D97-AF65-F5344CB8AC3E}">
        <p14:creationId xmlns:p14="http://schemas.microsoft.com/office/powerpoint/2010/main" xmlns="" val="56722859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 y="2438403"/>
            <a:ext cx="12012084"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sz="1800"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sz="1800"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sz="1800"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180" name="Rectangle 12"/>
          <p:cNvSpPr>
            <a:spLocks noGrp="1" noChangeArrowheads="1"/>
          </p:cNvSpPr>
          <p:nvPr>
            <p:ph type="ctrTitle"/>
          </p:nvPr>
        </p:nvSpPr>
        <p:spPr>
          <a:xfrm>
            <a:off x="1320800" y="1676400"/>
            <a:ext cx="103632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r>
              <a:rPr lang="en-US" smtClean="0"/>
              <a:t>21 April, 2020</a:t>
            </a:r>
            <a:endParaRPr lang="en-US" dirty="0"/>
          </a:p>
        </p:txBody>
      </p:sp>
      <p:sp>
        <p:nvSpPr>
          <p:cNvPr id="15" name="Rectangle 15"/>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r>
              <a:rPr lang="en-US"/>
              <a:t>P. P. Shah &amp; Asso.</a:t>
            </a:r>
            <a:endParaRPr lang="en-US" dirty="0"/>
          </a:p>
        </p:txBody>
      </p:sp>
      <p:sp>
        <p:nvSpPr>
          <p:cNvPr id="16" name="Rectangle 16"/>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extLst>
      <p:ext uri="{BB962C8B-B14F-4D97-AF65-F5344CB8AC3E}">
        <p14:creationId xmlns:p14="http://schemas.microsoft.com/office/powerpoint/2010/main" xmlns="" val="42650764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extLst>
      <p:ext uri="{BB962C8B-B14F-4D97-AF65-F5344CB8AC3E}">
        <p14:creationId xmlns:p14="http://schemas.microsoft.com/office/powerpoint/2010/main" xmlns="" val="367415573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extLst>
      <p:ext uri="{BB962C8B-B14F-4D97-AF65-F5344CB8AC3E}">
        <p14:creationId xmlns:p14="http://schemas.microsoft.com/office/powerpoint/2010/main" xmlns="" val="26012457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extLst>
      <p:ext uri="{BB962C8B-B14F-4D97-AF65-F5344CB8AC3E}">
        <p14:creationId xmlns:p14="http://schemas.microsoft.com/office/powerpoint/2010/main" xmlns="" val="232900749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a:t>P. P. Shah &amp; Asso.</a:t>
            </a:r>
            <a:endParaRPr 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extLst>
      <p:ext uri="{BB962C8B-B14F-4D97-AF65-F5344CB8AC3E}">
        <p14:creationId xmlns:p14="http://schemas.microsoft.com/office/powerpoint/2010/main" xmlns="" val="1367692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 xmlns:a16="http://schemas.microsoft.com/office/drawing/2014/main" id="{AB6777B8-6E05-4636-BBC1-A4286D90A635}"/>
              </a:ext>
            </a:extLst>
          </p:cNvPr>
          <p:cNvSpPr>
            <a:spLocks noGrp="1" noChangeArrowheads="1"/>
          </p:cNvSpPr>
          <p:nvPr>
            <p:ph type="dt" sz="half" idx="10"/>
          </p:nvPr>
        </p:nvSpPr>
        <p:spPr>
          <a:ln/>
        </p:spPr>
        <p:txBody>
          <a:bodyPr/>
          <a:lstStyle>
            <a:lvl1pPr>
              <a:defRPr/>
            </a:lvl1pPr>
          </a:lstStyle>
          <a:p>
            <a:pPr>
              <a:defRPr/>
            </a:pPr>
            <a:r>
              <a:rPr lang="en-US" smtClean="0"/>
              <a:t>21 April, 2020</a:t>
            </a:r>
            <a:endParaRPr lang="en-US"/>
          </a:p>
        </p:txBody>
      </p:sp>
      <p:sp>
        <p:nvSpPr>
          <p:cNvPr id="8" name="Rectangle 12">
            <a:extLst>
              <a:ext uri="{FF2B5EF4-FFF2-40B4-BE49-F238E27FC236}">
                <a16:creationId xmlns="" xmlns:a16="http://schemas.microsoft.com/office/drawing/2014/main" id="{03D57B71-DC15-4AC2-BB23-CB54510A19AC}"/>
              </a:ext>
            </a:extLst>
          </p:cNvPr>
          <p:cNvSpPr>
            <a:spLocks noGrp="1" noChangeArrowheads="1"/>
          </p:cNvSpPr>
          <p:nvPr>
            <p:ph type="ftr" sz="quarter" idx="11"/>
          </p:nvPr>
        </p:nvSpPr>
        <p:spPr>
          <a:ln/>
        </p:spPr>
        <p:txBody>
          <a:bodyPr/>
          <a:lstStyle>
            <a:lvl1pPr>
              <a:defRPr/>
            </a:lvl1pPr>
          </a:lstStyle>
          <a:p>
            <a:pPr>
              <a:defRPr/>
            </a:pPr>
            <a:r>
              <a:rPr lang="en-US"/>
              <a:t>P. P. Shah &amp; Asso.</a:t>
            </a:r>
          </a:p>
        </p:txBody>
      </p:sp>
      <p:sp>
        <p:nvSpPr>
          <p:cNvPr id="9" name="Rectangle 13">
            <a:extLst>
              <a:ext uri="{FF2B5EF4-FFF2-40B4-BE49-F238E27FC236}">
                <a16:creationId xmlns="" xmlns:a16="http://schemas.microsoft.com/office/drawing/2014/main" id="{196245DC-4AF4-4853-8E5E-6A550222042D}"/>
              </a:ext>
            </a:extLst>
          </p:cNvPr>
          <p:cNvSpPr>
            <a:spLocks noGrp="1" noChangeArrowheads="1"/>
          </p:cNvSpPr>
          <p:nvPr>
            <p:ph type="sldNum" sz="quarter" idx="12"/>
          </p:nvPr>
        </p:nvSpPr>
        <p:spPr>
          <a:ln/>
        </p:spPr>
        <p:txBody>
          <a:bodyPr/>
          <a:lstStyle>
            <a:lvl1pPr>
              <a:defRPr/>
            </a:lvl1pPr>
          </a:lstStyle>
          <a:p>
            <a:pPr>
              <a:defRPr/>
            </a:pPr>
            <a:fld id="{8388E024-7809-4649-9C69-2A81B2185C48}" type="slidenum">
              <a:rPr lang="en-US" altLang="en-US"/>
              <a:pPr>
                <a:defRPr/>
              </a:pPr>
              <a:t>‹#›</a:t>
            </a:fld>
            <a:endParaRPr lang="en-US" altLang="en-US"/>
          </a:p>
        </p:txBody>
      </p:sp>
    </p:spTree>
    <p:extLst>
      <p:ext uri="{BB962C8B-B14F-4D97-AF65-F5344CB8AC3E}">
        <p14:creationId xmlns:p14="http://schemas.microsoft.com/office/powerpoint/2010/main" xmlns="" val="290161570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a:t>P. P. Shah &amp; Asso.</a:t>
            </a:r>
            <a:endParaRPr 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extLst>
      <p:ext uri="{BB962C8B-B14F-4D97-AF65-F5344CB8AC3E}">
        <p14:creationId xmlns:p14="http://schemas.microsoft.com/office/powerpoint/2010/main" xmlns="" val="275719212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a:t>P. P. Shah &amp; Asso.</a:t>
            </a:r>
            <a:endParaRPr 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extLst>
      <p:ext uri="{BB962C8B-B14F-4D97-AF65-F5344CB8AC3E}">
        <p14:creationId xmlns:p14="http://schemas.microsoft.com/office/powerpoint/2010/main" xmlns="" val="26029257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extLst>
      <p:ext uri="{BB962C8B-B14F-4D97-AF65-F5344CB8AC3E}">
        <p14:creationId xmlns:p14="http://schemas.microsoft.com/office/powerpoint/2010/main" xmlns="" val="34636353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extLst>
      <p:ext uri="{BB962C8B-B14F-4D97-AF65-F5344CB8AC3E}">
        <p14:creationId xmlns:p14="http://schemas.microsoft.com/office/powerpoint/2010/main" xmlns="" val="339261086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extLst>
      <p:ext uri="{BB962C8B-B14F-4D97-AF65-F5344CB8AC3E}">
        <p14:creationId xmlns:p14="http://schemas.microsoft.com/office/powerpoint/2010/main" xmlns="" val="165911452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214313"/>
            <a:ext cx="2601384"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214313"/>
            <a:ext cx="7600949"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21 April, 2020</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extLst>
      <p:ext uri="{BB962C8B-B14F-4D97-AF65-F5344CB8AC3E}">
        <p14:creationId xmlns:p14="http://schemas.microsoft.com/office/powerpoint/2010/main" xmlns="" val="2846615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 xmlns:a16="http://schemas.microsoft.com/office/drawing/2014/main" id="{698E7ABF-71BF-4FBA-A14A-0D9EFD8AD91A}"/>
              </a:ext>
            </a:extLst>
          </p:cNvPr>
          <p:cNvSpPr>
            <a:spLocks noGrp="1" noChangeArrowheads="1"/>
          </p:cNvSpPr>
          <p:nvPr>
            <p:ph type="dt" sz="half" idx="10"/>
          </p:nvPr>
        </p:nvSpPr>
        <p:spPr>
          <a:ln/>
        </p:spPr>
        <p:txBody>
          <a:bodyPr/>
          <a:lstStyle>
            <a:lvl1pPr>
              <a:defRPr/>
            </a:lvl1pPr>
          </a:lstStyle>
          <a:p>
            <a:pPr>
              <a:defRPr/>
            </a:pPr>
            <a:r>
              <a:rPr lang="en-US" smtClean="0"/>
              <a:t>21 April, 2020</a:t>
            </a:r>
            <a:endParaRPr lang="en-US"/>
          </a:p>
        </p:txBody>
      </p:sp>
      <p:sp>
        <p:nvSpPr>
          <p:cNvPr id="4" name="Rectangle 12">
            <a:extLst>
              <a:ext uri="{FF2B5EF4-FFF2-40B4-BE49-F238E27FC236}">
                <a16:creationId xmlns="" xmlns:a16="http://schemas.microsoft.com/office/drawing/2014/main" id="{412201C4-4D13-46F0-BA23-6F380718F404}"/>
              </a:ext>
            </a:extLst>
          </p:cNvPr>
          <p:cNvSpPr>
            <a:spLocks noGrp="1" noChangeArrowheads="1"/>
          </p:cNvSpPr>
          <p:nvPr>
            <p:ph type="ftr" sz="quarter" idx="11"/>
          </p:nvPr>
        </p:nvSpPr>
        <p:spPr>
          <a:ln/>
        </p:spPr>
        <p:txBody>
          <a:bodyPr/>
          <a:lstStyle>
            <a:lvl1pPr>
              <a:defRPr/>
            </a:lvl1pPr>
          </a:lstStyle>
          <a:p>
            <a:pPr>
              <a:defRPr/>
            </a:pPr>
            <a:r>
              <a:rPr lang="en-US"/>
              <a:t>P. P. Shah &amp; Asso.</a:t>
            </a:r>
          </a:p>
        </p:txBody>
      </p:sp>
      <p:sp>
        <p:nvSpPr>
          <p:cNvPr id="5" name="Rectangle 13">
            <a:extLst>
              <a:ext uri="{FF2B5EF4-FFF2-40B4-BE49-F238E27FC236}">
                <a16:creationId xmlns="" xmlns:a16="http://schemas.microsoft.com/office/drawing/2014/main" id="{F135902B-CEF2-4506-A9C9-CDAC0438D366}"/>
              </a:ext>
            </a:extLst>
          </p:cNvPr>
          <p:cNvSpPr>
            <a:spLocks noGrp="1" noChangeArrowheads="1"/>
          </p:cNvSpPr>
          <p:nvPr>
            <p:ph type="sldNum" sz="quarter" idx="12"/>
          </p:nvPr>
        </p:nvSpPr>
        <p:spPr>
          <a:ln/>
        </p:spPr>
        <p:txBody>
          <a:bodyPr/>
          <a:lstStyle>
            <a:lvl1pPr>
              <a:defRPr/>
            </a:lvl1pPr>
          </a:lstStyle>
          <a:p>
            <a:pPr>
              <a:defRPr/>
            </a:pPr>
            <a:fld id="{8A096E65-F360-4ABC-A027-7C11650A382D}" type="slidenum">
              <a:rPr lang="en-US" altLang="en-US"/>
              <a:pPr>
                <a:defRPr/>
              </a:pPr>
              <a:t>‹#›</a:t>
            </a:fld>
            <a:endParaRPr lang="en-US" altLang="en-US"/>
          </a:p>
        </p:txBody>
      </p:sp>
    </p:spTree>
    <p:extLst>
      <p:ext uri="{BB962C8B-B14F-4D97-AF65-F5344CB8AC3E}">
        <p14:creationId xmlns:p14="http://schemas.microsoft.com/office/powerpoint/2010/main" xmlns="" val="1506667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 xmlns:a16="http://schemas.microsoft.com/office/drawing/2014/main" id="{CB00ABF2-0487-456C-8EFF-010E5CF84F70}"/>
              </a:ext>
            </a:extLst>
          </p:cNvPr>
          <p:cNvSpPr>
            <a:spLocks noGrp="1" noChangeArrowheads="1"/>
          </p:cNvSpPr>
          <p:nvPr>
            <p:ph type="dt" sz="half" idx="10"/>
          </p:nvPr>
        </p:nvSpPr>
        <p:spPr>
          <a:ln/>
        </p:spPr>
        <p:txBody>
          <a:bodyPr/>
          <a:lstStyle>
            <a:lvl1pPr>
              <a:defRPr/>
            </a:lvl1pPr>
          </a:lstStyle>
          <a:p>
            <a:pPr>
              <a:defRPr/>
            </a:pPr>
            <a:r>
              <a:rPr lang="en-US" smtClean="0"/>
              <a:t>21 April, 2020</a:t>
            </a:r>
            <a:endParaRPr lang="en-US"/>
          </a:p>
        </p:txBody>
      </p:sp>
      <p:sp>
        <p:nvSpPr>
          <p:cNvPr id="3" name="Rectangle 12">
            <a:extLst>
              <a:ext uri="{FF2B5EF4-FFF2-40B4-BE49-F238E27FC236}">
                <a16:creationId xmlns="" xmlns:a16="http://schemas.microsoft.com/office/drawing/2014/main" id="{CD55729C-37D2-4AE1-A20E-FE11B9F98D53}"/>
              </a:ext>
            </a:extLst>
          </p:cNvPr>
          <p:cNvSpPr>
            <a:spLocks noGrp="1" noChangeArrowheads="1"/>
          </p:cNvSpPr>
          <p:nvPr>
            <p:ph type="ftr" sz="quarter" idx="11"/>
          </p:nvPr>
        </p:nvSpPr>
        <p:spPr>
          <a:ln/>
        </p:spPr>
        <p:txBody>
          <a:bodyPr/>
          <a:lstStyle>
            <a:lvl1pPr>
              <a:defRPr/>
            </a:lvl1pPr>
          </a:lstStyle>
          <a:p>
            <a:pPr>
              <a:defRPr/>
            </a:pPr>
            <a:r>
              <a:rPr lang="en-US"/>
              <a:t>P. P. Shah &amp; Asso.</a:t>
            </a:r>
          </a:p>
        </p:txBody>
      </p:sp>
      <p:sp>
        <p:nvSpPr>
          <p:cNvPr id="4" name="Rectangle 13">
            <a:extLst>
              <a:ext uri="{FF2B5EF4-FFF2-40B4-BE49-F238E27FC236}">
                <a16:creationId xmlns="" xmlns:a16="http://schemas.microsoft.com/office/drawing/2014/main" id="{0F6E7312-60B9-489B-AD24-381753F90952}"/>
              </a:ext>
            </a:extLst>
          </p:cNvPr>
          <p:cNvSpPr>
            <a:spLocks noGrp="1" noChangeArrowheads="1"/>
          </p:cNvSpPr>
          <p:nvPr>
            <p:ph type="sldNum" sz="quarter" idx="12"/>
          </p:nvPr>
        </p:nvSpPr>
        <p:spPr>
          <a:ln/>
        </p:spPr>
        <p:txBody>
          <a:bodyPr/>
          <a:lstStyle>
            <a:lvl1pPr>
              <a:defRPr/>
            </a:lvl1pPr>
          </a:lstStyle>
          <a:p>
            <a:pPr>
              <a:defRPr/>
            </a:pPr>
            <a:fld id="{9952F72F-9421-4878-BFC4-F911FF114777}" type="slidenum">
              <a:rPr lang="en-US" altLang="en-US"/>
              <a:pPr>
                <a:defRPr/>
              </a:pPr>
              <a:t>‹#›</a:t>
            </a:fld>
            <a:endParaRPr lang="en-US" altLang="en-US"/>
          </a:p>
        </p:txBody>
      </p:sp>
    </p:spTree>
    <p:extLst>
      <p:ext uri="{BB962C8B-B14F-4D97-AF65-F5344CB8AC3E}">
        <p14:creationId xmlns:p14="http://schemas.microsoft.com/office/powerpoint/2010/main" xmlns="" val="1714834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 xmlns:a16="http://schemas.microsoft.com/office/drawing/2014/main" id="{B65A6BE7-F8F5-4FE2-B510-55656DE6B1E4}"/>
              </a:ext>
            </a:extLst>
          </p:cNvPr>
          <p:cNvSpPr>
            <a:spLocks noGrp="1" noChangeArrowheads="1"/>
          </p:cNvSpPr>
          <p:nvPr>
            <p:ph type="dt" sz="half" idx="10"/>
          </p:nvPr>
        </p:nvSpPr>
        <p:spPr>
          <a:ln/>
        </p:spPr>
        <p:txBody>
          <a:bodyPr/>
          <a:lstStyle>
            <a:lvl1pPr>
              <a:defRPr/>
            </a:lvl1pPr>
          </a:lstStyle>
          <a:p>
            <a:pPr>
              <a:defRPr/>
            </a:pPr>
            <a:r>
              <a:rPr lang="en-US" smtClean="0"/>
              <a:t>21 April, 2020</a:t>
            </a:r>
            <a:endParaRPr lang="en-US"/>
          </a:p>
        </p:txBody>
      </p:sp>
      <p:sp>
        <p:nvSpPr>
          <p:cNvPr id="6" name="Rectangle 12">
            <a:extLst>
              <a:ext uri="{FF2B5EF4-FFF2-40B4-BE49-F238E27FC236}">
                <a16:creationId xmlns="" xmlns:a16="http://schemas.microsoft.com/office/drawing/2014/main" id="{423F4589-1E08-45D3-B68D-434BA172C383}"/>
              </a:ext>
            </a:extLst>
          </p:cNvPr>
          <p:cNvSpPr>
            <a:spLocks noGrp="1" noChangeArrowheads="1"/>
          </p:cNvSpPr>
          <p:nvPr>
            <p:ph type="ftr" sz="quarter" idx="11"/>
          </p:nvPr>
        </p:nvSpPr>
        <p:spPr>
          <a:ln/>
        </p:spPr>
        <p:txBody>
          <a:bodyPr/>
          <a:lstStyle>
            <a:lvl1pPr>
              <a:defRPr/>
            </a:lvl1pPr>
          </a:lstStyle>
          <a:p>
            <a:pPr>
              <a:defRPr/>
            </a:pPr>
            <a:r>
              <a:rPr lang="en-US"/>
              <a:t>P. P. Shah &amp; Asso.</a:t>
            </a:r>
          </a:p>
        </p:txBody>
      </p:sp>
      <p:sp>
        <p:nvSpPr>
          <p:cNvPr id="7" name="Rectangle 13">
            <a:extLst>
              <a:ext uri="{FF2B5EF4-FFF2-40B4-BE49-F238E27FC236}">
                <a16:creationId xmlns="" xmlns:a16="http://schemas.microsoft.com/office/drawing/2014/main" id="{8A26CF58-0A07-4100-9B1C-3E25D948AF5A}"/>
              </a:ext>
            </a:extLst>
          </p:cNvPr>
          <p:cNvSpPr>
            <a:spLocks noGrp="1" noChangeArrowheads="1"/>
          </p:cNvSpPr>
          <p:nvPr>
            <p:ph type="sldNum" sz="quarter" idx="12"/>
          </p:nvPr>
        </p:nvSpPr>
        <p:spPr>
          <a:ln/>
        </p:spPr>
        <p:txBody>
          <a:bodyPr/>
          <a:lstStyle>
            <a:lvl1pPr>
              <a:defRPr/>
            </a:lvl1pPr>
          </a:lstStyle>
          <a:p>
            <a:pPr>
              <a:defRPr/>
            </a:pPr>
            <a:fld id="{6F641A29-409F-4EEF-B1E0-6C72B8FCF7C0}" type="slidenum">
              <a:rPr lang="en-US" altLang="en-US"/>
              <a:pPr>
                <a:defRPr/>
              </a:pPr>
              <a:t>‹#›</a:t>
            </a:fld>
            <a:endParaRPr lang="en-US" altLang="en-US"/>
          </a:p>
        </p:txBody>
      </p:sp>
    </p:spTree>
    <p:extLst>
      <p:ext uri="{BB962C8B-B14F-4D97-AF65-F5344CB8AC3E}">
        <p14:creationId xmlns:p14="http://schemas.microsoft.com/office/powerpoint/2010/main" xmlns="" val="255256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 xmlns:a16="http://schemas.microsoft.com/office/drawing/2014/main" id="{2F0601E3-8097-4CB0-A54E-84D377E5025B}"/>
              </a:ext>
            </a:extLst>
          </p:cNvPr>
          <p:cNvSpPr>
            <a:spLocks noGrp="1" noChangeArrowheads="1"/>
          </p:cNvSpPr>
          <p:nvPr>
            <p:ph type="dt" sz="half" idx="10"/>
          </p:nvPr>
        </p:nvSpPr>
        <p:spPr>
          <a:ln/>
        </p:spPr>
        <p:txBody>
          <a:bodyPr/>
          <a:lstStyle>
            <a:lvl1pPr>
              <a:defRPr/>
            </a:lvl1pPr>
          </a:lstStyle>
          <a:p>
            <a:pPr>
              <a:defRPr/>
            </a:pPr>
            <a:r>
              <a:rPr lang="en-US" smtClean="0"/>
              <a:t>21 April, 2020</a:t>
            </a:r>
            <a:endParaRPr lang="en-US"/>
          </a:p>
        </p:txBody>
      </p:sp>
      <p:sp>
        <p:nvSpPr>
          <p:cNvPr id="6" name="Rectangle 12">
            <a:extLst>
              <a:ext uri="{FF2B5EF4-FFF2-40B4-BE49-F238E27FC236}">
                <a16:creationId xmlns="" xmlns:a16="http://schemas.microsoft.com/office/drawing/2014/main" id="{81D7253D-916E-45B0-8D00-2E3991EB9BE9}"/>
              </a:ext>
            </a:extLst>
          </p:cNvPr>
          <p:cNvSpPr>
            <a:spLocks noGrp="1" noChangeArrowheads="1"/>
          </p:cNvSpPr>
          <p:nvPr>
            <p:ph type="ftr" sz="quarter" idx="11"/>
          </p:nvPr>
        </p:nvSpPr>
        <p:spPr>
          <a:ln/>
        </p:spPr>
        <p:txBody>
          <a:bodyPr/>
          <a:lstStyle>
            <a:lvl1pPr>
              <a:defRPr/>
            </a:lvl1pPr>
          </a:lstStyle>
          <a:p>
            <a:pPr>
              <a:defRPr/>
            </a:pPr>
            <a:r>
              <a:rPr lang="en-US"/>
              <a:t>P. P. Shah &amp; Asso.</a:t>
            </a:r>
          </a:p>
        </p:txBody>
      </p:sp>
      <p:sp>
        <p:nvSpPr>
          <p:cNvPr id="7" name="Rectangle 13">
            <a:extLst>
              <a:ext uri="{FF2B5EF4-FFF2-40B4-BE49-F238E27FC236}">
                <a16:creationId xmlns="" xmlns:a16="http://schemas.microsoft.com/office/drawing/2014/main" id="{71F3FA08-E988-49D8-9BF1-AC085049B632}"/>
              </a:ext>
            </a:extLst>
          </p:cNvPr>
          <p:cNvSpPr>
            <a:spLocks noGrp="1" noChangeArrowheads="1"/>
          </p:cNvSpPr>
          <p:nvPr>
            <p:ph type="sldNum" sz="quarter" idx="12"/>
          </p:nvPr>
        </p:nvSpPr>
        <p:spPr>
          <a:ln/>
        </p:spPr>
        <p:txBody>
          <a:bodyPr/>
          <a:lstStyle>
            <a:lvl1pPr>
              <a:defRPr/>
            </a:lvl1pPr>
          </a:lstStyle>
          <a:p>
            <a:pPr>
              <a:defRPr/>
            </a:pPr>
            <a:fld id="{B3024021-4D4D-471B-BB6E-540F50B6CD1D}" type="slidenum">
              <a:rPr lang="en-US" altLang="en-US"/>
              <a:pPr>
                <a:defRPr/>
              </a:pPr>
              <a:t>‹#›</a:t>
            </a:fld>
            <a:endParaRPr lang="en-US" altLang="en-US"/>
          </a:p>
        </p:txBody>
      </p:sp>
    </p:spTree>
    <p:extLst>
      <p:ext uri="{BB962C8B-B14F-4D97-AF65-F5344CB8AC3E}">
        <p14:creationId xmlns:p14="http://schemas.microsoft.com/office/powerpoint/2010/main" xmlns="" val="23466819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 xmlns:a16="http://schemas.microsoft.com/office/drawing/2014/main" id="{DBA844B9-06CA-4511-A061-BB4F1FD7B965}"/>
              </a:ext>
            </a:extLst>
          </p:cNvPr>
          <p:cNvSpPr>
            <a:spLocks noChangeArrowheads="1"/>
          </p:cNvSpPr>
          <p:nvPr/>
        </p:nvSpPr>
        <p:spPr bwMode="ltGray">
          <a:xfrm>
            <a:off x="556684" y="838203"/>
            <a:ext cx="584200" cy="474663"/>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endParaRPr kumimoji="1" lang="en-US" altLang="en-US" sz="2400"/>
          </a:p>
        </p:txBody>
      </p:sp>
      <p:sp>
        <p:nvSpPr>
          <p:cNvPr id="1027" name="Rectangle 4">
            <a:extLst>
              <a:ext uri="{FF2B5EF4-FFF2-40B4-BE49-F238E27FC236}">
                <a16:creationId xmlns="" xmlns:a16="http://schemas.microsoft.com/office/drawing/2014/main" id="{44161E4B-60D0-4B20-826C-775F508764F1}"/>
              </a:ext>
            </a:extLst>
          </p:cNvPr>
          <p:cNvSpPr>
            <a:spLocks noChangeArrowheads="1"/>
          </p:cNvSpPr>
          <p:nvPr/>
        </p:nvSpPr>
        <p:spPr bwMode="ltGray">
          <a:xfrm>
            <a:off x="721786" y="1219203"/>
            <a:ext cx="563033" cy="474663"/>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endParaRPr kumimoji="1" lang="en-US" altLang="en-US" sz="2400"/>
          </a:p>
        </p:txBody>
      </p:sp>
      <p:grpSp>
        <p:nvGrpSpPr>
          <p:cNvPr id="1028" name="Group 14">
            <a:extLst>
              <a:ext uri="{FF2B5EF4-FFF2-40B4-BE49-F238E27FC236}">
                <a16:creationId xmlns="" xmlns:a16="http://schemas.microsoft.com/office/drawing/2014/main" id="{5F6BE124-99BE-4881-9168-F77437363109}"/>
              </a:ext>
            </a:extLst>
          </p:cNvPr>
          <p:cNvGrpSpPr>
            <a:grpSpLocks/>
          </p:cNvGrpSpPr>
          <p:nvPr/>
        </p:nvGrpSpPr>
        <p:grpSpPr bwMode="auto">
          <a:xfrm>
            <a:off x="2" y="381003"/>
            <a:ext cx="11408833" cy="1052513"/>
            <a:chOff x="80" y="432"/>
            <a:chExt cx="5390" cy="663"/>
          </a:xfrm>
        </p:grpSpPr>
        <p:sp>
          <p:nvSpPr>
            <p:cNvPr id="1034" name="Rectangle 3">
              <a:extLst>
                <a:ext uri="{FF2B5EF4-FFF2-40B4-BE49-F238E27FC236}">
                  <a16:creationId xmlns="" xmlns:a16="http://schemas.microsoft.com/office/drawing/2014/main" id="{5CF7CEAE-6F93-4A9E-88DD-8A31AED9B6C3}"/>
                </a:ext>
              </a:extLst>
            </p:cNvPr>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endParaRPr kumimoji="1" lang="en-US" altLang="en-US" sz="2400"/>
            </a:p>
          </p:txBody>
        </p:sp>
        <p:sp>
          <p:nvSpPr>
            <p:cNvPr id="1035" name="Rectangle 5">
              <a:extLst>
                <a:ext uri="{FF2B5EF4-FFF2-40B4-BE49-F238E27FC236}">
                  <a16:creationId xmlns="" xmlns:a16="http://schemas.microsoft.com/office/drawing/2014/main" id="{4CE5F483-3754-4BD8-9493-6AFEA0F36AD7}"/>
                </a:ext>
              </a:extLst>
            </p:cNvPr>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endParaRPr kumimoji="1" lang="en-US" altLang="en-US" sz="2400"/>
            </a:p>
          </p:txBody>
        </p:sp>
        <p:sp>
          <p:nvSpPr>
            <p:cNvPr id="1036" name="Rectangle 6">
              <a:extLst>
                <a:ext uri="{FF2B5EF4-FFF2-40B4-BE49-F238E27FC236}">
                  <a16:creationId xmlns="" xmlns:a16="http://schemas.microsoft.com/office/drawing/2014/main" id="{6C6CF82F-D76B-4884-93C8-934C10500F52}"/>
                </a:ext>
              </a:extLst>
            </p:cNvPr>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endParaRPr kumimoji="1" lang="en-US" altLang="en-US" sz="2400"/>
            </a:p>
          </p:txBody>
        </p:sp>
        <p:sp>
          <p:nvSpPr>
            <p:cNvPr id="1037" name="Rectangle 7">
              <a:extLst>
                <a:ext uri="{FF2B5EF4-FFF2-40B4-BE49-F238E27FC236}">
                  <a16:creationId xmlns="" xmlns:a16="http://schemas.microsoft.com/office/drawing/2014/main" id="{AD477006-AC75-425D-89A8-9F2D51995521}"/>
                </a:ext>
              </a:extLst>
            </p:cNvPr>
            <p:cNvSpPr>
              <a:spLocks noChangeArrowheads="1"/>
            </p:cNvSpPr>
            <p:nvPr/>
          </p:nvSpPr>
          <p:spPr bwMode="gray">
            <a:xfrm>
              <a:off x="480" y="432"/>
              <a:ext cx="20" cy="663"/>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endParaRPr kumimoji="1" lang="en-US" altLang="en-US" sz="2400"/>
            </a:p>
          </p:txBody>
        </p:sp>
        <p:sp>
          <p:nvSpPr>
            <p:cNvPr id="1038" name="Rectangle 8">
              <a:extLst>
                <a:ext uri="{FF2B5EF4-FFF2-40B4-BE49-F238E27FC236}">
                  <a16:creationId xmlns="" xmlns:a16="http://schemas.microsoft.com/office/drawing/2014/main" id="{9FB8FAB0-05FE-4928-9CD6-8B0ECC6413B7}"/>
                </a:ext>
              </a:extLst>
            </p:cNvPr>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eaLnBrk="1" hangingPunct="1"/>
              <a:endParaRPr kumimoji="1" lang="en-US" altLang="en-US" sz="2400"/>
            </a:p>
          </p:txBody>
        </p:sp>
      </p:grpSp>
      <p:sp>
        <p:nvSpPr>
          <p:cNvPr id="1029" name="Rectangle 9">
            <a:extLst>
              <a:ext uri="{FF2B5EF4-FFF2-40B4-BE49-F238E27FC236}">
                <a16:creationId xmlns="" xmlns:a16="http://schemas.microsoft.com/office/drawing/2014/main" id="{A4B01088-B822-4D7F-BF12-5CFB9A3B3CFC}"/>
              </a:ext>
            </a:extLst>
          </p:cNvPr>
          <p:cNvSpPr>
            <a:spLocks noGrp="1" noChangeArrowheads="1"/>
          </p:cNvSpPr>
          <p:nvPr>
            <p:ph type="title"/>
          </p:nvPr>
        </p:nvSpPr>
        <p:spPr bwMode="auto">
          <a:xfrm>
            <a:off x="1534586" y="214314"/>
            <a:ext cx="10390716" cy="14620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0" name="Rectangle 10">
            <a:extLst>
              <a:ext uri="{FF2B5EF4-FFF2-40B4-BE49-F238E27FC236}">
                <a16:creationId xmlns="" xmlns:a16="http://schemas.microsoft.com/office/drawing/2014/main" id="{4AA8BD3A-1665-4FA1-A7F1-9C81158EAB2E}"/>
              </a:ext>
            </a:extLst>
          </p:cNvPr>
          <p:cNvSpPr>
            <a:spLocks noGrp="1" noChangeArrowheads="1"/>
          </p:cNvSpPr>
          <p:nvPr>
            <p:ph type="body" idx="1"/>
          </p:nvPr>
        </p:nvSpPr>
        <p:spPr bwMode="auto">
          <a:xfrm>
            <a:off x="1576917" y="2017713"/>
            <a:ext cx="103632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55" name="Rectangle 11">
            <a:extLst>
              <a:ext uri="{FF2B5EF4-FFF2-40B4-BE49-F238E27FC236}">
                <a16:creationId xmlns="" xmlns:a16="http://schemas.microsoft.com/office/drawing/2014/main" id="{793F4A31-D45A-42C3-8A04-3F5848DCC83F}"/>
              </a:ext>
            </a:extLst>
          </p:cNvPr>
          <p:cNvSpPr>
            <a:spLocks noGrp="1" noChangeArrowheads="1"/>
          </p:cNvSpPr>
          <p:nvPr>
            <p:ph type="dt" sz="half" idx="2"/>
          </p:nvPr>
        </p:nvSpPr>
        <p:spPr bwMode="auto">
          <a:xfrm>
            <a:off x="1549400"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smtClean="0"/>
              <a:t>21 April, 2020</a:t>
            </a:r>
            <a:endParaRPr lang="en-US"/>
          </a:p>
        </p:txBody>
      </p:sp>
      <p:sp>
        <p:nvSpPr>
          <p:cNvPr id="6156" name="Rectangle 12">
            <a:extLst>
              <a:ext uri="{FF2B5EF4-FFF2-40B4-BE49-F238E27FC236}">
                <a16:creationId xmlns="" xmlns:a16="http://schemas.microsoft.com/office/drawing/2014/main" id="{C85A6A57-60FF-42CC-9B7C-9E7742B62FA2}"/>
              </a:ext>
            </a:extLst>
          </p:cNvPr>
          <p:cNvSpPr>
            <a:spLocks noGrp="1" noChangeArrowheads="1"/>
          </p:cNvSpPr>
          <p:nvPr>
            <p:ph type="ftr" sz="quarter" idx="3"/>
          </p:nvPr>
        </p:nvSpPr>
        <p:spPr bwMode="auto">
          <a:xfrm>
            <a:off x="4876800" y="6243638"/>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a:t>P. P. Shah &amp; Asso.</a:t>
            </a:r>
          </a:p>
        </p:txBody>
      </p:sp>
      <p:sp>
        <p:nvSpPr>
          <p:cNvPr id="6157" name="Rectangle 13">
            <a:extLst>
              <a:ext uri="{FF2B5EF4-FFF2-40B4-BE49-F238E27FC236}">
                <a16:creationId xmlns="" xmlns:a16="http://schemas.microsoft.com/office/drawing/2014/main" id="{4E0E4510-C0C3-4DE2-8AE2-FFB94DF8741B}"/>
              </a:ext>
            </a:extLst>
          </p:cNvPr>
          <p:cNvSpPr>
            <a:spLocks noGrp="1" noChangeArrowheads="1"/>
          </p:cNvSpPr>
          <p:nvPr>
            <p:ph type="sldNum" sz="quarter" idx="4"/>
          </p:nvPr>
        </p:nvSpPr>
        <p:spPr bwMode="auto">
          <a:xfrm>
            <a:off x="9389533"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2A77E96D-7582-49F6-BD44-77081D87B8D7}" type="slidenum">
              <a:rPr lang="en-US" altLang="en-US"/>
              <a:pPr>
                <a:defRPr/>
              </a:pPr>
              <a:t>‹#›</a:t>
            </a:fld>
            <a:endParaRPr lang="en-US" altLang="en-US"/>
          </a:p>
        </p:txBody>
      </p:sp>
    </p:spTree>
    <p:extLst>
      <p:ext uri="{BB962C8B-B14F-4D97-AF65-F5344CB8AC3E}">
        <p14:creationId xmlns:p14="http://schemas.microsoft.com/office/powerpoint/2010/main" xmlns="" val="2173242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556684" y="838203"/>
            <a:ext cx="58420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721786" y="1219203"/>
            <a:ext cx="563033"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2" y="381003"/>
            <a:ext cx="11408833"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534586" y="214314"/>
            <a:ext cx="10390716"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576917" y="2017713"/>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549400"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smtClean="0"/>
              <a:t>21 April, 2020</a:t>
            </a:r>
            <a:endParaRPr lang="en-US" dirty="0"/>
          </a:p>
        </p:txBody>
      </p:sp>
      <p:sp>
        <p:nvSpPr>
          <p:cNvPr id="6156" name="Rectangle 12"/>
          <p:cNvSpPr>
            <a:spLocks noGrp="1" noChangeArrowheads="1"/>
          </p:cNvSpPr>
          <p:nvPr>
            <p:ph type="ftr" sz="quarter" idx="3"/>
          </p:nvPr>
        </p:nvSpPr>
        <p:spPr bwMode="auto">
          <a:xfrm>
            <a:off x="4876800" y="6243638"/>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a:t>P. P. Shah &amp; Asso.</a:t>
            </a:r>
          </a:p>
        </p:txBody>
      </p:sp>
      <p:sp>
        <p:nvSpPr>
          <p:cNvPr id="6157" name="Rectangle 13"/>
          <p:cNvSpPr>
            <a:spLocks noGrp="1" noChangeArrowheads="1"/>
          </p:cNvSpPr>
          <p:nvPr>
            <p:ph type="sldNum" sz="quarter" idx="4"/>
          </p:nvPr>
        </p:nvSpPr>
        <p:spPr bwMode="auto">
          <a:xfrm>
            <a:off x="9389533"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extLst>
      <p:ext uri="{BB962C8B-B14F-4D97-AF65-F5344CB8AC3E}">
        <p14:creationId xmlns:p14="http://schemas.microsoft.com/office/powerpoint/2010/main" xmlns="" val="36063212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556684" y="838203"/>
            <a:ext cx="58420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721786" y="1219203"/>
            <a:ext cx="563033"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2" y="381003"/>
            <a:ext cx="11408833"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534586" y="214314"/>
            <a:ext cx="10390716"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576917" y="2017713"/>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549400"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smtClean="0"/>
              <a:t>21 April, 2020</a:t>
            </a:r>
            <a:endParaRPr lang="en-US" dirty="0"/>
          </a:p>
        </p:txBody>
      </p:sp>
      <p:sp>
        <p:nvSpPr>
          <p:cNvPr id="6156" name="Rectangle 12"/>
          <p:cNvSpPr>
            <a:spLocks noGrp="1" noChangeArrowheads="1"/>
          </p:cNvSpPr>
          <p:nvPr>
            <p:ph type="ftr" sz="quarter" idx="3"/>
          </p:nvPr>
        </p:nvSpPr>
        <p:spPr bwMode="auto">
          <a:xfrm>
            <a:off x="4876800" y="6243638"/>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a:t>P. P. Shah &amp; Asso.</a:t>
            </a:r>
          </a:p>
        </p:txBody>
      </p:sp>
      <p:sp>
        <p:nvSpPr>
          <p:cNvPr id="6157" name="Rectangle 13"/>
          <p:cNvSpPr>
            <a:spLocks noGrp="1" noChangeArrowheads="1"/>
          </p:cNvSpPr>
          <p:nvPr>
            <p:ph type="sldNum" sz="quarter" idx="4"/>
          </p:nvPr>
        </p:nvSpPr>
        <p:spPr bwMode="auto">
          <a:xfrm>
            <a:off x="9389533"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extLst>
      <p:ext uri="{BB962C8B-B14F-4D97-AF65-F5344CB8AC3E}">
        <p14:creationId xmlns:p14="http://schemas.microsoft.com/office/powerpoint/2010/main" xmlns="" val="107487926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556684" y="838203"/>
            <a:ext cx="58420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721786" y="1219203"/>
            <a:ext cx="563033"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2" y="381003"/>
            <a:ext cx="11408833"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534586" y="214314"/>
            <a:ext cx="10390716"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576917" y="2017713"/>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549400"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smtClean="0"/>
              <a:t>21 April, 2020</a:t>
            </a:r>
            <a:endParaRPr lang="en-US" dirty="0"/>
          </a:p>
        </p:txBody>
      </p:sp>
      <p:sp>
        <p:nvSpPr>
          <p:cNvPr id="6156" name="Rectangle 12"/>
          <p:cNvSpPr>
            <a:spLocks noGrp="1" noChangeArrowheads="1"/>
          </p:cNvSpPr>
          <p:nvPr>
            <p:ph type="ftr" sz="quarter" idx="3"/>
          </p:nvPr>
        </p:nvSpPr>
        <p:spPr bwMode="auto">
          <a:xfrm>
            <a:off x="4876800" y="6243638"/>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a:t>P. P. Shah &amp; Asso.</a:t>
            </a:r>
          </a:p>
        </p:txBody>
      </p:sp>
      <p:sp>
        <p:nvSpPr>
          <p:cNvPr id="6157" name="Rectangle 13"/>
          <p:cNvSpPr>
            <a:spLocks noGrp="1" noChangeArrowheads="1"/>
          </p:cNvSpPr>
          <p:nvPr>
            <p:ph type="sldNum" sz="quarter" idx="4"/>
          </p:nvPr>
        </p:nvSpPr>
        <p:spPr bwMode="auto">
          <a:xfrm>
            <a:off x="9389533"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extLst>
      <p:ext uri="{BB962C8B-B14F-4D97-AF65-F5344CB8AC3E}">
        <p14:creationId xmlns:p14="http://schemas.microsoft.com/office/powerpoint/2010/main" xmlns="" val="232445642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556684" y="838203"/>
            <a:ext cx="58420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721786" y="1219203"/>
            <a:ext cx="563033"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2" y="381003"/>
            <a:ext cx="11408833"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534586" y="214314"/>
            <a:ext cx="10390716"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576917" y="2017713"/>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549400"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smtClean="0"/>
              <a:t>21 April, 2020</a:t>
            </a:r>
            <a:endParaRPr lang="en-US" dirty="0"/>
          </a:p>
        </p:txBody>
      </p:sp>
      <p:sp>
        <p:nvSpPr>
          <p:cNvPr id="6156" name="Rectangle 12"/>
          <p:cNvSpPr>
            <a:spLocks noGrp="1" noChangeArrowheads="1"/>
          </p:cNvSpPr>
          <p:nvPr>
            <p:ph type="ftr" sz="quarter" idx="3"/>
          </p:nvPr>
        </p:nvSpPr>
        <p:spPr bwMode="auto">
          <a:xfrm>
            <a:off x="4876800" y="6243638"/>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a:t>P. P. Shah &amp; Asso.</a:t>
            </a:r>
            <a:endParaRPr lang="en-US" dirty="0"/>
          </a:p>
        </p:txBody>
      </p:sp>
      <p:sp>
        <p:nvSpPr>
          <p:cNvPr id="6157" name="Rectangle 13"/>
          <p:cNvSpPr>
            <a:spLocks noGrp="1" noChangeArrowheads="1"/>
          </p:cNvSpPr>
          <p:nvPr>
            <p:ph type="sldNum" sz="quarter" idx="4"/>
          </p:nvPr>
        </p:nvSpPr>
        <p:spPr bwMode="auto">
          <a:xfrm>
            <a:off x="9389533"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extLst>
      <p:ext uri="{BB962C8B-B14F-4D97-AF65-F5344CB8AC3E}">
        <p14:creationId xmlns:p14="http://schemas.microsoft.com/office/powerpoint/2010/main" xmlns="" val="93135195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46.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46.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46.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46.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46.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46.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46.xml"/></Relationships>
</file>

<file path=ppt/slides/_rels/slide107.xml.rels><?xml version="1.0" encoding="UTF-8" standalone="yes"?>
<Relationships xmlns="http://schemas.openxmlformats.org/package/2006/relationships"><Relationship Id="rId3" Type="http://schemas.openxmlformats.org/officeDocument/2006/relationships/notesSlide" Target="../notesSlides/notesSlide103.xml"/><Relationship Id="rId2" Type="http://schemas.openxmlformats.org/officeDocument/2006/relationships/slideLayout" Target="../slideLayouts/slideLayout46.xml"/><Relationship Id="rId1" Type="http://schemas.openxmlformats.org/officeDocument/2006/relationships/vmlDrawing" Target="../drawings/vmlDrawing1.v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46.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5.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46.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46.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46.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46.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46.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46.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46.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46.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46.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5.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46.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4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5.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5.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4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46.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46.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46.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46.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46.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46.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46.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46.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46.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46.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46.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46.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46.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46.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46.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46.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5.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46.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46.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46.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46.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46.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46.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46.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46.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46.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5.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46.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46.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46.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46.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46.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46.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46.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46.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46.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fontAlgn="base">
              <a:spcBef>
                <a:spcPct val="0"/>
              </a:spcBef>
              <a:spcAft>
                <a:spcPct val="0"/>
              </a:spcAft>
              <a:defRPr/>
            </a:pPr>
            <a:r>
              <a:rPr lang="en-US" smtClean="0">
                <a:solidFill>
                  <a:srgbClr val="1C1C1C"/>
                </a:solidFill>
                <a:latin typeface="Tahoma" pitchFamily="34" charset="0"/>
              </a:rPr>
              <a:t>21 April, 2020</a:t>
            </a:r>
            <a:endParaRPr lang="en-US" dirty="0">
              <a:solidFill>
                <a:srgbClr val="1C1C1C"/>
              </a:solidFill>
              <a:latin typeface="Tahoma" pitchFamily="34" charset="0"/>
            </a:endParaRPr>
          </a:p>
        </p:txBody>
      </p:sp>
      <p:sp>
        <p:nvSpPr>
          <p:cNvPr id="3076" name="Rectangle 16"/>
          <p:cNvSpPr>
            <a:spLocks noGrp="1" noChangeArrowheads="1"/>
          </p:cNvSpPr>
          <p:nvPr>
            <p:ph type="sldNum" sz="quarter" idx="12"/>
          </p:nvPr>
        </p:nvSpPr>
        <p:spPr/>
        <p:txBody>
          <a:bodyPr/>
          <a:lstStyle/>
          <a:p>
            <a:pPr fontAlgn="base">
              <a:spcBef>
                <a:spcPct val="0"/>
              </a:spcBef>
              <a:spcAft>
                <a:spcPct val="0"/>
              </a:spcAft>
              <a:defRPr/>
            </a:pPr>
            <a:fld id="{6363C4C0-C5B2-4EF7-894B-285C97CA7693}" type="slidenum">
              <a:rPr lang="en-US">
                <a:solidFill>
                  <a:srgbClr val="1C1C1C"/>
                </a:solidFill>
                <a:latin typeface="Tahoma" pitchFamily="34" charset="0"/>
              </a:rPr>
              <a:pPr fontAlgn="base">
                <a:spcBef>
                  <a:spcPct val="0"/>
                </a:spcBef>
                <a:spcAft>
                  <a:spcPct val="0"/>
                </a:spcAft>
                <a:defRPr/>
              </a:pPr>
              <a:t>1</a:t>
            </a:fld>
            <a:endParaRPr lang="en-US" dirty="0">
              <a:solidFill>
                <a:srgbClr val="1C1C1C"/>
              </a:solidFill>
              <a:latin typeface="Tahoma" pitchFamily="34" charset="0"/>
            </a:endParaRPr>
          </a:p>
        </p:txBody>
      </p:sp>
      <p:sp>
        <p:nvSpPr>
          <p:cNvPr id="3077" name="Rectangle 2"/>
          <p:cNvSpPr>
            <a:spLocks noGrp="1" noChangeArrowheads="1"/>
          </p:cNvSpPr>
          <p:nvPr>
            <p:ph type="ctrTitle"/>
          </p:nvPr>
        </p:nvSpPr>
        <p:spPr>
          <a:xfrm>
            <a:off x="2133600" y="1079984"/>
            <a:ext cx="7924800" cy="3319974"/>
          </a:xfrm>
        </p:spPr>
        <p:txBody>
          <a:bodyPr/>
          <a:lstStyle/>
          <a:p>
            <a:pPr algn="ctr" eaLnBrk="1" hangingPunct="1"/>
            <a:r>
              <a:rPr lang="en-US" sz="3600" b="1" dirty="0" smtClean="0"/>
              <a:t>Bombay Chartered Accountants Society </a:t>
            </a:r>
            <a:r>
              <a:rPr lang="en-US" sz="2800" b="1" dirty="0"/>
              <a:t/>
            </a:r>
            <a:br>
              <a:rPr lang="en-US" sz="2800" b="1" dirty="0"/>
            </a:br>
            <a:r>
              <a:rPr lang="en-US" sz="2800" b="1" dirty="0"/>
              <a:t/>
            </a:r>
            <a:br>
              <a:rPr lang="en-US" sz="2800" b="1" dirty="0"/>
            </a:br>
            <a:r>
              <a:rPr lang="en-US" sz="3600" dirty="0"/>
              <a:t>Intensive Study Course on </a:t>
            </a:r>
            <a:r>
              <a:rPr lang="en-US" sz="3600" b="1" dirty="0"/>
              <a:t>FEMA</a:t>
            </a:r>
            <a:br>
              <a:rPr lang="en-US" sz="3600" b="1" dirty="0"/>
            </a:br>
            <a:r>
              <a:rPr lang="en-US" sz="3600" b="1" dirty="0"/>
              <a:t>Case Studies</a:t>
            </a:r>
            <a:br>
              <a:rPr lang="en-US" sz="3600" b="1" dirty="0"/>
            </a:br>
            <a:r>
              <a:rPr lang="en-US" sz="3600" b="1" dirty="0"/>
              <a:t/>
            </a:r>
            <a:br>
              <a:rPr lang="en-US" sz="3600" b="1" dirty="0"/>
            </a:br>
            <a:endParaRPr lang="en-US" sz="3600" dirty="0">
              <a:solidFill>
                <a:srgbClr val="990033"/>
              </a:solidFill>
            </a:endParaRPr>
          </a:p>
        </p:txBody>
      </p:sp>
      <p:sp>
        <p:nvSpPr>
          <p:cNvPr id="3078" name="Rectangle 5"/>
          <p:cNvSpPr>
            <a:spLocks noGrp="1" noChangeArrowheads="1"/>
          </p:cNvSpPr>
          <p:nvPr>
            <p:ph type="subTitle" idx="1"/>
          </p:nvPr>
        </p:nvSpPr>
        <p:spPr>
          <a:xfrm>
            <a:off x="2514600" y="3429000"/>
            <a:ext cx="7239000" cy="2895600"/>
          </a:xfrm>
        </p:spPr>
        <p:txBody>
          <a:bodyPr/>
          <a:lstStyle/>
          <a:p>
            <a:pPr eaLnBrk="1" hangingPunct="1">
              <a:lnSpc>
                <a:spcPct val="90000"/>
              </a:lnSpc>
            </a:pPr>
            <a:endParaRPr lang="en-US" sz="2000" dirty="0">
              <a:solidFill>
                <a:srgbClr val="339966"/>
              </a:solidFill>
            </a:endParaRPr>
          </a:p>
          <a:p>
            <a:pPr eaLnBrk="1" hangingPunct="1">
              <a:lnSpc>
                <a:spcPct val="90000"/>
              </a:lnSpc>
            </a:pPr>
            <a:r>
              <a:rPr lang="en-US" sz="2000" dirty="0">
                <a:solidFill>
                  <a:srgbClr val="339966"/>
                </a:solidFill>
              </a:rPr>
              <a:t>Presented by:</a:t>
            </a:r>
          </a:p>
          <a:p>
            <a:pPr eaLnBrk="1" hangingPunct="1">
              <a:lnSpc>
                <a:spcPct val="90000"/>
              </a:lnSpc>
            </a:pPr>
            <a:r>
              <a:rPr lang="en-US" sz="2000" dirty="0">
                <a:solidFill>
                  <a:srgbClr val="339966"/>
                </a:solidFill>
              </a:rPr>
              <a:t>Mr. Paresh P. Shah</a:t>
            </a:r>
          </a:p>
          <a:p>
            <a:pPr eaLnBrk="1" hangingPunct="1">
              <a:lnSpc>
                <a:spcPct val="90000"/>
              </a:lnSpc>
            </a:pPr>
            <a:endParaRPr lang="en-US" sz="2000" dirty="0">
              <a:solidFill>
                <a:srgbClr val="339966"/>
              </a:solidFill>
            </a:endParaRPr>
          </a:p>
          <a:p>
            <a:pPr eaLnBrk="1" hangingPunct="1">
              <a:lnSpc>
                <a:spcPct val="90000"/>
              </a:lnSpc>
            </a:pPr>
            <a:r>
              <a:rPr lang="en-US" sz="2000" dirty="0">
                <a:solidFill>
                  <a:schemeClr val="folHlink"/>
                </a:solidFill>
              </a:rPr>
              <a:t>P.P. Shah &amp; Associates</a:t>
            </a:r>
          </a:p>
          <a:p>
            <a:pPr eaLnBrk="1" hangingPunct="1">
              <a:lnSpc>
                <a:spcPct val="90000"/>
              </a:lnSpc>
            </a:pPr>
            <a:r>
              <a:rPr lang="en-US" sz="2000" dirty="0">
                <a:solidFill>
                  <a:schemeClr val="folHlink"/>
                </a:solidFill>
              </a:rPr>
              <a:t>Chartered Accountants</a:t>
            </a:r>
          </a:p>
          <a:p>
            <a:pPr eaLnBrk="1" hangingPunct="1">
              <a:lnSpc>
                <a:spcPct val="90000"/>
              </a:lnSpc>
            </a:pPr>
            <a:r>
              <a:rPr lang="en-US" sz="2000" dirty="0">
                <a:solidFill>
                  <a:schemeClr val="folHlink"/>
                </a:solidFill>
              </a:rPr>
              <a:t>Email: ppshahandassociates@gmail.com</a:t>
            </a: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10</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algn="ctr" eaLnBrk="1" hangingPunct="1"/>
            <a:r>
              <a:rPr lang="en-US" sz="3600" dirty="0"/>
              <a:t>Fundamentals of FEMA</a:t>
            </a:r>
          </a:p>
        </p:txBody>
      </p:sp>
      <p:sp>
        <p:nvSpPr>
          <p:cNvPr id="8198" name="Rectangle 5"/>
          <p:cNvSpPr>
            <a:spLocks noGrp="1" noChangeArrowheads="1"/>
          </p:cNvSpPr>
          <p:nvPr>
            <p:ph type="body" idx="1"/>
          </p:nvPr>
        </p:nvSpPr>
        <p:spPr>
          <a:xfrm>
            <a:off x="2286000" y="1219200"/>
            <a:ext cx="8153400" cy="5105400"/>
          </a:xfrm>
        </p:spPr>
        <p:txBody>
          <a:bodyPr/>
          <a:lstStyle/>
          <a:p>
            <a:pPr eaLnBrk="1" hangingPunct="1"/>
            <a:r>
              <a:rPr lang="en-US" sz="1600" dirty="0" smtClean="0"/>
              <a:t>(7) – Power of Central Government to prescribe Debt instruments in consultation with RBI</a:t>
            </a:r>
          </a:p>
          <a:p>
            <a:pPr marL="0" indent="0" eaLnBrk="1" hangingPunct="1">
              <a:buNone/>
            </a:pPr>
            <a:endParaRPr lang="en-US" sz="1600" dirty="0"/>
          </a:p>
          <a:p>
            <a:pPr eaLnBrk="1" hangingPunct="1"/>
            <a:r>
              <a:rPr lang="en-US" sz="1600" b="1" dirty="0" smtClean="0"/>
              <a:t>SEC</a:t>
            </a:r>
            <a:r>
              <a:rPr lang="en-US" sz="1600" b="1" dirty="0"/>
              <a:t>. 8: Realisation and repatriation of foreign exchange</a:t>
            </a:r>
            <a:r>
              <a:rPr lang="en-US" sz="1600" dirty="0"/>
              <a:t>. – </a:t>
            </a:r>
          </a:p>
          <a:p>
            <a:pPr eaLnBrk="1" hangingPunct="1">
              <a:buNone/>
            </a:pPr>
            <a:r>
              <a:rPr lang="en-US" sz="1600" dirty="0"/>
              <a:t>     Save as otherwise provided in this Act, where any amount of foreign exchange is due or has accrued to any person resident in India, such person shall take all reasonable steps to realize and repatriate to India such foreign exchange within such period and in such manner as may be specified by the Reserve Bank. </a:t>
            </a:r>
          </a:p>
          <a:p>
            <a:pPr eaLnBrk="1" hangingPunct="1">
              <a:buNone/>
            </a:pPr>
            <a:endParaRPr lang="en-US" sz="1600" dirty="0"/>
          </a:p>
          <a:p>
            <a:pPr eaLnBrk="1" hangingPunct="1">
              <a:buNone/>
            </a:pPr>
            <a:r>
              <a:rPr lang="en-US" sz="1600" dirty="0"/>
              <a:t>	</a:t>
            </a:r>
            <a:r>
              <a:rPr lang="en-US" sz="1600" b="1" dirty="0"/>
              <a:t>Note:</a:t>
            </a:r>
            <a:r>
              <a:rPr lang="en-US" sz="1600" dirty="0"/>
              <a:t> The above is dealt with by Foreign Exchange Management (Realisation, repatriation and surrender of foreign exchange) Regulations,2015 issued under </a:t>
            </a:r>
            <a:r>
              <a:rPr lang="pt-BR" sz="1600" dirty="0"/>
              <a:t>Notification No. FEMA 9 (R)/2015-RB dt. December 29, 2015</a:t>
            </a:r>
            <a:endParaRPr lang="en-US" sz="1600" dirty="0"/>
          </a:p>
          <a:p>
            <a:pPr eaLnBrk="1" hangingPunct="1">
              <a:buNone/>
            </a:pPr>
            <a:endParaRPr lang="en-US" sz="16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151637136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1596496" y="265781"/>
            <a:ext cx="7793037" cy="852487"/>
          </a:xfrm>
        </p:spPr>
        <p:txBody>
          <a:bodyPr/>
          <a:lstStyle/>
          <a:p>
            <a:r>
              <a:rPr lang="en-US" sz="3200" dirty="0"/>
              <a:t>Case study – VIII</a:t>
            </a:r>
          </a:p>
        </p:txBody>
      </p:sp>
      <p:sp>
        <p:nvSpPr>
          <p:cNvPr id="80899" name="Content Placeholder 2"/>
          <p:cNvSpPr>
            <a:spLocks noGrp="1"/>
          </p:cNvSpPr>
          <p:nvPr>
            <p:ph idx="1"/>
          </p:nvPr>
        </p:nvSpPr>
        <p:spPr>
          <a:xfrm>
            <a:off x="1253613" y="1342104"/>
            <a:ext cx="10545097" cy="5134896"/>
          </a:xfrm>
        </p:spPr>
        <p:txBody>
          <a:bodyPr/>
          <a:lstStyle/>
          <a:p>
            <a:r>
              <a:rPr lang="en-US" sz="1600" b="1" dirty="0" smtClean="0"/>
              <a:t>Advance remittance for import of goods and services:</a:t>
            </a:r>
            <a:endParaRPr lang="en-IN" sz="1600" dirty="0" smtClean="0"/>
          </a:p>
          <a:p>
            <a:endParaRPr lang="en-US" sz="1600" dirty="0" smtClean="0"/>
          </a:p>
          <a:p>
            <a:r>
              <a:rPr lang="en-US" sz="1600" dirty="0" smtClean="0"/>
              <a:t>Para C.1.1. of the Master Direction stipulates that AD Category – I bank may allow advance remittance for </a:t>
            </a:r>
            <a:r>
              <a:rPr lang="en-US" sz="1600" u="sng" dirty="0" smtClean="0"/>
              <a:t>import of goods without any ceiling</a:t>
            </a:r>
            <a:r>
              <a:rPr lang="en-US" sz="1600" dirty="0" smtClean="0"/>
              <a:t> subject to the following conditions:</a:t>
            </a:r>
            <a:endParaRPr lang="en-IN" sz="1600" dirty="0" smtClean="0"/>
          </a:p>
          <a:p>
            <a:pPr marL="722313" indent="-368300">
              <a:buNone/>
            </a:pPr>
            <a:endParaRPr lang="en-US" sz="1600" dirty="0" smtClean="0"/>
          </a:p>
          <a:p>
            <a:pPr marL="722313" indent="-368300">
              <a:buFont typeface="+mj-lt"/>
              <a:buAutoNum type="alphaLcPeriod"/>
            </a:pPr>
            <a:r>
              <a:rPr lang="en-US" sz="1600" dirty="0" smtClean="0"/>
              <a:t>If the amount of advance remittance exceeds USD 200,000 or its equivalent, an unconditional, irrevocable standby Letter of Credit or a guarantee is obtained from an international bank of repute situated outside India or a guarantee of an AD Category – I bank in India is obtained, if such a guarantee is issued against the counter-guarantee of an international bank of repute situated outside India.</a:t>
            </a:r>
          </a:p>
          <a:p>
            <a:pPr marL="722313" indent="-368300">
              <a:buFont typeface="+mj-lt"/>
              <a:buAutoNum type="alphaLcPeriod"/>
            </a:pPr>
            <a:endParaRPr lang="en-IN" sz="1600" dirty="0" smtClean="0"/>
          </a:p>
          <a:p>
            <a:pPr marL="722313" indent="-368300">
              <a:buFont typeface="+mj-lt"/>
              <a:buAutoNum type="alphaLcPeriod"/>
            </a:pPr>
            <a:r>
              <a:rPr lang="en-US" sz="1600" dirty="0" smtClean="0"/>
              <a:t>In cases where the importer is unable to obtain bank guarantee from overseas suppliers and the AD Category – I bank is satisfied about the track record and </a:t>
            </a:r>
            <a:r>
              <a:rPr lang="en-US" sz="1600" dirty="0" err="1" smtClean="0"/>
              <a:t>bonafides</a:t>
            </a:r>
            <a:r>
              <a:rPr lang="en-US" sz="1600" dirty="0" smtClean="0"/>
              <a:t> of the importer, the requirement of the bank guarantee / standby Letter of Credit may not be insisted upon for advance remittances up to USD 5,000,000 (US Dollar five million) subject to their own internal guidelines on dealing with such cases as per a suitable policy framed by the bank's Board of Directors.</a:t>
            </a:r>
            <a:endParaRPr lang="en-IN" sz="1600" dirty="0" smtClean="0"/>
          </a:p>
        </p:txBody>
      </p:sp>
      <p:sp>
        <p:nvSpPr>
          <p:cNvPr id="44036" name="Date Placeholder 3"/>
          <p:cNvSpPr>
            <a:spLocks noGrp="1"/>
          </p:cNvSpPr>
          <p:nvPr>
            <p:ph type="dt" sz="quarter" idx="10"/>
          </p:nvPr>
        </p:nvSpPr>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p:txBody>
          <a:bodyPr/>
          <a:lstStyle/>
          <a:p>
            <a:pPr>
              <a:defRPr/>
            </a:pPr>
            <a:r>
              <a:rPr lang="en-US"/>
              <a:t>P. P. Shah &amp; Asso.</a:t>
            </a:r>
            <a:endParaRPr lang="en-US" dirty="0"/>
          </a:p>
        </p:txBody>
      </p:sp>
      <p:sp>
        <p:nvSpPr>
          <p:cNvPr id="44038" name="Slide Number Placeholder 5"/>
          <p:cNvSpPr>
            <a:spLocks noGrp="1"/>
          </p:cNvSpPr>
          <p:nvPr>
            <p:ph type="sldNum" sz="quarter" idx="12"/>
          </p:nvPr>
        </p:nvSpPr>
        <p:spPr/>
        <p:txBody>
          <a:bodyPr/>
          <a:lstStyle/>
          <a:p>
            <a:pPr>
              <a:defRPr/>
            </a:pPr>
            <a:fld id="{C09A8BDE-9A61-4F3D-A4DC-3B63232BC56F}" type="slidenum">
              <a:rPr lang="en-US" smtClean="0"/>
              <a:pPr>
                <a:defRPr/>
              </a:pPr>
              <a:t>100</a:t>
            </a:fld>
            <a:endParaRPr lang="en-US" dirty="0"/>
          </a:p>
        </p:txBody>
      </p:sp>
    </p:spTree>
    <p:extLst>
      <p:ext uri="{BB962C8B-B14F-4D97-AF65-F5344CB8AC3E}">
        <p14:creationId xmlns:p14="http://schemas.microsoft.com/office/powerpoint/2010/main" xmlns="" val="181811749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1667235" y="285754"/>
            <a:ext cx="7793037" cy="852487"/>
          </a:xfrm>
        </p:spPr>
        <p:txBody>
          <a:bodyPr/>
          <a:lstStyle/>
          <a:p>
            <a:r>
              <a:rPr lang="en-US" sz="3200" dirty="0"/>
              <a:t>Case study – VIII</a:t>
            </a:r>
          </a:p>
        </p:txBody>
      </p:sp>
      <p:sp>
        <p:nvSpPr>
          <p:cNvPr id="80899" name="Content Placeholder 2"/>
          <p:cNvSpPr>
            <a:spLocks noGrp="1"/>
          </p:cNvSpPr>
          <p:nvPr>
            <p:ph idx="1"/>
          </p:nvPr>
        </p:nvSpPr>
        <p:spPr>
          <a:xfrm>
            <a:off x="1253613" y="1342104"/>
            <a:ext cx="10545097" cy="5134896"/>
          </a:xfrm>
        </p:spPr>
        <p:txBody>
          <a:bodyPr/>
          <a:lstStyle/>
          <a:p>
            <a:r>
              <a:rPr lang="en-US" sz="1600" b="1" dirty="0" smtClean="0"/>
              <a:t>Advance remittance for import of goods and services (cont’d):</a:t>
            </a:r>
            <a:endParaRPr lang="en-IN" sz="1600" dirty="0" smtClean="0"/>
          </a:p>
          <a:p>
            <a:endParaRPr lang="en-US" sz="1600" dirty="0" smtClean="0"/>
          </a:p>
          <a:p>
            <a:r>
              <a:rPr lang="en-US" sz="1600" dirty="0" smtClean="0"/>
              <a:t>Para C.1.4. of the Master Direction stipulates that AD Category – I bank may allow advance remittance for </a:t>
            </a:r>
            <a:r>
              <a:rPr lang="en-US" sz="1600" u="sng" dirty="0" smtClean="0"/>
              <a:t>import of services without any ceiling</a:t>
            </a:r>
            <a:r>
              <a:rPr lang="en-US" sz="1600" dirty="0" smtClean="0"/>
              <a:t> subject to the following conditions:</a:t>
            </a:r>
            <a:endParaRPr lang="en-IN" sz="1600" dirty="0" smtClean="0"/>
          </a:p>
          <a:p>
            <a:pPr indent="11113">
              <a:buNone/>
            </a:pPr>
            <a:r>
              <a:rPr lang="en-US" sz="1600" dirty="0" smtClean="0"/>
              <a:t>Where the amount of advance exceeds USD 500,000 or its equivalent, a guarantee from a bank of international repute situated outside India, or a guarantee from an AD Category – I bank in India, if such a guarantee is issued against the counter-guarantee of a bank of international repute situated outside India, should be obtained from the overseas beneficiary.</a:t>
            </a:r>
            <a:endParaRPr lang="en-IN" sz="1600" dirty="0" smtClean="0"/>
          </a:p>
          <a:p>
            <a:endParaRPr lang="en-US" sz="1600" dirty="0" smtClean="0"/>
          </a:p>
          <a:p>
            <a:r>
              <a:rPr lang="en-US" sz="1600" dirty="0" smtClean="0"/>
              <a:t>From the above, it is clear that as regards to the value-limit of advance remittances by Ind. Co. to XYZ, it is permissible under the Automatic route under FEMA to the extent of:-</a:t>
            </a:r>
            <a:endParaRPr lang="en-IN" sz="1600" dirty="0" smtClean="0"/>
          </a:p>
          <a:p>
            <a:pPr marL="633413" indent="-279400">
              <a:buNone/>
            </a:pPr>
            <a:r>
              <a:rPr lang="en-US" sz="1600" dirty="0" smtClean="0"/>
              <a:t>(</a:t>
            </a:r>
            <a:r>
              <a:rPr lang="en-US" sz="1600" dirty="0" err="1" smtClean="0"/>
              <a:t>i</a:t>
            </a:r>
            <a:r>
              <a:rPr lang="en-US" sz="1600" dirty="0" smtClean="0"/>
              <a:t>) $ 5 </a:t>
            </a:r>
            <a:r>
              <a:rPr lang="en-US" sz="1600" dirty="0" err="1" smtClean="0"/>
              <a:t>mn</a:t>
            </a:r>
            <a:r>
              <a:rPr lang="en-US" sz="1600" dirty="0" smtClean="0"/>
              <a:t>. in case of advances made for purchase of goods provided the AD-Bank is satisfied about the track-record and </a:t>
            </a:r>
            <a:r>
              <a:rPr lang="en-US" sz="1600" dirty="0" err="1" smtClean="0"/>
              <a:t>bonafides</a:t>
            </a:r>
            <a:r>
              <a:rPr lang="en-US" sz="1600" dirty="0" smtClean="0"/>
              <a:t> of the importer (else up to $200,000) and </a:t>
            </a:r>
            <a:endParaRPr lang="en-IN" sz="1600" dirty="0" smtClean="0"/>
          </a:p>
          <a:p>
            <a:pPr marL="633413" indent="-279400">
              <a:buNone/>
            </a:pPr>
            <a:r>
              <a:rPr lang="en-US" sz="1600" dirty="0" smtClean="0"/>
              <a:t>(ii) $ 500,000 in case of advances for services </a:t>
            </a:r>
            <a:endParaRPr lang="en-IN" sz="1600" dirty="0" smtClean="0"/>
          </a:p>
          <a:p>
            <a:endParaRPr lang="en-US" sz="1600" dirty="0" smtClean="0"/>
          </a:p>
          <a:p>
            <a:r>
              <a:rPr lang="en-US" sz="1600" dirty="0" smtClean="0"/>
              <a:t>If the advance exceeds the above limits, the same is also permissible under Automatic route provided an unconditional, irrevocable standby Letter of Credit or a guarantee from an international bank of repute situated outside India or a guarantee of an AD Category – I bank in India, if such a guarantee is issued against the counter-guarantee of an international bank of repute situated outside India, is obtained.</a:t>
            </a:r>
            <a:endParaRPr lang="en-IN" sz="1600" dirty="0" smtClean="0"/>
          </a:p>
        </p:txBody>
      </p:sp>
      <p:sp>
        <p:nvSpPr>
          <p:cNvPr id="44036" name="Date Placeholder 3"/>
          <p:cNvSpPr>
            <a:spLocks noGrp="1"/>
          </p:cNvSpPr>
          <p:nvPr>
            <p:ph type="dt" sz="quarter" idx="10"/>
          </p:nvPr>
        </p:nvSpPr>
        <p:spPr>
          <a:xfrm>
            <a:off x="192548" y="6400800"/>
            <a:ext cx="2540000" cy="457200"/>
          </a:xfrm>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a:xfrm>
            <a:off x="4876800" y="6400800"/>
            <a:ext cx="3860800" cy="457200"/>
          </a:xfrm>
        </p:spPr>
        <p:txBody>
          <a:bodyPr/>
          <a:lstStyle/>
          <a:p>
            <a:pPr>
              <a:defRPr/>
            </a:pPr>
            <a:r>
              <a:rPr lang="en-US" dirty="0"/>
              <a:t>P. P. Shah &amp; </a:t>
            </a:r>
            <a:r>
              <a:rPr lang="en-US" dirty="0" err="1"/>
              <a:t>Asso</a:t>
            </a:r>
            <a:r>
              <a:rPr lang="en-US" dirty="0"/>
              <a:t>.</a:t>
            </a:r>
          </a:p>
        </p:txBody>
      </p:sp>
      <p:sp>
        <p:nvSpPr>
          <p:cNvPr id="44038" name="Slide Number Placeholder 5"/>
          <p:cNvSpPr>
            <a:spLocks noGrp="1"/>
          </p:cNvSpPr>
          <p:nvPr>
            <p:ph type="sldNum" sz="quarter" idx="12"/>
          </p:nvPr>
        </p:nvSpPr>
        <p:spPr>
          <a:xfrm>
            <a:off x="9460271" y="6400800"/>
            <a:ext cx="2540000" cy="457200"/>
          </a:xfrm>
        </p:spPr>
        <p:txBody>
          <a:bodyPr/>
          <a:lstStyle/>
          <a:p>
            <a:pPr>
              <a:defRPr/>
            </a:pPr>
            <a:fld id="{C09A8BDE-9A61-4F3D-A4DC-3B63232BC56F}" type="slidenum">
              <a:rPr lang="en-US" smtClean="0"/>
              <a:pPr>
                <a:defRPr/>
              </a:pPr>
              <a:t>101</a:t>
            </a:fld>
            <a:endParaRPr lang="en-US" dirty="0"/>
          </a:p>
        </p:txBody>
      </p:sp>
    </p:spTree>
    <p:extLst>
      <p:ext uri="{BB962C8B-B14F-4D97-AF65-F5344CB8AC3E}">
        <p14:creationId xmlns:p14="http://schemas.microsoft.com/office/powerpoint/2010/main" xmlns="" val="317534904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1667235" y="314329"/>
            <a:ext cx="7793037" cy="852487"/>
          </a:xfrm>
        </p:spPr>
        <p:txBody>
          <a:bodyPr/>
          <a:lstStyle/>
          <a:p>
            <a:r>
              <a:rPr lang="en-US" sz="3200" dirty="0"/>
              <a:t>Case study – VIII</a:t>
            </a:r>
          </a:p>
        </p:txBody>
      </p:sp>
      <p:sp>
        <p:nvSpPr>
          <p:cNvPr id="80899" name="Content Placeholder 2"/>
          <p:cNvSpPr>
            <a:spLocks noGrp="1"/>
          </p:cNvSpPr>
          <p:nvPr>
            <p:ph idx="1"/>
          </p:nvPr>
        </p:nvSpPr>
        <p:spPr>
          <a:xfrm>
            <a:off x="1253613" y="1342104"/>
            <a:ext cx="10545097" cy="5134896"/>
          </a:xfrm>
        </p:spPr>
        <p:txBody>
          <a:bodyPr/>
          <a:lstStyle/>
          <a:p>
            <a:r>
              <a:rPr lang="en-US" sz="1600" b="1" dirty="0" smtClean="0"/>
              <a:t>Time limit for settlement of import payments and advance remittances towards imports:</a:t>
            </a:r>
            <a:endParaRPr lang="en-IN" sz="1600" dirty="0" smtClean="0"/>
          </a:p>
          <a:p>
            <a:endParaRPr lang="en-US" sz="1600" dirty="0" smtClean="0"/>
          </a:p>
          <a:p>
            <a:r>
              <a:rPr lang="en-US" sz="1600" dirty="0" smtClean="0"/>
              <a:t>Para B.5.1. of the Master Direction stipulates that remittances against imports should be completed not later than six months from the date of shipment, except in cases where amounts are withheld towards guarantee of performance, etc. The present contract is in compliance with such requirement as 100% of the import payment is payable by the time of delivery and pre-commissioning of the equipment.</a:t>
            </a:r>
            <a:endParaRPr lang="en-IN" sz="1600" dirty="0" smtClean="0"/>
          </a:p>
          <a:p>
            <a:endParaRPr lang="en-US" sz="1600" dirty="0" smtClean="0"/>
          </a:p>
          <a:p>
            <a:r>
              <a:rPr lang="en-US" sz="1600" dirty="0" smtClean="0"/>
              <a:t>As regards the time-limit for delivery of goods for which advance has been made, the Master Direction on Import of Goods &amp; Services is silent on the matter except in case of import of Aircrafts/Helicopters and other Aviation Related Purchases (Para C.1.3.(3)(v) of Master Direction) where the period for import of goods into India is specified as six months (three years in case of capital goods). </a:t>
            </a:r>
            <a:endParaRPr lang="en-IN" sz="1600" dirty="0" smtClean="0"/>
          </a:p>
          <a:p>
            <a:endParaRPr lang="en-US" sz="1600" dirty="0" smtClean="0"/>
          </a:p>
          <a:p>
            <a:r>
              <a:rPr lang="en-US" sz="1600" dirty="0" smtClean="0"/>
              <a:t>So far as advance remittances for import of services are concerned, the said Master Direction stipulates that the beneficiary of the advance remittance shall fulfill its obligation under the contract or agreement with the remitter in India, failing which, the amount should be repatriated to India (Refer Para C.1.4.(c) of Master Direction).</a:t>
            </a:r>
            <a:endParaRPr lang="en-US" sz="1600" dirty="0"/>
          </a:p>
        </p:txBody>
      </p:sp>
      <p:sp>
        <p:nvSpPr>
          <p:cNvPr id="44036" name="Date Placeholder 3"/>
          <p:cNvSpPr>
            <a:spLocks noGrp="1"/>
          </p:cNvSpPr>
          <p:nvPr>
            <p:ph type="dt" sz="quarter" idx="10"/>
          </p:nvPr>
        </p:nvSpPr>
        <p:spPr>
          <a:xfrm>
            <a:off x="192548" y="6400800"/>
            <a:ext cx="2540000" cy="457200"/>
          </a:xfrm>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a:xfrm>
            <a:off x="4876800" y="6400800"/>
            <a:ext cx="3860800" cy="457200"/>
          </a:xfrm>
        </p:spPr>
        <p:txBody>
          <a:bodyPr/>
          <a:lstStyle/>
          <a:p>
            <a:pPr>
              <a:defRPr/>
            </a:pPr>
            <a:r>
              <a:rPr lang="en-US" dirty="0"/>
              <a:t>P. P. Shah &amp; </a:t>
            </a:r>
            <a:r>
              <a:rPr lang="en-US" dirty="0" err="1"/>
              <a:t>Asso</a:t>
            </a:r>
            <a:r>
              <a:rPr lang="en-US" dirty="0"/>
              <a:t>.</a:t>
            </a:r>
          </a:p>
        </p:txBody>
      </p:sp>
      <p:sp>
        <p:nvSpPr>
          <p:cNvPr id="44038" name="Slide Number Placeholder 5"/>
          <p:cNvSpPr>
            <a:spLocks noGrp="1"/>
          </p:cNvSpPr>
          <p:nvPr>
            <p:ph type="sldNum" sz="quarter" idx="12"/>
          </p:nvPr>
        </p:nvSpPr>
        <p:spPr>
          <a:xfrm>
            <a:off x="9460271" y="6400800"/>
            <a:ext cx="2540000" cy="457200"/>
          </a:xfrm>
        </p:spPr>
        <p:txBody>
          <a:bodyPr/>
          <a:lstStyle/>
          <a:p>
            <a:pPr>
              <a:defRPr/>
            </a:pPr>
            <a:fld id="{C09A8BDE-9A61-4F3D-A4DC-3B63232BC56F}" type="slidenum">
              <a:rPr lang="en-US" smtClean="0"/>
              <a:pPr>
                <a:defRPr/>
              </a:pPr>
              <a:t>102</a:t>
            </a:fld>
            <a:endParaRPr lang="en-US" dirty="0"/>
          </a:p>
        </p:txBody>
      </p:sp>
    </p:spTree>
    <p:extLst>
      <p:ext uri="{BB962C8B-B14F-4D97-AF65-F5344CB8AC3E}">
        <p14:creationId xmlns:p14="http://schemas.microsoft.com/office/powerpoint/2010/main" xmlns="" val="238595325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1462548" y="915633"/>
            <a:ext cx="7793037" cy="852487"/>
          </a:xfrm>
        </p:spPr>
        <p:txBody>
          <a:bodyPr/>
          <a:lstStyle/>
          <a:p>
            <a:r>
              <a:rPr lang="en-US" sz="3200" dirty="0"/>
              <a:t>Case study – </a:t>
            </a:r>
            <a:r>
              <a:rPr lang="en-US" sz="3200" dirty="0" smtClean="0"/>
              <a:t>VIII</a:t>
            </a:r>
            <a:r>
              <a:rPr lang="en-US" sz="4200" dirty="0" smtClean="0"/>
              <a:t/>
            </a:r>
            <a:br>
              <a:rPr lang="en-US" sz="4200" dirty="0" smtClean="0"/>
            </a:br>
            <a:endParaRPr lang="en-US" sz="4200" dirty="0"/>
          </a:p>
        </p:txBody>
      </p:sp>
      <p:sp>
        <p:nvSpPr>
          <p:cNvPr id="80899" name="Content Placeholder 2"/>
          <p:cNvSpPr>
            <a:spLocks noGrp="1"/>
          </p:cNvSpPr>
          <p:nvPr>
            <p:ph idx="1"/>
          </p:nvPr>
        </p:nvSpPr>
        <p:spPr>
          <a:xfrm>
            <a:off x="1253613" y="1224117"/>
            <a:ext cx="10545097" cy="5134896"/>
          </a:xfrm>
        </p:spPr>
        <p:txBody>
          <a:bodyPr/>
          <a:lstStyle/>
          <a:p>
            <a:r>
              <a:rPr lang="en-US" sz="1400" b="1" dirty="0" smtClean="0"/>
              <a:t>Time limit for settlement of import payments and advance remittances towards imports (cont’d):</a:t>
            </a:r>
            <a:endParaRPr lang="en-IN" sz="1400" dirty="0" smtClean="0"/>
          </a:p>
          <a:p>
            <a:endParaRPr lang="en-US" sz="1400" dirty="0" smtClean="0"/>
          </a:p>
          <a:p>
            <a:r>
              <a:rPr lang="en-US" sz="1400" dirty="0" smtClean="0"/>
              <a:t>Considering that the current contract is not about import of Aircrafts / Aviation products and the facts that-</a:t>
            </a:r>
            <a:endParaRPr lang="en-IN" sz="1400" dirty="0" smtClean="0"/>
          </a:p>
          <a:p>
            <a:pPr marL="633413" indent="-279400">
              <a:buNone/>
            </a:pPr>
            <a:r>
              <a:rPr lang="en-US" sz="1400" dirty="0" smtClean="0"/>
              <a:t>(</a:t>
            </a:r>
            <a:r>
              <a:rPr lang="en-US" sz="1400" dirty="0" err="1" smtClean="0"/>
              <a:t>i</a:t>
            </a:r>
            <a:r>
              <a:rPr lang="en-US" sz="1400" dirty="0" smtClean="0"/>
              <a:t>) the directions as per various erstwhile Master Circulars stipulated 6 months for completion of import,</a:t>
            </a:r>
            <a:endParaRPr lang="en-IN" sz="1400" dirty="0" smtClean="0"/>
          </a:p>
          <a:p>
            <a:pPr marL="633413" indent="-279400">
              <a:buNone/>
            </a:pPr>
            <a:r>
              <a:rPr lang="en-US" sz="1400" dirty="0" smtClean="0"/>
              <a:t>(ii) current law stipulates that payments for imports should be made within 6 months of import of goods thereby implying that an import transaction should be settled within 6 months,</a:t>
            </a:r>
            <a:endParaRPr lang="en-IN" sz="1400" dirty="0" smtClean="0"/>
          </a:p>
          <a:p>
            <a:pPr marL="633413" indent="-279400">
              <a:buNone/>
            </a:pPr>
            <a:r>
              <a:rPr lang="en-US" sz="1400" dirty="0" smtClean="0"/>
              <a:t>(iii) in case of services, period of completion of import is left to the remitter and supplier as agreed by them, and</a:t>
            </a:r>
            <a:endParaRPr lang="en-IN" sz="1400" dirty="0" smtClean="0"/>
          </a:p>
          <a:p>
            <a:pPr marL="633413" indent="-279400">
              <a:buNone/>
            </a:pPr>
            <a:r>
              <a:rPr lang="en-US" sz="1400" dirty="0" smtClean="0"/>
              <a:t>(iv) imports are current account transactions, </a:t>
            </a:r>
            <a:endParaRPr lang="en-IN" sz="1400" dirty="0" smtClean="0"/>
          </a:p>
          <a:p>
            <a:pPr marL="354013" indent="0">
              <a:buNone/>
            </a:pPr>
            <a:r>
              <a:rPr lang="en-US" sz="1400" dirty="0" smtClean="0"/>
              <a:t>it would be prudent to draw a conclusion that in case of advances made for imports of goods as in the present case, the time-limit of six months for completion of the import from date of advance remittance may be considered. </a:t>
            </a:r>
            <a:endParaRPr lang="en-IN" sz="1400" dirty="0" smtClean="0"/>
          </a:p>
          <a:p>
            <a:endParaRPr lang="en-US" sz="1400" dirty="0" smtClean="0"/>
          </a:p>
          <a:p>
            <a:r>
              <a:rPr lang="en-US" sz="1400" dirty="0" smtClean="0"/>
              <a:t>As per the terms of the present contract, the final fabricated equipment is scheduled to be delivered at the end of 8-10 months from date of first remittance. Therefore, the stipulation that goods should be delivered within 6 months of advance remittance would not be complied with.</a:t>
            </a:r>
          </a:p>
          <a:p>
            <a:endParaRPr lang="en-US" sz="1400" dirty="0" smtClean="0"/>
          </a:p>
          <a:p>
            <a:r>
              <a:rPr lang="en-US" sz="1400" b="1" dirty="0" smtClean="0"/>
              <a:t>Hence, Ind. Co. would be required to take prior approval from RBI towards delayed receipt of equipment beyond 6 months from date of advance remittances. An application may accordingly be made through the AD-Bank accompanied by the proposed contracts which should specify clearly the time-limits for the various stages of work and payment thereof. The application to RBI may also simultaneously seek approval for permitting advance remittances in excess of US$ 5 </a:t>
            </a:r>
            <a:r>
              <a:rPr lang="en-US" sz="1400" b="1" dirty="0" err="1" smtClean="0"/>
              <a:t>mn</a:t>
            </a:r>
            <a:r>
              <a:rPr lang="en-US" sz="1400" b="1" dirty="0" smtClean="0"/>
              <a:t>. without a counter-Letter of Credit or Guarantee from Quality’s bankers.</a:t>
            </a:r>
            <a:endParaRPr lang="en-US" sz="1400" b="1" dirty="0"/>
          </a:p>
        </p:txBody>
      </p:sp>
      <p:sp>
        <p:nvSpPr>
          <p:cNvPr id="44036" name="Date Placeholder 3"/>
          <p:cNvSpPr>
            <a:spLocks noGrp="1"/>
          </p:cNvSpPr>
          <p:nvPr>
            <p:ph type="dt" sz="quarter" idx="10"/>
          </p:nvPr>
        </p:nvSpPr>
        <p:spPr>
          <a:xfrm>
            <a:off x="192548" y="6400800"/>
            <a:ext cx="2540000" cy="457200"/>
          </a:xfrm>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a:xfrm>
            <a:off x="4876800" y="6400800"/>
            <a:ext cx="3860800" cy="457200"/>
          </a:xfrm>
        </p:spPr>
        <p:txBody>
          <a:bodyPr/>
          <a:lstStyle/>
          <a:p>
            <a:pPr>
              <a:defRPr/>
            </a:pPr>
            <a:r>
              <a:rPr lang="en-US" dirty="0"/>
              <a:t>P. P. Shah &amp; </a:t>
            </a:r>
            <a:r>
              <a:rPr lang="en-US" dirty="0" err="1"/>
              <a:t>Asso</a:t>
            </a:r>
            <a:r>
              <a:rPr lang="en-US" dirty="0"/>
              <a:t>.</a:t>
            </a:r>
          </a:p>
        </p:txBody>
      </p:sp>
      <p:sp>
        <p:nvSpPr>
          <p:cNvPr id="44038" name="Slide Number Placeholder 5"/>
          <p:cNvSpPr>
            <a:spLocks noGrp="1"/>
          </p:cNvSpPr>
          <p:nvPr>
            <p:ph type="sldNum" sz="quarter" idx="12"/>
          </p:nvPr>
        </p:nvSpPr>
        <p:spPr>
          <a:xfrm>
            <a:off x="9460271" y="6400800"/>
            <a:ext cx="2540000" cy="457200"/>
          </a:xfrm>
        </p:spPr>
        <p:txBody>
          <a:bodyPr/>
          <a:lstStyle/>
          <a:p>
            <a:pPr>
              <a:defRPr/>
            </a:pPr>
            <a:fld id="{C09A8BDE-9A61-4F3D-A4DC-3B63232BC56F}" type="slidenum">
              <a:rPr lang="en-US" smtClean="0"/>
              <a:pPr>
                <a:defRPr/>
              </a:pPr>
              <a:t>103</a:t>
            </a:fld>
            <a:endParaRPr lang="en-US" dirty="0"/>
          </a:p>
        </p:txBody>
      </p:sp>
    </p:spTree>
    <p:extLst>
      <p:ext uri="{BB962C8B-B14F-4D97-AF65-F5344CB8AC3E}">
        <p14:creationId xmlns:p14="http://schemas.microsoft.com/office/powerpoint/2010/main" xmlns="" val="163963659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1667235" y="228604"/>
            <a:ext cx="7793037" cy="852487"/>
          </a:xfrm>
        </p:spPr>
        <p:txBody>
          <a:bodyPr/>
          <a:lstStyle/>
          <a:p>
            <a:r>
              <a:rPr lang="en-US" sz="3200" dirty="0"/>
              <a:t>Case study – VIII</a:t>
            </a:r>
          </a:p>
        </p:txBody>
      </p:sp>
      <p:sp>
        <p:nvSpPr>
          <p:cNvPr id="80899" name="Content Placeholder 2"/>
          <p:cNvSpPr>
            <a:spLocks noGrp="1"/>
          </p:cNvSpPr>
          <p:nvPr>
            <p:ph idx="1"/>
          </p:nvPr>
        </p:nvSpPr>
        <p:spPr>
          <a:xfrm>
            <a:off x="1253613" y="1224117"/>
            <a:ext cx="10545097" cy="5134896"/>
          </a:xfrm>
        </p:spPr>
        <p:txBody>
          <a:bodyPr/>
          <a:lstStyle/>
          <a:p>
            <a:r>
              <a:rPr lang="en-US" sz="1600" b="1" dirty="0" smtClean="0"/>
              <a:t>As RBI approval would take some time to be processed, in case of urgency of implementation, alternative methods of executing the transaction are discussed below:</a:t>
            </a:r>
            <a:endParaRPr lang="en-IN" sz="1600" dirty="0" smtClean="0"/>
          </a:p>
          <a:p>
            <a:endParaRPr lang="en-US" sz="1600" dirty="0" smtClean="0"/>
          </a:p>
          <a:p>
            <a:r>
              <a:rPr lang="en-US" sz="1600" b="1" dirty="0" smtClean="0"/>
              <a:t>Establishing Branch Office of Ind. Co. in U.A.E.</a:t>
            </a:r>
          </a:p>
          <a:p>
            <a:pPr>
              <a:buNone/>
            </a:pPr>
            <a:endParaRPr lang="en-IN" sz="1600" dirty="0" smtClean="0"/>
          </a:p>
          <a:p>
            <a:r>
              <a:rPr lang="en-US" sz="1600" dirty="0" smtClean="0"/>
              <a:t>This method has already been discussed in an earlier case study and the regulatory frame-work is not being reproduced here again</a:t>
            </a:r>
          </a:p>
          <a:p>
            <a:endParaRPr lang="en-US" sz="1600" dirty="0" smtClean="0"/>
          </a:p>
          <a:p>
            <a:r>
              <a:rPr lang="en-IN" sz="1600" dirty="0" smtClean="0"/>
              <a:t>In case Ind. Co. is a new, start-up company and may not have the requisite sales / turnover and net-worth to make remittances to its overseas branch office aggregating US$ 31mn which is the amount required for execution of the contract, this alternative may not be feasible.</a:t>
            </a:r>
            <a:endParaRPr lang="en-US" sz="1600" dirty="0" smtClean="0"/>
          </a:p>
        </p:txBody>
      </p:sp>
      <p:sp>
        <p:nvSpPr>
          <p:cNvPr id="44036" name="Date Placeholder 3"/>
          <p:cNvSpPr>
            <a:spLocks noGrp="1"/>
          </p:cNvSpPr>
          <p:nvPr>
            <p:ph type="dt" sz="quarter" idx="10"/>
          </p:nvPr>
        </p:nvSpPr>
        <p:spPr>
          <a:xfrm>
            <a:off x="192548" y="6400800"/>
            <a:ext cx="2540000" cy="457200"/>
          </a:xfrm>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a:xfrm>
            <a:off x="4876800" y="6400800"/>
            <a:ext cx="3860800" cy="457200"/>
          </a:xfrm>
        </p:spPr>
        <p:txBody>
          <a:bodyPr/>
          <a:lstStyle/>
          <a:p>
            <a:pPr>
              <a:defRPr/>
            </a:pPr>
            <a:r>
              <a:rPr lang="en-US" dirty="0"/>
              <a:t>P. P. Shah &amp; </a:t>
            </a:r>
            <a:r>
              <a:rPr lang="en-US" dirty="0" err="1"/>
              <a:t>Asso</a:t>
            </a:r>
            <a:r>
              <a:rPr lang="en-US" dirty="0"/>
              <a:t>.</a:t>
            </a:r>
          </a:p>
        </p:txBody>
      </p:sp>
      <p:sp>
        <p:nvSpPr>
          <p:cNvPr id="44038" name="Slide Number Placeholder 5"/>
          <p:cNvSpPr>
            <a:spLocks noGrp="1"/>
          </p:cNvSpPr>
          <p:nvPr>
            <p:ph type="sldNum" sz="quarter" idx="12"/>
          </p:nvPr>
        </p:nvSpPr>
        <p:spPr>
          <a:xfrm>
            <a:off x="9460271" y="6400800"/>
            <a:ext cx="2540000" cy="457200"/>
          </a:xfrm>
        </p:spPr>
        <p:txBody>
          <a:bodyPr/>
          <a:lstStyle/>
          <a:p>
            <a:pPr>
              <a:defRPr/>
            </a:pPr>
            <a:fld id="{C09A8BDE-9A61-4F3D-A4DC-3B63232BC56F}" type="slidenum">
              <a:rPr lang="en-US" smtClean="0"/>
              <a:pPr>
                <a:defRPr/>
              </a:pPr>
              <a:t>104</a:t>
            </a:fld>
            <a:endParaRPr lang="en-US" dirty="0"/>
          </a:p>
        </p:txBody>
      </p:sp>
    </p:spTree>
    <p:extLst>
      <p:ext uri="{BB962C8B-B14F-4D97-AF65-F5344CB8AC3E}">
        <p14:creationId xmlns:p14="http://schemas.microsoft.com/office/powerpoint/2010/main" xmlns="" val="2106243420"/>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1685158" y="321012"/>
            <a:ext cx="7793037" cy="852487"/>
          </a:xfrm>
        </p:spPr>
        <p:txBody>
          <a:bodyPr/>
          <a:lstStyle/>
          <a:p>
            <a:r>
              <a:rPr lang="en-US" sz="3200" dirty="0"/>
              <a:t>Case study – VIII</a:t>
            </a:r>
          </a:p>
        </p:txBody>
      </p:sp>
      <p:sp>
        <p:nvSpPr>
          <p:cNvPr id="80899" name="Content Placeholder 2"/>
          <p:cNvSpPr>
            <a:spLocks noGrp="1"/>
          </p:cNvSpPr>
          <p:nvPr>
            <p:ph idx="1"/>
          </p:nvPr>
        </p:nvSpPr>
        <p:spPr>
          <a:xfrm>
            <a:off x="1253613" y="1224117"/>
            <a:ext cx="10545097" cy="5134896"/>
          </a:xfrm>
        </p:spPr>
        <p:txBody>
          <a:bodyPr/>
          <a:lstStyle/>
          <a:p>
            <a:r>
              <a:rPr lang="en-US" sz="1400" b="1" dirty="0" smtClean="0"/>
              <a:t>Alternative methods of executing the transaction (cont’d):</a:t>
            </a:r>
            <a:endParaRPr lang="en-IN" sz="1400" dirty="0" smtClean="0"/>
          </a:p>
          <a:p>
            <a:endParaRPr lang="en-US" sz="1400" dirty="0" smtClean="0"/>
          </a:p>
          <a:p>
            <a:r>
              <a:rPr lang="en-US" sz="1400" b="1" dirty="0" smtClean="0"/>
              <a:t>Establishing Branch Office of XYZ in India</a:t>
            </a:r>
            <a:endParaRPr lang="en-IN" sz="1400" dirty="0" smtClean="0"/>
          </a:p>
          <a:p>
            <a:r>
              <a:rPr lang="en-US" sz="1400" dirty="0" smtClean="0"/>
              <a:t>Under this method, it is being examined whether a Branch office of XYZ in India can be set up whereby the transactions between Ind. Co. and XYZ would be domestic transactions that may not attract the afore-discussed restrictions of FEMA relating to advance remittances for imports and time-limit for receipt of imported goods. </a:t>
            </a:r>
            <a:endParaRPr lang="en-IN" sz="1400" dirty="0" smtClean="0"/>
          </a:p>
          <a:p>
            <a:endParaRPr lang="en-US" sz="1400" dirty="0" smtClean="0"/>
          </a:p>
          <a:p>
            <a:r>
              <a:rPr lang="en-US" sz="1400" dirty="0" smtClean="0"/>
              <a:t>Under the Foreign Exchange Management (Establishment in India of a branch office or a liaison office or a project office or any other place of business) Regulations, 2016 issued vide Notification No. FEMA 22 (R) /RB-2016 </a:t>
            </a:r>
            <a:r>
              <a:rPr lang="en-US" sz="1400" dirty="0" err="1" smtClean="0"/>
              <a:t>dt</a:t>
            </a:r>
            <a:r>
              <a:rPr lang="en-US" sz="1400" dirty="0" smtClean="0"/>
              <a:t>. March 31, 2016, a foreign company may set up a Branch Office in India subject to complying with specified terms &amp; conditions. Such a Branch Office is permitted, inter alia, to export / import goods to / from India and render professional or consultancy services.</a:t>
            </a:r>
            <a:endParaRPr lang="en-IN" sz="1400" dirty="0" smtClean="0"/>
          </a:p>
          <a:p>
            <a:endParaRPr lang="en-US" sz="1400" dirty="0" smtClean="0"/>
          </a:p>
          <a:p>
            <a:r>
              <a:rPr lang="en-US" sz="1400" dirty="0" smtClean="0"/>
              <a:t>The eligibility norms for setting up a Branch office in India as well as various other terms &amp; conditions are fairly onerous. For establishing a Branch Office in India, the foreign company should have a profit making track record during the immediately preceding five financial years in the home country and net worth of not less than USD 100,000 or its equivalent. The foreign company is required to submit an application in Form FNC to an </a:t>
            </a:r>
            <a:r>
              <a:rPr lang="en-US" sz="1400" dirty="0" err="1" smtClean="0"/>
              <a:t>Authorised</a:t>
            </a:r>
            <a:r>
              <a:rPr lang="en-US" sz="1400" dirty="0" smtClean="0"/>
              <a:t> Dealer Category-I bank who may grant approval as per the directions and/or guidelines issued by the Reserve Bank in this regard. </a:t>
            </a:r>
          </a:p>
          <a:p>
            <a:endParaRPr lang="en-US" sz="1400" dirty="0" smtClean="0"/>
          </a:p>
          <a:p>
            <a:r>
              <a:rPr lang="en-US" sz="1400" dirty="0" smtClean="0"/>
              <a:t>The Indian Branch Office is also required to be registered under the Companies Act, 2013 and various formalities relating to companies are applicable to such Branch offices. Such applications &amp; registrations can lead to delay in the time-frame for commencement and execution of the proposed contract.</a:t>
            </a:r>
            <a:endParaRPr lang="en-IN" sz="1400" dirty="0" smtClean="0"/>
          </a:p>
        </p:txBody>
      </p:sp>
      <p:sp>
        <p:nvSpPr>
          <p:cNvPr id="44036" name="Date Placeholder 3"/>
          <p:cNvSpPr>
            <a:spLocks noGrp="1"/>
          </p:cNvSpPr>
          <p:nvPr>
            <p:ph type="dt" sz="quarter" idx="10"/>
          </p:nvPr>
        </p:nvSpPr>
        <p:spPr>
          <a:xfrm>
            <a:off x="192548" y="6400800"/>
            <a:ext cx="2540000" cy="457200"/>
          </a:xfrm>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a:xfrm>
            <a:off x="4876800" y="6400800"/>
            <a:ext cx="3860800" cy="457200"/>
          </a:xfrm>
        </p:spPr>
        <p:txBody>
          <a:bodyPr/>
          <a:lstStyle/>
          <a:p>
            <a:pPr>
              <a:defRPr/>
            </a:pPr>
            <a:r>
              <a:rPr lang="en-US" dirty="0"/>
              <a:t>P. P. Shah &amp; </a:t>
            </a:r>
            <a:r>
              <a:rPr lang="en-US" dirty="0" err="1"/>
              <a:t>Asso</a:t>
            </a:r>
            <a:r>
              <a:rPr lang="en-US" dirty="0"/>
              <a:t>.</a:t>
            </a:r>
          </a:p>
        </p:txBody>
      </p:sp>
      <p:sp>
        <p:nvSpPr>
          <p:cNvPr id="44038" name="Slide Number Placeholder 5"/>
          <p:cNvSpPr>
            <a:spLocks noGrp="1"/>
          </p:cNvSpPr>
          <p:nvPr>
            <p:ph type="sldNum" sz="quarter" idx="12"/>
          </p:nvPr>
        </p:nvSpPr>
        <p:spPr>
          <a:xfrm>
            <a:off x="9460271" y="6400800"/>
            <a:ext cx="2540000" cy="457200"/>
          </a:xfrm>
        </p:spPr>
        <p:txBody>
          <a:bodyPr/>
          <a:lstStyle/>
          <a:p>
            <a:pPr>
              <a:defRPr/>
            </a:pPr>
            <a:fld id="{C09A8BDE-9A61-4F3D-A4DC-3B63232BC56F}" type="slidenum">
              <a:rPr lang="en-US" smtClean="0"/>
              <a:pPr>
                <a:defRPr/>
              </a:pPr>
              <a:t>105</a:t>
            </a:fld>
            <a:endParaRPr lang="en-US" dirty="0"/>
          </a:p>
        </p:txBody>
      </p:sp>
    </p:spTree>
    <p:extLst>
      <p:ext uri="{BB962C8B-B14F-4D97-AF65-F5344CB8AC3E}">
        <p14:creationId xmlns:p14="http://schemas.microsoft.com/office/powerpoint/2010/main" xmlns="" val="32730360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1685158" y="321012"/>
            <a:ext cx="7793037" cy="852487"/>
          </a:xfrm>
        </p:spPr>
        <p:txBody>
          <a:bodyPr/>
          <a:lstStyle/>
          <a:p>
            <a:r>
              <a:rPr lang="en-US" sz="3200" dirty="0"/>
              <a:t>Case study – VIII</a:t>
            </a:r>
          </a:p>
        </p:txBody>
      </p:sp>
      <p:sp>
        <p:nvSpPr>
          <p:cNvPr id="80899" name="Content Placeholder 2"/>
          <p:cNvSpPr>
            <a:spLocks noGrp="1"/>
          </p:cNvSpPr>
          <p:nvPr>
            <p:ph idx="1"/>
          </p:nvPr>
        </p:nvSpPr>
        <p:spPr>
          <a:xfrm>
            <a:off x="1253613" y="1224117"/>
            <a:ext cx="10545097" cy="5134896"/>
          </a:xfrm>
        </p:spPr>
        <p:txBody>
          <a:bodyPr/>
          <a:lstStyle/>
          <a:p>
            <a:r>
              <a:rPr lang="en-US" sz="1400" b="1" dirty="0" smtClean="0"/>
              <a:t>Alternative methods of executing the transaction (cont’d):</a:t>
            </a:r>
            <a:endParaRPr lang="en-IN" sz="1400" dirty="0" smtClean="0"/>
          </a:p>
          <a:p>
            <a:endParaRPr lang="en-US" sz="1400" dirty="0" smtClean="0"/>
          </a:p>
          <a:p>
            <a:r>
              <a:rPr lang="en-US" sz="1400" b="1" dirty="0" smtClean="0"/>
              <a:t>Establishing Branch Office of XYZ in India (cont’d) - </a:t>
            </a:r>
            <a:endParaRPr lang="en-IN" sz="1400" dirty="0" smtClean="0"/>
          </a:p>
          <a:p>
            <a:endParaRPr lang="en-US" sz="1400" dirty="0" smtClean="0"/>
          </a:p>
          <a:p>
            <a:r>
              <a:rPr lang="en-US" sz="1400" dirty="0" smtClean="0"/>
              <a:t>Also, in order to remit any profit or surplus, the Indian Branch is required to produce audited Financial Statements and a Chartered Accountant’s certificate certifying (</a:t>
            </a:r>
            <a:r>
              <a:rPr lang="en-US" sz="1400" dirty="0" err="1" smtClean="0"/>
              <a:t>i</a:t>
            </a:r>
            <a:r>
              <a:rPr lang="en-US" sz="1400" dirty="0" smtClean="0"/>
              <a:t>) the manner of arriving at the remittable profit; (ii) that the entire remittable profit has been earned by undertaking the permitted activities and (iii) that the profit does not include any profit on revaluation of the assets of the branch. These conditions would make it extremely difficult for XYZ to remit funds from India as per time schedule which would permit its manufacturing facility to procure material and fabricate the equipment within the agreed time period as we are informed that margin / surplus from the contract is in single digit as percentage of contract value.</a:t>
            </a:r>
            <a:endParaRPr lang="en-IN" sz="1400" dirty="0" smtClean="0"/>
          </a:p>
          <a:p>
            <a:endParaRPr lang="en-US" sz="1400" dirty="0" smtClean="0"/>
          </a:p>
          <a:p>
            <a:r>
              <a:rPr lang="en-US" sz="1400" dirty="0" smtClean="0"/>
              <a:t>Similarly, there would be implications under Goods &amp; Services Tax (‘GST’) and Income-tax for the Indian Branch. There may be possibility of the Branch being treated as a Permanent Establishment of foreign company in India which would attract tax @ 40%. Incidence of such taxes would disturb the commercials underlying the contract.</a:t>
            </a:r>
            <a:endParaRPr lang="en-IN" sz="1400" dirty="0" smtClean="0"/>
          </a:p>
          <a:p>
            <a:endParaRPr lang="en-US" sz="1400" dirty="0" smtClean="0"/>
          </a:p>
          <a:p>
            <a:r>
              <a:rPr lang="en-US" sz="1400" dirty="0" smtClean="0"/>
              <a:t>In view of the foregoing limitations / restrictions, this alternative of Branch Office of XYZ in India  needs to be carefully considered.</a:t>
            </a:r>
            <a:endParaRPr lang="en-US" sz="1400" b="1" dirty="0"/>
          </a:p>
        </p:txBody>
      </p:sp>
      <p:sp>
        <p:nvSpPr>
          <p:cNvPr id="44036" name="Date Placeholder 3"/>
          <p:cNvSpPr>
            <a:spLocks noGrp="1"/>
          </p:cNvSpPr>
          <p:nvPr>
            <p:ph type="dt" sz="quarter" idx="10"/>
          </p:nvPr>
        </p:nvSpPr>
        <p:spPr>
          <a:xfrm>
            <a:off x="192548" y="6400800"/>
            <a:ext cx="2540000" cy="457200"/>
          </a:xfrm>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a:xfrm>
            <a:off x="4876800" y="6400800"/>
            <a:ext cx="3860800" cy="457200"/>
          </a:xfrm>
        </p:spPr>
        <p:txBody>
          <a:bodyPr/>
          <a:lstStyle/>
          <a:p>
            <a:pPr>
              <a:defRPr/>
            </a:pPr>
            <a:r>
              <a:rPr lang="en-US" dirty="0"/>
              <a:t>P. P. Shah &amp; </a:t>
            </a:r>
            <a:r>
              <a:rPr lang="en-US" dirty="0" err="1"/>
              <a:t>Asso</a:t>
            </a:r>
            <a:r>
              <a:rPr lang="en-US" dirty="0"/>
              <a:t>.</a:t>
            </a:r>
          </a:p>
        </p:txBody>
      </p:sp>
      <p:sp>
        <p:nvSpPr>
          <p:cNvPr id="44038" name="Slide Number Placeholder 5"/>
          <p:cNvSpPr>
            <a:spLocks noGrp="1"/>
          </p:cNvSpPr>
          <p:nvPr>
            <p:ph type="sldNum" sz="quarter" idx="12"/>
          </p:nvPr>
        </p:nvSpPr>
        <p:spPr>
          <a:xfrm>
            <a:off x="9460271" y="6400800"/>
            <a:ext cx="2540000" cy="457200"/>
          </a:xfrm>
        </p:spPr>
        <p:txBody>
          <a:bodyPr/>
          <a:lstStyle/>
          <a:p>
            <a:pPr>
              <a:defRPr/>
            </a:pPr>
            <a:fld id="{C09A8BDE-9A61-4F3D-A4DC-3B63232BC56F}" type="slidenum">
              <a:rPr lang="en-US" smtClean="0"/>
              <a:pPr>
                <a:defRPr/>
              </a:pPr>
              <a:t>106</a:t>
            </a:fld>
            <a:endParaRPr lang="en-US" dirty="0"/>
          </a:p>
        </p:txBody>
      </p:sp>
    </p:spTree>
    <p:extLst>
      <p:ext uri="{BB962C8B-B14F-4D97-AF65-F5344CB8AC3E}">
        <p14:creationId xmlns:p14="http://schemas.microsoft.com/office/powerpoint/2010/main" xmlns="" val="404254293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p:cNvSpPr>
            <a:spLocks noGrp="1"/>
          </p:cNvSpPr>
          <p:nvPr>
            <p:ph type="title"/>
          </p:nvPr>
        </p:nvSpPr>
        <p:spPr>
          <a:xfrm>
            <a:off x="2674940" y="214316"/>
            <a:ext cx="7793037" cy="852487"/>
          </a:xfrm>
        </p:spPr>
        <p:txBody>
          <a:bodyPr/>
          <a:lstStyle/>
          <a:p>
            <a:pPr algn="ctr"/>
            <a:r>
              <a:rPr lang="en-US" sz="3200" dirty="0"/>
              <a:t>Case study- IX</a:t>
            </a:r>
          </a:p>
        </p:txBody>
      </p:sp>
      <p:sp>
        <p:nvSpPr>
          <p:cNvPr id="82947" name="Content Placeholder 2"/>
          <p:cNvSpPr>
            <a:spLocks noGrp="1"/>
          </p:cNvSpPr>
          <p:nvPr>
            <p:ph idx="1"/>
          </p:nvPr>
        </p:nvSpPr>
        <p:spPr>
          <a:xfrm>
            <a:off x="1524000" y="1219200"/>
            <a:ext cx="8955088" cy="5181600"/>
          </a:xfrm>
        </p:spPr>
        <p:txBody>
          <a:bodyPr/>
          <a:lstStyle/>
          <a:p>
            <a:r>
              <a:rPr lang="en-US" sz="1800" b="1" dirty="0"/>
              <a:t> </a:t>
            </a:r>
            <a:r>
              <a:rPr lang="en-US" sz="1800" b="1" u="sng" dirty="0" smtClean="0"/>
              <a:t>Downstream Investment</a:t>
            </a:r>
          </a:p>
          <a:p>
            <a:pPr marL="0" indent="0">
              <a:buNone/>
            </a:pPr>
            <a:endParaRPr lang="en-US" sz="1800" b="1" u="sng" dirty="0"/>
          </a:p>
          <a:p>
            <a:pPr marL="0" indent="0">
              <a:buNone/>
            </a:pPr>
            <a:endParaRPr lang="en-US" sz="1800" dirty="0"/>
          </a:p>
        </p:txBody>
      </p:sp>
      <p:sp>
        <p:nvSpPr>
          <p:cNvPr id="53252" name="Date Placeholder 3"/>
          <p:cNvSpPr>
            <a:spLocks noGrp="1"/>
          </p:cNvSpPr>
          <p:nvPr>
            <p:ph type="dt" sz="quarter" idx="10"/>
          </p:nvPr>
        </p:nvSpPr>
        <p:spPr/>
        <p:txBody>
          <a:bodyPr/>
          <a:lstStyle/>
          <a:p>
            <a:pPr>
              <a:defRPr/>
            </a:pPr>
            <a:r>
              <a:rPr lang="en-US" smtClean="0"/>
              <a:t>21 April, 2020</a:t>
            </a:r>
            <a:endParaRPr lang="en-US" dirty="0"/>
          </a:p>
        </p:txBody>
      </p:sp>
      <p:sp>
        <p:nvSpPr>
          <p:cNvPr id="53254" name="Slide Number Placeholder 5"/>
          <p:cNvSpPr>
            <a:spLocks noGrp="1"/>
          </p:cNvSpPr>
          <p:nvPr>
            <p:ph type="sldNum" sz="quarter" idx="12"/>
          </p:nvPr>
        </p:nvSpPr>
        <p:spPr/>
        <p:txBody>
          <a:bodyPr/>
          <a:lstStyle/>
          <a:p>
            <a:pPr>
              <a:defRPr/>
            </a:pPr>
            <a:fld id="{D7CA70DE-4685-4EFC-999A-E51A08577374}" type="slidenum">
              <a:rPr lang="en-US" smtClean="0"/>
              <a:pPr>
                <a:defRPr/>
              </a:pPr>
              <a:t>107</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
        <p:nvSpPr>
          <p:cNvPr id="4" name="Rectangle 3"/>
          <p:cNvSpPr/>
          <p:nvPr/>
        </p:nvSpPr>
        <p:spPr bwMode="auto">
          <a:xfrm>
            <a:off x="2428875" y="1857377"/>
            <a:ext cx="3957639" cy="557213"/>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IN">
                <a:latin typeface="Tahoma" pitchFamily="34" charset="0"/>
              </a:rPr>
              <a:t>A Co. (Foreign Company)</a:t>
            </a:r>
            <a:endParaRPr kumimoji="0" lang="en-IN" sz="1800" b="0" i="0" u="none" strike="noStrike" cap="none" normalizeH="0" baseline="0" smtClean="0">
              <a:ln>
                <a:noFill/>
              </a:ln>
              <a:solidFill>
                <a:schemeClr val="tx1"/>
              </a:solidFill>
              <a:effectLst/>
              <a:latin typeface="Tahoma" pitchFamily="34" charset="0"/>
            </a:endParaRPr>
          </a:p>
        </p:txBody>
      </p:sp>
      <p:sp>
        <p:nvSpPr>
          <p:cNvPr id="13" name="Rectangle 12"/>
          <p:cNvSpPr/>
          <p:nvPr/>
        </p:nvSpPr>
        <p:spPr bwMode="auto">
          <a:xfrm>
            <a:off x="2428875" y="2878933"/>
            <a:ext cx="3957639" cy="557213"/>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IN"/>
              <a:t>B Co.  (Indian Company)</a:t>
            </a:r>
            <a:endParaRPr kumimoji="0" lang="en-IN" sz="1800" b="0" i="0" u="none" strike="noStrike" cap="none" normalizeH="0" baseline="0" smtClean="0">
              <a:ln>
                <a:noFill/>
              </a:ln>
              <a:solidFill>
                <a:schemeClr val="tx1"/>
              </a:solidFill>
              <a:effectLst/>
              <a:latin typeface="Tahoma" pitchFamily="34" charset="0"/>
            </a:endParaRPr>
          </a:p>
        </p:txBody>
      </p:sp>
      <p:cxnSp>
        <p:nvCxnSpPr>
          <p:cNvPr id="6" name="Straight Arrow Connector 5"/>
          <p:cNvCxnSpPr>
            <a:stCxn id="4" idx="2"/>
          </p:cNvCxnSpPr>
          <p:nvPr/>
        </p:nvCxnSpPr>
        <p:spPr bwMode="auto">
          <a:xfrm>
            <a:off x="4407695" y="2414590"/>
            <a:ext cx="0" cy="464343"/>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7" name="Straight Arrow Connector 16"/>
          <p:cNvCxnSpPr/>
          <p:nvPr/>
        </p:nvCxnSpPr>
        <p:spPr bwMode="auto">
          <a:xfrm>
            <a:off x="4407695" y="3436144"/>
            <a:ext cx="0" cy="373856"/>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8" name="Rectangle 17"/>
          <p:cNvSpPr/>
          <p:nvPr/>
        </p:nvSpPr>
        <p:spPr bwMode="auto">
          <a:xfrm>
            <a:off x="2428875" y="3831432"/>
            <a:ext cx="3957639" cy="557213"/>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IN" dirty="0"/>
              <a:t>C</a:t>
            </a:r>
            <a:r>
              <a:rPr lang="en-IN" dirty="0" smtClean="0"/>
              <a:t> </a:t>
            </a:r>
            <a:r>
              <a:rPr lang="en-IN" dirty="0"/>
              <a:t>Co.  (Indian Company)</a:t>
            </a:r>
            <a:endParaRPr kumimoji="0" lang="en-IN" sz="1800" b="0" i="0" u="none" strike="noStrike" cap="none" normalizeH="0" baseline="0" dirty="0" smtClean="0">
              <a:ln>
                <a:noFill/>
              </a:ln>
              <a:solidFill>
                <a:schemeClr val="tx1"/>
              </a:solidFill>
              <a:effectLst/>
              <a:latin typeface="Tahoma" pitchFamily="34" charset="0"/>
            </a:endParaRPr>
          </a:p>
        </p:txBody>
      </p:sp>
      <p:sp>
        <p:nvSpPr>
          <p:cNvPr id="15" name="TextBox 14"/>
          <p:cNvSpPr txBox="1"/>
          <p:nvPr/>
        </p:nvSpPr>
        <p:spPr>
          <a:xfrm>
            <a:off x="4539855" y="2442955"/>
            <a:ext cx="1714500" cy="338554"/>
          </a:xfrm>
          <a:prstGeom prst="rect">
            <a:avLst/>
          </a:prstGeom>
          <a:noFill/>
        </p:spPr>
        <p:txBody>
          <a:bodyPr wrap="square" rtlCol="0">
            <a:spAutoFit/>
          </a:bodyPr>
          <a:lstStyle/>
          <a:p>
            <a:r>
              <a:rPr lang="en-US" sz="1600" dirty="0" smtClean="0"/>
              <a:t>100% Stake</a:t>
            </a:r>
            <a:endParaRPr lang="en-IN" sz="1600" dirty="0"/>
          </a:p>
        </p:txBody>
      </p:sp>
      <p:sp>
        <p:nvSpPr>
          <p:cNvPr id="23" name="TextBox 22"/>
          <p:cNvSpPr txBox="1"/>
          <p:nvPr/>
        </p:nvSpPr>
        <p:spPr>
          <a:xfrm>
            <a:off x="4539855" y="3452605"/>
            <a:ext cx="1714500" cy="338554"/>
          </a:xfrm>
          <a:prstGeom prst="rect">
            <a:avLst/>
          </a:prstGeom>
          <a:noFill/>
        </p:spPr>
        <p:txBody>
          <a:bodyPr wrap="square" rtlCol="0">
            <a:spAutoFit/>
          </a:bodyPr>
          <a:lstStyle/>
          <a:p>
            <a:r>
              <a:rPr lang="en-US" sz="1600" dirty="0" smtClean="0"/>
              <a:t>100% Stake</a:t>
            </a:r>
            <a:endParaRPr lang="en-IN" sz="1600" dirty="0"/>
          </a:p>
        </p:txBody>
      </p:sp>
      <p:sp>
        <p:nvSpPr>
          <p:cNvPr id="16" name="TextBox 15"/>
          <p:cNvSpPr txBox="1"/>
          <p:nvPr/>
        </p:nvSpPr>
        <p:spPr>
          <a:xfrm>
            <a:off x="7515226" y="1614489"/>
            <a:ext cx="4414308" cy="3970318"/>
          </a:xfrm>
          <a:prstGeom prst="rect">
            <a:avLst/>
          </a:prstGeom>
          <a:noFill/>
        </p:spPr>
        <p:txBody>
          <a:bodyPr wrap="square" rtlCol="0">
            <a:spAutoFit/>
          </a:bodyPr>
          <a:lstStyle/>
          <a:p>
            <a:pPr marL="285750" indent="-285750">
              <a:buFont typeface="Wingdings" panose="05000000000000000000" pitchFamily="2" charset="2"/>
              <a:buChar char="§"/>
            </a:pPr>
            <a:r>
              <a:rPr lang="en-US" dirty="0" smtClean="0"/>
              <a:t>All </a:t>
            </a:r>
            <a:r>
              <a:rPr lang="en-US" dirty="0"/>
              <a:t>entities (i.e. A,B and C) are unlisted </a:t>
            </a:r>
            <a:r>
              <a:rPr lang="en-US" dirty="0" err="1"/>
              <a:t>pvt</a:t>
            </a:r>
            <a:r>
              <a:rPr lang="en-US" dirty="0"/>
              <a:t> companies</a:t>
            </a:r>
            <a:r>
              <a:rPr lang="en-US" dirty="0" smtClean="0"/>
              <a:t>.</a:t>
            </a:r>
          </a:p>
          <a:p>
            <a:r>
              <a:rPr lang="en-US" dirty="0" smtClean="0"/>
              <a:t> </a:t>
            </a:r>
          </a:p>
          <a:p>
            <a:pPr marL="285750" indent="-285750">
              <a:buFont typeface="Wingdings" panose="05000000000000000000" pitchFamily="2" charset="2"/>
              <a:buChar char="§"/>
            </a:pPr>
            <a:r>
              <a:rPr lang="en-US" dirty="0" smtClean="0"/>
              <a:t>B </a:t>
            </a:r>
            <a:r>
              <a:rPr lang="en-US" dirty="0"/>
              <a:t>Co. is an operating entity. </a:t>
            </a:r>
            <a:endParaRPr lang="en-US" dirty="0" smtClean="0"/>
          </a:p>
          <a:p>
            <a:endParaRPr lang="en-US" dirty="0" smtClean="0"/>
          </a:p>
          <a:p>
            <a:pPr marL="285750" indent="-285750">
              <a:buFont typeface="Wingdings" panose="05000000000000000000" pitchFamily="2" charset="2"/>
              <a:buChar char="§"/>
            </a:pPr>
            <a:r>
              <a:rPr lang="en-US" dirty="0" smtClean="0"/>
              <a:t>It </a:t>
            </a:r>
            <a:r>
              <a:rPr lang="en-US" dirty="0"/>
              <a:t>is now proposed </a:t>
            </a:r>
            <a:r>
              <a:rPr lang="en-US" dirty="0" smtClean="0"/>
              <a:t>to shift </a:t>
            </a:r>
            <a:r>
              <a:rPr lang="en-US" dirty="0"/>
              <a:t>one </a:t>
            </a:r>
            <a:r>
              <a:rPr lang="en-US" dirty="0" smtClean="0"/>
              <a:t>segment of wholesale trading </a:t>
            </a:r>
            <a:r>
              <a:rPr lang="en-US" dirty="0"/>
              <a:t>from B </a:t>
            </a:r>
            <a:r>
              <a:rPr lang="en-US" dirty="0" smtClean="0"/>
              <a:t>Co to C </a:t>
            </a:r>
            <a:r>
              <a:rPr lang="en-US" dirty="0"/>
              <a:t>Co and for that B Co. will make an </a:t>
            </a:r>
            <a:r>
              <a:rPr lang="en-US" dirty="0" smtClean="0"/>
              <a:t>investment in Equity and Debt.</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dirty="0" smtClean="0"/>
              <a:t>B Ltd already has a debt equity ratio of 2:1</a:t>
            </a:r>
            <a:endParaRPr lang="en-US" dirty="0"/>
          </a:p>
          <a:p>
            <a:endParaRPr lang="en-IN"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Content Placeholder 2"/>
          <p:cNvSpPr>
            <a:spLocks noGrp="1"/>
          </p:cNvSpPr>
          <p:nvPr>
            <p:ph idx="1"/>
          </p:nvPr>
        </p:nvSpPr>
        <p:spPr>
          <a:xfrm>
            <a:off x="1253613" y="1342104"/>
            <a:ext cx="10545097" cy="5134896"/>
          </a:xfrm>
        </p:spPr>
        <p:txBody>
          <a:bodyPr/>
          <a:lstStyle/>
          <a:p>
            <a:r>
              <a:rPr lang="en-US" sz="1600" b="1" u="sng" dirty="0" smtClean="0"/>
              <a:t>Background :</a:t>
            </a:r>
          </a:p>
          <a:p>
            <a:endParaRPr lang="en-US" sz="1600" dirty="0" smtClean="0"/>
          </a:p>
          <a:p>
            <a:r>
              <a:rPr lang="en-US" sz="1600" dirty="0" smtClean="0"/>
              <a:t>A Co., Mauritius holds 100% equity in B Co., India which in turn holds 100% of equity in C Co., India</a:t>
            </a:r>
          </a:p>
          <a:p>
            <a:endParaRPr lang="en-US" sz="1600" dirty="0" smtClean="0"/>
          </a:p>
          <a:p>
            <a:r>
              <a:rPr lang="en-US" sz="1600" dirty="0" smtClean="0"/>
              <a:t>All entities are unlisted, private limited companies</a:t>
            </a:r>
          </a:p>
          <a:p>
            <a:endParaRPr lang="en-IN" sz="1600" dirty="0" smtClean="0"/>
          </a:p>
          <a:p>
            <a:r>
              <a:rPr lang="en-IN" sz="1600" dirty="0" smtClean="0"/>
              <a:t>B Co. is operating entity engaged in wholesale trading</a:t>
            </a:r>
          </a:p>
          <a:p>
            <a:endParaRPr lang="en-IN" sz="1600" dirty="0" smtClean="0"/>
          </a:p>
          <a:p>
            <a:r>
              <a:rPr lang="en-IN" sz="1600" dirty="0" smtClean="0"/>
              <a:t>Now it is proposed that a new “Whole sale trading (“WT”) with support logistics and warehousing services” business will be done in C Co. and for that B Co. will either make an equity investment in C Co. or extend a loan to C. Co. </a:t>
            </a:r>
          </a:p>
        </p:txBody>
      </p:sp>
      <p:sp>
        <p:nvSpPr>
          <p:cNvPr id="44036" name="Date Placeholder 3"/>
          <p:cNvSpPr>
            <a:spLocks noGrp="1"/>
          </p:cNvSpPr>
          <p:nvPr>
            <p:ph type="dt" sz="quarter" idx="10"/>
          </p:nvPr>
        </p:nvSpPr>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p:txBody>
          <a:bodyPr/>
          <a:lstStyle/>
          <a:p>
            <a:pPr>
              <a:defRPr/>
            </a:pPr>
            <a:r>
              <a:rPr lang="en-US" dirty="0"/>
              <a:t>P. P. Shah &amp; Asso.</a:t>
            </a:r>
          </a:p>
        </p:txBody>
      </p:sp>
      <p:sp>
        <p:nvSpPr>
          <p:cNvPr id="44038" name="Slide Number Placeholder 5"/>
          <p:cNvSpPr>
            <a:spLocks noGrp="1"/>
          </p:cNvSpPr>
          <p:nvPr>
            <p:ph type="sldNum" sz="quarter" idx="12"/>
          </p:nvPr>
        </p:nvSpPr>
        <p:spPr/>
        <p:txBody>
          <a:bodyPr/>
          <a:lstStyle/>
          <a:p>
            <a:pPr>
              <a:defRPr/>
            </a:pPr>
            <a:fld id="{C09A8BDE-9A61-4F3D-A4DC-3B63232BC56F}" type="slidenum">
              <a:rPr lang="en-US" smtClean="0"/>
              <a:pPr>
                <a:defRPr/>
              </a:pPr>
              <a:t>108</a:t>
            </a:fld>
            <a:endParaRPr lang="en-US" dirty="0"/>
          </a:p>
        </p:txBody>
      </p:sp>
      <p:sp>
        <p:nvSpPr>
          <p:cNvPr id="9" name="Title 1"/>
          <p:cNvSpPr>
            <a:spLocks noGrp="1"/>
          </p:cNvSpPr>
          <p:nvPr>
            <p:ph type="title"/>
          </p:nvPr>
        </p:nvSpPr>
        <p:spPr>
          <a:xfrm>
            <a:off x="2674939" y="185740"/>
            <a:ext cx="7793037" cy="852487"/>
          </a:xfrm>
        </p:spPr>
        <p:txBody>
          <a:bodyPr/>
          <a:lstStyle/>
          <a:p>
            <a:pPr algn="ctr"/>
            <a:r>
              <a:rPr lang="en-US" sz="3200" dirty="0"/>
              <a:t>Case study- IX</a:t>
            </a:r>
          </a:p>
        </p:txBody>
      </p:sp>
    </p:spTree>
    <p:extLst>
      <p:ext uri="{BB962C8B-B14F-4D97-AF65-F5344CB8AC3E}">
        <p14:creationId xmlns:p14="http://schemas.microsoft.com/office/powerpoint/2010/main" xmlns="" val="368585379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Content Placeholder 2"/>
          <p:cNvSpPr>
            <a:spLocks noGrp="1"/>
          </p:cNvSpPr>
          <p:nvPr>
            <p:ph idx="1"/>
          </p:nvPr>
        </p:nvSpPr>
        <p:spPr>
          <a:xfrm>
            <a:off x="1253613" y="1342104"/>
            <a:ext cx="10545097" cy="5134896"/>
          </a:xfrm>
        </p:spPr>
        <p:txBody>
          <a:bodyPr/>
          <a:lstStyle/>
          <a:p>
            <a:r>
              <a:rPr lang="en-US" sz="1600" b="1" u="sng" dirty="0" smtClean="0"/>
              <a:t>Questions for consideration:</a:t>
            </a:r>
            <a:endParaRPr lang="en-US" sz="1600" dirty="0" smtClean="0"/>
          </a:p>
          <a:p>
            <a:endParaRPr lang="en-IN" sz="1600" dirty="0" smtClean="0"/>
          </a:p>
          <a:p>
            <a:r>
              <a:rPr lang="en-IN" sz="1600" dirty="0" smtClean="0"/>
              <a:t>What are the implications relating to downstream investment in Equity shares of C. Co. by B. Co. by way of subscribing to rights issue?</a:t>
            </a:r>
          </a:p>
          <a:p>
            <a:endParaRPr lang="en-IN" sz="1600" dirty="0" smtClean="0"/>
          </a:p>
          <a:p>
            <a:r>
              <a:rPr lang="en-IN" sz="1600" dirty="0" smtClean="0"/>
              <a:t>Whether, in lieu of equity investment, it is permissible under the downstream regulations for B Co. to give a loan to C. Co. or subscribe to non-convertible debentures / preference shares of C. Co.?</a:t>
            </a:r>
          </a:p>
          <a:p>
            <a:endParaRPr lang="en-IN" sz="1600" dirty="0" smtClean="0"/>
          </a:p>
          <a:p>
            <a:pPr>
              <a:buNone/>
            </a:pPr>
            <a:r>
              <a:rPr lang="en-IN" sz="1600" dirty="0" smtClean="0"/>
              <a:t> </a:t>
            </a:r>
            <a:endParaRPr lang="en-US" sz="1600" dirty="0"/>
          </a:p>
        </p:txBody>
      </p:sp>
      <p:sp>
        <p:nvSpPr>
          <p:cNvPr id="44036" name="Date Placeholder 3"/>
          <p:cNvSpPr>
            <a:spLocks noGrp="1"/>
          </p:cNvSpPr>
          <p:nvPr>
            <p:ph type="dt" sz="quarter" idx="10"/>
          </p:nvPr>
        </p:nvSpPr>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p:txBody>
          <a:bodyPr/>
          <a:lstStyle/>
          <a:p>
            <a:pPr>
              <a:defRPr/>
            </a:pPr>
            <a:r>
              <a:rPr lang="en-US" dirty="0"/>
              <a:t>P. P. Shah &amp; Asso.</a:t>
            </a:r>
          </a:p>
        </p:txBody>
      </p:sp>
      <p:sp>
        <p:nvSpPr>
          <p:cNvPr id="44038" name="Slide Number Placeholder 5"/>
          <p:cNvSpPr>
            <a:spLocks noGrp="1"/>
          </p:cNvSpPr>
          <p:nvPr>
            <p:ph type="sldNum" sz="quarter" idx="12"/>
          </p:nvPr>
        </p:nvSpPr>
        <p:spPr/>
        <p:txBody>
          <a:bodyPr/>
          <a:lstStyle/>
          <a:p>
            <a:pPr>
              <a:defRPr/>
            </a:pPr>
            <a:fld id="{C09A8BDE-9A61-4F3D-A4DC-3B63232BC56F}" type="slidenum">
              <a:rPr lang="en-US" smtClean="0"/>
              <a:pPr>
                <a:defRPr/>
              </a:pPr>
              <a:t>109</a:t>
            </a:fld>
            <a:endParaRPr lang="en-US" dirty="0"/>
          </a:p>
        </p:txBody>
      </p:sp>
      <p:sp>
        <p:nvSpPr>
          <p:cNvPr id="9" name="Title 1"/>
          <p:cNvSpPr>
            <a:spLocks noGrp="1"/>
          </p:cNvSpPr>
          <p:nvPr>
            <p:ph type="title"/>
          </p:nvPr>
        </p:nvSpPr>
        <p:spPr>
          <a:xfrm>
            <a:off x="2674939" y="214315"/>
            <a:ext cx="7793037" cy="852487"/>
          </a:xfrm>
        </p:spPr>
        <p:txBody>
          <a:bodyPr/>
          <a:lstStyle/>
          <a:p>
            <a:pPr algn="ctr"/>
            <a:r>
              <a:rPr lang="en-US" sz="3200" dirty="0"/>
              <a:t>Case study- IX</a:t>
            </a:r>
          </a:p>
        </p:txBody>
      </p:sp>
    </p:spTree>
    <p:extLst>
      <p:ext uri="{BB962C8B-B14F-4D97-AF65-F5344CB8AC3E}">
        <p14:creationId xmlns:p14="http://schemas.microsoft.com/office/powerpoint/2010/main" xmlns="" val="627242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xfrm>
            <a:off x="1524000" y="6428933"/>
            <a:ext cx="1905000" cy="457200"/>
          </a:xfrm>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a:xfrm>
            <a:off x="8763000" y="6393161"/>
            <a:ext cx="1905000" cy="457200"/>
          </a:xfrm>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11</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algn="ctr" eaLnBrk="1" hangingPunct="1"/>
            <a:r>
              <a:rPr lang="en-US" sz="3600" dirty="0"/>
              <a:t>Fundamentals of FEMA</a:t>
            </a:r>
          </a:p>
        </p:txBody>
      </p:sp>
      <p:sp>
        <p:nvSpPr>
          <p:cNvPr id="8198" name="Rectangle 5"/>
          <p:cNvSpPr>
            <a:spLocks noGrp="1" noChangeArrowheads="1"/>
          </p:cNvSpPr>
          <p:nvPr>
            <p:ph type="body" idx="1"/>
          </p:nvPr>
        </p:nvSpPr>
        <p:spPr>
          <a:xfrm>
            <a:off x="2286000" y="1219200"/>
            <a:ext cx="8153400" cy="5223803"/>
          </a:xfrm>
        </p:spPr>
        <p:txBody>
          <a:bodyPr/>
          <a:lstStyle/>
          <a:p>
            <a:pPr eaLnBrk="1" hangingPunct="1">
              <a:buNone/>
            </a:pPr>
            <a:r>
              <a:rPr lang="en-US" sz="1500" dirty="0"/>
              <a:t>	</a:t>
            </a:r>
            <a:r>
              <a:rPr lang="en-US" sz="1500" b="1" dirty="0"/>
              <a:t>SEC. 9: Exemption from realization and repatriation in certain cases.</a:t>
            </a:r>
            <a:r>
              <a:rPr lang="en-US" sz="1500" dirty="0"/>
              <a:t> – The provisions of sections 4 and 8 shall not apply to the following, namely:- </a:t>
            </a:r>
          </a:p>
          <a:p>
            <a:pPr eaLnBrk="1" hangingPunct="1">
              <a:buNone/>
            </a:pPr>
            <a:r>
              <a:rPr lang="en-US" sz="1500" dirty="0"/>
              <a:t>(a) possession of foreign currency or foreign coins by any person up to such limit as the Reserve Bank may specify; </a:t>
            </a:r>
          </a:p>
          <a:p>
            <a:pPr eaLnBrk="1" hangingPunct="1">
              <a:buNone/>
            </a:pPr>
            <a:r>
              <a:rPr lang="en-US" sz="1500" dirty="0"/>
              <a:t>(b) foreign currency account held or operated by such person or class of persons and the limit up to which the Reserve Bank may specify; </a:t>
            </a:r>
          </a:p>
          <a:p>
            <a:pPr eaLnBrk="1" hangingPunct="1">
              <a:buNone/>
            </a:pPr>
            <a:r>
              <a:rPr lang="en-US" sz="1500" dirty="0"/>
              <a:t>(c) foreign exchange acquired or received before the 8th day of July, 1947 or any income arising or accruing thereon which is held outside India by any person in pursuance of a general or special permission granted by the Reserve Bank; </a:t>
            </a:r>
          </a:p>
          <a:p>
            <a:pPr eaLnBrk="1" hangingPunct="1">
              <a:buNone/>
            </a:pPr>
            <a:r>
              <a:rPr lang="en-US" sz="1500" dirty="0"/>
              <a:t>(d) foreign exchange held by a person resident in India up to such limit as the Reserve Bank may specify, if such foreign exchange was acquired by way of gift or inheritance from a person referred to in clause (c), including any income arising there from; </a:t>
            </a:r>
          </a:p>
          <a:p>
            <a:pPr eaLnBrk="1" hangingPunct="1">
              <a:buNone/>
            </a:pPr>
            <a:r>
              <a:rPr lang="en-US" sz="1500" dirty="0"/>
              <a:t>(e) foreign exchange acquired from employment, business, trade, vocation, services, honorarium, gifts, inheritance or any other legitimate means up to such limit as the Reserve Bank may specify y; and </a:t>
            </a:r>
          </a:p>
          <a:p>
            <a:pPr eaLnBrk="1" hangingPunct="1">
              <a:buNone/>
            </a:pPr>
            <a:r>
              <a:rPr lang="en-US" sz="1500" dirty="0"/>
              <a:t>(f) such other receipts in foreign exchange as the Reserve Bank may specify. </a:t>
            </a:r>
          </a:p>
          <a:p>
            <a:pPr eaLnBrk="1" hangingPunct="1">
              <a:buNone/>
            </a:pPr>
            <a:endParaRPr lang="en-US" sz="1500" b="1" dirty="0"/>
          </a:p>
          <a:p>
            <a:pPr eaLnBrk="1" hangingPunct="1">
              <a:buNone/>
            </a:pPr>
            <a:r>
              <a:rPr lang="en-US" sz="1500" b="1" dirty="0"/>
              <a:t>Note:</a:t>
            </a:r>
            <a:r>
              <a:rPr lang="en-US" sz="1500" dirty="0"/>
              <a:t> The above is dealt with by Foreign Exchange Management (Possession and Retention of Foreign Currency) Regulations,2015 issued under </a:t>
            </a:r>
            <a:r>
              <a:rPr lang="pt-BR" sz="1500" dirty="0"/>
              <a:t>Notification No. FEMA 11 (R)/2015-RB dt. December 29, 2015 and </a:t>
            </a:r>
            <a:r>
              <a:rPr lang="en-US" sz="1500" dirty="0"/>
              <a:t> Foreign Exchange Management (Export &amp; Import of Currency) Regulations,2015 issued under </a:t>
            </a:r>
            <a:r>
              <a:rPr lang="pt-BR" sz="1500" dirty="0"/>
              <a:t>Notification No. FEMA 6 (R)/2015-RB dt. December 29, 2015</a:t>
            </a:r>
            <a:endParaRPr lang="en-US" sz="15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2001974559"/>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Content Placeholder 2"/>
          <p:cNvSpPr>
            <a:spLocks noGrp="1"/>
          </p:cNvSpPr>
          <p:nvPr>
            <p:ph idx="1"/>
          </p:nvPr>
        </p:nvSpPr>
        <p:spPr>
          <a:xfrm>
            <a:off x="1253613" y="1342104"/>
            <a:ext cx="10545097" cy="5134896"/>
          </a:xfrm>
        </p:spPr>
        <p:txBody>
          <a:bodyPr/>
          <a:lstStyle/>
          <a:p>
            <a:r>
              <a:rPr lang="en-US" sz="1600" b="1" u="sng" dirty="0" smtClean="0"/>
              <a:t>Overview of Legal framework</a:t>
            </a:r>
            <a:r>
              <a:rPr lang="en-US" sz="1600" b="1" dirty="0" smtClean="0"/>
              <a:t>:</a:t>
            </a:r>
            <a:endParaRPr lang="en-IN" sz="1600" dirty="0" smtClean="0"/>
          </a:p>
          <a:p>
            <a:endParaRPr lang="en-US" sz="1600" dirty="0" smtClean="0"/>
          </a:p>
          <a:p>
            <a:r>
              <a:rPr lang="en-IN" sz="1600" dirty="0" smtClean="0"/>
              <a:t>Investment in equity instruments by Person Resident outside India (“PROI”) in resident entities through issue or transfer of security is a Capital account transaction and the Government of India and Reserve Bank of India (‘RBI’) regulate this under FEMA, 1999.</a:t>
            </a:r>
          </a:p>
          <a:p>
            <a:endParaRPr lang="en-IN" sz="1600" dirty="0" smtClean="0"/>
          </a:p>
          <a:p>
            <a:r>
              <a:rPr lang="en-IN" sz="1600" dirty="0" smtClean="0"/>
              <a:t>Such investments, including downstream investments are governed by the Foreign Exchange Management (Non-Debt Instruments) Rules, 2019 dated 17.10.2019 (“NDI Rules”) which has superseded the Foreign Exchange Management (Transfer or Issue of Security by a person resident outside India) Regulations, 2017 issued under Notification No. FEMA 20(R)/2017-RB dated 07.11.2017</a:t>
            </a:r>
          </a:p>
          <a:p>
            <a:endParaRPr lang="en-IN" sz="1600" dirty="0" smtClean="0"/>
          </a:p>
          <a:p>
            <a:r>
              <a:rPr lang="en-IN" sz="1600" dirty="0" smtClean="0"/>
              <a:t>The procedural instructions are issued by the RBI vide A.P. (DIR Series) Circulars from time to time</a:t>
            </a:r>
          </a:p>
          <a:p>
            <a:endParaRPr lang="en-IN" sz="1600" dirty="0" smtClean="0"/>
          </a:p>
          <a:p>
            <a:endParaRPr lang="en-IN" sz="1600" dirty="0" smtClean="0"/>
          </a:p>
          <a:p>
            <a:pPr>
              <a:buNone/>
            </a:pPr>
            <a:r>
              <a:rPr lang="en-IN" sz="1600" dirty="0" smtClean="0"/>
              <a:t> </a:t>
            </a:r>
            <a:endParaRPr lang="en-US" sz="1600" dirty="0"/>
          </a:p>
        </p:txBody>
      </p:sp>
      <p:sp>
        <p:nvSpPr>
          <p:cNvPr id="44036" name="Date Placeholder 3"/>
          <p:cNvSpPr>
            <a:spLocks noGrp="1"/>
          </p:cNvSpPr>
          <p:nvPr>
            <p:ph type="dt" sz="quarter" idx="10"/>
          </p:nvPr>
        </p:nvSpPr>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p:txBody>
          <a:bodyPr/>
          <a:lstStyle/>
          <a:p>
            <a:pPr>
              <a:defRPr/>
            </a:pPr>
            <a:r>
              <a:rPr lang="en-US" dirty="0"/>
              <a:t>P. P. Shah &amp; Asso.</a:t>
            </a:r>
          </a:p>
        </p:txBody>
      </p:sp>
      <p:sp>
        <p:nvSpPr>
          <p:cNvPr id="44038" name="Slide Number Placeholder 5"/>
          <p:cNvSpPr>
            <a:spLocks noGrp="1"/>
          </p:cNvSpPr>
          <p:nvPr>
            <p:ph type="sldNum" sz="quarter" idx="12"/>
          </p:nvPr>
        </p:nvSpPr>
        <p:spPr/>
        <p:txBody>
          <a:bodyPr/>
          <a:lstStyle/>
          <a:p>
            <a:pPr>
              <a:defRPr/>
            </a:pPr>
            <a:fld id="{C09A8BDE-9A61-4F3D-A4DC-3B63232BC56F}" type="slidenum">
              <a:rPr lang="en-US" smtClean="0"/>
              <a:pPr>
                <a:defRPr/>
              </a:pPr>
              <a:t>110</a:t>
            </a:fld>
            <a:endParaRPr lang="en-US" dirty="0"/>
          </a:p>
        </p:txBody>
      </p:sp>
      <p:sp>
        <p:nvSpPr>
          <p:cNvPr id="7" name="Title 1"/>
          <p:cNvSpPr>
            <a:spLocks noGrp="1"/>
          </p:cNvSpPr>
          <p:nvPr>
            <p:ph type="title"/>
          </p:nvPr>
        </p:nvSpPr>
        <p:spPr>
          <a:xfrm>
            <a:off x="2674939" y="214315"/>
            <a:ext cx="7793037" cy="852487"/>
          </a:xfrm>
        </p:spPr>
        <p:txBody>
          <a:bodyPr/>
          <a:lstStyle/>
          <a:p>
            <a:pPr algn="ctr"/>
            <a:r>
              <a:rPr lang="en-US" sz="3200" dirty="0"/>
              <a:t>Case study- IX</a:t>
            </a:r>
          </a:p>
        </p:txBody>
      </p:sp>
    </p:spTree>
    <p:extLst>
      <p:ext uri="{BB962C8B-B14F-4D97-AF65-F5344CB8AC3E}">
        <p14:creationId xmlns:p14="http://schemas.microsoft.com/office/powerpoint/2010/main" xmlns="" val="392237223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Content Placeholder 2"/>
          <p:cNvSpPr>
            <a:spLocks noGrp="1"/>
          </p:cNvSpPr>
          <p:nvPr>
            <p:ph idx="1"/>
          </p:nvPr>
        </p:nvSpPr>
        <p:spPr>
          <a:xfrm>
            <a:off x="1224117" y="1194620"/>
            <a:ext cx="10545097" cy="5134896"/>
          </a:xfrm>
        </p:spPr>
        <p:txBody>
          <a:bodyPr/>
          <a:lstStyle/>
          <a:p>
            <a:r>
              <a:rPr lang="en-US" sz="1600" b="1" u="sng" dirty="0" smtClean="0"/>
              <a:t>Key definitions in NDI Rules</a:t>
            </a:r>
            <a:r>
              <a:rPr lang="en-US" sz="1600" b="1" dirty="0" smtClean="0"/>
              <a:t>:</a:t>
            </a:r>
            <a:endParaRPr lang="en-IN" sz="1600" dirty="0" smtClean="0"/>
          </a:p>
          <a:p>
            <a:endParaRPr lang="en-US" sz="1600" dirty="0" smtClean="0"/>
          </a:p>
          <a:p>
            <a:r>
              <a:rPr lang="en-IN" sz="1600" dirty="0" smtClean="0"/>
              <a:t>“Equity instruments” means equity shares, convertible debentures, preference shares and share warrants issued by an Indian company. “Convertible  debentures”  means  fully,  compulsorily  and  mandatorily  convertible debentures. “Preference shares” means fully, compulsorily and mandatorily convertible preference shares.</a:t>
            </a:r>
          </a:p>
          <a:p>
            <a:r>
              <a:rPr lang="en-IN" sz="1600" dirty="0" smtClean="0"/>
              <a:t>“FDI” or “Foreign Direct Investment” means investment through equity instruments by a person resident outside India in an unlisted Indian company; or in ten per cent or more of the post issue paid-up equity capital on a fully diluted basis of a listed Indian company;</a:t>
            </a:r>
          </a:p>
          <a:p>
            <a:r>
              <a:rPr lang="en-IN" sz="1600" dirty="0" smtClean="0"/>
              <a:t>“foreign investment” means any investment made by a person resident outside India on a repatriable basis in equity instruments of an Indian company or to the capital of a LLP</a:t>
            </a:r>
          </a:p>
          <a:p>
            <a:r>
              <a:rPr lang="en-IN" sz="1600" dirty="0" smtClean="0"/>
              <a:t>“downstream investment” shall mean investment made by an Indian entity which has total foreign investment in it, or an Investment Vehicle in the capital instruments or the capital, as the case may be, of another Indian entity</a:t>
            </a:r>
          </a:p>
          <a:p>
            <a:r>
              <a:rPr lang="en-IN" sz="1600" dirty="0" smtClean="0"/>
              <a:t>“indirect foreign investment” means downstream investment received by an Indian entity from another Indian entity (IE) which has received foreign investment and (i) the IE is not owned and  not controlled by resident Indian citizens or (ii) is owned or controlled by persons resident outside India;</a:t>
            </a:r>
          </a:p>
          <a:p>
            <a:r>
              <a:rPr lang="en-IN" sz="1600" dirty="0" smtClean="0"/>
              <a:t>“total foreign investment” means the total of foreign investment and indirect foreign investment and the same will be reckoned on a fully diluted basis</a:t>
            </a:r>
          </a:p>
          <a:p>
            <a:endParaRPr lang="en-IN" sz="1600" dirty="0" smtClean="0"/>
          </a:p>
          <a:p>
            <a:endParaRPr lang="en-IN" sz="1600" dirty="0" smtClean="0"/>
          </a:p>
          <a:p>
            <a:endParaRPr lang="en-IN" sz="1600" dirty="0" smtClean="0"/>
          </a:p>
          <a:p>
            <a:pPr>
              <a:buNone/>
            </a:pPr>
            <a:r>
              <a:rPr lang="en-IN" sz="1600" dirty="0" smtClean="0"/>
              <a:t> </a:t>
            </a:r>
            <a:endParaRPr lang="en-US" sz="1600" dirty="0"/>
          </a:p>
        </p:txBody>
      </p:sp>
      <p:sp>
        <p:nvSpPr>
          <p:cNvPr id="44036" name="Date Placeholder 3"/>
          <p:cNvSpPr>
            <a:spLocks noGrp="1"/>
          </p:cNvSpPr>
          <p:nvPr>
            <p:ph type="dt" sz="quarter" idx="10"/>
          </p:nvPr>
        </p:nvSpPr>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p:txBody>
          <a:bodyPr/>
          <a:lstStyle/>
          <a:p>
            <a:pPr>
              <a:defRPr/>
            </a:pPr>
            <a:r>
              <a:rPr lang="en-US" dirty="0"/>
              <a:t>P. P. Shah &amp; Asso.</a:t>
            </a:r>
          </a:p>
        </p:txBody>
      </p:sp>
      <p:sp>
        <p:nvSpPr>
          <p:cNvPr id="44038" name="Slide Number Placeholder 5"/>
          <p:cNvSpPr>
            <a:spLocks noGrp="1"/>
          </p:cNvSpPr>
          <p:nvPr>
            <p:ph type="sldNum" sz="quarter" idx="12"/>
          </p:nvPr>
        </p:nvSpPr>
        <p:spPr/>
        <p:txBody>
          <a:bodyPr/>
          <a:lstStyle/>
          <a:p>
            <a:pPr>
              <a:defRPr/>
            </a:pPr>
            <a:fld id="{C09A8BDE-9A61-4F3D-A4DC-3B63232BC56F}" type="slidenum">
              <a:rPr lang="en-US" smtClean="0"/>
              <a:pPr>
                <a:defRPr/>
              </a:pPr>
              <a:t>111</a:t>
            </a:fld>
            <a:endParaRPr lang="en-US" dirty="0"/>
          </a:p>
        </p:txBody>
      </p:sp>
      <p:sp>
        <p:nvSpPr>
          <p:cNvPr id="8" name="Title 1"/>
          <p:cNvSpPr>
            <a:spLocks noGrp="1"/>
          </p:cNvSpPr>
          <p:nvPr>
            <p:ph type="title"/>
          </p:nvPr>
        </p:nvSpPr>
        <p:spPr>
          <a:xfrm>
            <a:off x="2674939" y="214315"/>
            <a:ext cx="7793037" cy="852487"/>
          </a:xfrm>
        </p:spPr>
        <p:txBody>
          <a:bodyPr/>
          <a:lstStyle/>
          <a:p>
            <a:pPr algn="ctr"/>
            <a:r>
              <a:rPr lang="en-US" sz="3200" dirty="0"/>
              <a:t>Case study- IX</a:t>
            </a:r>
          </a:p>
        </p:txBody>
      </p:sp>
    </p:spTree>
    <p:extLst>
      <p:ext uri="{BB962C8B-B14F-4D97-AF65-F5344CB8AC3E}">
        <p14:creationId xmlns:p14="http://schemas.microsoft.com/office/powerpoint/2010/main" xmlns="" val="387944986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Content Placeholder 2"/>
          <p:cNvSpPr>
            <a:spLocks noGrp="1"/>
          </p:cNvSpPr>
          <p:nvPr>
            <p:ph idx="1"/>
          </p:nvPr>
        </p:nvSpPr>
        <p:spPr>
          <a:xfrm>
            <a:off x="1224117" y="1194620"/>
            <a:ext cx="10545097" cy="5134896"/>
          </a:xfrm>
        </p:spPr>
        <p:txBody>
          <a:bodyPr/>
          <a:lstStyle/>
          <a:p>
            <a:r>
              <a:rPr lang="en-US" sz="1600" b="1" u="sng" dirty="0" smtClean="0"/>
              <a:t>Important stipulations of Rule 23 relating to Downstream Investments</a:t>
            </a:r>
            <a:r>
              <a:rPr lang="en-US" sz="1600" b="1" dirty="0" smtClean="0"/>
              <a:t>:</a:t>
            </a:r>
            <a:endParaRPr lang="en-IN" sz="1600" dirty="0" smtClean="0"/>
          </a:p>
          <a:p>
            <a:endParaRPr lang="en-US" sz="1600" dirty="0" smtClean="0"/>
          </a:p>
          <a:p>
            <a:r>
              <a:rPr lang="en-IN" sz="1600" dirty="0" smtClean="0"/>
              <a:t>Indian entity which has received indirect foreign investment shall comply with the entry route, sectoral caps, pricing guidelines and other attendant conditions as applicable for foreign investment</a:t>
            </a:r>
          </a:p>
          <a:p>
            <a:endParaRPr lang="en-US" sz="1600" dirty="0" smtClean="0"/>
          </a:p>
          <a:p>
            <a:r>
              <a:rPr lang="en-IN" sz="1600" dirty="0" smtClean="0"/>
              <a:t>Downstream investment that is treated as indirect foreign investment for the investee entity shall be subject to the  following conditions, namely :- </a:t>
            </a:r>
          </a:p>
          <a:p>
            <a:pPr marL="722313" indent="-368300">
              <a:buNone/>
            </a:pPr>
            <a:r>
              <a:rPr lang="en-IN" sz="1600" dirty="0" smtClean="0"/>
              <a:t>(a)	downstream investment shall have the approval of the Board of Directors as also a shareholders’ Agreement, if any; </a:t>
            </a:r>
          </a:p>
          <a:p>
            <a:pPr marL="722313" indent="-368300">
              <a:buNone/>
            </a:pPr>
            <a:r>
              <a:rPr lang="en-IN" sz="1600" dirty="0" smtClean="0"/>
              <a:t>(b)	For  the  purpose  of  downstream  investment,  the  Indian  entity  making  the  downstream  investment  shall  bring  in requisite funds from abroad and not use funds borrowed in the domestic markets and the downstream investments may be made through internal accruals and for this purpose, internal accruals shall mean profits transferred  to reserve account after payment of taxes. Further raising of debt and its utilisation shall be in compliance with the Act, rules or regulations made there under</a:t>
            </a:r>
          </a:p>
          <a:p>
            <a:endParaRPr lang="en-US" sz="1600" dirty="0" smtClean="0"/>
          </a:p>
          <a:p>
            <a:pPr>
              <a:buNone/>
            </a:pPr>
            <a:endParaRPr lang="en-IN" sz="1600" dirty="0" smtClean="0"/>
          </a:p>
          <a:p>
            <a:endParaRPr lang="en-US" sz="1600" dirty="0" smtClean="0"/>
          </a:p>
          <a:p>
            <a:endParaRPr lang="en-IN" sz="1600" dirty="0" smtClean="0"/>
          </a:p>
          <a:p>
            <a:endParaRPr lang="en-IN" sz="1600" dirty="0" smtClean="0"/>
          </a:p>
          <a:p>
            <a:endParaRPr lang="en-IN" sz="1600" dirty="0" smtClean="0"/>
          </a:p>
          <a:p>
            <a:pPr>
              <a:buNone/>
            </a:pPr>
            <a:r>
              <a:rPr lang="en-IN" sz="1600" dirty="0" smtClean="0"/>
              <a:t> </a:t>
            </a:r>
            <a:endParaRPr lang="en-US" sz="1600" dirty="0"/>
          </a:p>
        </p:txBody>
      </p:sp>
      <p:sp>
        <p:nvSpPr>
          <p:cNvPr id="44036" name="Date Placeholder 3"/>
          <p:cNvSpPr>
            <a:spLocks noGrp="1"/>
          </p:cNvSpPr>
          <p:nvPr>
            <p:ph type="dt" sz="quarter" idx="10"/>
          </p:nvPr>
        </p:nvSpPr>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p:txBody>
          <a:bodyPr/>
          <a:lstStyle/>
          <a:p>
            <a:pPr>
              <a:defRPr/>
            </a:pPr>
            <a:r>
              <a:rPr lang="en-US" dirty="0"/>
              <a:t>P. P. Shah &amp; Asso.</a:t>
            </a:r>
          </a:p>
        </p:txBody>
      </p:sp>
      <p:sp>
        <p:nvSpPr>
          <p:cNvPr id="44038" name="Slide Number Placeholder 5"/>
          <p:cNvSpPr>
            <a:spLocks noGrp="1"/>
          </p:cNvSpPr>
          <p:nvPr>
            <p:ph type="sldNum" sz="quarter" idx="12"/>
          </p:nvPr>
        </p:nvSpPr>
        <p:spPr/>
        <p:txBody>
          <a:bodyPr/>
          <a:lstStyle/>
          <a:p>
            <a:pPr>
              <a:defRPr/>
            </a:pPr>
            <a:fld id="{C09A8BDE-9A61-4F3D-A4DC-3B63232BC56F}" type="slidenum">
              <a:rPr lang="en-US" smtClean="0"/>
              <a:pPr>
                <a:defRPr/>
              </a:pPr>
              <a:t>112</a:t>
            </a:fld>
            <a:endParaRPr lang="en-US" dirty="0"/>
          </a:p>
        </p:txBody>
      </p:sp>
      <p:sp>
        <p:nvSpPr>
          <p:cNvPr id="7" name="Title 1"/>
          <p:cNvSpPr>
            <a:spLocks noGrp="1"/>
          </p:cNvSpPr>
          <p:nvPr>
            <p:ph type="title"/>
          </p:nvPr>
        </p:nvSpPr>
        <p:spPr>
          <a:xfrm>
            <a:off x="2674939" y="214315"/>
            <a:ext cx="7793037" cy="852487"/>
          </a:xfrm>
        </p:spPr>
        <p:txBody>
          <a:bodyPr/>
          <a:lstStyle/>
          <a:p>
            <a:pPr algn="ctr"/>
            <a:r>
              <a:rPr lang="en-US" sz="3200" dirty="0"/>
              <a:t>Case study- IX</a:t>
            </a:r>
          </a:p>
        </p:txBody>
      </p:sp>
    </p:spTree>
    <p:extLst>
      <p:ext uri="{BB962C8B-B14F-4D97-AF65-F5344CB8AC3E}">
        <p14:creationId xmlns:p14="http://schemas.microsoft.com/office/powerpoint/2010/main" xmlns="" val="242339496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Content Placeholder 2"/>
          <p:cNvSpPr>
            <a:spLocks noGrp="1"/>
          </p:cNvSpPr>
          <p:nvPr>
            <p:ph idx="1"/>
          </p:nvPr>
        </p:nvSpPr>
        <p:spPr>
          <a:xfrm>
            <a:off x="1224117" y="1194620"/>
            <a:ext cx="10545097" cy="5134896"/>
          </a:xfrm>
        </p:spPr>
        <p:txBody>
          <a:bodyPr/>
          <a:lstStyle/>
          <a:p>
            <a:r>
              <a:rPr lang="en-US" sz="1500" b="1" u="sng" dirty="0" smtClean="0"/>
              <a:t>Discussions</a:t>
            </a:r>
            <a:r>
              <a:rPr lang="en-US" sz="1500" b="1" dirty="0" smtClean="0"/>
              <a:t>:</a:t>
            </a:r>
            <a:endParaRPr lang="en-IN" sz="1500" dirty="0" smtClean="0"/>
          </a:p>
          <a:p>
            <a:endParaRPr lang="en-US" sz="1500" dirty="0" smtClean="0"/>
          </a:p>
          <a:p>
            <a:r>
              <a:rPr lang="en-IN" sz="1500" dirty="0" smtClean="0"/>
              <a:t>From a plain, co-joint reading of the definitions of ‘foreign investment’, ‘equity instruments’, ‘total foreign investment’, ‘indirect foreign investment’ and ‘downstream investment’, it appears that the intent is to regulate investments in equity instruments by Indian entities with total foreign investment in other downstream Indian entities</a:t>
            </a:r>
          </a:p>
          <a:p>
            <a:endParaRPr lang="en-US" sz="1500" dirty="0" smtClean="0"/>
          </a:p>
          <a:p>
            <a:r>
              <a:rPr lang="en-US" sz="1500" dirty="0" smtClean="0"/>
              <a:t>Accordingly, it follows that if B. Co. is keen on investment in equity instruments of C. Co., then downstream investment rules would apply and hence such investment may be made by B. Co. either from (i) funds received from abroad, or (ii) from internal accruals represented by </a:t>
            </a:r>
            <a:r>
              <a:rPr lang="en-IN" sz="1500" dirty="0" smtClean="0"/>
              <a:t>profits transferred  to reserve account after payment of taxes, and not from funds borrowed in the domestic markets</a:t>
            </a:r>
          </a:p>
          <a:p>
            <a:endParaRPr lang="en-US" sz="1500" dirty="0" smtClean="0"/>
          </a:p>
          <a:p>
            <a:r>
              <a:rPr lang="en-US" sz="1500" dirty="0" smtClean="0"/>
              <a:t>Conversely, as downstream rules do not apply to debt instruments or investment in debt, B. Co. may fund C. Co. by way of giving loan or subscribing to non-convertible debentures / non-convertible preference shares of C. Co. </a:t>
            </a:r>
          </a:p>
          <a:p>
            <a:endParaRPr lang="en-US" sz="1500" dirty="0" smtClean="0"/>
          </a:p>
          <a:p>
            <a:r>
              <a:rPr lang="en-US" sz="1500" dirty="0" smtClean="0"/>
              <a:t>Such funding may be sourced by B. Co. through any mode of liquidity including domestic borrowings. As it is a lending between two resident companies, one may take a view that FEMA rules &amp; regulations relating to debt raising and funding do not apply to the lending by B. Co. to C. Co.</a:t>
            </a:r>
          </a:p>
          <a:p>
            <a:endParaRPr lang="en-US" sz="1500" dirty="0" smtClean="0"/>
          </a:p>
          <a:p>
            <a:r>
              <a:rPr lang="en-US" sz="1500" dirty="0" smtClean="0"/>
              <a:t>However, B. Co. should take care about applicability of NBFC rules in case its financial assets (including the  proposed loan / debt investment) exceeds 50% of total assets </a:t>
            </a:r>
            <a:r>
              <a:rPr lang="en-US" sz="1500" b="1" u="sng" dirty="0" smtClean="0"/>
              <a:t>and</a:t>
            </a:r>
            <a:r>
              <a:rPr lang="en-US" sz="1500" dirty="0" smtClean="0"/>
              <a:t> income from such financial assets exceeds 50% of total income.</a:t>
            </a:r>
            <a:endParaRPr lang="en-US" sz="1500" dirty="0"/>
          </a:p>
        </p:txBody>
      </p:sp>
      <p:sp>
        <p:nvSpPr>
          <p:cNvPr id="44036" name="Date Placeholder 3"/>
          <p:cNvSpPr>
            <a:spLocks noGrp="1"/>
          </p:cNvSpPr>
          <p:nvPr>
            <p:ph type="dt" sz="quarter" idx="10"/>
          </p:nvPr>
        </p:nvSpPr>
        <p:spPr>
          <a:xfrm>
            <a:off x="0" y="6400800"/>
            <a:ext cx="2540000" cy="457200"/>
          </a:xfrm>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a:xfrm>
            <a:off x="4876800" y="6400800"/>
            <a:ext cx="3860800" cy="457200"/>
          </a:xfrm>
        </p:spPr>
        <p:txBody>
          <a:bodyPr/>
          <a:lstStyle/>
          <a:p>
            <a:pPr>
              <a:defRPr/>
            </a:pPr>
            <a:r>
              <a:rPr lang="en-US" dirty="0"/>
              <a:t>P. P. Shah &amp; Asso.</a:t>
            </a:r>
          </a:p>
        </p:txBody>
      </p:sp>
      <p:sp>
        <p:nvSpPr>
          <p:cNvPr id="44038" name="Slide Number Placeholder 5"/>
          <p:cNvSpPr>
            <a:spLocks noGrp="1"/>
          </p:cNvSpPr>
          <p:nvPr>
            <p:ph type="sldNum" sz="quarter" idx="12"/>
          </p:nvPr>
        </p:nvSpPr>
        <p:spPr>
          <a:xfrm>
            <a:off x="9389533" y="6400800"/>
            <a:ext cx="2540000" cy="457200"/>
          </a:xfrm>
        </p:spPr>
        <p:txBody>
          <a:bodyPr/>
          <a:lstStyle/>
          <a:p>
            <a:pPr>
              <a:defRPr/>
            </a:pPr>
            <a:fld id="{C09A8BDE-9A61-4F3D-A4DC-3B63232BC56F}" type="slidenum">
              <a:rPr lang="en-US" smtClean="0"/>
              <a:pPr>
                <a:defRPr/>
              </a:pPr>
              <a:t>113</a:t>
            </a:fld>
            <a:endParaRPr lang="en-US" dirty="0"/>
          </a:p>
        </p:txBody>
      </p:sp>
      <p:sp>
        <p:nvSpPr>
          <p:cNvPr id="8" name="Title 1"/>
          <p:cNvSpPr>
            <a:spLocks noGrp="1"/>
          </p:cNvSpPr>
          <p:nvPr>
            <p:ph type="title"/>
          </p:nvPr>
        </p:nvSpPr>
        <p:spPr>
          <a:xfrm>
            <a:off x="2674939" y="214315"/>
            <a:ext cx="7793037" cy="852487"/>
          </a:xfrm>
        </p:spPr>
        <p:txBody>
          <a:bodyPr/>
          <a:lstStyle/>
          <a:p>
            <a:pPr algn="ctr"/>
            <a:r>
              <a:rPr lang="en-US" sz="3200" dirty="0"/>
              <a:t>Case study- IX</a:t>
            </a:r>
          </a:p>
        </p:txBody>
      </p:sp>
    </p:spTree>
    <p:extLst>
      <p:ext uri="{BB962C8B-B14F-4D97-AF65-F5344CB8AC3E}">
        <p14:creationId xmlns:p14="http://schemas.microsoft.com/office/powerpoint/2010/main" xmlns="" val="130226789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Content Placeholder 2"/>
          <p:cNvSpPr>
            <a:spLocks noGrp="1"/>
          </p:cNvSpPr>
          <p:nvPr>
            <p:ph idx="1"/>
          </p:nvPr>
        </p:nvSpPr>
        <p:spPr>
          <a:xfrm>
            <a:off x="1224117" y="1194620"/>
            <a:ext cx="10545097" cy="5134896"/>
          </a:xfrm>
        </p:spPr>
        <p:txBody>
          <a:bodyPr/>
          <a:lstStyle/>
          <a:p>
            <a:r>
              <a:rPr lang="en-US" sz="1600" b="1" u="sng" dirty="0" smtClean="0"/>
              <a:t>Discussions</a:t>
            </a:r>
            <a:r>
              <a:rPr lang="en-US" sz="1600" b="1" dirty="0" smtClean="0"/>
              <a:t>:</a:t>
            </a:r>
            <a:endParaRPr lang="en-IN" sz="1600" dirty="0" smtClean="0"/>
          </a:p>
          <a:p>
            <a:endParaRPr lang="en-US" sz="1600" dirty="0" smtClean="0"/>
          </a:p>
          <a:p>
            <a:r>
              <a:rPr lang="en-US" sz="1600" dirty="0" smtClean="0"/>
              <a:t>However, let us now strictly interpret the letter of the law and refer to the definition of ‘downstream investment’ which means </a:t>
            </a:r>
            <a:r>
              <a:rPr lang="en-IN" sz="1600" dirty="0" smtClean="0"/>
              <a:t>investment by an Indian entity (which has total foreign investment in it) in the </a:t>
            </a:r>
            <a:r>
              <a:rPr lang="en-IN" sz="1600" u="sng" dirty="0" smtClean="0"/>
              <a:t>capital instruments or the capital</a:t>
            </a:r>
            <a:r>
              <a:rPr lang="en-IN" sz="1600" dirty="0" smtClean="0"/>
              <a:t> of another Indian entity</a:t>
            </a:r>
            <a:endParaRPr lang="en-US" sz="1600" dirty="0" smtClean="0"/>
          </a:p>
          <a:p>
            <a:endParaRPr lang="en-US" sz="1600" dirty="0" smtClean="0"/>
          </a:p>
          <a:p>
            <a:r>
              <a:rPr lang="en-US" sz="1600" dirty="0" smtClean="0"/>
              <a:t>‘Capital instruments’ or ‘capital’ is not defined in the NDI Rules or in FEMA. As is generally understood, ‘capital’ refers to money that is invested in business assets and therefore includes all sources of capital including debt.  Investopedia also lists out four types of capital – equity capital, debt capital, working capital and trading capital thereby implying that debt raised for the business is part of ‘capital’.</a:t>
            </a:r>
          </a:p>
          <a:p>
            <a:endParaRPr lang="en-US" sz="1600" dirty="0" smtClean="0"/>
          </a:p>
          <a:p>
            <a:r>
              <a:rPr lang="en-US" sz="1600" dirty="0" smtClean="0"/>
              <a:t>If the above interpretation is adopted, the following emerges:</a:t>
            </a:r>
          </a:p>
          <a:p>
            <a:pPr>
              <a:buFont typeface="Wingdings" pitchFamily="2" charset="2"/>
              <a:buChar char="Ø"/>
            </a:pPr>
            <a:r>
              <a:rPr lang="en-US" sz="1600" dirty="0" smtClean="0"/>
              <a:t>B. Co. has received total foreign investment (i.e. in its equity instruments) from PROI. It has not received any indirect foreign investment</a:t>
            </a:r>
          </a:p>
          <a:p>
            <a:pPr>
              <a:buFont typeface="Wingdings" pitchFamily="2" charset="2"/>
              <a:buChar char="Ø"/>
            </a:pPr>
            <a:r>
              <a:rPr lang="en-US" sz="1600" dirty="0" smtClean="0"/>
              <a:t>B. Co. intends to make downstream investment in ‘debt instruments’ or ‘loan’ to C. Co. which is in nature of ‘capital instruments’ or ‘capital’ </a:t>
            </a:r>
          </a:p>
          <a:p>
            <a:pPr>
              <a:buFont typeface="Wingdings" pitchFamily="2" charset="2"/>
              <a:buChar char="Ø"/>
            </a:pPr>
            <a:r>
              <a:rPr lang="en-US" sz="1600" dirty="0" smtClean="0"/>
              <a:t>Therefore, downstream investment rules would apply to B. Co. and it would be required to fund the loan / debt investment in C. Co. only from funds received from abroad or from internal accruals and not from domestic borrowings.</a:t>
            </a:r>
            <a:endParaRPr lang="en-IN" sz="1600" dirty="0" smtClean="0"/>
          </a:p>
          <a:p>
            <a:endParaRPr lang="en-US" sz="1600" dirty="0" smtClean="0"/>
          </a:p>
          <a:p>
            <a:endParaRPr lang="en-IN" sz="1600" dirty="0" smtClean="0"/>
          </a:p>
          <a:p>
            <a:endParaRPr lang="en-IN" sz="1600" dirty="0" smtClean="0"/>
          </a:p>
          <a:p>
            <a:endParaRPr lang="en-IN" sz="1600" dirty="0" smtClean="0"/>
          </a:p>
          <a:p>
            <a:endParaRPr lang="en-IN" sz="1600" dirty="0" smtClean="0"/>
          </a:p>
          <a:p>
            <a:pPr>
              <a:buNone/>
            </a:pPr>
            <a:r>
              <a:rPr lang="en-IN" sz="1600" dirty="0" smtClean="0"/>
              <a:t> </a:t>
            </a:r>
            <a:endParaRPr lang="en-US" sz="1600" dirty="0"/>
          </a:p>
        </p:txBody>
      </p:sp>
      <p:sp>
        <p:nvSpPr>
          <p:cNvPr id="44036" name="Date Placeholder 3"/>
          <p:cNvSpPr>
            <a:spLocks noGrp="1"/>
          </p:cNvSpPr>
          <p:nvPr>
            <p:ph type="dt" sz="quarter" idx="10"/>
          </p:nvPr>
        </p:nvSpPr>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p:txBody>
          <a:bodyPr/>
          <a:lstStyle/>
          <a:p>
            <a:pPr>
              <a:defRPr/>
            </a:pPr>
            <a:r>
              <a:rPr lang="en-US" dirty="0"/>
              <a:t>P. P. Shah &amp; Asso.</a:t>
            </a:r>
          </a:p>
        </p:txBody>
      </p:sp>
      <p:sp>
        <p:nvSpPr>
          <p:cNvPr id="44038" name="Slide Number Placeholder 5"/>
          <p:cNvSpPr>
            <a:spLocks noGrp="1"/>
          </p:cNvSpPr>
          <p:nvPr>
            <p:ph type="sldNum" sz="quarter" idx="12"/>
          </p:nvPr>
        </p:nvSpPr>
        <p:spPr/>
        <p:txBody>
          <a:bodyPr/>
          <a:lstStyle/>
          <a:p>
            <a:pPr>
              <a:defRPr/>
            </a:pPr>
            <a:fld id="{C09A8BDE-9A61-4F3D-A4DC-3B63232BC56F}" type="slidenum">
              <a:rPr lang="en-US" smtClean="0"/>
              <a:pPr>
                <a:defRPr/>
              </a:pPr>
              <a:t>114</a:t>
            </a:fld>
            <a:endParaRPr lang="en-US" dirty="0"/>
          </a:p>
        </p:txBody>
      </p:sp>
      <p:sp>
        <p:nvSpPr>
          <p:cNvPr id="7" name="Title 1"/>
          <p:cNvSpPr>
            <a:spLocks noGrp="1"/>
          </p:cNvSpPr>
          <p:nvPr>
            <p:ph type="title"/>
          </p:nvPr>
        </p:nvSpPr>
        <p:spPr>
          <a:xfrm>
            <a:off x="2674939" y="214315"/>
            <a:ext cx="7793037" cy="852487"/>
          </a:xfrm>
        </p:spPr>
        <p:txBody>
          <a:bodyPr/>
          <a:lstStyle/>
          <a:p>
            <a:pPr algn="ctr"/>
            <a:r>
              <a:rPr lang="en-US" sz="3200" dirty="0"/>
              <a:t>Case study- IX</a:t>
            </a:r>
          </a:p>
        </p:txBody>
      </p:sp>
    </p:spTree>
    <p:extLst>
      <p:ext uri="{BB962C8B-B14F-4D97-AF65-F5344CB8AC3E}">
        <p14:creationId xmlns:p14="http://schemas.microsoft.com/office/powerpoint/2010/main" xmlns="" val="277066004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Title 1"/>
          <p:cNvSpPr>
            <a:spLocks noGrp="1"/>
          </p:cNvSpPr>
          <p:nvPr>
            <p:ph type="title"/>
          </p:nvPr>
        </p:nvSpPr>
        <p:spPr>
          <a:xfrm>
            <a:off x="2674940" y="214316"/>
            <a:ext cx="7793037" cy="852487"/>
          </a:xfrm>
        </p:spPr>
        <p:txBody>
          <a:bodyPr/>
          <a:lstStyle/>
          <a:p>
            <a:pPr algn="ctr"/>
            <a:r>
              <a:rPr lang="en-US" sz="3200" dirty="0"/>
              <a:t>Case study – </a:t>
            </a:r>
            <a:r>
              <a:rPr lang="en-US" sz="3200" dirty="0" smtClean="0"/>
              <a:t>X </a:t>
            </a:r>
            <a:endParaRPr lang="en-US" sz="3200" dirty="0"/>
          </a:p>
        </p:txBody>
      </p:sp>
      <p:sp>
        <p:nvSpPr>
          <p:cNvPr id="94211" name="Content Placeholder 2"/>
          <p:cNvSpPr>
            <a:spLocks noGrp="1"/>
          </p:cNvSpPr>
          <p:nvPr>
            <p:ph idx="1"/>
          </p:nvPr>
        </p:nvSpPr>
        <p:spPr>
          <a:xfrm>
            <a:off x="2286000" y="1295403"/>
            <a:ext cx="8193088" cy="4837113"/>
          </a:xfrm>
        </p:spPr>
        <p:txBody>
          <a:bodyPr/>
          <a:lstStyle/>
          <a:p>
            <a:r>
              <a:rPr lang="en-US" sz="1800" b="1" u="sng" dirty="0"/>
              <a:t>Borrowings by Indian company from Non resident promoter</a:t>
            </a:r>
          </a:p>
          <a:p>
            <a:pPr>
              <a:buFont typeface="Wingdings" pitchFamily="2" charset="2"/>
              <a:buNone/>
            </a:pPr>
            <a:r>
              <a:rPr lang="en-US" sz="1800" b="1" dirty="0"/>
              <a:t>     </a:t>
            </a:r>
            <a:r>
              <a:rPr lang="en-US" sz="1800" b="1" u="sng" dirty="0"/>
              <a:t> Background</a:t>
            </a:r>
            <a:endParaRPr lang="en-US" sz="1800" dirty="0"/>
          </a:p>
          <a:p>
            <a:pPr>
              <a:buFont typeface="Wingdings" pitchFamily="2" charset="2"/>
              <a:buNone/>
            </a:pPr>
            <a:r>
              <a:rPr lang="en-US" sz="1800" dirty="0"/>
              <a:t>       XYZ India Pvt. Ltd. ('XYZ') is a 74:26 joint venture between the ABC World Group and Indian entrepreneurs. XYZ India seeks to borrow funds from its non-resident promoters / majority shareholder including NRIs and use the same to make repayment to group companies. Dilution or change in shareholding pattern of XYZ India is not acceptable in the immediate future.</a:t>
            </a:r>
          </a:p>
          <a:p>
            <a:pPr>
              <a:buFont typeface="Wingdings" pitchFamily="2" charset="2"/>
              <a:buNone/>
            </a:pPr>
            <a:endParaRPr lang="en-US" sz="1800" dirty="0"/>
          </a:p>
          <a:p>
            <a:r>
              <a:rPr lang="en-US" sz="1800" b="1" u="sng" dirty="0"/>
              <a:t>Questions for consideration</a:t>
            </a:r>
            <a:endParaRPr lang="en-US" sz="1800" dirty="0"/>
          </a:p>
          <a:p>
            <a:r>
              <a:rPr lang="en-US" sz="1800" dirty="0"/>
              <a:t>Whether there are any issues under FEMA with regard to borrowing funds from non-resident promoter / majority shareholder in order to make repayment to group companies</a:t>
            </a:r>
          </a:p>
          <a:p>
            <a:r>
              <a:rPr lang="en-US" sz="1800" dirty="0"/>
              <a:t>Whether there are any other options / methods for raising funds from non-resident promoters in a manner that does not lead to dilution of the equity shareholding of Indian promoters</a:t>
            </a:r>
          </a:p>
          <a:p>
            <a:endParaRPr lang="en-US" sz="1800" dirty="0"/>
          </a:p>
          <a:p>
            <a:endParaRPr lang="en-US" sz="1800" u="sng" dirty="0"/>
          </a:p>
        </p:txBody>
      </p:sp>
      <p:sp>
        <p:nvSpPr>
          <p:cNvPr id="20484" name="Date Placeholder 3"/>
          <p:cNvSpPr>
            <a:spLocks noGrp="1"/>
          </p:cNvSpPr>
          <p:nvPr>
            <p:ph type="dt" sz="quarter" idx="10"/>
          </p:nvPr>
        </p:nvSpPr>
        <p:spPr/>
        <p:txBody>
          <a:bodyPr/>
          <a:lstStyle/>
          <a:p>
            <a:pPr>
              <a:defRPr/>
            </a:pPr>
            <a:r>
              <a:rPr lang="en-US" smtClean="0"/>
              <a:t>21 April, 2020</a:t>
            </a:r>
            <a:endParaRPr lang="en-US" dirty="0"/>
          </a:p>
        </p:txBody>
      </p:sp>
      <p:sp>
        <p:nvSpPr>
          <p:cNvPr id="20486" name="Slide Number Placeholder 5"/>
          <p:cNvSpPr>
            <a:spLocks noGrp="1"/>
          </p:cNvSpPr>
          <p:nvPr>
            <p:ph type="sldNum" sz="quarter" idx="12"/>
          </p:nvPr>
        </p:nvSpPr>
        <p:spPr/>
        <p:txBody>
          <a:bodyPr/>
          <a:lstStyle/>
          <a:p>
            <a:pPr>
              <a:defRPr/>
            </a:pPr>
            <a:fld id="{154D17D7-CFF8-4F2C-83C9-E35D42F587DD}" type="slidenum">
              <a:rPr lang="en-US" smtClean="0"/>
              <a:pPr>
                <a:defRPr/>
              </a:pPr>
              <a:t>115</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Title 1"/>
          <p:cNvSpPr>
            <a:spLocks noGrp="1"/>
          </p:cNvSpPr>
          <p:nvPr>
            <p:ph type="title"/>
          </p:nvPr>
        </p:nvSpPr>
        <p:spPr>
          <a:xfrm>
            <a:off x="2438401" y="152400"/>
            <a:ext cx="7793039" cy="852488"/>
          </a:xfrm>
        </p:spPr>
        <p:txBody>
          <a:bodyPr/>
          <a:lstStyle/>
          <a:p>
            <a:pPr algn="ctr"/>
            <a:r>
              <a:rPr lang="en-US" sz="3200" dirty="0"/>
              <a:t>Case study – </a:t>
            </a:r>
            <a:r>
              <a:rPr lang="en-US" sz="3200" dirty="0" smtClean="0"/>
              <a:t>X</a:t>
            </a:r>
            <a:endParaRPr lang="en-US" sz="3200" dirty="0"/>
          </a:p>
        </p:txBody>
      </p:sp>
      <p:sp>
        <p:nvSpPr>
          <p:cNvPr id="95235" name="Content Placeholder 2"/>
          <p:cNvSpPr>
            <a:spLocks noGrp="1"/>
          </p:cNvSpPr>
          <p:nvPr>
            <p:ph idx="1"/>
          </p:nvPr>
        </p:nvSpPr>
        <p:spPr>
          <a:xfrm>
            <a:off x="1752600" y="1143001"/>
            <a:ext cx="8726488" cy="4989513"/>
          </a:xfrm>
        </p:spPr>
        <p:txBody>
          <a:bodyPr/>
          <a:lstStyle/>
          <a:p>
            <a:r>
              <a:rPr lang="en-US" sz="1400" b="1" u="sng" dirty="0"/>
              <a:t>Overview of legal provision</a:t>
            </a:r>
            <a:endParaRPr lang="en-US" sz="1400" dirty="0"/>
          </a:p>
          <a:p>
            <a:r>
              <a:rPr lang="en-US" sz="1400" dirty="0"/>
              <a:t>Borrowings in foreign exchange by persons resident in India from non-residents attract the provisions stipulated in Foreign Exchange Management (Borrowing or Lending in Foreign Exchange) Regulations, 2000 issued under Notification No. FEMA 3(R)/2000-RB dated 17</a:t>
            </a:r>
            <a:r>
              <a:rPr lang="en-US" sz="1400" baseline="30000" dirty="0"/>
              <a:t>th</a:t>
            </a:r>
            <a:r>
              <a:rPr lang="en-US" sz="1400" dirty="0"/>
              <a:t> Dec 2018 as amended from time to time.</a:t>
            </a:r>
          </a:p>
          <a:p>
            <a:r>
              <a:rPr lang="en-US" sz="1400" dirty="0"/>
              <a:t>As per Para 4B (1) of FEMA 3(R), such foreign currency loans are permitted under the Automatic Route Scheme subject to the terms &amp; conditions specified in Schedule I to FEMA 3.</a:t>
            </a:r>
          </a:p>
          <a:p>
            <a:r>
              <a:rPr lang="en-US" sz="1400" dirty="0"/>
              <a:t>Schedule I stipulates various requirements on such external borrowings with regard to eligibility of borrowers, quantum of loans, type of permissible lenders, end-use purpose, interest rate, maturity, security, etc. to be used for all purpose except negative use. List given in 3(R) which includes:         Real Estate Activities, Equity Investment, Investment in capital Markets, Working capital loan (except if taken from foreign equity holder),Repayment of Rupee loans (except if taken from foreign equity holder),General corporate Purpose(except if taken from foreign equity holder),</a:t>
            </a:r>
          </a:p>
          <a:p>
            <a:pPr marL="0" indent="0">
              <a:buNone/>
            </a:pPr>
            <a:r>
              <a:rPr lang="en-US" sz="1400" dirty="0"/>
              <a:t>      On lending to entities for above mentioned activities</a:t>
            </a:r>
          </a:p>
          <a:p>
            <a:r>
              <a:rPr lang="en-US" sz="1400" dirty="0"/>
              <a:t>Further, such borrowings are permitted, inter alia, for investment (such as import of capital goods, new projects, modernisation/expansion) in real sector - industrial sector. However, it is specifically stipulates that borrowings shall not be utilised for on-lending, investments in stock market &amp; real estate business  and repayment of Rupee Loans.</a:t>
            </a:r>
          </a:p>
          <a:p>
            <a:r>
              <a:rPr lang="en-US" sz="1400" dirty="0"/>
              <a:t>As per the revised ECB framework, ECB proceeds can be used for general corporate purpose (including working capital),repayment of Rupee loans provided the ECB is raised from the direct / indirect equity holder or from a group company for a minimum average maturity of 5 years.</a:t>
            </a:r>
          </a:p>
          <a:p>
            <a:r>
              <a:rPr lang="en-US" sz="1400" dirty="0"/>
              <a:t>In view of the above, as XYZ India's fund requirement is from its direct shareholder for repayment of rupee loans, it would be permissible to borrow funds from non-resident promoters.</a:t>
            </a:r>
          </a:p>
          <a:p>
            <a:endParaRPr lang="en-US" sz="1400" dirty="0"/>
          </a:p>
          <a:p>
            <a:endParaRPr lang="en-US" sz="1400" dirty="0"/>
          </a:p>
          <a:p>
            <a:endParaRPr lang="en-US" sz="1400" dirty="0"/>
          </a:p>
        </p:txBody>
      </p:sp>
      <p:sp>
        <p:nvSpPr>
          <p:cNvPr id="21508" name="Date Placeholder 3"/>
          <p:cNvSpPr>
            <a:spLocks noGrp="1"/>
          </p:cNvSpPr>
          <p:nvPr>
            <p:ph type="dt" sz="quarter" idx="10"/>
          </p:nvPr>
        </p:nvSpPr>
        <p:spPr>
          <a:xfrm>
            <a:off x="1549400" y="6391118"/>
            <a:ext cx="2540000" cy="457200"/>
          </a:xfrm>
        </p:spPr>
        <p:txBody>
          <a:bodyPr/>
          <a:lstStyle/>
          <a:p>
            <a:pPr>
              <a:defRPr/>
            </a:pPr>
            <a:r>
              <a:rPr lang="en-US" smtClean="0"/>
              <a:t>21 April, 2020</a:t>
            </a:r>
            <a:endParaRPr lang="en-US" dirty="0"/>
          </a:p>
        </p:txBody>
      </p:sp>
      <p:sp>
        <p:nvSpPr>
          <p:cNvPr id="21510" name="Slide Number Placeholder 5"/>
          <p:cNvSpPr>
            <a:spLocks noGrp="1"/>
          </p:cNvSpPr>
          <p:nvPr>
            <p:ph type="sldNum" sz="quarter" idx="12"/>
          </p:nvPr>
        </p:nvSpPr>
        <p:spPr/>
        <p:txBody>
          <a:bodyPr/>
          <a:lstStyle/>
          <a:p>
            <a:pPr>
              <a:defRPr/>
            </a:pPr>
            <a:fld id="{51B9A3C3-2334-4668-B33E-ED9D346ACE24}" type="slidenum">
              <a:rPr lang="en-US" smtClean="0"/>
              <a:pPr>
                <a:defRPr/>
              </a:pPr>
              <a:t>116</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a:xfrm>
            <a:off x="2674940" y="214316"/>
            <a:ext cx="7793037" cy="852487"/>
          </a:xfrm>
        </p:spPr>
        <p:txBody>
          <a:bodyPr/>
          <a:lstStyle/>
          <a:p>
            <a:pPr algn="ctr"/>
            <a:r>
              <a:rPr lang="en-US" sz="3600" dirty="0"/>
              <a:t>Case study – </a:t>
            </a:r>
            <a:r>
              <a:rPr lang="en-US" sz="3600" dirty="0" smtClean="0"/>
              <a:t>X</a:t>
            </a:r>
            <a:endParaRPr lang="en-US" sz="3600" dirty="0"/>
          </a:p>
        </p:txBody>
      </p:sp>
      <p:sp>
        <p:nvSpPr>
          <p:cNvPr id="96259" name="Content Placeholder 2"/>
          <p:cNvSpPr>
            <a:spLocks noGrp="1"/>
          </p:cNvSpPr>
          <p:nvPr>
            <p:ph idx="1"/>
          </p:nvPr>
        </p:nvSpPr>
        <p:spPr>
          <a:xfrm>
            <a:off x="1970088" y="1189935"/>
            <a:ext cx="8497888" cy="5181600"/>
          </a:xfrm>
        </p:spPr>
        <p:txBody>
          <a:bodyPr/>
          <a:lstStyle/>
          <a:p>
            <a:r>
              <a:rPr lang="en-US" sz="1500" dirty="0"/>
              <a:t>Schedule II of FEMA 3(R)deals with Trade Credits not exceeding USD 50 million per import transaction.(Up to USD 150 million per import transaction for oil/gas refining &amp; marketing, airline and shipping companies) Such Trade Credits can be availed of, inter alia, from overseas supplier for import of items permissible under the Foreign Trade Policy ('FTP') with a maturity period of one year from date of shipment and linked to Operating cycle for Non capital goods and three years from date of shipment for Capital goods. Whether logistics services to shipping industry, such as those provided by XYZ India, fall under items permissible for import under FTP is a debatable issue and it could be explored by way of an application to RBI. However, even if permissible, it would be available only at the stage of import and not to overdues as is currently the situation with XYZ India's payments to group companies. Hence, the route of availing Trade Credits from overseas suppliers for making repayment to group companies is not feasible for current overdue payments. </a:t>
            </a:r>
          </a:p>
          <a:p>
            <a:endParaRPr lang="en-US" sz="1500" dirty="0"/>
          </a:p>
          <a:p>
            <a:r>
              <a:rPr lang="en-US" sz="1500" dirty="0"/>
              <a:t>Schedule </a:t>
            </a:r>
            <a:r>
              <a:rPr lang="en-US" altLang="en-US" sz="1500" dirty="0"/>
              <a:t>III of FEMA 3 deals with External commercial Lending to Borrowers outside India. An AD may  extend External commercial Lending in foreign exchange to a </a:t>
            </a:r>
            <a:r>
              <a:rPr lang="en-US" altLang="en-US" sz="1500" dirty="0" err="1"/>
              <a:t>forein</a:t>
            </a:r>
            <a:r>
              <a:rPr lang="en-US" altLang="en-US" sz="1500" dirty="0"/>
              <a:t> entity in which the Indian entity has made Overseas Direct Investment. A PRII may lend in foreign exchange out of funds held in his/her EEFC account, for trade related purposes to his/her overseas importer customer subject to such terms and conditions as stipulated by the Reserve Bank of India. Indian companies may grant loans in foreign exchange to the employees of their branches outside India for personal purposes provided that the loan shall be granted in accordance with the lender's Staff Welfare Scheme / Loan Rules and other terms and conditions as applicable to its staff resident in India and abroad.</a:t>
            </a:r>
            <a:endParaRPr lang="en-US" sz="1500" dirty="0"/>
          </a:p>
          <a:p>
            <a:endParaRPr lang="en-US" sz="1600" dirty="0"/>
          </a:p>
          <a:p>
            <a:endParaRPr lang="en-US" sz="1600" dirty="0"/>
          </a:p>
        </p:txBody>
      </p:sp>
      <p:sp>
        <p:nvSpPr>
          <p:cNvPr id="22532" name="Date Placeholder 3"/>
          <p:cNvSpPr>
            <a:spLocks noGrp="1"/>
          </p:cNvSpPr>
          <p:nvPr>
            <p:ph type="dt" sz="quarter" idx="10"/>
          </p:nvPr>
        </p:nvSpPr>
        <p:spPr/>
        <p:txBody>
          <a:bodyPr/>
          <a:lstStyle/>
          <a:p>
            <a:pPr>
              <a:defRPr/>
            </a:pPr>
            <a:r>
              <a:rPr lang="en-US" smtClean="0"/>
              <a:t>21 April, 2020</a:t>
            </a:r>
            <a:endParaRPr lang="en-US" dirty="0"/>
          </a:p>
        </p:txBody>
      </p:sp>
      <p:sp>
        <p:nvSpPr>
          <p:cNvPr id="22534" name="Slide Number Placeholder 5"/>
          <p:cNvSpPr>
            <a:spLocks noGrp="1"/>
          </p:cNvSpPr>
          <p:nvPr>
            <p:ph type="sldNum" sz="quarter" idx="12"/>
          </p:nvPr>
        </p:nvSpPr>
        <p:spPr/>
        <p:txBody>
          <a:bodyPr/>
          <a:lstStyle/>
          <a:p>
            <a:pPr>
              <a:defRPr/>
            </a:pPr>
            <a:fld id="{F49F5CD6-7B46-4AF1-B43B-DCDF2A901E3E}" type="slidenum">
              <a:rPr lang="en-US" smtClean="0"/>
              <a:pPr>
                <a:defRPr/>
              </a:pPr>
              <a:t>117</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2674940" y="214316"/>
            <a:ext cx="7793037" cy="852487"/>
          </a:xfrm>
        </p:spPr>
        <p:txBody>
          <a:bodyPr/>
          <a:lstStyle/>
          <a:p>
            <a:pPr algn="ctr"/>
            <a:r>
              <a:rPr lang="en-US" sz="3600" dirty="0"/>
              <a:t>Case study – </a:t>
            </a:r>
            <a:r>
              <a:rPr lang="en-US" sz="3600" dirty="0" smtClean="0"/>
              <a:t>X</a:t>
            </a:r>
            <a:endParaRPr lang="en-US" sz="3600" dirty="0"/>
          </a:p>
        </p:txBody>
      </p:sp>
      <p:sp>
        <p:nvSpPr>
          <p:cNvPr id="97283" name="Content Placeholder 2"/>
          <p:cNvSpPr>
            <a:spLocks noGrp="1"/>
          </p:cNvSpPr>
          <p:nvPr>
            <p:ph idx="1"/>
          </p:nvPr>
        </p:nvSpPr>
        <p:spPr>
          <a:xfrm>
            <a:off x="2133600" y="1219200"/>
            <a:ext cx="8345488" cy="4800600"/>
          </a:xfrm>
        </p:spPr>
        <p:txBody>
          <a:bodyPr/>
          <a:lstStyle/>
          <a:p>
            <a:r>
              <a:rPr lang="en-US" sz="1800" dirty="0"/>
              <a:t>Borrowing in Rupees from NRIs can be considered as per Reg. 5, in respect of NCD or schedule 7 in respect of public deposit scheme without any limit subject to new regulations.</a:t>
            </a:r>
          </a:p>
          <a:p>
            <a:pPr>
              <a:buFont typeface="Wingdings" pitchFamily="2" charset="2"/>
              <a:buNone/>
            </a:pPr>
            <a:endParaRPr lang="en-US" sz="1800" dirty="0"/>
          </a:p>
          <a:p>
            <a:r>
              <a:rPr lang="en-US" sz="1800" dirty="0"/>
              <a:t>In lieu of borrowings from non-resident promoters, funds may be raised by way of issue of shares or foreign currency convertible bonds (FCCB) in accordance with the Foreign Direct Investment Scheme specified in Schedule I to Foreign Exchange Management </a:t>
            </a:r>
            <a:r>
              <a:rPr lang="en-US" sz="1800" dirty="0" smtClean="0"/>
              <a:t>(Non Debt </a:t>
            </a:r>
            <a:r>
              <a:rPr lang="en-US" sz="1800" dirty="0"/>
              <a:t>Instruments) Regulations, 2019</a:t>
            </a:r>
            <a:r>
              <a:rPr lang="en-US" sz="1800" dirty="0" smtClean="0"/>
              <a:t>. </a:t>
            </a:r>
            <a:r>
              <a:rPr lang="en-US" sz="1800" dirty="0"/>
              <a:t>As issue of equity capital would result in dilution in shareholding of Indian promoters, FCCB’s may be issued. These FCCB’s could be convertible into a different class of equity shares with differential voting rights so as to not result in any significant dilution. Issue of shares with differential voting rights is permissible under section 43 of the Companies Act, 2013 read with the Companies (Share Capital and Debentures) Rules, 2014.</a:t>
            </a:r>
          </a:p>
          <a:p>
            <a:endParaRPr lang="en-US" sz="1800" dirty="0"/>
          </a:p>
          <a:p>
            <a:endParaRPr lang="en-US" sz="1800" dirty="0"/>
          </a:p>
        </p:txBody>
      </p:sp>
      <p:sp>
        <p:nvSpPr>
          <p:cNvPr id="22532" name="Date Placeholder 3"/>
          <p:cNvSpPr>
            <a:spLocks noGrp="1"/>
          </p:cNvSpPr>
          <p:nvPr>
            <p:ph type="dt" sz="quarter" idx="10"/>
          </p:nvPr>
        </p:nvSpPr>
        <p:spPr/>
        <p:txBody>
          <a:bodyPr/>
          <a:lstStyle/>
          <a:p>
            <a:pPr>
              <a:defRPr/>
            </a:pPr>
            <a:r>
              <a:rPr lang="en-US" smtClean="0"/>
              <a:t>21 April, 2020</a:t>
            </a:r>
            <a:endParaRPr lang="en-US" dirty="0"/>
          </a:p>
        </p:txBody>
      </p:sp>
      <p:sp>
        <p:nvSpPr>
          <p:cNvPr id="22534" name="Slide Number Placeholder 5"/>
          <p:cNvSpPr>
            <a:spLocks noGrp="1"/>
          </p:cNvSpPr>
          <p:nvPr>
            <p:ph type="sldNum" sz="quarter" idx="12"/>
          </p:nvPr>
        </p:nvSpPr>
        <p:spPr/>
        <p:txBody>
          <a:bodyPr/>
          <a:lstStyle/>
          <a:p>
            <a:pPr>
              <a:defRPr/>
            </a:pPr>
            <a:fld id="{23BEE5B3-E0F4-4CCB-80D4-54225BDCA4DB}" type="slidenum">
              <a:rPr lang="en-US" smtClean="0"/>
              <a:pPr>
                <a:defRPr/>
              </a:pPr>
              <a:t>118</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Title 1"/>
          <p:cNvSpPr>
            <a:spLocks noGrp="1"/>
          </p:cNvSpPr>
          <p:nvPr>
            <p:ph type="title"/>
          </p:nvPr>
        </p:nvSpPr>
        <p:spPr>
          <a:xfrm>
            <a:off x="2674940" y="214316"/>
            <a:ext cx="7793037" cy="852487"/>
          </a:xfrm>
        </p:spPr>
        <p:txBody>
          <a:bodyPr/>
          <a:lstStyle/>
          <a:p>
            <a:pPr algn="ctr"/>
            <a:r>
              <a:rPr lang="en-US" sz="3200" dirty="0"/>
              <a:t>Case study – </a:t>
            </a:r>
            <a:r>
              <a:rPr lang="en-US" sz="3200" dirty="0" smtClean="0"/>
              <a:t>X</a:t>
            </a:r>
            <a:endParaRPr lang="en-US" sz="3200" dirty="0"/>
          </a:p>
        </p:txBody>
      </p:sp>
      <p:sp>
        <p:nvSpPr>
          <p:cNvPr id="98307" name="Content Placeholder 2"/>
          <p:cNvSpPr>
            <a:spLocks noGrp="1"/>
          </p:cNvSpPr>
          <p:nvPr>
            <p:ph idx="1"/>
          </p:nvPr>
        </p:nvSpPr>
        <p:spPr>
          <a:xfrm>
            <a:off x="1905000" y="1143000"/>
            <a:ext cx="8534400" cy="5257800"/>
          </a:xfrm>
        </p:spPr>
        <p:txBody>
          <a:bodyPr/>
          <a:lstStyle/>
          <a:p>
            <a:r>
              <a:rPr lang="en-US" sz="1800" b="1" u="sng" dirty="0"/>
              <a:t>Applicability to case study</a:t>
            </a:r>
            <a:endParaRPr lang="en-US" sz="1800" dirty="0"/>
          </a:p>
          <a:p>
            <a:r>
              <a:rPr lang="en-US" sz="1800" dirty="0"/>
              <a:t> The questions raised by XYZ India may therefore be replied as under:</a:t>
            </a:r>
          </a:p>
          <a:p>
            <a:r>
              <a:rPr lang="en-US" sz="1800" dirty="0"/>
              <a:t> Q. (a) Whether there are any issues under FEMA with regard to borrowing funds from non-resident promoter / majority shareholder in order to make repayment to group companies</a:t>
            </a:r>
          </a:p>
          <a:p>
            <a:r>
              <a:rPr lang="en-US" sz="1800" dirty="0"/>
              <a:t> A. (a)   Borrowings from non-residents promoters( with direct shareholding of more than 25% and indirect shareholding of more than 51%)for repayment of rupee loans is allowed. As XYZ India's end-use purpose is for repayment to group companies, borrowings from non-resident promoters / majority shareholder is permissible</a:t>
            </a:r>
          </a:p>
          <a:p>
            <a:pPr>
              <a:buFont typeface="Wingdings" pitchFamily="2" charset="2"/>
              <a:buNone/>
            </a:pPr>
            <a:r>
              <a:rPr lang="en-US" sz="1800" dirty="0"/>
              <a:t>    </a:t>
            </a:r>
          </a:p>
          <a:p>
            <a:pPr>
              <a:buFont typeface="Wingdings" pitchFamily="2" charset="2"/>
              <a:buNone/>
            </a:pPr>
            <a:r>
              <a:rPr lang="en-US" sz="1800" dirty="0"/>
              <a:t>     As regards Trade Credits from overseas suppliers, its permissibility for import of services is debatable. Even if permitted, Trade Credit can be availed only at the time of import and not for overdue payments. </a:t>
            </a:r>
          </a:p>
        </p:txBody>
      </p:sp>
      <p:sp>
        <p:nvSpPr>
          <p:cNvPr id="23556" name="Date Placeholder 3"/>
          <p:cNvSpPr>
            <a:spLocks noGrp="1"/>
          </p:cNvSpPr>
          <p:nvPr>
            <p:ph type="dt" sz="quarter" idx="10"/>
          </p:nvPr>
        </p:nvSpPr>
        <p:spPr/>
        <p:txBody>
          <a:bodyPr/>
          <a:lstStyle/>
          <a:p>
            <a:pPr>
              <a:defRPr/>
            </a:pPr>
            <a:r>
              <a:rPr lang="en-US" smtClean="0"/>
              <a:t>21 April, 2020</a:t>
            </a:r>
            <a:endParaRPr lang="en-US" dirty="0"/>
          </a:p>
        </p:txBody>
      </p:sp>
      <p:sp>
        <p:nvSpPr>
          <p:cNvPr id="23558" name="Slide Number Placeholder 5"/>
          <p:cNvSpPr>
            <a:spLocks noGrp="1"/>
          </p:cNvSpPr>
          <p:nvPr>
            <p:ph type="sldNum" sz="quarter" idx="12"/>
          </p:nvPr>
        </p:nvSpPr>
        <p:spPr/>
        <p:txBody>
          <a:bodyPr/>
          <a:lstStyle/>
          <a:p>
            <a:pPr>
              <a:defRPr/>
            </a:pPr>
            <a:fld id="{377A2E39-B55C-4303-8288-1DAF7332D74E}" type="slidenum">
              <a:rPr lang="en-US" smtClean="0"/>
              <a:pPr>
                <a:defRPr/>
              </a:pPr>
              <a:t>119</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xfrm>
            <a:off x="1392767" y="6469821"/>
            <a:ext cx="2540000" cy="457200"/>
          </a:xfrm>
        </p:spPr>
        <p:txBody>
          <a:bodyPr/>
          <a:lstStyle/>
          <a:p>
            <a:pPr>
              <a:defRPr/>
            </a:pPr>
            <a:r>
              <a:rPr lang="en-US" smtClean="0"/>
              <a:t>21 April, 2020</a:t>
            </a:r>
            <a:endParaRPr lang="en-US" dirty="0"/>
          </a:p>
        </p:txBody>
      </p:sp>
      <p:sp>
        <p:nvSpPr>
          <p:cNvPr id="8195" name="Footer Placeholder 4"/>
          <p:cNvSpPr>
            <a:spLocks noGrp="1"/>
          </p:cNvSpPr>
          <p:nvPr>
            <p:ph type="ftr" sz="quarter" idx="11"/>
          </p:nvPr>
        </p:nvSpPr>
        <p:spPr>
          <a:xfrm>
            <a:off x="4809067" y="6400800"/>
            <a:ext cx="3860800" cy="457200"/>
          </a:xfrm>
        </p:spPr>
        <p:txBody>
          <a:bodyPr/>
          <a:lstStyle/>
          <a:p>
            <a:pPr>
              <a:defRPr/>
            </a:pPr>
            <a:r>
              <a:rPr lang="en-US" dirty="0" smtClean="0"/>
              <a:t>P. P. Shah &amp; Asso.</a:t>
            </a:r>
          </a:p>
        </p:txBody>
      </p:sp>
      <p:sp>
        <p:nvSpPr>
          <p:cNvPr id="8196" name="Slide Number Placeholder 5"/>
          <p:cNvSpPr>
            <a:spLocks noGrp="1"/>
          </p:cNvSpPr>
          <p:nvPr>
            <p:ph type="sldNum" sz="quarter" idx="12"/>
          </p:nvPr>
        </p:nvSpPr>
        <p:spPr>
          <a:xfrm>
            <a:off x="9534933" y="6400800"/>
            <a:ext cx="2540000" cy="457200"/>
          </a:xfrm>
        </p:spPr>
        <p:txBody>
          <a:bodyPr/>
          <a:lstStyle/>
          <a:p>
            <a:pPr>
              <a:defRPr/>
            </a:pPr>
            <a:fld id="{A99C179A-76A7-4B77-950C-279ADB174F97}" type="slidenum">
              <a:rPr lang="en-US" smtClean="0"/>
              <a:pPr>
                <a:defRPr/>
              </a:pPr>
              <a:t>12</a:t>
            </a:fld>
            <a:endParaRPr lang="en-US" dirty="0" smtClean="0"/>
          </a:p>
        </p:txBody>
      </p:sp>
      <p:sp>
        <p:nvSpPr>
          <p:cNvPr id="8197" name="Rectangle 4"/>
          <p:cNvSpPr>
            <a:spLocks noGrp="1" noChangeArrowheads="1"/>
          </p:cNvSpPr>
          <p:nvPr>
            <p:ph type="title"/>
          </p:nvPr>
        </p:nvSpPr>
        <p:spPr>
          <a:xfrm>
            <a:off x="1534585" y="214314"/>
            <a:ext cx="10390716" cy="1004887"/>
          </a:xfrm>
        </p:spPr>
        <p:txBody>
          <a:bodyPr/>
          <a:lstStyle/>
          <a:p>
            <a:pPr algn="ctr" eaLnBrk="1" hangingPunct="1"/>
            <a:r>
              <a:rPr lang="en-US" sz="2400" dirty="0" smtClean="0"/>
              <a:t>Section 46 of FEMA - amendments by Finance Act, 2015</a:t>
            </a:r>
          </a:p>
        </p:txBody>
      </p:sp>
      <p:sp>
        <p:nvSpPr>
          <p:cNvPr id="8198" name="Rectangle 5"/>
          <p:cNvSpPr>
            <a:spLocks noGrp="1" noChangeArrowheads="1"/>
          </p:cNvSpPr>
          <p:nvPr>
            <p:ph type="body" idx="1"/>
          </p:nvPr>
        </p:nvSpPr>
        <p:spPr>
          <a:xfrm>
            <a:off x="1016000" y="1219200"/>
            <a:ext cx="10871200" cy="5181600"/>
          </a:xfrm>
        </p:spPr>
        <p:txBody>
          <a:bodyPr/>
          <a:lstStyle/>
          <a:p>
            <a:endParaRPr lang="en-US" sz="1400" dirty="0" smtClean="0"/>
          </a:p>
          <a:p>
            <a:r>
              <a:rPr lang="en-US" sz="1400" dirty="0" smtClean="0"/>
              <a:t>Power to make rules</a:t>
            </a:r>
            <a:r>
              <a:rPr lang="en-US" sz="1400" dirty="0"/>
              <a:t>.—</a:t>
            </a:r>
          </a:p>
          <a:p>
            <a:r>
              <a:rPr lang="en-US" sz="1400" dirty="0"/>
              <a:t>(</a:t>
            </a:r>
            <a:r>
              <a:rPr lang="en-US" sz="1400" dirty="0" smtClean="0"/>
              <a:t>1) The Central Government may, by notification, make rules to carry out the provisions of this Act</a:t>
            </a:r>
          </a:p>
          <a:p>
            <a:endParaRPr lang="en-US" sz="1400" dirty="0" smtClean="0"/>
          </a:p>
          <a:p>
            <a:r>
              <a:rPr lang="en-US" sz="1400" dirty="0" smtClean="0"/>
              <a:t>(</a:t>
            </a:r>
            <a:r>
              <a:rPr lang="en-US" sz="1400" dirty="0"/>
              <a:t>2</a:t>
            </a:r>
            <a:r>
              <a:rPr lang="en-US" sz="1400" dirty="0" smtClean="0"/>
              <a:t>) Without prejudice to the generality of the foregoing power, such rules may provide for,—</a:t>
            </a:r>
          </a:p>
          <a:p>
            <a:endParaRPr lang="en-US" sz="1400" dirty="0" smtClean="0"/>
          </a:p>
          <a:p>
            <a:r>
              <a:rPr lang="en-US" sz="1400" dirty="0" smtClean="0"/>
              <a:t>(</a:t>
            </a:r>
            <a:r>
              <a:rPr lang="en-US" sz="1400" dirty="0"/>
              <a:t>a</a:t>
            </a:r>
            <a:r>
              <a:rPr lang="en-US" sz="1400" dirty="0" smtClean="0"/>
              <a:t>) the imposition of reasonable restrictions on current account transactions under section 5</a:t>
            </a:r>
            <a:r>
              <a:rPr lang="en-US" sz="1400" dirty="0"/>
              <a:t>;</a:t>
            </a:r>
          </a:p>
          <a:p>
            <a:endParaRPr lang="en-US" sz="1400" b="1" dirty="0" smtClean="0"/>
          </a:p>
          <a:p>
            <a:r>
              <a:rPr lang="en-US" sz="1400" b="1" dirty="0" smtClean="0"/>
              <a:t>(aa) the instruments which are determined to be debt instruments under sub-section(7) of section 6</a:t>
            </a:r>
            <a:r>
              <a:rPr lang="en-US" sz="1400" b="1" dirty="0"/>
              <a:t>;</a:t>
            </a:r>
            <a:endParaRPr lang="en-US" sz="1400" dirty="0"/>
          </a:p>
          <a:p>
            <a:endParaRPr lang="en-US" sz="1400" b="1" dirty="0" smtClean="0"/>
          </a:p>
          <a:p>
            <a:r>
              <a:rPr lang="en-US" sz="1400" b="1" dirty="0" smtClean="0"/>
              <a:t>(</a:t>
            </a:r>
            <a:r>
              <a:rPr lang="en-US" sz="1400" b="1" dirty="0"/>
              <a:t>ab</a:t>
            </a:r>
            <a:r>
              <a:rPr lang="en-US" sz="1400" b="1" dirty="0" smtClean="0"/>
              <a:t>) the permissible classes of capital account transactions in accordance with sub-section(2A) of section 6, the limits of admissibility of foreign exchange, and the prohibition, restriction or regulation of such transactions</a:t>
            </a:r>
            <a:r>
              <a:rPr lang="en-US" sz="1400" b="1" dirty="0"/>
              <a:t>;”;</a:t>
            </a:r>
            <a:endParaRPr lang="en-US" sz="1400" dirty="0"/>
          </a:p>
          <a:p>
            <a:endParaRPr lang="en-US" sz="1400" b="1" dirty="0" smtClean="0"/>
          </a:p>
          <a:p>
            <a:r>
              <a:rPr lang="en-US" sz="1400" b="1" dirty="0" smtClean="0"/>
              <a:t>(gg)the aggregate value of foreign exchange referred  to in subsection (1) of section 37A</a:t>
            </a:r>
            <a:endParaRPr lang="en-US" sz="1400" dirty="0"/>
          </a:p>
          <a:p>
            <a:endParaRPr lang="en-US" sz="1400" dirty="0" smtClean="0"/>
          </a:p>
        </p:txBody>
      </p:sp>
    </p:spTree>
    <p:extLst>
      <p:ext uri="{BB962C8B-B14F-4D97-AF65-F5344CB8AC3E}">
        <p14:creationId xmlns:p14="http://schemas.microsoft.com/office/powerpoint/2010/main" xmlns="" val="1209824367"/>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a:xfrm>
            <a:off x="2674940" y="214316"/>
            <a:ext cx="7793037" cy="852487"/>
          </a:xfrm>
        </p:spPr>
        <p:txBody>
          <a:bodyPr/>
          <a:lstStyle/>
          <a:p>
            <a:pPr algn="ctr"/>
            <a:r>
              <a:rPr lang="en-US" sz="3200" dirty="0"/>
              <a:t>Case study – </a:t>
            </a:r>
            <a:r>
              <a:rPr lang="en-US" sz="3200" dirty="0" smtClean="0"/>
              <a:t>X</a:t>
            </a:r>
            <a:endParaRPr lang="en-US" sz="3200" dirty="0"/>
          </a:p>
        </p:txBody>
      </p:sp>
      <p:sp>
        <p:nvSpPr>
          <p:cNvPr id="99331" name="Content Placeholder 2"/>
          <p:cNvSpPr>
            <a:spLocks noGrp="1"/>
          </p:cNvSpPr>
          <p:nvPr>
            <p:ph idx="1"/>
          </p:nvPr>
        </p:nvSpPr>
        <p:spPr>
          <a:xfrm>
            <a:off x="2133600" y="1447800"/>
            <a:ext cx="8001000" cy="4800600"/>
          </a:xfrm>
        </p:spPr>
        <p:txBody>
          <a:bodyPr/>
          <a:lstStyle/>
          <a:p>
            <a:r>
              <a:rPr lang="en-US" sz="2000" dirty="0"/>
              <a:t>Q. (b) Whether there are any other options / methods for raising funds from non-resident promoters in a manner that does not lead to dilution of the equity shareholding of Indian promoters</a:t>
            </a:r>
          </a:p>
          <a:p>
            <a:r>
              <a:rPr lang="en-US" sz="2000" dirty="0"/>
              <a:t>A. (b)  Compulsorily Convertible Debentures may be issued that are convertible into a different class of equity shares with differential voting rights as this method would not lead to any signification dilution in shareholding in near future of Indian promoters.</a:t>
            </a:r>
          </a:p>
          <a:p>
            <a:endParaRPr lang="en-US" sz="2000" dirty="0"/>
          </a:p>
        </p:txBody>
      </p:sp>
      <p:sp>
        <p:nvSpPr>
          <p:cNvPr id="23556" name="Date Placeholder 3"/>
          <p:cNvSpPr>
            <a:spLocks noGrp="1"/>
          </p:cNvSpPr>
          <p:nvPr>
            <p:ph type="dt" sz="quarter" idx="10"/>
          </p:nvPr>
        </p:nvSpPr>
        <p:spPr/>
        <p:txBody>
          <a:bodyPr/>
          <a:lstStyle/>
          <a:p>
            <a:pPr>
              <a:defRPr/>
            </a:pPr>
            <a:r>
              <a:rPr lang="en-US" smtClean="0"/>
              <a:t>21 April, 2020</a:t>
            </a:r>
            <a:endParaRPr lang="en-US" dirty="0"/>
          </a:p>
        </p:txBody>
      </p:sp>
      <p:sp>
        <p:nvSpPr>
          <p:cNvPr id="23558" name="Slide Number Placeholder 5"/>
          <p:cNvSpPr>
            <a:spLocks noGrp="1"/>
          </p:cNvSpPr>
          <p:nvPr>
            <p:ph type="sldNum" sz="quarter" idx="12"/>
          </p:nvPr>
        </p:nvSpPr>
        <p:spPr/>
        <p:txBody>
          <a:bodyPr/>
          <a:lstStyle/>
          <a:p>
            <a:pPr>
              <a:defRPr/>
            </a:pPr>
            <a:fld id="{DE23F567-1415-4A73-AD7A-558B42F895F9}" type="slidenum">
              <a:rPr lang="en-US" smtClean="0"/>
              <a:pPr>
                <a:defRPr/>
              </a:pPr>
              <a:t>120</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p:txBody>
          <a:bodyPr/>
          <a:lstStyle/>
          <a:p>
            <a:pPr>
              <a:defRPr/>
            </a:pPr>
            <a:r>
              <a:rPr lang="en-US" smtClean="0"/>
              <a:t>21 April, 2020</a:t>
            </a:r>
            <a:endParaRPr lang="en-US" dirty="0"/>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121</a:t>
            </a:fld>
            <a:endParaRPr lang="en-US" dirty="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a:effectLst>
                  <a:outerShdw blurRad="38100" dist="38100" dir="2700000" algn="tl">
                    <a:srgbClr val="C0C0C0"/>
                  </a:outerShdw>
                </a:effectLst>
              </a:rPr>
              <a:t>Thank You</a:t>
            </a:r>
          </a:p>
        </p:txBody>
      </p:sp>
      <p:sp>
        <p:nvSpPr>
          <p:cNvPr id="3" name="Footer Placeholder 2"/>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13</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algn="ctr" eaLnBrk="1" hangingPunct="1"/>
            <a:r>
              <a:rPr lang="en-US" sz="3600" dirty="0"/>
              <a:t>Important Definitions under FEMA</a:t>
            </a:r>
          </a:p>
        </p:txBody>
      </p:sp>
      <p:sp>
        <p:nvSpPr>
          <p:cNvPr id="8198" name="Rectangle 5"/>
          <p:cNvSpPr>
            <a:spLocks noGrp="1" noChangeArrowheads="1"/>
          </p:cNvSpPr>
          <p:nvPr>
            <p:ph type="body" idx="1"/>
          </p:nvPr>
        </p:nvSpPr>
        <p:spPr>
          <a:xfrm>
            <a:off x="2286000" y="1219200"/>
            <a:ext cx="8153400" cy="5181600"/>
          </a:xfrm>
        </p:spPr>
        <p:txBody>
          <a:bodyPr/>
          <a:lstStyle/>
          <a:p>
            <a:pPr eaLnBrk="1" hangingPunct="1"/>
            <a:r>
              <a:rPr lang="en-US" sz="1800" dirty="0"/>
              <a:t>S. 2(e) “capital account transaction" means a transaction which alters the assets or liabilities, including contingent liabilities, outside India of persons resident in India or assets or liabilities in India of persons resident outside India, and includes transactions referred to in sub- section (3) of section 6</a:t>
            </a:r>
          </a:p>
          <a:p>
            <a:pPr eaLnBrk="1" hangingPunct="1">
              <a:buNone/>
            </a:pPr>
            <a:endParaRPr lang="en-US" sz="1800" dirty="0"/>
          </a:p>
          <a:p>
            <a:r>
              <a:rPr lang="en-US" sz="1800" dirty="0"/>
              <a:t>S. 2(j) “current account transaction" means a transaction other than a capital account transaction and without prejudice to the generality of the foregoing such transaction includes,- </a:t>
            </a:r>
          </a:p>
          <a:p>
            <a:r>
              <a:rPr lang="en-US" sz="1800" dirty="0"/>
              <a:t>(i) payments due in connection with foreign trade, other current business, services, and short- term banking and credit facilities in the ordinary course of business, </a:t>
            </a:r>
          </a:p>
          <a:p>
            <a:r>
              <a:rPr lang="en-US" sz="1800" dirty="0"/>
              <a:t>(ii) payments due as interest on loans and as net income from investments, </a:t>
            </a:r>
          </a:p>
          <a:p>
            <a:r>
              <a:rPr lang="en-US" sz="1800" dirty="0"/>
              <a:t>(iii) remittances for living expenses of parents, spouse and children residing abroad, and </a:t>
            </a:r>
          </a:p>
          <a:p>
            <a:r>
              <a:rPr lang="en-US" sz="1800" dirty="0"/>
              <a:t>(iv) expenses in connection with foreign travel, education and medical care of parents, spouse and children</a:t>
            </a: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4158829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14</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eaLnBrk="1" hangingPunct="1"/>
            <a:r>
              <a:rPr lang="en-US" sz="2800" dirty="0"/>
              <a:t>Relevance of Capital Account &amp; Current Account Transactions</a:t>
            </a:r>
          </a:p>
        </p:txBody>
      </p:sp>
      <p:sp>
        <p:nvSpPr>
          <p:cNvPr id="8198" name="Rectangle 5"/>
          <p:cNvSpPr>
            <a:spLocks noGrp="1" noChangeArrowheads="1"/>
          </p:cNvSpPr>
          <p:nvPr>
            <p:ph type="body" idx="1"/>
          </p:nvPr>
        </p:nvSpPr>
        <p:spPr>
          <a:xfrm>
            <a:off x="2286000" y="1219200"/>
            <a:ext cx="8153400" cy="5181600"/>
          </a:xfrm>
        </p:spPr>
        <p:txBody>
          <a:bodyPr/>
          <a:lstStyle/>
          <a:p>
            <a:pPr eaLnBrk="1" hangingPunct="1"/>
            <a:endParaRPr lang="en-US" sz="1800" dirty="0"/>
          </a:p>
          <a:p>
            <a:pPr eaLnBrk="1" hangingPunct="1"/>
            <a:r>
              <a:rPr lang="en-US" sz="1800" b="1" dirty="0"/>
              <a:t>Capital account transactions are prohibited unless generally permitted </a:t>
            </a:r>
          </a:p>
          <a:p>
            <a:pPr eaLnBrk="1" hangingPunct="1">
              <a:buNone/>
            </a:pPr>
            <a:endParaRPr lang="en-US" sz="1800" b="1" dirty="0"/>
          </a:p>
          <a:p>
            <a:r>
              <a:rPr lang="en-US" sz="1800" b="1" dirty="0"/>
              <a:t>Current account transactions are freely permitted unless prohibited</a:t>
            </a:r>
          </a:p>
          <a:p>
            <a:endParaRPr lang="en-US" sz="1800" dirty="0"/>
          </a:p>
          <a:p>
            <a:r>
              <a:rPr lang="en-US" sz="1800" dirty="0"/>
              <a:t>Capital Account transactions are covered (PRIIs in Schedule I; PROIs in Schedule II) of Foreign Exchange Management (Permissible Capital Account Transactions) Regulations, 2000 issued vide Notification No. FEMA 1/2000-RB dated 3rd May 2000.</a:t>
            </a:r>
          </a:p>
          <a:p>
            <a:endParaRPr lang="en-US" sz="1800" dirty="0"/>
          </a:p>
          <a:p>
            <a:r>
              <a:rPr lang="en-US" sz="1800" dirty="0"/>
              <a:t>Current Account transactions are more specifically covered in Schedule I, II &amp; III of Foreign Exchange Management (Current Account Transactions) Rules, 2000.</a:t>
            </a: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4186591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674940" y="112298"/>
            <a:ext cx="7793037" cy="954505"/>
          </a:xfrm>
        </p:spPr>
        <p:txBody>
          <a:bodyPr/>
          <a:lstStyle/>
          <a:p>
            <a:r>
              <a:rPr lang="en-US" sz="3200" dirty="0"/>
              <a:t>Current Account vs Capital Account transactions</a:t>
            </a:r>
          </a:p>
        </p:txBody>
      </p:sp>
      <p:sp>
        <p:nvSpPr>
          <p:cNvPr id="33795" name="Content Placeholder 2"/>
          <p:cNvSpPr>
            <a:spLocks noGrp="1"/>
          </p:cNvSpPr>
          <p:nvPr>
            <p:ph idx="1"/>
          </p:nvPr>
        </p:nvSpPr>
        <p:spPr>
          <a:xfrm>
            <a:off x="2209800" y="1295400"/>
            <a:ext cx="8305800" cy="5189806"/>
          </a:xfrm>
        </p:spPr>
        <p:txBody>
          <a:bodyPr/>
          <a:lstStyle/>
          <a:p>
            <a:endParaRPr lang="en-US" sz="1600" dirty="0"/>
          </a:p>
          <a:p>
            <a:r>
              <a:rPr lang="en-US" sz="1600" b="1" dirty="0"/>
              <a:t>Current Account </a:t>
            </a:r>
            <a:r>
              <a:rPr lang="en-US" sz="1600" b="1" u="sng" dirty="0"/>
              <a:t>OR</a:t>
            </a:r>
            <a:r>
              <a:rPr lang="en-US" sz="1600" b="1" dirty="0"/>
              <a:t> Capital Account?</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200" dirty="0"/>
          </a:p>
        </p:txBody>
      </p:sp>
      <p:sp>
        <p:nvSpPr>
          <p:cNvPr id="29700"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29702" name="Slide Number Placeholder 5"/>
          <p:cNvSpPr>
            <a:spLocks noGrp="1"/>
          </p:cNvSpPr>
          <p:nvPr>
            <p:ph type="sldNum" sz="quarter" idx="12"/>
          </p:nvPr>
        </p:nvSpPr>
        <p:spPr/>
        <p:txBody>
          <a:bodyPr/>
          <a:lstStyle/>
          <a:p>
            <a:pPr fontAlgn="base">
              <a:spcBef>
                <a:spcPct val="0"/>
              </a:spcBef>
              <a:spcAft>
                <a:spcPct val="0"/>
              </a:spcAft>
              <a:defRPr/>
            </a:pPr>
            <a:fld id="{0B24F23D-DAC6-4D73-A714-5E81E00025B9}" type="slidenum">
              <a:rPr lang="en-US">
                <a:solidFill>
                  <a:srgbClr val="000000"/>
                </a:solidFill>
                <a:latin typeface="Tahoma" pitchFamily="34" charset="0"/>
              </a:rPr>
              <a:pPr fontAlgn="base">
                <a:spcBef>
                  <a:spcPct val="0"/>
                </a:spcBef>
                <a:spcAft>
                  <a:spcPct val="0"/>
                </a:spcAft>
                <a:defRPr/>
              </a:pPr>
              <a:t>15</a:t>
            </a:fld>
            <a:endParaRPr lang="en-US" dirty="0">
              <a:solidFill>
                <a:srgbClr val="000000"/>
              </a:solidFill>
              <a:latin typeface="Tahoma"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4015772626"/>
              </p:ext>
            </p:extLst>
          </p:nvPr>
        </p:nvGraphicFramePr>
        <p:xfrm>
          <a:off x="2209802" y="1973776"/>
          <a:ext cx="7937695" cy="4302760"/>
        </p:xfrm>
        <a:graphic>
          <a:graphicData uri="http://schemas.openxmlformats.org/drawingml/2006/table">
            <a:tbl>
              <a:tblPr firstRow="1" bandRow="1">
                <a:tableStyleId>{5C22544A-7EE6-4342-B048-85BDC9FD1C3A}</a:tableStyleId>
              </a:tblPr>
              <a:tblGrid>
                <a:gridCol w="2645899">
                  <a:extLst>
                    <a:ext uri="{9D8B030D-6E8A-4147-A177-3AD203B41FA5}">
                      <a16:colId xmlns="" xmlns:a16="http://schemas.microsoft.com/office/drawing/2014/main" val="20000"/>
                    </a:ext>
                  </a:extLst>
                </a:gridCol>
                <a:gridCol w="1689080">
                  <a:extLst>
                    <a:ext uri="{9D8B030D-6E8A-4147-A177-3AD203B41FA5}">
                      <a16:colId xmlns="" xmlns:a16="http://schemas.microsoft.com/office/drawing/2014/main" val="20001"/>
                    </a:ext>
                  </a:extLst>
                </a:gridCol>
                <a:gridCol w="3602716">
                  <a:extLst>
                    <a:ext uri="{9D8B030D-6E8A-4147-A177-3AD203B41FA5}">
                      <a16:colId xmlns="" xmlns:a16="http://schemas.microsoft.com/office/drawing/2014/main" val="20002"/>
                    </a:ext>
                  </a:extLst>
                </a:gridCol>
              </a:tblGrid>
              <a:tr h="370840">
                <a:tc>
                  <a:txBody>
                    <a:bodyPr/>
                    <a:lstStyle/>
                    <a:p>
                      <a:pPr algn="ctr"/>
                      <a:r>
                        <a:rPr lang="en-US" sz="1600" dirty="0">
                          <a:solidFill>
                            <a:schemeClr val="tx1"/>
                          </a:solidFill>
                        </a:rPr>
                        <a:t>Transaction</a:t>
                      </a:r>
                      <a:endParaRPr lang="en-US" sz="1600" dirty="0">
                        <a:solidFill>
                          <a:schemeClr val="tx1"/>
                        </a:solidFill>
                        <a:latin typeface="Calibri" panose="020F0502020204030204" pitchFamily="34" charset="0"/>
                      </a:endParaRPr>
                    </a:p>
                  </a:txBody>
                  <a:tcPr/>
                </a:tc>
                <a:tc>
                  <a:txBody>
                    <a:bodyPr/>
                    <a:lstStyle/>
                    <a:p>
                      <a:pPr algn="ctr"/>
                      <a:r>
                        <a:rPr lang="en-US" sz="1600" dirty="0">
                          <a:solidFill>
                            <a:schemeClr val="tx1"/>
                          </a:solidFill>
                        </a:rPr>
                        <a:t>Type</a:t>
                      </a:r>
                      <a:endParaRPr lang="en-US" sz="1600" dirty="0">
                        <a:solidFill>
                          <a:schemeClr val="tx1"/>
                        </a:solidFill>
                        <a:latin typeface="Calibri" panose="020F0502020204030204" pitchFamily="34" charset="0"/>
                      </a:endParaRPr>
                    </a:p>
                  </a:txBody>
                  <a:tcPr/>
                </a:tc>
                <a:tc>
                  <a:txBody>
                    <a:bodyPr/>
                    <a:lstStyle/>
                    <a:p>
                      <a:pPr algn="ctr"/>
                      <a:r>
                        <a:rPr lang="en-US" sz="1600" dirty="0">
                          <a:solidFill>
                            <a:schemeClr val="tx1"/>
                          </a:solidFill>
                        </a:rPr>
                        <a:t>Reasons</a:t>
                      </a:r>
                      <a:endParaRPr lang="en-US" sz="1600" dirty="0">
                        <a:solidFill>
                          <a:schemeClr val="tx1"/>
                        </a:solidFill>
                        <a:latin typeface="Calibri" panose="020F0502020204030204" pitchFamily="34" charset="0"/>
                      </a:endParaRPr>
                    </a:p>
                  </a:txBody>
                  <a:tcPr/>
                </a:tc>
                <a:extLst>
                  <a:ext uri="{0D108BD9-81ED-4DB2-BD59-A6C34878D82A}">
                    <a16:rowId xmlns="" xmlns:a16="http://schemas.microsoft.com/office/drawing/2014/main" val="10000"/>
                  </a:ext>
                </a:extLst>
              </a:tr>
              <a:tr h="370840">
                <a:tc>
                  <a:txBody>
                    <a:bodyPr/>
                    <a:lstStyle/>
                    <a:p>
                      <a:r>
                        <a:rPr lang="en-US" sz="1600" dirty="0"/>
                        <a:t>Gift from NRI by transfer from NRE account in India</a:t>
                      </a:r>
                    </a:p>
                    <a:p>
                      <a:endParaRPr lang="en-US" sz="1600" dirty="0">
                        <a:latin typeface="Calibri" panose="020F0502020204030204" pitchFamily="34" charset="0"/>
                      </a:endParaRPr>
                    </a:p>
                  </a:txBody>
                  <a:tcPr/>
                </a:tc>
                <a:tc>
                  <a:txBody>
                    <a:bodyPr/>
                    <a:lstStyle/>
                    <a:p>
                      <a:r>
                        <a:rPr lang="en-US" sz="1600" dirty="0"/>
                        <a:t>Capital</a:t>
                      </a:r>
                      <a:r>
                        <a:rPr lang="en-US" sz="1600" baseline="0" dirty="0"/>
                        <a:t> Account</a:t>
                      </a:r>
                      <a:endParaRPr lang="en-US" sz="1600" dirty="0">
                        <a:latin typeface="Calibri" panose="020F0502020204030204" pitchFamily="34" charset="0"/>
                      </a:endParaRPr>
                    </a:p>
                  </a:txBody>
                  <a:tcPr/>
                </a:tc>
                <a:tc>
                  <a:txBody>
                    <a:bodyPr/>
                    <a:lstStyle/>
                    <a:p>
                      <a:r>
                        <a:rPr lang="en-US" sz="1600" dirty="0"/>
                        <a:t>Change in assets in India of a person resident outside India </a:t>
                      </a:r>
                    </a:p>
                    <a:p>
                      <a:r>
                        <a:rPr lang="en-US" sz="1600" dirty="0"/>
                        <a:t>[Sec. 2(e) of FEMA]</a:t>
                      </a:r>
                    </a:p>
                    <a:p>
                      <a:endParaRPr lang="en-US" sz="1600" dirty="0">
                        <a:latin typeface="Calibri" panose="020F0502020204030204" pitchFamily="34" charset="0"/>
                      </a:endParaRPr>
                    </a:p>
                  </a:txBody>
                  <a:tcPr/>
                </a:tc>
                <a:extLst>
                  <a:ext uri="{0D108BD9-81ED-4DB2-BD59-A6C34878D82A}">
                    <a16:rowId xmlns="" xmlns:a16="http://schemas.microsoft.com/office/drawing/2014/main" val="10001"/>
                  </a:ext>
                </a:extLst>
              </a:tr>
              <a:tr h="370840">
                <a:tc>
                  <a:txBody>
                    <a:bodyPr/>
                    <a:lstStyle/>
                    <a:p>
                      <a:r>
                        <a:rPr lang="en-US" sz="1600" dirty="0"/>
                        <a:t>Gift from NRI by way of remittance from abroad</a:t>
                      </a:r>
                    </a:p>
                    <a:p>
                      <a:endParaRPr lang="en-US" sz="1600" dirty="0">
                        <a:latin typeface="Calibri" panose="020F0502020204030204" pitchFamily="34" charset="0"/>
                      </a:endParaRPr>
                    </a:p>
                  </a:txBody>
                  <a:tcPr/>
                </a:tc>
                <a:tc>
                  <a:txBody>
                    <a:bodyPr/>
                    <a:lstStyle/>
                    <a:p>
                      <a:r>
                        <a:rPr lang="en-US" sz="1600" dirty="0"/>
                        <a:t>Current</a:t>
                      </a:r>
                      <a:r>
                        <a:rPr lang="en-US" sz="1600" baseline="0" dirty="0"/>
                        <a:t> Account</a:t>
                      </a:r>
                      <a:endParaRPr lang="en-US" sz="1600" dirty="0">
                        <a:latin typeface="Calibri" panose="020F0502020204030204" pitchFamily="34" charset="0"/>
                      </a:endParaRPr>
                    </a:p>
                  </a:txBody>
                  <a:tcPr/>
                </a:tc>
                <a:tc>
                  <a:txBody>
                    <a:bodyPr/>
                    <a:lstStyle/>
                    <a:p>
                      <a:r>
                        <a:rPr lang="en-US" sz="1600" dirty="0"/>
                        <a:t>No change in assets in India of a person resident outside India</a:t>
                      </a:r>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[Sec. 2(e) of FEMA]</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Calibri" panose="020F0502020204030204" pitchFamily="34" charset="0"/>
                      </a:endParaRPr>
                    </a:p>
                  </a:txBody>
                  <a:tcPr/>
                </a:tc>
                <a:extLst>
                  <a:ext uri="{0D108BD9-81ED-4DB2-BD59-A6C34878D82A}">
                    <a16:rowId xmlns="" xmlns:a16="http://schemas.microsoft.com/office/drawing/2014/main" val="10002"/>
                  </a:ext>
                </a:extLst>
              </a:tr>
              <a:tr h="370840">
                <a:tc>
                  <a:txBody>
                    <a:bodyPr/>
                    <a:lstStyle/>
                    <a:p>
                      <a:r>
                        <a:rPr lang="en-US" sz="1600" dirty="0"/>
                        <a:t>Payments towards Import &amp; Export of Goods</a:t>
                      </a:r>
                      <a:endParaRPr lang="en-US" sz="1600" dirty="0">
                        <a:latin typeface="Calibri" panose="020F0502020204030204" pitchFamily="34" charset="0"/>
                      </a:endParaRPr>
                    </a:p>
                  </a:txBody>
                  <a:tcPr/>
                </a:tc>
                <a:tc>
                  <a:txBody>
                    <a:bodyPr/>
                    <a:lstStyle/>
                    <a:p>
                      <a:r>
                        <a:rPr lang="en-US" sz="1600" dirty="0"/>
                        <a:t>Current Account</a:t>
                      </a:r>
                      <a:endParaRPr lang="en-US" sz="1600" dirty="0">
                        <a:latin typeface="Calibri" panose="020F0502020204030204" pitchFamily="34" charset="0"/>
                      </a:endParaRPr>
                    </a:p>
                  </a:txBody>
                  <a:tcPr/>
                </a:tc>
                <a:tc>
                  <a:txBody>
                    <a:bodyPr/>
                    <a:lstStyle/>
                    <a:p>
                      <a:r>
                        <a:rPr lang="en-US" sz="1600" dirty="0"/>
                        <a:t>Payments due in connection with foreign trade, other current</a:t>
                      </a:r>
                      <a:r>
                        <a:rPr lang="en-US" sz="1600" baseline="0" dirty="0"/>
                        <a:t> business, services and short-term banking and credit facilities in the ordinary course of business</a:t>
                      </a:r>
                    </a:p>
                    <a:p>
                      <a:r>
                        <a:rPr lang="en-US" sz="1600" baseline="0" dirty="0"/>
                        <a:t>[Sec. 2(j) of FEMA]</a:t>
                      </a:r>
                    </a:p>
                    <a:p>
                      <a:endParaRPr lang="en-US" sz="1600" baseline="0" dirty="0">
                        <a:latin typeface="Calibri" panose="020F0502020204030204" pitchFamily="34" charset="0"/>
                      </a:endParaRPr>
                    </a:p>
                  </a:txBody>
                  <a:tcPr/>
                </a:tc>
                <a:extLst>
                  <a:ext uri="{0D108BD9-81ED-4DB2-BD59-A6C34878D82A}">
                    <a16:rowId xmlns="" xmlns:a16="http://schemas.microsoft.com/office/drawing/2014/main" val="10003"/>
                  </a:ext>
                </a:extLst>
              </a:tr>
            </a:tbl>
          </a:graphicData>
        </a:graphic>
      </p:graphicFrame>
      <p:sp>
        <p:nvSpPr>
          <p:cNvPr id="3" name="Footer Placeholder 2"/>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3623402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674940" y="112298"/>
            <a:ext cx="7793037" cy="954505"/>
          </a:xfrm>
        </p:spPr>
        <p:txBody>
          <a:bodyPr/>
          <a:lstStyle/>
          <a:p>
            <a:r>
              <a:rPr lang="en-US" sz="3200" dirty="0"/>
              <a:t>Current Account vs Capital Account transactions</a:t>
            </a:r>
          </a:p>
        </p:txBody>
      </p:sp>
      <p:sp>
        <p:nvSpPr>
          <p:cNvPr id="33795" name="Content Placeholder 2"/>
          <p:cNvSpPr>
            <a:spLocks noGrp="1"/>
          </p:cNvSpPr>
          <p:nvPr>
            <p:ph idx="1"/>
          </p:nvPr>
        </p:nvSpPr>
        <p:spPr>
          <a:xfrm>
            <a:off x="2209800" y="1295400"/>
            <a:ext cx="8305800" cy="5189806"/>
          </a:xfrm>
        </p:spPr>
        <p:txBody>
          <a:bodyPr/>
          <a:lstStyle/>
          <a:p>
            <a:endParaRPr lang="en-US" sz="1600" dirty="0"/>
          </a:p>
          <a:p>
            <a:r>
              <a:rPr lang="en-US" sz="1600" b="1" dirty="0"/>
              <a:t>Current Account </a:t>
            </a:r>
            <a:r>
              <a:rPr lang="en-US" sz="1600" b="1" u="sng" dirty="0"/>
              <a:t>OR</a:t>
            </a:r>
            <a:r>
              <a:rPr lang="en-US" sz="1600" b="1" dirty="0"/>
              <a:t> Capital Account?</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i="1" dirty="0"/>
          </a:p>
          <a:p>
            <a:r>
              <a:rPr lang="en-US" sz="1600" i="1" dirty="0"/>
              <a:t>Recap</a:t>
            </a:r>
            <a:r>
              <a:rPr lang="en-US" sz="1600" dirty="0"/>
              <a:t>: </a:t>
            </a:r>
            <a:r>
              <a:rPr lang="en-US" sz="1600" dirty="0">
                <a:latin typeface="Calibri" panose="020F0502020204030204" pitchFamily="34" charset="0"/>
                <a:cs typeface="Calibri" panose="020F0502020204030204" pitchFamily="34" charset="0"/>
              </a:rPr>
              <a:t>Sec. 2(e) of FEMA: “capital account transaction" means a transaction which alters the assets or liabilities, including contingent liabilities, outside India of persons resident in India or assets or liabilities in India of persons resident outside India, and includes transactions referred to in sub- section (3) of section 6</a:t>
            </a:r>
          </a:p>
          <a:p>
            <a:endParaRPr lang="en-US" sz="1600" dirty="0"/>
          </a:p>
          <a:p>
            <a:endParaRPr lang="en-US" sz="1600" dirty="0"/>
          </a:p>
          <a:p>
            <a:endParaRPr lang="en-US" sz="1600" dirty="0"/>
          </a:p>
          <a:p>
            <a:endParaRPr lang="en-US" sz="1600" dirty="0"/>
          </a:p>
          <a:p>
            <a:endParaRPr lang="en-US" sz="1200" dirty="0"/>
          </a:p>
        </p:txBody>
      </p:sp>
      <p:sp>
        <p:nvSpPr>
          <p:cNvPr id="29700" name="Date Placeholder 3"/>
          <p:cNvSpPr>
            <a:spLocks noGrp="1"/>
          </p:cNvSpPr>
          <p:nvPr>
            <p:ph type="dt" sz="quarter" idx="10"/>
          </p:nvPr>
        </p:nvSpPr>
        <p:spPr>
          <a:xfrm>
            <a:off x="2674939" y="6364422"/>
            <a:ext cx="1905000" cy="457200"/>
          </a:xfrm>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29702" name="Slide Number Placeholder 5"/>
          <p:cNvSpPr>
            <a:spLocks noGrp="1"/>
          </p:cNvSpPr>
          <p:nvPr>
            <p:ph type="sldNum" sz="quarter" idx="12"/>
          </p:nvPr>
        </p:nvSpPr>
        <p:spPr>
          <a:xfrm>
            <a:off x="8562975" y="6364422"/>
            <a:ext cx="1905000" cy="457200"/>
          </a:xfrm>
        </p:spPr>
        <p:txBody>
          <a:bodyPr/>
          <a:lstStyle/>
          <a:p>
            <a:pPr fontAlgn="base">
              <a:spcBef>
                <a:spcPct val="0"/>
              </a:spcBef>
              <a:spcAft>
                <a:spcPct val="0"/>
              </a:spcAft>
              <a:defRPr/>
            </a:pPr>
            <a:fld id="{0B24F23D-DAC6-4D73-A714-5E81E00025B9}" type="slidenum">
              <a:rPr lang="en-US">
                <a:solidFill>
                  <a:srgbClr val="000000"/>
                </a:solidFill>
                <a:latin typeface="Tahoma" pitchFamily="34" charset="0"/>
              </a:rPr>
              <a:pPr fontAlgn="base">
                <a:spcBef>
                  <a:spcPct val="0"/>
                </a:spcBef>
                <a:spcAft>
                  <a:spcPct val="0"/>
                </a:spcAft>
                <a:defRPr/>
              </a:pPr>
              <a:t>16</a:t>
            </a:fld>
            <a:endParaRPr lang="en-US" dirty="0">
              <a:solidFill>
                <a:srgbClr val="000000"/>
              </a:solidFill>
              <a:latin typeface="Tahoma"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786000591"/>
              </p:ext>
            </p:extLst>
          </p:nvPr>
        </p:nvGraphicFramePr>
        <p:xfrm>
          <a:off x="2209802" y="1973776"/>
          <a:ext cx="7937695" cy="3200400"/>
        </p:xfrm>
        <a:graphic>
          <a:graphicData uri="http://schemas.openxmlformats.org/drawingml/2006/table">
            <a:tbl>
              <a:tblPr firstRow="1" bandRow="1">
                <a:tableStyleId>{5C22544A-7EE6-4342-B048-85BDC9FD1C3A}</a:tableStyleId>
              </a:tblPr>
              <a:tblGrid>
                <a:gridCol w="2645899">
                  <a:extLst>
                    <a:ext uri="{9D8B030D-6E8A-4147-A177-3AD203B41FA5}">
                      <a16:colId xmlns="" xmlns:a16="http://schemas.microsoft.com/office/drawing/2014/main" val="20000"/>
                    </a:ext>
                  </a:extLst>
                </a:gridCol>
                <a:gridCol w="1689080">
                  <a:extLst>
                    <a:ext uri="{9D8B030D-6E8A-4147-A177-3AD203B41FA5}">
                      <a16:colId xmlns="" xmlns:a16="http://schemas.microsoft.com/office/drawing/2014/main" val="20001"/>
                    </a:ext>
                  </a:extLst>
                </a:gridCol>
                <a:gridCol w="3602716">
                  <a:extLst>
                    <a:ext uri="{9D8B030D-6E8A-4147-A177-3AD203B41FA5}">
                      <a16:colId xmlns="" xmlns:a16="http://schemas.microsoft.com/office/drawing/2014/main" val="20002"/>
                    </a:ext>
                  </a:extLst>
                </a:gridCol>
              </a:tblGrid>
              <a:tr h="300196">
                <a:tc>
                  <a:txBody>
                    <a:bodyPr/>
                    <a:lstStyle/>
                    <a:p>
                      <a:pPr algn="ctr"/>
                      <a:r>
                        <a:rPr lang="en-US" sz="1600" dirty="0">
                          <a:solidFill>
                            <a:schemeClr val="tx1"/>
                          </a:solidFill>
                        </a:rPr>
                        <a:t>Transaction</a:t>
                      </a:r>
                      <a:endParaRPr lang="en-US" sz="1600" dirty="0">
                        <a:solidFill>
                          <a:schemeClr val="tx1"/>
                        </a:solidFill>
                        <a:latin typeface="Calibri" panose="020F0502020204030204" pitchFamily="34" charset="0"/>
                      </a:endParaRPr>
                    </a:p>
                  </a:txBody>
                  <a:tcPr/>
                </a:tc>
                <a:tc>
                  <a:txBody>
                    <a:bodyPr/>
                    <a:lstStyle/>
                    <a:p>
                      <a:pPr algn="ctr"/>
                      <a:r>
                        <a:rPr lang="en-US" sz="1600" dirty="0">
                          <a:solidFill>
                            <a:schemeClr val="tx1"/>
                          </a:solidFill>
                        </a:rPr>
                        <a:t>Type</a:t>
                      </a:r>
                      <a:endParaRPr lang="en-US" sz="1600" dirty="0">
                        <a:solidFill>
                          <a:schemeClr val="tx1"/>
                        </a:solidFill>
                        <a:latin typeface="Calibri" panose="020F0502020204030204" pitchFamily="34" charset="0"/>
                      </a:endParaRPr>
                    </a:p>
                  </a:txBody>
                  <a:tcPr/>
                </a:tc>
                <a:tc>
                  <a:txBody>
                    <a:bodyPr/>
                    <a:lstStyle/>
                    <a:p>
                      <a:pPr algn="ctr"/>
                      <a:r>
                        <a:rPr lang="en-US" sz="1600" dirty="0">
                          <a:solidFill>
                            <a:schemeClr val="tx1"/>
                          </a:solidFill>
                        </a:rPr>
                        <a:t>Reasons</a:t>
                      </a:r>
                      <a:endParaRPr lang="en-US" sz="1600" dirty="0">
                        <a:solidFill>
                          <a:schemeClr val="tx1"/>
                        </a:solidFill>
                        <a:latin typeface="Calibri" panose="020F0502020204030204" pitchFamily="34" charset="0"/>
                      </a:endParaRPr>
                    </a:p>
                  </a:txBody>
                  <a:tcPr/>
                </a:tc>
                <a:extLst>
                  <a:ext uri="{0D108BD9-81ED-4DB2-BD59-A6C34878D82A}">
                    <a16:rowId xmlns="" xmlns:a16="http://schemas.microsoft.com/office/drawing/2014/main" val="10000"/>
                  </a:ext>
                </a:extLst>
              </a:tr>
              <a:tr h="1610144">
                <a:tc>
                  <a:txBody>
                    <a:bodyPr/>
                    <a:lstStyle/>
                    <a:p>
                      <a:r>
                        <a:rPr lang="en-US" sz="1600" dirty="0"/>
                        <a:t>Guarantee</a:t>
                      </a:r>
                      <a:r>
                        <a:rPr lang="en-US" sz="1600" baseline="0" dirty="0"/>
                        <a:t> given by PROI in favour of PRII</a:t>
                      </a:r>
                      <a:endParaRPr lang="en-US" sz="1600" dirty="0">
                        <a:latin typeface="Calibri" panose="020F0502020204030204" pitchFamily="34" charset="0"/>
                      </a:endParaRPr>
                    </a:p>
                  </a:txBody>
                  <a:tcPr/>
                </a:tc>
                <a:tc>
                  <a:txBody>
                    <a:bodyPr/>
                    <a:lstStyle/>
                    <a:p>
                      <a:r>
                        <a:rPr lang="en-US" sz="1600" dirty="0"/>
                        <a:t>Current</a:t>
                      </a:r>
                      <a:r>
                        <a:rPr lang="en-US" sz="1600" baseline="0" dirty="0"/>
                        <a:t> Account</a:t>
                      </a:r>
                      <a:endParaRPr lang="en-US" sz="1600" dirty="0">
                        <a:latin typeface="Calibri" panose="020F0502020204030204" pitchFamily="34" charset="0"/>
                      </a:endParaRPr>
                    </a:p>
                  </a:txBody>
                  <a:tcPr/>
                </a:tc>
                <a:tc>
                  <a:txBody>
                    <a:bodyPr/>
                    <a:lstStyle/>
                    <a:p>
                      <a:r>
                        <a:rPr lang="en-US" sz="1600" dirty="0"/>
                        <a:t>Does not change liabilities in India of a person resident outside India </a:t>
                      </a:r>
                    </a:p>
                    <a:p>
                      <a:r>
                        <a:rPr lang="en-US" sz="1600" dirty="0"/>
                        <a:t>[Sec. 2(e) of FEMA]</a:t>
                      </a:r>
                    </a:p>
                    <a:p>
                      <a:r>
                        <a:rPr lang="en-US" sz="1600" dirty="0"/>
                        <a:t>‘Contingent liabilities’ </a:t>
                      </a:r>
                      <a:r>
                        <a:rPr lang="en-US" sz="1600" baseline="0" dirty="0"/>
                        <a:t>in the definition of Capital account transactions is not applicable to PROIs</a:t>
                      </a:r>
                    </a:p>
                    <a:p>
                      <a:endParaRPr lang="en-US" sz="1600" dirty="0">
                        <a:latin typeface="Calibri" panose="020F0502020204030204" pitchFamily="34" charset="0"/>
                      </a:endParaRPr>
                    </a:p>
                  </a:txBody>
                  <a:tcPr/>
                </a:tc>
                <a:extLst>
                  <a:ext uri="{0D108BD9-81ED-4DB2-BD59-A6C34878D82A}">
                    <a16:rowId xmlns="" xmlns:a16="http://schemas.microsoft.com/office/drawing/2014/main" val="10001"/>
                  </a:ext>
                </a:extLst>
              </a:tr>
              <a:tr h="9551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Guarantee</a:t>
                      </a:r>
                      <a:r>
                        <a:rPr lang="en-US" sz="1600" baseline="0" dirty="0"/>
                        <a:t> given by PRII in favour of PROI</a:t>
                      </a:r>
                      <a:endParaRPr lang="en-US" sz="1600" dirty="0"/>
                    </a:p>
                    <a:p>
                      <a:endParaRPr lang="en-US" sz="1600" dirty="0">
                        <a:latin typeface="Calibri" panose="020F0502020204030204" pitchFamily="34" charset="0"/>
                      </a:endParaRPr>
                    </a:p>
                  </a:txBody>
                  <a:tcPr/>
                </a:tc>
                <a:tc>
                  <a:txBody>
                    <a:bodyPr/>
                    <a:lstStyle/>
                    <a:p>
                      <a:r>
                        <a:rPr lang="en-US" sz="1600" dirty="0"/>
                        <a:t>Capital</a:t>
                      </a:r>
                      <a:r>
                        <a:rPr lang="en-US" sz="1600" baseline="0" dirty="0"/>
                        <a:t> Account</a:t>
                      </a:r>
                      <a:endParaRPr lang="en-US" sz="1600" dirty="0">
                        <a:latin typeface="Calibri" panose="020F0502020204030204" pitchFamily="34" charset="0"/>
                      </a:endParaRPr>
                    </a:p>
                  </a:txBody>
                  <a:tcPr/>
                </a:tc>
                <a:tc>
                  <a:txBody>
                    <a:bodyPr/>
                    <a:lstStyle/>
                    <a:p>
                      <a:r>
                        <a:rPr lang="en-US" sz="1600" dirty="0"/>
                        <a:t>Changes contingent</a:t>
                      </a:r>
                      <a:r>
                        <a:rPr lang="en-US" sz="1600" baseline="0" dirty="0"/>
                        <a:t> liability outside India of a Person resident in India</a:t>
                      </a:r>
                      <a:endParaRPr lang="en-US" sz="16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[Sec. 2(e) of FEMA]</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Calibri" panose="020F0502020204030204" pitchFamily="34" charset="0"/>
                      </a:endParaRPr>
                    </a:p>
                  </a:txBody>
                  <a:tcPr/>
                </a:tc>
                <a:extLst>
                  <a:ext uri="{0D108BD9-81ED-4DB2-BD59-A6C34878D82A}">
                    <a16:rowId xmlns="" xmlns:a16="http://schemas.microsoft.com/office/drawing/2014/main" val="10002"/>
                  </a:ext>
                </a:extLst>
              </a:tr>
            </a:tbl>
          </a:graphicData>
        </a:graphic>
      </p:graphicFrame>
      <p:sp>
        <p:nvSpPr>
          <p:cNvPr id="3" name="Footer Placeholder 2"/>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34448452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17</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eaLnBrk="1" hangingPunct="1"/>
            <a:r>
              <a:rPr lang="en-US" sz="3600" dirty="0"/>
              <a:t>Important Definitions under FEMA (con’t)</a:t>
            </a:r>
          </a:p>
        </p:txBody>
      </p:sp>
      <p:sp>
        <p:nvSpPr>
          <p:cNvPr id="8198" name="Rectangle 5"/>
          <p:cNvSpPr>
            <a:spLocks noGrp="1" noChangeArrowheads="1"/>
          </p:cNvSpPr>
          <p:nvPr>
            <p:ph type="body" idx="1"/>
          </p:nvPr>
        </p:nvSpPr>
        <p:spPr>
          <a:xfrm>
            <a:off x="2286000" y="1219200"/>
            <a:ext cx="8153400" cy="5181600"/>
          </a:xfrm>
        </p:spPr>
        <p:txBody>
          <a:bodyPr/>
          <a:lstStyle/>
          <a:p>
            <a:pPr eaLnBrk="1" hangingPunct="1"/>
            <a:r>
              <a:rPr lang="en-US" sz="1800" dirty="0"/>
              <a:t>S. 2(v) " person resident in India" means- </a:t>
            </a:r>
          </a:p>
          <a:p>
            <a:pPr eaLnBrk="1" hangingPunct="1">
              <a:buNone/>
            </a:pPr>
            <a:endParaRPr lang="en-US" sz="1800" dirty="0"/>
          </a:p>
          <a:p>
            <a:r>
              <a:rPr lang="en-US" sz="1800" dirty="0"/>
              <a:t>(i) a person residing in India for more than one hundred and eighty- two days during the course of the preceding financial year but does not include- </a:t>
            </a:r>
          </a:p>
          <a:p>
            <a:pPr marL="742950" indent="-285750"/>
            <a:r>
              <a:rPr lang="en-US" sz="1800" dirty="0"/>
              <a:t>(A) a person who has gone out of India or who stays outside India, in either case- </a:t>
            </a:r>
          </a:p>
          <a:p>
            <a:pPr marL="1152525" lvl="1"/>
            <a:r>
              <a:rPr lang="en-US" sz="1600" dirty="0"/>
              <a:t>(a) for or on taking up employment outside India, or </a:t>
            </a:r>
          </a:p>
          <a:p>
            <a:pPr marL="1152525" lvl="1"/>
            <a:r>
              <a:rPr lang="en-US" sz="1600" dirty="0"/>
              <a:t>(b) for carrying on outside India a business or vocation outside India, or </a:t>
            </a:r>
          </a:p>
          <a:p>
            <a:pPr marL="1152525" lvl="1"/>
            <a:r>
              <a:rPr lang="en-US" sz="1600" dirty="0"/>
              <a:t>(c)for any other purpose, in such circumstances as would indicate his intention to stay outside India for an uncertain period</a:t>
            </a:r>
            <a:r>
              <a:rPr lang="en-US" sz="1400" dirty="0"/>
              <a:t>; </a:t>
            </a:r>
          </a:p>
          <a:p>
            <a:pPr marL="742950" indent="-285750"/>
            <a:r>
              <a:rPr lang="en-US" sz="1800" dirty="0"/>
              <a:t>(B) a person who has come to or stays in India, in either case, otherwise than- </a:t>
            </a:r>
          </a:p>
          <a:p>
            <a:pPr marL="1152525" lvl="1"/>
            <a:r>
              <a:rPr lang="en-US" sz="1600" dirty="0"/>
              <a:t>(a) for or on taking up employment in India, or </a:t>
            </a:r>
          </a:p>
          <a:p>
            <a:pPr marL="1152525" lvl="1"/>
            <a:r>
              <a:rPr lang="en-US" sz="1600" dirty="0"/>
              <a:t>(b) for carrying on in India a business or vocation in India, or </a:t>
            </a:r>
          </a:p>
          <a:p>
            <a:pPr marL="1152525" lvl="1"/>
            <a:r>
              <a:rPr lang="en-US" sz="1600" dirty="0"/>
              <a:t>(c) for any other purpose, in such circumstances as would indicate his intention to stay in India for an uncertain period;</a:t>
            </a: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18</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algn="ctr" eaLnBrk="1" hangingPunct="1"/>
            <a:r>
              <a:rPr lang="en-US" sz="3600" dirty="0"/>
              <a:t>Important Definitions under FEMA</a:t>
            </a:r>
          </a:p>
        </p:txBody>
      </p:sp>
      <p:sp>
        <p:nvSpPr>
          <p:cNvPr id="8198" name="Rectangle 5"/>
          <p:cNvSpPr>
            <a:spLocks noGrp="1" noChangeArrowheads="1"/>
          </p:cNvSpPr>
          <p:nvPr>
            <p:ph type="body" idx="1"/>
          </p:nvPr>
        </p:nvSpPr>
        <p:spPr>
          <a:xfrm>
            <a:off x="2286000" y="1219200"/>
            <a:ext cx="8153400" cy="5181600"/>
          </a:xfrm>
        </p:spPr>
        <p:txBody>
          <a:bodyPr/>
          <a:lstStyle/>
          <a:p>
            <a:pPr eaLnBrk="1" hangingPunct="1"/>
            <a:endParaRPr lang="en-US" sz="1800" dirty="0"/>
          </a:p>
          <a:p>
            <a:pPr eaLnBrk="1" hangingPunct="1"/>
            <a:r>
              <a:rPr lang="en-US" sz="1800" dirty="0"/>
              <a:t>S. 2(v) " person resident in India" means – (con’t) </a:t>
            </a:r>
          </a:p>
          <a:p>
            <a:pPr eaLnBrk="1" hangingPunct="1">
              <a:buNone/>
            </a:pPr>
            <a:endParaRPr lang="en-US" sz="1800" dirty="0"/>
          </a:p>
          <a:p>
            <a:pPr marL="690563"/>
            <a:r>
              <a:rPr lang="en-US" sz="1800" dirty="0"/>
              <a:t>(ii) any person or body corporate registered or incorporated in India, </a:t>
            </a:r>
          </a:p>
          <a:p>
            <a:pPr marL="690563">
              <a:buNone/>
            </a:pPr>
            <a:endParaRPr lang="en-US" sz="1800" dirty="0"/>
          </a:p>
          <a:p>
            <a:pPr marL="690563"/>
            <a:r>
              <a:rPr lang="en-US" sz="1800" dirty="0"/>
              <a:t>(iii) an office, branch or agency in India owned or controlled by a person resident outside India, </a:t>
            </a:r>
          </a:p>
          <a:p>
            <a:pPr marL="690563">
              <a:buNone/>
            </a:pPr>
            <a:endParaRPr lang="en-US" sz="1800" dirty="0"/>
          </a:p>
          <a:p>
            <a:pPr marL="690563"/>
            <a:r>
              <a:rPr lang="en-US" sz="1800" dirty="0"/>
              <a:t>(iv) an office, branch or agency outside India owned or controlled by a person resident in India</a:t>
            </a:r>
          </a:p>
          <a:p>
            <a:endParaRPr lang="en-US" sz="1800" dirty="0"/>
          </a:p>
          <a:p>
            <a:endParaRPr lang="en-US" sz="1800" dirty="0"/>
          </a:p>
          <a:p>
            <a:r>
              <a:rPr lang="en-US" sz="1800" dirty="0"/>
              <a:t>S. 2(w) " person resident outside India" means a person who is not resident in India</a:t>
            </a: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19</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algn="ctr" eaLnBrk="1" hangingPunct="1"/>
            <a:r>
              <a:rPr lang="en-US" sz="3600" dirty="0"/>
              <a:t>Important Definitions under FEMA</a:t>
            </a:r>
          </a:p>
        </p:txBody>
      </p:sp>
      <p:sp>
        <p:nvSpPr>
          <p:cNvPr id="8198" name="Rectangle 5"/>
          <p:cNvSpPr>
            <a:spLocks noGrp="1" noChangeArrowheads="1"/>
          </p:cNvSpPr>
          <p:nvPr>
            <p:ph type="body" idx="1"/>
          </p:nvPr>
        </p:nvSpPr>
        <p:spPr>
          <a:xfrm>
            <a:off x="2286000" y="1219200"/>
            <a:ext cx="8153400" cy="5181600"/>
          </a:xfrm>
        </p:spPr>
        <p:txBody>
          <a:bodyPr/>
          <a:lstStyle/>
          <a:p>
            <a:pPr eaLnBrk="1" hangingPunct="1"/>
            <a:r>
              <a:rPr lang="en-US" sz="1700" dirty="0"/>
              <a:t>‘Non-Resident Indian’ (NRI) means an individual resident outside India who is a citizen of </a:t>
            </a:r>
            <a:r>
              <a:rPr lang="en-US" sz="1700" dirty="0" smtClean="0"/>
              <a:t>India</a:t>
            </a:r>
          </a:p>
          <a:p>
            <a:pPr marL="0" indent="0" eaLnBrk="1" hangingPunct="1">
              <a:buNone/>
            </a:pPr>
            <a:endParaRPr lang="en-US" sz="1700" dirty="0"/>
          </a:p>
          <a:p>
            <a:pPr eaLnBrk="1" hangingPunct="1"/>
            <a:r>
              <a:rPr lang="en-US" sz="1700" dirty="0"/>
              <a:t>OCI is now defined separately in new FEMA Foreign Exchange Management </a:t>
            </a:r>
            <a:r>
              <a:rPr lang="en-US" sz="1700" dirty="0" smtClean="0"/>
              <a:t>(Non Debt </a:t>
            </a:r>
            <a:r>
              <a:rPr lang="en-US" sz="1700" dirty="0"/>
              <a:t>Instruments) Regulations, 2019as: ‘Overseas Citizen of India (OCI)’ means an individual resident outside India who is registered as an Overseas Citizen of India Cardholder under Section 7(A) of the Citizenship Act, 1955.</a:t>
            </a:r>
          </a:p>
          <a:p>
            <a:pPr eaLnBrk="1" hangingPunct="1"/>
            <a:endParaRPr lang="en-US" sz="1700" dirty="0"/>
          </a:p>
          <a:p>
            <a:pPr eaLnBrk="1" hangingPunct="1"/>
            <a:r>
              <a:rPr lang="en-US" sz="1700" dirty="0"/>
              <a:t>‘Persons of Indian Origin’ cardholders registered as such under Notification No. 26011/4/98 F.I. dated 19.8.2002 issued by the Central Government are now deemed to be ‘Overseas Citizen of India’ cardholders w.e.f. </a:t>
            </a:r>
            <a:r>
              <a:rPr lang="en-US" sz="1700" dirty="0" smtClean="0"/>
              <a:t>12.05.2015. PIO’s were directed to accept the OCI card by extending the timeline from time to time up to September, 2018 without any additional fee.</a:t>
            </a:r>
            <a:endParaRPr lang="en-US" sz="1700" dirty="0"/>
          </a:p>
          <a:p>
            <a:pPr eaLnBrk="1" hangingPunct="1"/>
            <a:endParaRPr lang="en-US" sz="1700" dirty="0"/>
          </a:p>
          <a:p>
            <a:pPr eaLnBrk="1" hangingPunct="1"/>
            <a:r>
              <a:rPr lang="en-US" sz="1700" dirty="0"/>
              <a:t>OCI is wider in scope than PIO which used to be up to 3 generations of foreign citizens. Now up to 4th generation of foreign citizens can be considered as OCI. Further, there are additional conditions in case of spouses that marriage should have subsisted for at least two years prior to application for OCI card.</a:t>
            </a:r>
          </a:p>
          <a:p>
            <a:pPr marL="0" indent="0" eaLnBrk="1" hangingPunct="1">
              <a:buNone/>
            </a:pPr>
            <a:endParaRPr lang="en-US" sz="1700" dirty="0">
              <a:solidFill>
                <a:srgbClr val="00B050"/>
              </a:solidFill>
            </a:endParaRP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 xmlns:a16="http://schemas.microsoft.com/office/drawing/2014/main" id="{F56C7609-CB19-42FD-81B7-AC0BF0038FB8}"/>
              </a:ext>
            </a:extLst>
          </p:cNvPr>
          <p:cNvSpPr>
            <a:spLocks noGrp="1" noChangeArrowheads="1"/>
          </p:cNvSpPr>
          <p:nvPr>
            <p:ph type="title"/>
          </p:nvPr>
        </p:nvSpPr>
        <p:spPr>
          <a:xfrm>
            <a:off x="2674940" y="214316"/>
            <a:ext cx="7793037" cy="928687"/>
          </a:xfrm>
        </p:spPr>
        <p:txBody>
          <a:bodyPr/>
          <a:lstStyle/>
          <a:p>
            <a:pPr algn="ctr"/>
            <a:r>
              <a:rPr lang="en-US" altLang="en-US"/>
              <a:t>Overview</a:t>
            </a:r>
          </a:p>
        </p:txBody>
      </p:sp>
      <p:sp>
        <p:nvSpPr>
          <p:cNvPr id="6147" name="Content Placeholder 2">
            <a:extLst>
              <a:ext uri="{FF2B5EF4-FFF2-40B4-BE49-F238E27FC236}">
                <a16:creationId xmlns="" xmlns:a16="http://schemas.microsoft.com/office/drawing/2014/main" id="{175FEA68-AF98-4340-B161-3C8B69312AF6}"/>
              </a:ext>
            </a:extLst>
          </p:cNvPr>
          <p:cNvSpPr>
            <a:spLocks noGrp="1" noChangeArrowheads="1"/>
          </p:cNvSpPr>
          <p:nvPr>
            <p:ph idx="1"/>
          </p:nvPr>
        </p:nvSpPr>
        <p:spPr>
          <a:xfrm>
            <a:off x="2438400" y="1143000"/>
            <a:ext cx="7696200" cy="5257800"/>
          </a:xfrm>
        </p:spPr>
        <p:txBody>
          <a:bodyPr/>
          <a:lstStyle/>
          <a:p>
            <a:r>
              <a:rPr lang="en-US" altLang="en-US" sz="1800"/>
              <a:t>Foreign Exchange Management Act – Overview</a:t>
            </a:r>
          </a:p>
          <a:p>
            <a:r>
              <a:rPr lang="en-US" altLang="en-US" sz="1800"/>
              <a:t>Fundamentals of FEMA</a:t>
            </a:r>
          </a:p>
          <a:p>
            <a:r>
              <a:rPr lang="en-US" altLang="en-US" sz="1800"/>
              <a:t>FEMA  Practice </a:t>
            </a:r>
          </a:p>
          <a:p>
            <a:r>
              <a:rPr lang="en-US" altLang="en-US" sz="1800"/>
              <a:t>FEMA – Case studies</a:t>
            </a:r>
          </a:p>
          <a:p>
            <a:r>
              <a:rPr lang="en-US" altLang="en-US" sz="1800"/>
              <a:t>Abbreviations :Authorised Dealer(AD), </a:t>
            </a:r>
          </a:p>
          <a:p>
            <a:pPr>
              <a:buFont typeface="Wingdings" panose="05000000000000000000" pitchFamily="2" charset="2"/>
              <a:buNone/>
            </a:pPr>
            <a:r>
              <a:rPr lang="en-US" altLang="en-US" sz="1800"/>
              <a:t>                       Capital Account transaction (CAP), </a:t>
            </a:r>
          </a:p>
          <a:p>
            <a:pPr>
              <a:buFont typeface="Wingdings" panose="05000000000000000000" pitchFamily="2" charset="2"/>
              <a:buNone/>
            </a:pPr>
            <a:r>
              <a:rPr lang="en-US" altLang="en-US" sz="1800"/>
              <a:t>                       Current Account Transaction(CAT),</a:t>
            </a:r>
          </a:p>
          <a:p>
            <a:pPr>
              <a:buFont typeface="Wingdings" panose="05000000000000000000" pitchFamily="2" charset="2"/>
              <a:buNone/>
            </a:pPr>
            <a:r>
              <a:rPr lang="en-US" altLang="en-US" sz="1800"/>
              <a:t>                       Foreign Exchange(FE), </a:t>
            </a:r>
          </a:p>
          <a:p>
            <a:pPr>
              <a:buFont typeface="Wingdings" panose="05000000000000000000" pitchFamily="2" charset="2"/>
              <a:buNone/>
            </a:pPr>
            <a:r>
              <a:rPr lang="en-US" altLang="en-US" sz="1800"/>
              <a:t>                       Government of India (GOI) ,</a:t>
            </a:r>
          </a:p>
          <a:p>
            <a:pPr>
              <a:buFont typeface="Wingdings" panose="05000000000000000000" pitchFamily="2" charset="2"/>
              <a:buNone/>
            </a:pPr>
            <a:r>
              <a:rPr lang="en-US" altLang="en-US" sz="1800"/>
              <a:t>                       Notification no.(Notf.),</a:t>
            </a:r>
          </a:p>
          <a:p>
            <a:pPr>
              <a:buFont typeface="Wingdings" panose="05000000000000000000" pitchFamily="2" charset="2"/>
              <a:buNone/>
            </a:pPr>
            <a:r>
              <a:rPr lang="en-US" altLang="en-US" sz="1800"/>
              <a:t>                       Person Resident Outside India(PROI),</a:t>
            </a:r>
          </a:p>
          <a:p>
            <a:pPr>
              <a:buFont typeface="Wingdings" panose="05000000000000000000" pitchFamily="2" charset="2"/>
              <a:buNone/>
            </a:pPr>
            <a:r>
              <a:rPr lang="en-US" altLang="en-US" sz="1800"/>
              <a:t>                       Person Resident in India (PRII),</a:t>
            </a:r>
          </a:p>
          <a:p>
            <a:pPr>
              <a:buFont typeface="Wingdings" panose="05000000000000000000" pitchFamily="2" charset="2"/>
              <a:buNone/>
            </a:pPr>
            <a:r>
              <a:rPr lang="en-US" altLang="en-US" sz="1800"/>
              <a:t>                       Reserve Bank of India (RBI), </a:t>
            </a:r>
          </a:p>
          <a:p>
            <a:pPr>
              <a:buFont typeface="Wingdings" panose="05000000000000000000" pitchFamily="2" charset="2"/>
              <a:buNone/>
            </a:pPr>
            <a:r>
              <a:rPr lang="en-US" altLang="en-US" sz="1800"/>
              <a:t>                       Non repatriable basis (NRB)</a:t>
            </a:r>
          </a:p>
          <a:p>
            <a:pPr>
              <a:buFont typeface="Wingdings" panose="05000000000000000000" pitchFamily="2" charset="2"/>
              <a:buNone/>
            </a:pPr>
            <a:r>
              <a:rPr lang="en-US" altLang="en-US" sz="1800"/>
              <a:t>                       Repatriable basis(RB)  </a:t>
            </a:r>
          </a:p>
          <a:p>
            <a:pPr>
              <a:buFont typeface="Wingdings" panose="05000000000000000000" pitchFamily="2" charset="2"/>
              <a:buNone/>
            </a:pPr>
            <a:r>
              <a:rPr lang="en-US" altLang="en-US" sz="1800"/>
              <a:t>                       Subject to (SBT) </a:t>
            </a:r>
          </a:p>
          <a:p>
            <a:pPr>
              <a:buFont typeface="Wingdings" panose="05000000000000000000" pitchFamily="2" charset="2"/>
              <a:buNone/>
            </a:pPr>
            <a:endParaRPr lang="en-US" altLang="en-US" sz="1800"/>
          </a:p>
          <a:p>
            <a:endParaRPr lang="en-US" altLang="en-US" sz="1800"/>
          </a:p>
        </p:txBody>
      </p:sp>
      <p:sp>
        <p:nvSpPr>
          <p:cNvPr id="4100" name="Date Placeholder 3">
            <a:extLst>
              <a:ext uri="{FF2B5EF4-FFF2-40B4-BE49-F238E27FC236}">
                <a16:creationId xmlns="" xmlns:a16="http://schemas.microsoft.com/office/drawing/2014/main" id="{2965ACD2-AC5C-4FA7-8350-23CA9B27D266}"/>
              </a:ext>
            </a:extLst>
          </p:cNvPr>
          <p:cNvSpPr>
            <a:spLocks noGrp="1"/>
          </p:cNvSpPr>
          <p:nvPr>
            <p:ph type="dt" sz="quarter" idx="10"/>
          </p:nvPr>
        </p:nvSpPr>
        <p:spPr>
          <a:xfrm>
            <a:off x="643467" y="6186486"/>
            <a:ext cx="2540000" cy="457200"/>
          </a:xfrm>
        </p:spPr>
        <p:txBody>
          <a:bodyPr/>
          <a:lstStyle/>
          <a:p>
            <a:pPr fontAlgn="base">
              <a:spcBef>
                <a:spcPct val="0"/>
              </a:spcBef>
              <a:spcAft>
                <a:spcPct val="0"/>
              </a:spcAft>
              <a:defRPr/>
            </a:pPr>
            <a:r>
              <a:rPr lang="en-US" smtClean="0">
                <a:solidFill>
                  <a:srgbClr val="000000"/>
                </a:solidFill>
                <a:latin typeface="Tahoma" panose="020B0604030504040204" pitchFamily="34" charset="0"/>
              </a:rPr>
              <a:t>21 April, 2020</a:t>
            </a:r>
            <a:endParaRPr lang="en-US" dirty="0">
              <a:solidFill>
                <a:srgbClr val="000000"/>
              </a:solidFill>
              <a:latin typeface="Tahoma" panose="020B0604030504040204" pitchFamily="34" charset="0"/>
            </a:endParaRPr>
          </a:p>
        </p:txBody>
      </p:sp>
      <p:sp>
        <p:nvSpPr>
          <p:cNvPr id="6150" name="Slide Number Placeholder 5">
            <a:extLst>
              <a:ext uri="{FF2B5EF4-FFF2-40B4-BE49-F238E27FC236}">
                <a16:creationId xmlns="" xmlns:a16="http://schemas.microsoft.com/office/drawing/2014/main" id="{92DD15EB-969A-4D43-906C-3D55ECFF3A45}"/>
              </a:ext>
            </a:extLst>
          </p:cNvPr>
          <p:cNvSpPr>
            <a:spLocks noGrp="1" noChangeArrowheads="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fld id="{91B12C25-5821-4D7E-AEC2-C9FE84EDE40D}" type="slidenum">
              <a:rPr lang="en-US" altLang="en-US" sz="1400">
                <a:solidFill>
                  <a:srgbClr val="000000"/>
                </a:solidFill>
                <a:cs typeface="Arial" panose="020B0604020202020204" pitchFamily="34" charset="0"/>
              </a:rPr>
              <a:pPr fontAlgn="base">
                <a:spcBef>
                  <a:spcPct val="0"/>
                </a:spcBef>
                <a:spcAft>
                  <a:spcPct val="0"/>
                </a:spcAft>
                <a:buClrTx/>
                <a:buSzTx/>
                <a:buNone/>
              </a:pPr>
              <a:t>2</a:t>
            </a:fld>
            <a:endParaRPr lang="en-US" altLang="en-US" sz="1400">
              <a:solidFill>
                <a:srgbClr val="000000"/>
              </a:solidFill>
              <a:cs typeface="Arial" panose="020B0604020202020204" pitchFamily="34" charset="0"/>
            </a:endParaRPr>
          </a:p>
        </p:txBody>
      </p:sp>
      <p:sp>
        <p:nvSpPr>
          <p:cNvPr id="2" name="Footer Placeholder 1"/>
          <p:cNvSpPr>
            <a:spLocks noGrp="1"/>
          </p:cNvSpPr>
          <p:nvPr>
            <p:ph type="ftr" sz="quarter" idx="11"/>
          </p:nvPr>
        </p:nvSpPr>
        <p:spPr/>
        <p:txBody>
          <a:bodyPr/>
          <a:lstStyle/>
          <a:p>
            <a:pPr>
              <a:defRPr/>
            </a:pPr>
            <a:r>
              <a:rPr lang="en-US" smtClean="0"/>
              <a:t>P. P. Shah &amp; Asso.</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20</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algn="ctr" eaLnBrk="1" hangingPunct="1"/>
            <a:r>
              <a:rPr lang="en-US" sz="3600" dirty="0"/>
              <a:t>Important Definitions under FEMA</a:t>
            </a:r>
          </a:p>
        </p:txBody>
      </p:sp>
      <p:sp>
        <p:nvSpPr>
          <p:cNvPr id="8198" name="Rectangle 5"/>
          <p:cNvSpPr>
            <a:spLocks noGrp="1" noChangeArrowheads="1"/>
          </p:cNvSpPr>
          <p:nvPr>
            <p:ph type="body" idx="1"/>
          </p:nvPr>
        </p:nvSpPr>
        <p:spPr>
          <a:xfrm>
            <a:off x="2286000" y="1219200"/>
            <a:ext cx="8153400" cy="5181600"/>
          </a:xfrm>
        </p:spPr>
        <p:txBody>
          <a:bodyPr/>
          <a:lstStyle/>
          <a:p>
            <a:pPr marL="225425" indent="-225425" eaLnBrk="1" hangingPunct="1"/>
            <a:r>
              <a:rPr lang="en-US" sz="1400" dirty="0"/>
              <a:t>Following categories of foreign nationals are eligible for registration as Overseas Citizen of India (OCI) Cardholder:-</a:t>
            </a:r>
          </a:p>
          <a:p>
            <a:pPr eaLnBrk="1" hangingPunct="1"/>
            <a:endParaRPr lang="en-US" sz="1400" dirty="0"/>
          </a:p>
          <a:p>
            <a:pPr marL="225425" indent="0" eaLnBrk="1" hangingPunct="1">
              <a:buNone/>
            </a:pPr>
            <a:r>
              <a:rPr lang="en-US" sz="1400" dirty="0"/>
              <a:t>(1) Who was a citizen of India at the time of, or at any time after the commencement of the Constitution i.e. 26.01.1950; or</a:t>
            </a:r>
          </a:p>
          <a:p>
            <a:pPr marL="225425" indent="0" eaLnBrk="1" hangingPunct="1">
              <a:buNone/>
            </a:pPr>
            <a:r>
              <a:rPr lang="en-US" sz="1400" dirty="0"/>
              <a:t>(2) who was eligible to become a citizen of India on 26.01.1950; or</a:t>
            </a:r>
          </a:p>
          <a:p>
            <a:pPr marL="225425" indent="0" eaLnBrk="1" hangingPunct="1">
              <a:buNone/>
            </a:pPr>
            <a:r>
              <a:rPr lang="en-US" sz="1400" dirty="0"/>
              <a:t>(3) who belonged to a territory that became part of India after 15.08.1947; or</a:t>
            </a:r>
          </a:p>
          <a:p>
            <a:pPr marL="225425" indent="0" eaLnBrk="1" hangingPunct="1">
              <a:buNone/>
            </a:pPr>
            <a:r>
              <a:rPr lang="en-US" sz="1400" dirty="0"/>
              <a:t>(4) who is a child or a grandchild or a great grandchild of such a citizen; or</a:t>
            </a:r>
          </a:p>
          <a:p>
            <a:pPr marL="225425" indent="0" eaLnBrk="1" hangingPunct="1">
              <a:buNone/>
            </a:pPr>
            <a:r>
              <a:rPr lang="en-US" sz="1400" dirty="0"/>
              <a:t>(5) who is a minor child of such persons mentioned above; or</a:t>
            </a:r>
          </a:p>
          <a:p>
            <a:pPr marL="225425" indent="0" eaLnBrk="1" hangingPunct="1">
              <a:buNone/>
            </a:pPr>
            <a:r>
              <a:rPr lang="en-US" sz="1400" dirty="0"/>
              <a:t>(6) who is a minor child and whose both parents are citizens of India or one of the parents is a citizen of India; or</a:t>
            </a:r>
          </a:p>
          <a:p>
            <a:pPr marL="225425" indent="0" eaLnBrk="1" hangingPunct="1">
              <a:buNone/>
            </a:pPr>
            <a:r>
              <a:rPr lang="en-US" sz="1400" dirty="0"/>
              <a:t>(7) spouse of foreign origin of a citizen of India or spouse of foreign origin of an Overseas Citizen of India Cardholder registered under section 7A of the Citizenship Act, 1955 and whose marriage has been registered and subsisted for a continuous period of not less than two years immediately preceding the presentation of the application.</a:t>
            </a:r>
          </a:p>
          <a:p>
            <a:pPr eaLnBrk="1" hangingPunct="1"/>
            <a:endParaRPr lang="en-US" sz="1400" dirty="0"/>
          </a:p>
          <a:p>
            <a:pPr eaLnBrk="1" hangingPunct="1"/>
            <a:r>
              <a:rPr lang="en-US" sz="1400" dirty="0"/>
              <a:t>Note : No person, who or either of whose parents or grandparents or great grandparents is or had been a citizen of Pakistan, Bangladesh or such other country as the Central Government may, by notification in the Official Gazette, specify, shall be eligible for registration as an Overseas Citizen of India Cardholder.</a:t>
            </a: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2013106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21</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algn="ctr" eaLnBrk="1" hangingPunct="1"/>
            <a:r>
              <a:rPr lang="en-US" sz="3600" dirty="0"/>
              <a:t>Fundamentals of FEMA</a:t>
            </a:r>
          </a:p>
        </p:txBody>
      </p:sp>
      <p:sp>
        <p:nvSpPr>
          <p:cNvPr id="8198" name="Rectangle 5"/>
          <p:cNvSpPr>
            <a:spLocks noGrp="1" noChangeArrowheads="1"/>
          </p:cNvSpPr>
          <p:nvPr>
            <p:ph type="body" idx="1"/>
          </p:nvPr>
        </p:nvSpPr>
        <p:spPr>
          <a:xfrm>
            <a:off x="2286000" y="1219200"/>
            <a:ext cx="8153400" cy="5181600"/>
          </a:xfrm>
        </p:spPr>
        <p:txBody>
          <a:bodyPr/>
          <a:lstStyle/>
          <a:p>
            <a:pPr eaLnBrk="1" hangingPunct="1"/>
            <a:r>
              <a:rPr lang="en-US" sz="2000" dirty="0"/>
              <a:t>Foreign Exchange belongs to Govt. of India except permitted.(Sec 5 about Current Account Transaction and Sec 6 about Capital Account Transactions)</a:t>
            </a:r>
          </a:p>
          <a:p>
            <a:pPr eaLnBrk="1" hangingPunct="1"/>
            <a:endParaRPr lang="en-US" sz="2000" dirty="0"/>
          </a:p>
          <a:p>
            <a:pPr eaLnBrk="1" hangingPunct="1"/>
            <a:r>
              <a:rPr lang="en-US" sz="2000" dirty="0"/>
              <a:t>Dealing in Foreign Exchange by PRII  as well as by PROI is regulated(Section 3(R) of The FEMA )</a:t>
            </a:r>
          </a:p>
          <a:p>
            <a:pPr eaLnBrk="1" hangingPunct="1"/>
            <a:endParaRPr lang="en-US" sz="2000" dirty="0"/>
          </a:p>
          <a:p>
            <a:pPr eaLnBrk="1" hangingPunct="1"/>
            <a:r>
              <a:rPr lang="en-US" sz="2000" dirty="0"/>
              <a:t>Dealing between PRII and PROI in Rupees is also regulated(Borrowing and Lending in Rupees, deposit in Rupees, Gifts in India by PROI except  to relatives etc)</a:t>
            </a:r>
          </a:p>
          <a:p>
            <a:pPr eaLnBrk="1" hangingPunct="1">
              <a:buFont typeface="Wingdings" pitchFamily="2" charset="2"/>
              <a:buNone/>
            </a:pPr>
            <a:endParaRPr lang="en-US" sz="2000" dirty="0"/>
          </a:p>
          <a:p>
            <a:pPr eaLnBrk="1" hangingPunct="1"/>
            <a:r>
              <a:rPr lang="en-US" sz="2000" dirty="0"/>
              <a:t>Permissible Capital Account or Current Account Transaction -Drawal  of Foreign Exchange are specific to purposes for which they are granted.</a:t>
            </a:r>
          </a:p>
          <a:p>
            <a:pPr eaLnBrk="1" hangingPunct="1"/>
            <a:endParaRPr lang="en-US" sz="2000" dirty="0"/>
          </a:p>
          <a:p>
            <a:pPr eaLnBrk="1" hangingPunct="1"/>
            <a:endParaRPr lang="en-US" sz="2000" dirty="0"/>
          </a:p>
          <a:p>
            <a:pPr eaLnBrk="1" hangingPunct="1"/>
            <a:endParaRPr lang="en-US" sz="18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742278" y="6312312"/>
            <a:ext cx="2093327" cy="457200"/>
          </a:xfrm>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9220" name="Slide Number Placeholder 5"/>
          <p:cNvSpPr>
            <a:spLocks noGrp="1"/>
          </p:cNvSpPr>
          <p:nvPr>
            <p:ph type="sldNum" sz="quarter" idx="12"/>
          </p:nvPr>
        </p:nvSpPr>
        <p:spPr>
          <a:xfrm>
            <a:off x="8562975" y="6400800"/>
            <a:ext cx="1905000" cy="457200"/>
          </a:xfrm>
        </p:spPr>
        <p:txBody>
          <a:bodyPr/>
          <a:lstStyle/>
          <a:p>
            <a:pPr fontAlgn="base">
              <a:spcBef>
                <a:spcPct val="0"/>
              </a:spcBef>
              <a:spcAft>
                <a:spcPct val="0"/>
              </a:spcAft>
              <a:defRPr/>
            </a:pPr>
            <a:fld id="{FB34A73F-7633-4765-B60F-ABA8245B9BEA}" type="slidenum">
              <a:rPr lang="en-US">
                <a:solidFill>
                  <a:srgbClr val="000000"/>
                </a:solidFill>
                <a:latin typeface="Tahoma" pitchFamily="34" charset="0"/>
              </a:rPr>
              <a:pPr fontAlgn="base">
                <a:spcBef>
                  <a:spcPct val="0"/>
                </a:spcBef>
                <a:spcAft>
                  <a:spcPct val="0"/>
                </a:spcAft>
                <a:defRPr/>
              </a:pPr>
              <a:t>22</a:t>
            </a:fld>
            <a:endParaRPr lang="en-US" dirty="0">
              <a:solidFill>
                <a:srgbClr val="000000"/>
              </a:solidFill>
              <a:latin typeface="Tahoma" pitchFamily="34" charset="0"/>
            </a:endParaRPr>
          </a:p>
        </p:txBody>
      </p:sp>
      <p:sp>
        <p:nvSpPr>
          <p:cNvPr id="9221" name="Rectangle 4"/>
          <p:cNvSpPr>
            <a:spLocks noGrp="1" noChangeArrowheads="1"/>
          </p:cNvSpPr>
          <p:nvPr>
            <p:ph type="title"/>
          </p:nvPr>
        </p:nvSpPr>
        <p:spPr>
          <a:xfrm>
            <a:off x="2674940" y="214316"/>
            <a:ext cx="7793037" cy="1004887"/>
          </a:xfrm>
        </p:spPr>
        <p:txBody>
          <a:bodyPr/>
          <a:lstStyle/>
          <a:p>
            <a:pPr algn="ctr" eaLnBrk="1" hangingPunct="1"/>
            <a:r>
              <a:rPr lang="en-US" sz="2800" dirty="0"/>
              <a:t>FEMA Practice - </a:t>
            </a:r>
            <a:br>
              <a:rPr lang="en-US" sz="2800" dirty="0"/>
            </a:br>
            <a:r>
              <a:rPr lang="en-US" sz="2800" dirty="0"/>
              <a:t>Revised Notifications &amp; Master Directions</a:t>
            </a:r>
          </a:p>
        </p:txBody>
      </p:sp>
      <p:graphicFrame>
        <p:nvGraphicFramePr>
          <p:cNvPr id="2" name="Table 1"/>
          <p:cNvGraphicFramePr>
            <a:graphicFrameLocks noGrp="1"/>
          </p:cNvGraphicFramePr>
          <p:nvPr>
            <p:extLst>
              <p:ext uri="{D42A27DB-BD31-4B8C-83A1-F6EECF244321}">
                <p14:modId xmlns:p14="http://schemas.microsoft.com/office/powerpoint/2010/main" xmlns="" val="1999831608"/>
              </p:ext>
            </p:extLst>
          </p:nvPr>
        </p:nvGraphicFramePr>
        <p:xfrm>
          <a:off x="1891299" y="1191672"/>
          <a:ext cx="8409404" cy="5120640"/>
        </p:xfrm>
        <a:graphic>
          <a:graphicData uri="http://schemas.openxmlformats.org/drawingml/2006/table">
            <a:tbl>
              <a:tblPr firstRow="1" firstCol="1" bandRow="1"/>
              <a:tblGrid>
                <a:gridCol w="598299">
                  <a:extLst>
                    <a:ext uri="{9D8B030D-6E8A-4147-A177-3AD203B41FA5}">
                      <a16:colId xmlns="" xmlns:a16="http://schemas.microsoft.com/office/drawing/2014/main" val="20000"/>
                    </a:ext>
                  </a:extLst>
                </a:gridCol>
                <a:gridCol w="2825293">
                  <a:extLst>
                    <a:ext uri="{9D8B030D-6E8A-4147-A177-3AD203B41FA5}">
                      <a16:colId xmlns="" xmlns:a16="http://schemas.microsoft.com/office/drawing/2014/main" val="20001"/>
                    </a:ext>
                  </a:extLst>
                </a:gridCol>
                <a:gridCol w="2991488">
                  <a:extLst>
                    <a:ext uri="{9D8B030D-6E8A-4147-A177-3AD203B41FA5}">
                      <a16:colId xmlns="" xmlns:a16="http://schemas.microsoft.com/office/drawing/2014/main" val="20002"/>
                    </a:ext>
                  </a:extLst>
                </a:gridCol>
                <a:gridCol w="1994324">
                  <a:extLst>
                    <a:ext uri="{9D8B030D-6E8A-4147-A177-3AD203B41FA5}">
                      <a16:colId xmlns="" xmlns:a16="http://schemas.microsoft.com/office/drawing/2014/main" val="20003"/>
                    </a:ext>
                  </a:extLst>
                </a:gridCol>
              </a:tblGrid>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NTF. No.</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Subject</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Revised NTF. No., if issued </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Master Direction, if issued</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88231">
                <a:tc>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17646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Permissible Capital Account Transactions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2</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Issue of Security in India by a branch, office or agency of a PROI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3</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Borrowing and lending in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FEMA.3(R)/2018-RB_FEM (Borrowing and Lending) Regulations, 2018 dt 17.12.2018</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5 / </a:t>
                      </a:r>
                      <a:r>
                        <a:rPr lang="en-US" sz="1200" dirty="0" smtClean="0">
                          <a:effectLst/>
                          <a:latin typeface="Calibri" panose="020F0502020204030204" pitchFamily="34" charset="0"/>
                          <a:ea typeface="Calibri" panose="020F0502020204030204" pitchFamily="34" charset="0"/>
                          <a:cs typeface="Calibri" panose="020F0502020204030204" pitchFamily="34" charset="0"/>
                        </a:rPr>
                        <a:t>2018-19.Updated up to August 08,2019</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4</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Borrowing and  lending in Rupees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6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5</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Deposits by NRs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5(R)_ FEM (Deposit)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14 / 2015-16. Updated up to April 12, 2019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6</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Export and Import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06(R)/RB 2015_ FEM (Import &amp; Export of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3176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7</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 Acquisition and transfer of immovable properties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7(R)/2015_ FEM (Acquisition and Trnsfr of Immovable Properties outside India) Regn 2015 dt 21.01.2016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Calibri" panose="020F0502020204030204" pitchFamily="34" charset="0"/>
                        </a:rPr>
                        <a:t>FED No. 12 / 2015-16</a:t>
                      </a:r>
                    </a:p>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882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8</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Guarantees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9</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 realisation, repatriation, surrender</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09(R)/2015_ FEM (Realisation, repatriation, surrender of FX)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10</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Foreign Currency Accounts by a PRII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10(R)_ FEM (Foreign Currency Accounts by PRII) Regn 2015 dt 21.01.2016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14 / 2015-16. Updated up to April 12, 2019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11</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Possession and retention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11(R)_ FEM (Possession and Retention of FC)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2"/>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12</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Insurance</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12(R)_ FEM (Insurance)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9 / 2015-16. Updated up to Nov 17, 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3"/>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13</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Remittance of assets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13(R)/2016_ FEM (Remittance of Assets)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13 / 2015-16. Updated up to April 28, 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4"/>
                  </a:ext>
                </a:extLst>
              </a:tr>
            </a:tbl>
          </a:graphicData>
        </a:graphic>
      </p:graphicFrame>
      <p:sp>
        <p:nvSpPr>
          <p:cNvPr id="3" name="Footer Placeholder 2"/>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8670296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243638"/>
            <a:ext cx="2540000" cy="457200"/>
          </a:xfrm>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9220" name="Slide Number Placeholder 5"/>
          <p:cNvSpPr>
            <a:spLocks noGrp="1"/>
          </p:cNvSpPr>
          <p:nvPr>
            <p:ph type="sldNum" sz="quarter" idx="12"/>
          </p:nvPr>
        </p:nvSpPr>
        <p:spPr/>
        <p:txBody>
          <a:bodyPr/>
          <a:lstStyle/>
          <a:p>
            <a:pPr fontAlgn="base">
              <a:spcBef>
                <a:spcPct val="0"/>
              </a:spcBef>
              <a:spcAft>
                <a:spcPct val="0"/>
              </a:spcAft>
              <a:defRPr/>
            </a:pPr>
            <a:fld id="{FB34A73F-7633-4765-B60F-ABA8245B9BEA}" type="slidenum">
              <a:rPr lang="en-US">
                <a:solidFill>
                  <a:srgbClr val="000000"/>
                </a:solidFill>
                <a:latin typeface="Tahoma" pitchFamily="34" charset="0"/>
              </a:rPr>
              <a:pPr fontAlgn="base">
                <a:spcBef>
                  <a:spcPct val="0"/>
                </a:spcBef>
                <a:spcAft>
                  <a:spcPct val="0"/>
                </a:spcAft>
                <a:defRPr/>
              </a:pPr>
              <a:t>23</a:t>
            </a:fld>
            <a:endParaRPr lang="en-US" dirty="0">
              <a:solidFill>
                <a:srgbClr val="000000"/>
              </a:solidFill>
              <a:latin typeface="Tahoma" pitchFamily="34" charset="0"/>
            </a:endParaRPr>
          </a:p>
        </p:txBody>
      </p:sp>
      <p:sp>
        <p:nvSpPr>
          <p:cNvPr id="9221" name="Rectangle 4"/>
          <p:cNvSpPr>
            <a:spLocks noGrp="1" noChangeArrowheads="1"/>
          </p:cNvSpPr>
          <p:nvPr>
            <p:ph type="title"/>
          </p:nvPr>
        </p:nvSpPr>
        <p:spPr>
          <a:xfrm>
            <a:off x="2674940" y="214316"/>
            <a:ext cx="7793037" cy="1004887"/>
          </a:xfrm>
        </p:spPr>
        <p:txBody>
          <a:bodyPr/>
          <a:lstStyle/>
          <a:p>
            <a:pPr algn="ctr" eaLnBrk="1" hangingPunct="1"/>
            <a:r>
              <a:rPr lang="en-US" sz="2800" dirty="0"/>
              <a:t>FEMA Practice - </a:t>
            </a:r>
            <a:br>
              <a:rPr lang="en-US" sz="2800" dirty="0"/>
            </a:br>
            <a:r>
              <a:rPr lang="en-US" sz="2800" dirty="0"/>
              <a:t>Revised Notifications &amp; Master Directions</a:t>
            </a:r>
          </a:p>
        </p:txBody>
      </p:sp>
      <p:graphicFrame>
        <p:nvGraphicFramePr>
          <p:cNvPr id="2" name="Table 1"/>
          <p:cNvGraphicFramePr>
            <a:graphicFrameLocks noGrp="1"/>
          </p:cNvGraphicFramePr>
          <p:nvPr>
            <p:extLst>
              <p:ext uri="{D42A27DB-BD31-4B8C-83A1-F6EECF244321}">
                <p14:modId xmlns:p14="http://schemas.microsoft.com/office/powerpoint/2010/main" xmlns="" val="1013106334"/>
              </p:ext>
            </p:extLst>
          </p:nvPr>
        </p:nvGraphicFramePr>
        <p:xfrm>
          <a:off x="1904509" y="1129827"/>
          <a:ext cx="9097792" cy="5315280"/>
        </p:xfrm>
        <a:graphic>
          <a:graphicData uri="http://schemas.openxmlformats.org/drawingml/2006/table">
            <a:tbl>
              <a:tblPr firstRow="1" firstCol="1" bandRow="1"/>
              <a:tblGrid>
                <a:gridCol w="647275">
                  <a:extLst>
                    <a:ext uri="{9D8B030D-6E8A-4147-A177-3AD203B41FA5}">
                      <a16:colId xmlns="" xmlns:a16="http://schemas.microsoft.com/office/drawing/2014/main" val="20000"/>
                    </a:ext>
                  </a:extLst>
                </a:gridCol>
                <a:gridCol w="2472675">
                  <a:extLst>
                    <a:ext uri="{9D8B030D-6E8A-4147-A177-3AD203B41FA5}">
                      <a16:colId xmlns="" xmlns:a16="http://schemas.microsoft.com/office/drawing/2014/main" val="20001"/>
                    </a:ext>
                  </a:extLst>
                </a:gridCol>
                <a:gridCol w="3750835">
                  <a:extLst>
                    <a:ext uri="{9D8B030D-6E8A-4147-A177-3AD203B41FA5}">
                      <a16:colId xmlns="" xmlns:a16="http://schemas.microsoft.com/office/drawing/2014/main" val="20002"/>
                    </a:ext>
                  </a:extLst>
                </a:gridCol>
                <a:gridCol w="2227007">
                  <a:extLst>
                    <a:ext uri="{9D8B030D-6E8A-4147-A177-3AD203B41FA5}">
                      <a16:colId xmlns="" xmlns:a16="http://schemas.microsoft.com/office/drawing/2014/main" val="20003"/>
                    </a:ext>
                  </a:extLst>
                </a:gridCol>
              </a:tblGrid>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NTF. 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Revised NTF. No., if issued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Master Direction, if issued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Manner of receipt and payment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14(R)_ FEM (Manner of Receipt and Payment) Regn 2016 dt 02.05.2016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Definition of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15(R)/2015_ FEM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Receipt and payment to person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Transaction in Indian rupees with resident of Nepal and Bhutan</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Post Office (Postal  Money Orders)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18(R)_ FEM (Postal Money Order)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Overseas Direct Investment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15 / 2015-16. Updated up to Jan 04,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2018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206475">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FDI, PIS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Foreign Exchange Management (Non-debt Instruments) Rules, 2019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FED No. 11 / 2017-18. Updated up to March 08, 2019 (</a:t>
                      </a:r>
                      <a:r>
                        <a:rPr lang="en-US" sz="120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unamended</a:t>
                      </a: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206475">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21</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Immovable property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SUBSUMED</a:t>
                      </a:r>
                      <a:r>
                        <a:rPr lang="en-US" sz="120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IN </a:t>
                      </a: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Foreign Exchange Management (Non-debt Instruments) Rules, 2019 </a:t>
                      </a:r>
                      <a:r>
                        <a:rPr lang="en-US" sz="120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w.e.f</a:t>
                      </a: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17-10-2019</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FED No. 12 / 2015-16. Updated up to April 11, </a:t>
                      </a: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2018 (</a:t>
                      </a:r>
                      <a:r>
                        <a:rPr lang="en-US" sz="120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unamended</a:t>
                      </a: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412950">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22</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Branch etc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FEMA 22(R)_ FEM (Branch Liaison Project office) Regn 2016 dt 31.03.2016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FED No. 10 / 2015-16. Updated up to March 29, 2019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r h="412950">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23</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Export of Goods &amp; Services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FEMA 23(R)_ FEM (Export of Goods &amp; Services) Regn 2015 dt 12.01.2016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FED No. 16 / 2015-16. Updated up to January 12, 2018</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1"/>
                  </a:ext>
                </a:extLst>
              </a:tr>
              <a:tr h="412950">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24</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Investment in Firm or Proprietary concern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SUBSUMED IN FEMA 20(R) w.e.f. </a:t>
                      </a: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07.11.2017 which is substituted by Foreign Exchange Management (Non-debt Instruments) Rules, 2019 </a:t>
                      </a:r>
                      <a:r>
                        <a:rPr lang="en-US" sz="120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w.e.f</a:t>
                      </a: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20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17-10-2019</a:t>
                      </a:r>
                      <a:endPar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2"/>
                  </a:ext>
                </a:extLst>
              </a:tr>
              <a:tr h="206475">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25</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Foreign</a:t>
                      </a:r>
                      <a:r>
                        <a:rPr lang="en-US" sz="120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investment in Debt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Foreign Exchange Management (Debt Instruments) Regulations, 2019 </a:t>
                      </a:r>
                      <a:r>
                        <a:rPr lang="en-US" sz="120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w.e.f</a:t>
                      </a:r>
                      <a:r>
                        <a:rPr lang="en-US"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17-10-2019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3"/>
                  </a:ext>
                </a:extLst>
              </a:tr>
            </a:tbl>
          </a:graphicData>
        </a:graphic>
      </p:graphicFrame>
      <p:sp>
        <p:nvSpPr>
          <p:cNvPr id="3" name="Footer Placeholder 2"/>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21571415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450112"/>
            <a:ext cx="2540000" cy="403889"/>
          </a:xfrm>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9220" name="Slide Number Placeholder 5"/>
          <p:cNvSpPr>
            <a:spLocks noGrp="1"/>
          </p:cNvSpPr>
          <p:nvPr>
            <p:ph type="sldNum" sz="quarter" idx="12"/>
          </p:nvPr>
        </p:nvSpPr>
        <p:spPr/>
        <p:txBody>
          <a:bodyPr/>
          <a:lstStyle/>
          <a:p>
            <a:pPr fontAlgn="base">
              <a:spcBef>
                <a:spcPct val="0"/>
              </a:spcBef>
              <a:spcAft>
                <a:spcPct val="0"/>
              </a:spcAft>
              <a:defRPr/>
            </a:pPr>
            <a:fld id="{FB34A73F-7633-4765-B60F-ABA8245B9BEA}" type="slidenum">
              <a:rPr lang="en-US">
                <a:solidFill>
                  <a:srgbClr val="000000"/>
                </a:solidFill>
                <a:latin typeface="Tahoma" pitchFamily="34" charset="0"/>
              </a:rPr>
              <a:pPr fontAlgn="base">
                <a:spcBef>
                  <a:spcPct val="0"/>
                </a:spcBef>
                <a:spcAft>
                  <a:spcPct val="0"/>
                </a:spcAft>
                <a:defRPr/>
              </a:pPr>
              <a:t>24</a:t>
            </a:fld>
            <a:endParaRPr lang="en-US" dirty="0">
              <a:solidFill>
                <a:srgbClr val="000000"/>
              </a:solidFill>
              <a:latin typeface="Tahoma" pitchFamily="34" charset="0"/>
            </a:endParaRPr>
          </a:p>
        </p:txBody>
      </p:sp>
      <p:sp>
        <p:nvSpPr>
          <p:cNvPr id="9221" name="Rectangle 4"/>
          <p:cNvSpPr>
            <a:spLocks noGrp="1" noChangeArrowheads="1"/>
          </p:cNvSpPr>
          <p:nvPr>
            <p:ph type="title"/>
          </p:nvPr>
        </p:nvSpPr>
        <p:spPr>
          <a:xfrm>
            <a:off x="2674940" y="214316"/>
            <a:ext cx="7793037" cy="1004887"/>
          </a:xfrm>
        </p:spPr>
        <p:txBody>
          <a:bodyPr/>
          <a:lstStyle/>
          <a:p>
            <a:pPr algn="ctr" eaLnBrk="1" hangingPunct="1"/>
            <a:r>
              <a:rPr lang="en-US" sz="2800" dirty="0"/>
              <a:t>FEMA Practice - </a:t>
            </a:r>
            <a:br>
              <a:rPr lang="en-US" sz="2800" dirty="0"/>
            </a:br>
            <a:r>
              <a:rPr lang="en-US" sz="2800" dirty="0"/>
              <a:t>Revised Notifications &amp; Master Directions</a:t>
            </a:r>
          </a:p>
        </p:txBody>
      </p:sp>
      <p:graphicFrame>
        <p:nvGraphicFramePr>
          <p:cNvPr id="3" name="Table 2"/>
          <p:cNvGraphicFramePr>
            <a:graphicFrameLocks noGrp="1"/>
          </p:cNvGraphicFramePr>
          <p:nvPr>
            <p:extLst>
              <p:ext uri="{D42A27DB-BD31-4B8C-83A1-F6EECF244321}">
                <p14:modId xmlns:p14="http://schemas.microsoft.com/office/powerpoint/2010/main" xmlns="" val="1154393964"/>
              </p:ext>
            </p:extLst>
          </p:nvPr>
        </p:nvGraphicFramePr>
        <p:xfrm>
          <a:off x="1511546" y="1219201"/>
          <a:ext cx="8956431" cy="4886972"/>
        </p:xfrm>
        <a:graphic>
          <a:graphicData uri="http://schemas.openxmlformats.org/drawingml/2006/table">
            <a:tbl>
              <a:tblPr firstRow="1" firstCol="1" bandRow="1"/>
              <a:tblGrid>
                <a:gridCol w="5608547">
                  <a:extLst>
                    <a:ext uri="{9D8B030D-6E8A-4147-A177-3AD203B41FA5}">
                      <a16:colId xmlns="" xmlns:a16="http://schemas.microsoft.com/office/drawing/2014/main" val="20000"/>
                    </a:ext>
                  </a:extLst>
                </a:gridCol>
                <a:gridCol w="3347884">
                  <a:extLst>
                    <a:ext uri="{9D8B030D-6E8A-4147-A177-3AD203B41FA5}">
                      <a16:colId xmlns="" xmlns:a16="http://schemas.microsoft.com/office/drawing/2014/main" val="20001"/>
                    </a:ext>
                  </a:extLst>
                </a:gridCol>
              </a:tblGrid>
              <a:tr h="245535">
                <a:tc>
                  <a:txBody>
                    <a:bodyPr/>
                    <a:lstStyle/>
                    <a:p>
                      <a:pPr marL="0" marR="0" algn="ctr">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Particulars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Master Direction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245535">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Import of Goods &amp; Services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17 / 2016-17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0002"/>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Liberalized Remittance Scheme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7 / 2015-16. Updated up to June 20,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Compounding of Contraventions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4 / 2015-16. Updated up to April 04, 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Other Remittance facilities (current account)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8 / 2015-16. Updated up to Nov 06,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Reporting under FEMA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18 / 2015-16. Updated up to April 04, 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r h="826423">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Misc Directions</a:t>
                      </a:r>
                      <a:r>
                        <a:rPr lang="en-US" sz="1400" baseline="0" dirty="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 that do not figure in other Master Directions (TDS on remittances, repatriation of assets abroad &amp; under LRS, Medical expenses of NRI, Routing of funds to India, SIT - sharing of information, IFSC guidelines, FEMA &amp; Black Money Act)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19 / 2015-16. Updated up to Nov 12,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7"/>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Money Changing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3 / 2015-16. Updated up to March 29, 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8"/>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Vostro Accounts by Non-Resident Exchange Houses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2 / 2015-16. Updated up to Aug 31,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9"/>
                  </a:ext>
                </a:extLst>
              </a:tr>
              <a:tr h="49107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Money Transfer Service Scheme (MTSS)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No.1/2016-17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307813218"/>
                  </a:ext>
                </a:extLst>
              </a:tr>
              <a:tr h="49107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Gold Monetisation Scheme 2015 dt 22.10.2015_amended to 21.01.2016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DBR.IBD.No.45/ 23.67.003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10"/>
                  </a:ext>
                </a:extLst>
              </a:tr>
            </a:tbl>
          </a:graphicData>
        </a:graphic>
      </p:graphicFrame>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1932711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35148" y="6596711"/>
            <a:ext cx="1905000" cy="241740"/>
          </a:xfrm>
        </p:spPr>
        <p:txBody>
          <a:bodyPr/>
          <a:lstStyle/>
          <a:p>
            <a:pPr>
              <a:defRPr/>
            </a:pPr>
            <a:r>
              <a:rPr lang="en-US" sz="1100" smtClean="0"/>
              <a:t>21 April, 2020</a:t>
            </a:r>
            <a:endParaRPr lang="en-US" sz="1100" dirty="0"/>
          </a:p>
        </p:txBody>
      </p:sp>
      <p:sp>
        <p:nvSpPr>
          <p:cNvPr id="9220" name="Slide Number Placeholder 5"/>
          <p:cNvSpPr>
            <a:spLocks noGrp="1"/>
          </p:cNvSpPr>
          <p:nvPr>
            <p:ph type="sldNum" sz="quarter" idx="12"/>
          </p:nvPr>
        </p:nvSpPr>
        <p:spPr>
          <a:xfrm>
            <a:off x="10158961" y="6570775"/>
            <a:ext cx="454792" cy="257835"/>
          </a:xfrm>
        </p:spPr>
        <p:txBody>
          <a:bodyPr/>
          <a:lstStyle/>
          <a:p>
            <a:pPr>
              <a:defRPr/>
            </a:pPr>
            <a:fld id="{FB34A73F-7633-4765-B60F-ABA8245B9BEA}" type="slidenum">
              <a:rPr lang="en-US" smtClean="0"/>
              <a:pPr>
                <a:defRPr/>
              </a:pPr>
              <a:t>25</a:t>
            </a:fld>
            <a:endParaRPr lang="en-US" dirty="0"/>
          </a:p>
        </p:txBody>
      </p:sp>
      <p:sp>
        <p:nvSpPr>
          <p:cNvPr id="9221" name="Rectangle 4"/>
          <p:cNvSpPr>
            <a:spLocks noGrp="1" noChangeArrowheads="1"/>
          </p:cNvSpPr>
          <p:nvPr>
            <p:ph type="title"/>
          </p:nvPr>
        </p:nvSpPr>
        <p:spPr>
          <a:xfrm>
            <a:off x="1905002" y="228600"/>
            <a:ext cx="8562975" cy="533400"/>
          </a:xfrm>
        </p:spPr>
        <p:txBody>
          <a:bodyPr/>
          <a:lstStyle/>
          <a:p>
            <a:pPr algn="ctr" eaLnBrk="1" hangingPunct="1"/>
            <a:r>
              <a:rPr lang="en-US" sz="3000" dirty="0"/>
              <a:t>FEMA Practice</a:t>
            </a:r>
          </a:p>
        </p:txBody>
      </p:sp>
      <p:sp>
        <p:nvSpPr>
          <p:cNvPr id="9222" name="Content Placeholder 6"/>
          <p:cNvSpPr>
            <a:spLocks noGrp="1"/>
          </p:cNvSpPr>
          <p:nvPr>
            <p:ph idx="1"/>
          </p:nvPr>
        </p:nvSpPr>
        <p:spPr>
          <a:xfrm>
            <a:off x="1744719" y="914400"/>
            <a:ext cx="8734371" cy="5662448"/>
          </a:xfrm>
        </p:spPr>
        <p:txBody>
          <a:bodyPr/>
          <a:lstStyle/>
          <a:p>
            <a:pPr>
              <a:buNone/>
            </a:pPr>
            <a:r>
              <a:rPr lang="en-US" sz="2400" dirty="0"/>
              <a:t>  </a:t>
            </a:r>
          </a:p>
        </p:txBody>
      </p:sp>
      <p:sp>
        <p:nvSpPr>
          <p:cNvPr id="8" name="Rectangle 7"/>
          <p:cNvSpPr/>
          <p:nvPr/>
        </p:nvSpPr>
        <p:spPr bwMode="auto">
          <a:xfrm>
            <a:off x="2811519"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PRIIs</a:t>
            </a:r>
          </a:p>
        </p:txBody>
      </p:sp>
      <p:sp>
        <p:nvSpPr>
          <p:cNvPr id="9" name="Rectangle 8"/>
          <p:cNvSpPr/>
          <p:nvPr/>
        </p:nvSpPr>
        <p:spPr bwMode="auto">
          <a:xfrm>
            <a:off x="8303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PROIs</a:t>
            </a:r>
          </a:p>
        </p:txBody>
      </p:sp>
      <p:cxnSp>
        <p:nvCxnSpPr>
          <p:cNvPr id="11" name="Straight Connector 10"/>
          <p:cNvCxnSpPr>
            <a:stCxn id="8" idx="3"/>
            <a:endCxn id="9" idx="1"/>
          </p:cNvCxnSpPr>
          <p:nvPr/>
        </p:nvCxnSpPr>
        <p:spPr bwMode="auto">
          <a:xfrm flipV="1">
            <a:off x="4487918" y="1386051"/>
            <a:ext cx="3815255"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1749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400" dirty="0">
                <a:latin typeface="Tahoma" pitchFamily="34" charset="0"/>
              </a:rPr>
              <a:t>Current Account Transactions</a:t>
            </a:r>
          </a:p>
        </p:txBody>
      </p:sp>
      <p:sp>
        <p:nvSpPr>
          <p:cNvPr id="13" name="Rectangle 12"/>
          <p:cNvSpPr/>
          <p:nvPr/>
        </p:nvSpPr>
        <p:spPr bwMode="auto">
          <a:xfrm>
            <a:off x="3904593" y="2987567"/>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a:t>Capital Account Transactions</a:t>
            </a:r>
            <a:endParaRPr lang="en-US" sz="1400" dirty="0">
              <a:latin typeface="Tahoma" pitchFamily="34" charset="0"/>
            </a:endParaRPr>
          </a:p>
        </p:txBody>
      </p:sp>
      <p:sp>
        <p:nvSpPr>
          <p:cNvPr id="14" name="Rectangle 13"/>
          <p:cNvSpPr/>
          <p:nvPr/>
        </p:nvSpPr>
        <p:spPr bwMode="auto">
          <a:xfrm>
            <a:off x="5854263" y="2998078"/>
            <a:ext cx="1676400" cy="75411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Section 3 of FEMA applicable to both PRIIs &amp; PROIs</a:t>
            </a:r>
          </a:p>
        </p:txBody>
      </p:sp>
      <p:sp>
        <p:nvSpPr>
          <p:cNvPr id="15" name="Rectangle 14"/>
          <p:cNvSpPr/>
          <p:nvPr/>
        </p:nvSpPr>
        <p:spPr bwMode="auto">
          <a:xfrm>
            <a:off x="8339959" y="2961293"/>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400" dirty="0">
                <a:latin typeface="Tahoma" pitchFamily="34" charset="0"/>
              </a:rPr>
              <a:t>Capital Account Transactions</a:t>
            </a:r>
          </a:p>
        </p:txBody>
      </p:sp>
      <p:sp>
        <p:nvSpPr>
          <p:cNvPr id="16" name="Rectangle 15"/>
          <p:cNvSpPr/>
          <p:nvPr/>
        </p:nvSpPr>
        <p:spPr bwMode="auto">
          <a:xfrm>
            <a:off x="1713187" y="5131678"/>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 Exceptions: </a:t>
            </a:r>
          </a:p>
          <a:p>
            <a:pPr algn="ctr" eaLnBrk="0" fontAlgn="base" hangingPunct="0">
              <a:spcBef>
                <a:spcPct val="0"/>
              </a:spcBef>
              <a:spcAft>
                <a:spcPct val="0"/>
              </a:spcAft>
            </a:pPr>
            <a:r>
              <a:rPr lang="en-US" sz="1400" dirty="0">
                <a:latin typeface="Tahoma" pitchFamily="34" charset="0"/>
              </a:rPr>
              <a:t>LRS  Scheme </a:t>
            </a:r>
          </a:p>
        </p:txBody>
      </p:sp>
      <p:cxnSp>
        <p:nvCxnSpPr>
          <p:cNvPr id="18" name="Straight Connector 17"/>
          <p:cNvCxnSpPr>
            <a:stCxn id="8" idx="2"/>
          </p:cNvCxnSpPr>
          <p:nvPr/>
        </p:nvCxnSpPr>
        <p:spPr bwMode="auto">
          <a:xfrm flipH="1">
            <a:off x="3636581" y="1581809"/>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2548761"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3636579" y="2286000"/>
            <a:ext cx="1135119"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2517228" y="2333300"/>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4755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flipH="1">
            <a:off x="6568968" y="1371600"/>
            <a:ext cx="15765" cy="162384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1728952" y="3775842"/>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t>Schedules I, II &amp; III of FEMA (C</a:t>
            </a:r>
            <a:r>
              <a:rPr lang="en-US" sz="1400" dirty="0">
                <a:latin typeface="Tahoma" pitchFamily="34" charset="0"/>
              </a:rPr>
              <a:t>urrent Account Transactions) Rules, 2000</a:t>
            </a:r>
          </a:p>
        </p:txBody>
      </p:sp>
      <p:sp>
        <p:nvSpPr>
          <p:cNvPr id="49" name="Rectangle 48"/>
          <p:cNvSpPr/>
          <p:nvPr/>
        </p:nvSpPr>
        <p:spPr bwMode="auto">
          <a:xfrm>
            <a:off x="3852041" y="4085897"/>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sz="1400" dirty="0"/>
          </a:p>
          <a:p>
            <a:pPr algn="ctr" eaLnBrk="0" fontAlgn="base" hangingPunct="0">
              <a:spcBef>
                <a:spcPct val="0"/>
              </a:spcBef>
              <a:spcAft>
                <a:spcPct val="0"/>
              </a:spcAft>
            </a:pPr>
            <a:r>
              <a:rPr lang="en-US" sz="1400" dirty="0"/>
              <a:t>Schedule I of FEMA  Notf. 1</a:t>
            </a:r>
            <a:endParaRPr lang="en-US" sz="1400" dirty="0">
              <a:latin typeface="Tahoma" pitchFamily="34" charset="0"/>
            </a:endParaRPr>
          </a:p>
        </p:txBody>
      </p:sp>
      <p:cxnSp>
        <p:nvCxnSpPr>
          <p:cNvPr id="51" name="Straight Connector 50"/>
          <p:cNvCxnSpPr>
            <a:endCxn id="49" idx="0"/>
          </p:cNvCxnSpPr>
          <p:nvPr/>
        </p:nvCxnSpPr>
        <p:spPr bwMode="auto">
          <a:xfrm flipH="1">
            <a:off x="4690242" y="3626069"/>
            <a:ext cx="2628" cy="459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8339959" y="4080641"/>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sz="1400" dirty="0"/>
          </a:p>
          <a:p>
            <a:pPr algn="ctr" eaLnBrk="0" fontAlgn="base" hangingPunct="0">
              <a:spcBef>
                <a:spcPct val="0"/>
              </a:spcBef>
              <a:spcAft>
                <a:spcPct val="0"/>
              </a:spcAft>
            </a:pPr>
            <a:r>
              <a:rPr lang="en-US" sz="1400" dirty="0"/>
              <a:t>Schedule II of FEMA  Notf. 1</a:t>
            </a:r>
            <a:endParaRPr lang="en-US" sz="1400" dirty="0">
              <a:latin typeface="Tahoma" pitchFamily="34" charset="0"/>
            </a:endParaRPr>
          </a:p>
        </p:txBody>
      </p:sp>
      <p:sp>
        <p:nvSpPr>
          <p:cNvPr id="60" name="Rectangle 59"/>
          <p:cNvSpPr/>
          <p:nvPr/>
        </p:nvSpPr>
        <p:spPr bwMode="auto">
          <a:xfrm>
            <a:off x="8313683" y="5630920"/>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 Exceptions: </a:t>
            </a:r>
          </a:p>
          <a:p>
            <a:pPr algn="ctr" eaLnBrk="0" fontAlgn="base" hangingPunct="0">
              <a:spcBef>
                <a:spcPct val="0"/>
              </a:spcBef>
              <a:spcAft>
                <a:spcPct val="0"/>
              </a:spcAft>
            </a:pPr>
            <a:r>
              <a:rPr lang="en-US" sz="1400" dirty="0"/>
              <a:t>FEMA Notf. 13(R)</a:t>
            </a:r>
            <a:r>
              <a:rPr lang="en-US" sz="1400" dirty="0">
                <a:latin typeface="Tahoma" pitchFamily="34" charset="0"/>
              </a:rPr>
              <a:t> </a:t>
            </a:r>
          </a:p>
        </p:txBody>
      </p:sp>
      <p:cxnSp>
        <p:nvCxnSpPr>
          <p:cNvPr id="66" name="Straight Connector 65"/>
          <p:cNvCxnSpPr/>
          <p:nvPr/>
        </p:nvCxnSpPr>
        <p:spPr bwMode="auto">
          <a:xfrm rot="120000">
            <a:off x="9141373" y="1576554"/>
            <a:ext cx="36787" cy="13847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a:stCxn id="15" idx="2"/>
            <a:endCxn id="57" idx="0"/>
          </p:cNvCxnSpPr>
          <p:nvPr/>
        </p:nvCxnSpPr>
        <p:spPr bwMode="auto">
          <a:xfrm flipH="1">
            <a:off x="9178161" y="3626069"/>
            <a:ext cx="1" cy="4545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9151885"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 name="Rectangle 31"/>
          <p:cNvSpPr/>
          <p:nvPr/>
        </p:nvSpPr>
        <p:spPr bwMode="auto">
          <a:xfrm>
            <a:off x="1723699" y="5820103"/>
            <a:ext cx="2571637" cy="75067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400" dirty="0">
                <a:latin typeface="Tahoma" pitchFamily="34" charset="0"/>
              </a:rPr>
              <a:t> Except  some items of Sch. III, all items are subsumed with LRS - See next slide</a:t>
            </a:r>
          </a:p>
        </p:txBody>
      </p:sp>
      <p:cxnSp>
        <p:nvCxnSpPr>
          <p:cNvPr id="34" name="Straight Connector 33"/>
          <p:cNvCxnSpPr/>
          <p:nvPr/>
        </p:nvCxnSpPr>
        <p:spPr bwMode="auto">
          <a:xfrm rot="-540000" flipH="1">
            <a:off x="2567154" y="3626072"/>
            <a:ext cx="21021" cy="14977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 name="Straight Connector 36"/>
          <p:cNvCxnSpPr/>
          <p:nvPr/>
        </p:nvCxnSpPr>
        <p:spPr bwMode="auto">
          <a:xfrm rot="-540000" flipH="1">
            <a:off x="2551388" y="4981907"/>
            <a:ext cx="15765" cy="14977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 name="Straight Connector 39"/>
          <p:cNvCxnSpPr>
            <a:stCxn id="16" idx="2"/>
          </p:cNvCxnSpPr>
          <p:nvPr/>
        </p:nvCxnSpPr>
        <p:spPr bwMode="auto">
          <a:xfrm>
            <a:off x="2551389" y="5722882"/>
            <a:ext cx="13137" cy="78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14939307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610053" y="6478927"/>
            <a:ext cx="1906971" cy="371804"/>
          </a:xfrm>
        </p:spPr>
        <p:txBody>
          <a:bodyPr/>
          <a:lstStyle/>
          <a:p>
            <a:pPr>
              <a:defRPr/>
            </a:pPr>
            <a:r>
              <a:rPr lang="en-US" sz="1100" smtClean="0"/>
              <a:t>21 April, 2020</a:t>
            </a:r>
            <a:endParaRPr lang="en-US" sz="1100" dirty="0"/>
          </a:p>
        </p:txBody>
      </p:sp>
      <p:sp>
        <p:nvSpPr>
          <p:cNvPr id="9220" name="Slide Number Placeholder 5"/>
          <p:cNvSpPr>
            <a:spLocks noGrp="1"/>
          </p:cNvSpPr>
          <p:nvPr>
            <p:ph type="sldNum" sz="quarter" idx="12"/>
          </p:nvPr>
        </p:nvSpPr>
        <p:spPr>
          <a:xfrm>
            <a:off x="10158961" y="6570775"/>
            <a:ext cx="454792" cy="257835"/>
          </a:xfrm>
        </p:spPr>
        <p:txBody>
          <a:bodyPr/>
          <a:lstStyle/>
          <a:p>
            <a:pPr>
              <a:defRPr/>
            </a:pPr>
            <a:fld id="{FB34A73F-7633-4765-B60F-ABA8245B9BEA}" type="slidenum">
              <a:rPr lang="en-US" smtClean="0"/>
              <a:pPr>
                <a:defRPr/>
              </a:pPr>
              <a:t>26</a:t>
            </a:fld>
            <a:endParaRPr lang="en-US" dirty="0"/>
          </a:p>
        </p:txBody>
      </p:sp>
      <p:sp>
        <p:nvSpPr>
          <p:cNvPr id="9221" name="Rectangle 4"/>
          <p:cNvSpPr>
            <a:spLocks noGrp="1" noChangeArrowheads="1"/>
          </p:cNvSpPr>
          <p:nvPr>
            <p:ph type="title"/>
          </p:nvPr>
        </p:nvSpPr>
        <p:spPr>
          <a:xfrm>
            <a:off x="1905002" y="228600"/>
            <a:ext cx="8562975" cy="533400"/>
          </a:xfrm>
        </p:spPr>
        <p:txBody>
          <a:bodyPr/>
          <a:lstStyle/>
          <a:p>
            <a:pPr algn="ctr" eaLnBrk="1" hangingPunct="1"/>
            <a:r>
              <a:rPr lang="en-US" sz="3000" dirty="0"/>
              <a:t>FEMA Practice</a:t>
            </a:r>
          </a:p>
        </p:txBody>
      </p:sp>
      <p:sp>
        <p:nvSpPr>
          <p:cNvPr id="9222" name="Content Placeholder 6"/>
          <p:cNvSpPr>
            <a:spLocks noGrp="1"/>
          </p:cNvSpPr>
          <p:nvPr>
            <p:ph idx="1"/>
          </p:nvPr>
        </p:nvSpPr>
        <p:spPr>
          <a:xfrm>
            <a:off x="1744719" y="914400"/>
            <a:ext cx="8734371" cy="5662448"/>
          </a:xfrm>
        </p:spPr>
        <p:txBody>
          <a:bodyPr/>
          <a:lstStyle/>
          <a:p>
            <a:pPr>
              <a:buNone/>
            </a:pPr>
            <a:r>
              <a:rPr lang="en-US" sz="2400" dirty="0"/>
              <a:t>  </a:t>
            </a:r>
          </a:p>
        </p:txBody>
      </p:sp>
      <p:sp>
        <p:nvSpPr>
          <p:cNvPr id="8" name="Rectangle 7"/>
          <p:cNvSpPr/>
          <p:nvPr/>
        </p:nvSpPr>
        <p:spPr bwMode="auto">
          <a:xfrm>
            <a:off x="4981904" y="1335307"/>
            <a:ext cx="1676400" cy="766763"/>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PRIIs-</a:t>
            </a:r>
          </a:p>
          <a:p>
            <a:pPr algn="ctr" eaLnBrk="0" fontAlgn="base" hangingPunct="0">
              <a:spcBef>
                <a:spcPct val="0"/>
              </a:spcBef>
              <a:spcAft>
                <a:spcPct val="0"/>
              </a:spcAft>
            </a:pPr>
            <a:r>
              <a:rPr lang="en-US" sz="1400" dirty="0"/>
              <a:t>Exceptions to LRS Scheme</a:t>
            </a:r>
          </a:p>
        </p:txBody>
      </p:sp>
      <p:sp>
        <p:nvSpPr>
          <p:cNvPr id="12" name="Rectangle 11"/>
          <p:cNvSpPr/>
          <p:nvPr/>
        </p:nvSpPr>
        <p:spPr bwMode="auto">
          <a:xfrm>
            <a:off x="3149000" y="3012692"/>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400" dirty="0">
                <a:latin typeface="Tahoma" pitchFamily="34" charset="0"/>
              </a:rPr>
              <a:t>Individuals</a:t>
            </a:r>
          </a:p>
        </p:txBody>
      </p:sp>
      <p:sp>
        <p:nvSpPr>
          <p:cNvPr id="13" name="Rectangle 12"/>
          <p:cNvSpPr/>
          <p:nvPr/>
        </p:nvSpPr>
        <p:spPr bwMode="auto">
          <a:xfrm>
            <a:off x="6930059" y="3077413"/>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a:t>Persons other than Individuals</a:t>
            </a:r>
            <a:endParaRPr lang="en-US" sz="1400" dirty="0">
              <a:latin typeface="Tahoma" pitchFamily="34" charset="0"/>
            </a:endParaRPr>
          </a:p>
        </p:txBody>
      </p:sp>
      <p:cxnSp>
        <p:nvCxnSpPr>
          <p:cNvPr id="18" name="Straight Connector 17"/>
          <p:cNvCxnSpPr>
            <a:stCxn id="8" idx="2"/>
          </p:cNvCxnSpPr>
          <p:nvPr/>
        </p:nvCxnSpPr>
        <p:spPr bwMode="auto">
          <a:xfrm flipH="1">
            <a:off x="5806965" y="2102071"/>
            <a:ext cx="13139" cy="31843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flipV="1">
            <a:off x="3987202" y="2394535"/>
            <a:ext cx="1819767" cy="642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a:off x="5806968" y="2402418"/>
            <a:ext cx="1961293" cy="128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3987200" y="2400958"/>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7768259" y="2415258"/>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2438401" y="4409600"/>
            <a:ext cx="309760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1400" dirty="0"/>
              <a:t>(iv) Emigration.</a:t>
            </a:r>
          </a:p>
          <a:p>
            <a:pPr eaLnBrk="0" hangingPunct="0"/>
            <a:endParaRPr lang="en-US" sz="1400" dirty="0"/>
          </a:p>
          <a:p>
            <a:pPr eaLnBrk="0" hangingPunct="0"/>
            <a:r>
              <a:rPr lang="en-US" sz="1400" dirty="0"/>
              <a:t>(vii) Expenses in connection with medical treatment abroad.</a:t>
            </a:r>
          </a:p>
          <a:p>
            <a:pPr eaLnBrk="0" hangingPunct="0"/>
            <a:endParaRPr lang="en-US" sz="1400" dirty="0"/>
          </a:p>
          <a:p>
            <a:pPr eaLnBrk="0" hangingPunct="0"/>
            <a:r>
              <a:rPr lang="en-US" sz="1400" dirty="0"/>
              <a:t>(viii) Studies abroad.</a:t>
            </a:r>
          </a:p>
          <a:p>
            <a:pPr algn="ctr" eaLnBrk="0" fontAlgn="base" hangingPunct="0">
              <a:spcBef>
                <a:spcPct val="0"/>
              </a:spcBef>
              <a:spcAft>
                <a:spcPct val="0"/>
              </a:spcAft>
            </a:pPr>
            <a:endParaRPr lang="en-US" sz="1400" dirty="0">
              <a:latin typeface="Tahoma" pitchFamily="34" charset="0"/>
            </a:endParaRPr>
          </a:p>
        </p:txBody>
      </p:sp>
      <p:sp>
        <p:nvSpPr>
          <p:cNvPr id="33" name="Rectangle 32"/>
          <p:cNvSpPr/>
          <p:nvPr/>
        </p:nvSpPr>
        <p:spPr bwMode="auto">
          <a:xfrm>
            <a:off x="5876290" y="4409599"/>
            <a:ext cx="426251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400" dirty="0"/>
              <a:t>Remittances in excess of specified limits towards:</a:t>
            </a:r>
          </a:p>
          <a:p>
            <a:pPr eaLnBrk="0" fontAlgn="base" hangingPunct="0">
              <a:spcBef>
                <a:spcPct val="0"/>
              </a:spcBef>
              <a:spcAft>
                <a:spcPct val="0"/>
              </a:spcAft>
            </a:pPr>
            <a:r>
              <a:rPr lang="en-US" sz="1400" dirty="0"/>
              <a:t>i. Donations to reputed technical / educational institutions;</a:t>
            </a:r>
          </a:p>
          <a:p>
            <a:pPr eaLnBrk="0" fontAlgn="base" hangingPunct="0">
              <a:spcBef>
                <a:spcPct val="0"/>
              </a:spcBef>
              <a:spcAft>
                <a:spcPct val="0"/>
              </a:spcAft>
            </a:pPr>
            <a:r>
              <a:rPr lang="en-US" sz="1400" dirty="0"/>
              <a:t>ii. Commissions to agents abroad for sale of property in India;</a:t>
            </a:r>
          </a:p>
          <a:p>
            <a:pPr eaLnBrk="0" fontAlgn="base" hangingPunct="0">
              <a:spcBef>
                <a:spcPct val="0"/>
              </a:spcBef>
              <a:spcAft>
                <a:spcPct val="0"/>
              </a:spcAft>
            </a:pPr>
            <a:r>
              <a:rPr lang="en-US" sz="1400" dirty="0"/>
              <a:t>iii. Remittances for consultancy services for infra projects;</a:t>
            </a:r>
          </a:p>
          <a:p>
            <a:pPr eaLnBrk="0" fontAlgn="base" hangingPunct="0">
              <a:spcBef>
                <a:spcPct val="0"/>
              </a:spcBef>
              <a:spcAft>
                <a:spcPct val="0"/>
              </a:spcAft>
            </a:pPr>
            <a:r>
              <a:rPr lang="en-US" sz="1400" dirty="0"/>
              <a:t>iv. Remittances by way of reimbursement of pre-incorporation expenses</a:t>
            </a:r>
          </a:p>
        </p:txBody>
      </p:sp>
      <p:cxnSp>
        <p:nvCxnSpPr>
          <p:cNvPr id="7" name="Straight Connector 6"/>
          <p:cNvCxnSpPr>
            <a:stCxn id="12" idx="2"/>
            <a:endCxn id="44" idx="0"/>
          </p:cNvCxnSpPr>
          <p:nvPr/>
        </p:nvCxnSpPr>
        <p:spPr bwMode="auto">
          <a:xfrm>
            <a:off x="3987200" y="3693239"/>
            <a:ext cx="0" cy="71636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 name="Straight Connector 40"/>
          <p:cNvCxnSpPr/>
          <p:nvPr/>
        </p:nvCxnSpPr>
        <p:spPr bwMode="auto">
          <a:xfrm>
            <a:off x="7751406" y="3739565"/>
            <a:ext cx="16855" cy="67003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34771787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half" idx="10"/>
          </p:nvPr>
        </p:nvSpPr>
        <p:spPr/>
        <p:txBody>
          <a:bodyPr/>
          <a:lstStyle/>
          <a:p>
            <a:pPr>
              <a:defRPr/>
            </a:pPr>
            <a:r>
              <a:rPr lang="en-US" smtClean="0"/>
              <a:t>21 April, 2020</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27</a:t>
            </a:fld>
            <a:endParaRPr lang="en-US" dirty="0"/>
          </a:p>
        </p:txBody>
      </p:sp>
      <p:sp>
        <p:nvSpPr>
          <p:cNvPr id="9221" name="Rectangle 4"/>
          <p:cNvSpPr>
            <a:spLocks noGrp="1" noChangeArrowheads="1"/>
          </p:cNvSpPr>
          <p:nvPr>
            <p:ph type="title" idx="4294967295"/>
          </p:nvPr>
        </p:nvSpPr>
        <p:spPr>
          <a:xfrm>
            <a:off x="2105027" y="228600"/>
            <a:ext cx="8562975" cy="533400"/>
          </a:xfrm>
        </p:spPr>
        <p:txBody>
          <a:bodyPr/>
          <a:lstStyle/>
          <a:p>
            <a:pPr algn="ctr" eaLnBrk="1" hangingPunct="1"/>
            <a:r>
              <a:rPr lang="en-US" sz="3000" dirty="0"/>
              <a:t>FEMA Practice</a:t>
            </a:r>
          </a:p>
        </p:txBody>
      </p:sp>
      <p:sp>
        <p:nvSpPr>
          <p:cNvPr id="9222" name="Content Placeholder 6"/>
          <p:cNvSpPr>
            <a:spLocks noGrp="1"/>
          </p:cNvSpPr>
          <p:nvPr>
            <p:ph idx="4294967295"/>
          </p:nvPr>
        </p:nvSpPr>
        <p:spPr>
          <a:xfrm>
            <a:off x="1933577" y="914400"/>
            <a:ext cx="8734425" cy="5334000"/>
          </a:xfrm>
        </p:spPr>
        <p:txBody>
          <a:bodyPr/>
          <a:lstStyle/>
          <a:p>
            <a:pPr>
              <a:buNone/>
            </a:pPr>
            <a:r>
              <a:rPr lang="en-US" sz="2400" dirty="0"/>
              <a:t>  </a:t>
            </a:r>
          </a:p>
        </p:txBody>
      </p:sp>
      <p:sp>
        <p:nvSpPr>
          <p:cNvPr id="8" name="Rectangle 7"/>
          <p:cNvSpPr/>
          <p:nvPr/>
        </p:nvSpPr>
        <p:spPr bwMode="auto">
          <a:xfrm>
            <a:off x="2811519"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Government </a:t>
            </a:r>
          </a:p>
        </p:txBody>
      </p:sp>
      <p:sp>
        <p:nvSpPr>
          <p:cNvPr id="9" name="Rectangle 8"/>
          <p:cNvSpPr/>
          <p:nvPr/>
        </p:nvSpPr>
        <p:spPr bwMode="auto">
          <a:xfrm>
            <a:off x="8303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RBI</a:t>
            </a:r>
          </a:p>
        </p:txBody>
      </p:sp>
      <p:cxnSp>
        <p:nvCxnSpPr>
          <p:cNvPr id="11" name="Straight Connector 10"/>
          <p:cNvCxnSpPr>
            <a:stCxn id="8" idx="3"/>
            <a:endCxn id="9" idx="1"/>
          </p:cNvCxnSpPr>
          <p:nvPr/>
        </p:nvCxnSpPr>
        <p:spPr bwMode="auto">
          <a:xfrm flipV="1">
            <a:off x="4487918" y="1386051"/>
            <a:ext cx="3815255"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1749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Current Account Transactions</a:t>
            </a:r>
          </a:p>
        </p:txBody>
      </p:sp>
      <p:sp>
        <p:nvSpPr>
          <p:cNvPr id="13" name="Rectangle 12"/>
          <p:cNvSpPr/>
          <p:nvPr/>
        </p:nvSpPr>
        <p:spPr bwMode="auto">
          <a:xfrm>
            <a:off x="3904593" y="2987567"/>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smtClean="0"/>
              <a:t>DIIT</a:t>
            </a:r>
          </a:p>
          <a:p>
            <a:pPr algn="ctr" eaLnBrk="0" hangingPunct="0"/>
            <a:r>
              <a:rPr lang="en-US" sz="1400" dirty="0" smtClean="0"/>
              <a:t>Industrial </a:t>
            </a:r>
            <a:r>
              <a:rPr lang="en-US" sz="1400" dirty="0"/>
              <a:t>Policy</a:t>
            </a:r>
            <a:endParaRPr lang="en-US" sz="1400" dirty="0">
              <a:latin typeface="Tahoma" pitchFamily="34" charset="0"/>
            </a:endParaRPr>
          </a:p>
        </p:txBody>
      </p:sp>
      <p:sp>
        <p:nvSpPr>
          <p:cNvPr id="15" name="Rectangle 14"/>
          <p:cNvSpPr/>
          <p:nvPr/>
        </p:nvSpPr>
        <p:spPr bwMode="auto">
          <a:xfrm>
            <a:off x="8339959" y="2961293"/>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200" dirty="0">
                <a:latin typeface="Tahoma" pitchFamily="34" charset="0"/>
              </a:rPr>
              <a:t>Prio</a:t>
            </a:r>
            <a:r>
              <a:rPr lang="en-US" sz="1200" dirty="0"/>
              <a:t>r to Amendment</a:t>
            </a:r>
            <a:r>
              <a:rPr lang="en-US" dirty="0"/>
              <a:t>-CAP</a:t>
            </a:r>
            <a:endParaRPr lang="en-US" sz="1400" dirty="0">
              <a:latin typeface="Tahoma" pitchFamily="34" charset="0"/>
            </a:endParaRPr>
          </a:p>
        </p:txBody>
      </p:sp>
      <p:cxnSp>
        <p:nvCxnSpPr>
          <p:cNvPr id="18" name="Straight Connector 17"/>
          <p:cNvCxnSpPr>
            <a:stCxn id="8" idx="2"/>
          </p:cNvCxnSpPr>
          <p:nvPr/>
        </p:nvCxnSpPr>
        <p:spPr bwMode="auto">
          <a:xfrm flipH="1">
            <a:off x="3636581" y="1581809"/>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2548761"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3636579" y="2286000"/>
            <a:ext cx="1135119"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2517228" y="2333300"/>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4755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1713187" y="4138448"/>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sz="1400" dirty="0"/>
          </a:p>
          <a:p>
            <a:pPr algn="ctr" eaLnBrk="0" fontAlgn="base" hangingPunct="0">
              <a:spcBef>
                <a:spcPct val="0"/>
              </a:spcBef>
              <a:spcAft>
                <a:spcPct val="0"/>
              </a:spcAft>
            </a:pPr>
            <a:r>
              <a:rPr lang="en-US" sz="1400" dirty="0"/>
              <a:t>Rules</a:t>
            </a:r>
            <a:endParaRPr lang="en-US" sz="1400" dirty="0">
              <a:latin typeface="Tahoma" pitchFamily="34" charset="0"/>
            </a:endParaRPr>
          </a:p>
        </p:txBody>
      </p:sp>
      <p:cxnSp>
        <p:nvCxnSpPr>
          <p:cNvPr id="46" name="Straight Connector 45"/>
          <p:cNvCxnSpPr/>
          <p:nvPr/>
        </p:nvCxnSpPr>
        <p:spPr bwMode="auto">
          <a:xfrm>
            <a:off x="2493580" y="3641836"/>
            <a:ext cx="7883" cy="48873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 name="Rectangle 48"/>
          <p:cNvSpPr/>
          <p:nvPr/>
        </p:nvSpPr>
        <p:spPr bwMode="auto">
          <a:xfrm>
            <a:off x="3788982" y="4148960"/>
            <a:ext cx="2039007" cy="195229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sz="1400" dirty="0"/>
          </a:p>
          <a:p>
            <a:pPr marL="342900" indent="-342900" eaLnBrk="0" fontAlgn="base" hangingPunct="0">
              <a:spcBef>
                <a:spcPct val="0"/>
              </a:spcBef>
              <a:spcAft>
                <a:spcPct val="0"/>
              </a:spcAft>
              <a:buFont typeface="+mj-lt"/>
              <a:buAutoNum type="alphaLcPeriod"/>
            </a:pPr>
            <a:r>
              <a:rPr lang="en-US" sz="1400" dirty="0"/>
              <a:t>Sectoral guidelines</a:t>
            </a:r>
          </a:p>
          <a:p>
            <a:pPr marL="342900" indent="-342900" eaLnBrk="0" fontAlgn="base" hangingPunct="0">
              <a:spcBef>
                <a:spcPct val="0"/>
              </a:spcBef>
              <a:spcAft>
                <a:spcPct val="0"/>
              </a:spcAft>
              <a:buFont typeface="+mj-lt"/>
              <a:buAutoNum type="alphaLcPeriod"/>
            </a:pPr>
            <a:endParaRPr lang="en-US" sz="1400" dirty="0">
              <a:latin typeface="Tahoma" pitchFamily="34" charset="0"/>
            </a:endParaRPr>
          </a:p>
          <a:p>
            <a:pPr marL="342900" indent="-342900" eaLnBrk="0" fontAlgn="base" hangingPunct="0">
              <a:spcBef>
                <a:spcPct val="0"/>
              </a:spcBef>
              <a:spcAft>
                <a:spcPct val="0"/>
              </a:spcAft>
              <a:buFont typeface="+mj-lt"/>
              <a:buAutoNum type="alphaLcPeriod"/>
            </a:pPr>
            <a:r>
              <a:rPr lang="en-US" sz="1400" dirty="0">
                <a:latin typeface="Tahoma" pitchFamily="34" charset="0"/>
              </a:rPr>
              <a:t>Public Sector</a:t>
            </a:r>
          </a:p>
          <a:p>
            <a:pPr marL="342900" indent="-342900" eaLnBrk="0" fontAlgn="base" hangingPunct="0">
              <a:spcBef>
                <a:spcPct val="0"/>
              </a:spcBef>
              <a:spcAft>
                <a:spcPct val="0"/>
              </a:spcAft>
              <a:buFont typeface="+mj-lt"/>
              <a:buAutoNum type="alphaLcPeriod"/>
            </a:pPr>
            <a:endParaRPr lang="en-US" sz="1400" dirty="0"/>
          </a:p>
          <a:p>
            <a:pPr marL="342900" indent="-342900" eaLnBrk="0" fontAlgn="base" hangingPunct="0">
              <a:spcBef>
                <a:spcPct val="0"/>
              </a:spcBef>
              <a:spcAft>
                <a:spcPct val="0"/>
              </a:spcAft>
              <a:buFont typeface="+mj-lt"/>
              <a:buAutoNum type="alphaLcPeriod"/>
            </a:pPr>
            <a:r>
              <a:rPr lang="en-US" sz="1400" dirty="0">
                <a:latin typeface="Tahoma" pitchFamily="34" charset="0"/>
              </a:rPr>
              <a:t>Hazardous</a:t>
            </a:r>
          </a:p>
          <a:p>
            <a:pPr marL="342900" indent="-342900" eaLnBrk="0" fontAlgn="base" hangingPunct="0">
              <a:spcBef>
                <a:spcPct val="0"/>
              </a:spcBef>
              <a:spcAft>
                <a:spcPct val="0"/>
              </a:spcAft>
              <a:buFont typeface="+mj-lt"/>
              <a:buAutoNum type="alphaLcPeriod"/>
            </a:pPr>
            <a:endParaRPr lang="en-US" sz="1400" dirty="0"/>
          </a:p>
          <a:p>
            <a:pPr marL="342900" indent="-342900" eaLnBrk="0" fontAlgn="base" hangingPunct="0">
              <a:spcBef>
                <a:spcPct val="0"/>
              </a:spcBef>
              <a:spcAft>
                <a:spcPct val="0"/>
              </a:spcAft>
              <a:buFont typeface="+mj-lt"/>
              <a:buAutoNum type="alphaLcPeriod"/>
            </a:pPr>
            <a:r>
              <a:rPr lang="en-US" sz="1400" dirty="0">
                <a:latin typeface="Tahoma" pitchFamily="34" charset="0"/>
              </a:rPr>
              <a:t>Small Scale</a:t>
            </a:r>
          </a:p>
          <a:p>
            <a:pPr algn="ctr" eaLnBrk="0" fontAlgn="base" hangingPunct="0">
              <a:spcBef>
                <a:spcPct val="0"/>
              </a:spcBef>
              <a:spcAft>
                <a:spcPct val="0"/>
              </a:spcAft>
            </a:pPr>
            <a:endParaRPr lang="en-US" sz="1400" dirty="0">
              <a:latin typeface="Tahoma" pitchFamily="34" charset="0"/>
            </a:endParaRPr>
          </a:p>
        </p:txBody>
      </p:sp>
      <p:cxnSp>
        <p:nvCxnSpPr>
          <p:cNvPr id="51" name="Straight Connector 50"/>
          <p:cNvCxnSpPr/>
          <p:nvPr/>
        </p:nvCxnSpPr>
        <p:spPr bwMode="auto">
          <a:xfrm rot="300000">
            <a:off x="4755931" y="3736428"/>
            <a:ext cx="52552" cy="4125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8339959" y="4871545"/>
            <a:ext cx="1676400" cy="415158"/>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t>AP DIR Circulars</a:t>
            </a:r>
            <a:endParaRPr lang="en-US" sz="1400" dirty="0">
              <a:latin typeface="Tahoma" pitchFamily="34" charset="0"/>
            </a:endParaRPr>
          </a:p>
        </p:txBody>
      </p:sp>
      <p:sp>
        <p:nvSpPr>
          <p:cNvPr id="60" name="Rectangle 59"/>
          <p:cNvSpPr/>
          <p:nvPr/>
        </p:nvSpPr>
        <p:spPr bwMode="auto">
          <a:xfrm>
            <a:off x="8313683" y="5630920"/>
            <a:ext cx="1676400" cy="1069921"/>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Master Directions / Master Circular in case where no directions are issued </a:t>
            </a:r>
          </a:p>
        </p:txBody>
      </p:sp>
      <p:cxnSp>
        <p:nvCxnSpPr>
          <p:cNvPr id="66" name="Straight Connector 65"/>
          <p:cNvCxnSpPr/>
          <p:nvPr/>
        </p:nvCxnSpPr>
        <p:spPr bwMode="auto">
          <a:xfrm flipH="1">
            <a:off x="9154512" y="1576331"/>
            <a:ext cx="11037" cy="4258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p:nvPr/>
        </p:nvCxnSpPr>
        <p:spPr bwMode="auto">
          <a:xfrm rot="-480000" flipH="1">
            <a:off x="9136121" y="3626069"/>
            <a:ext cx="42041" cy="31531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9151885"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Rectangle 42"/>
          <p:cNvSpPr/>
          <p:nvPr/>
        </p:nvSpPr>
        <p:spPr bwMode="auto">
          <a:xfrm>
            <a:off x="8334704" y="2010107"/>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400" dirty="0">
                <a:latin typeface="Tahoma" pitchFamily="34" charset="0"/>
              </a:rPr>
              <a:t>A.D. Banks</a:t>
            </a:r>
          </a:p>
        </p:txBody>
      </p:sp>
      <p:sp>
        <p:nvSpPr>
          <p:cNvPr id="45" name="Rectangle 44"/>
          <p:cNvSpPr/>
          <p:nvPr/>
        </p:nvSpPr>
        <p:spPr bwMode="auto">
          <a:xfrm>
            <a:off x="8297919" y="3941379"/>
            <a:ext cx="1676400" cy="50975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Debt related CAP</a:t>
            </a:r>
          </a:p>
        </p:txBody>
      </p:sp>
      <p:cxnSp>
        <p:nvCxnSpPr>
          <p:cNvPr id="52" name="Straight Connector 51"/>
          <p:cNvCxnSpPr>
            <a:stCxn id="43" idx="2"/>
            <a:endCxn id="15" idx="0"/>
          </p:cNvCxnSpPr>
          <p:nvPr/>
        </p:nvCxnSpPr>
        <p:spPr bwMode="auto">
          <a:xfrm>
            <a:off x="9172906" y="2674886"/>
            <a:ext cx="5255" cy="28640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 name="Straight Connector 55"/>
          <p:cNvCxnSpPr/>
          <p:nvPr/>
        </p:nvCxnSpPr>
        <p:spPr bwMode="auto">
          <a:xfrm rot="360000">
            <a:off x="9136119" y="4451131"/>
            <a:ext cx="42040" cy="4204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19118886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10244" name="Slide Number Placeholder 5"/>
          <p:cNvSpPr>
            <a:spLocks noGrp="1"/>
          </p:cNvSpPr>
          <p:nvPr>
            <p:ph type="sldNum" sz="quarter" idx="12"/>
          </p:nvPr>
        </p:nvSpPr>
        <p:spPr/>
        <p:txBody>
          <a:bodyPr/>
          <a:lstStyle/>
          <a:p>
            <a:pPr fontAlgn="base">
              <a:spcBef>
                <a:spcPct val="0"/>
              </a:spcBef>
              <a:spcAft>
                <a:spcPct val="0"/>
              </a:spcAft>
              <a:defRPr/>
            </a:pPr>
            <a:fld id="{E81DF2A3-5B14-41FD-9536-3324988EF1C5}" type="slidenum">
              <a:rPr lang="en-US">
                <a:solidFill>
                  <a:srgbClr val="000000"/>
                </a:solidFill>
                <a:latin typeface="Tahoma" pitchFamily="34" charset="0"/>
              </a:rPr>
              <a:pPr fontAlgn="base">
                <a:spcBef>
                  <a:spcPct val="0"/>
                </a:spcBef>
                <a:spcAft>
                  <a:spcPct val="0"/>
                </a:spcAft>
                <a:defRPr/>
              </a:pPr>
              <a:t>28</a:t>
            </a:fld>
            <a:endParaRPr lang="en-US" dirty="0">
              <a:solidFill>
                <a:srgbClr val="000000"/>
              </a:solidFill>
              <a:latin typeface="Tahoma" pitchFamily="34" charset="0"/>
            </a:endParaRPr>
          </a:p>
        </p:txBody>
      </p:sp>
      <p:sp>
        <p:nvSpPr>
          <p:cNvPr id="10245" name="Rectangle 4"/>
          <p:cNvSpPr>
            <a:spLocks noGrp="1" noChangeArrowheads="1"/>
          </p:cNvSpPr>
          <p:nvPr>
            <p:ph type="title"/>
          </p:nvPr>
        </p:nvSpPr>
        <p:spPr>
          <a:xfrm>
            <a:off x="2674940" y="214316"/>
            <a:ext cx="7793037" cy="1004887"/>
          </a:xfrm>
        </p:spPr>
        <p:txBody>
          <a:bodyPr/>
          <a:lstStyle/>
          <a:p>
            <a:pPr algn="ctr" eaLnBrk="1" hangingPunct="1"/>
            <a:r>
              <a:rPr lang="en-US" sz="3600" dirty="0"/>
              <a:t>FEMA Practice</a:t>
            </a:r>
          </a:p>
        </p:txBody>
      </p:sp>
      <p:graphicFrame>
        <p:nvGraphicFramePr>
          <p:cNvPr id="9" name="Table 8"/>
          <p:cNvGraphicFramePr>
            <a:graphicFrameLocks noGrp="1"/>
          </p:cNvGraphicFramePr>
          <p:nvPr>
            <p:extLst>
              <p:ext uri="{D42A27DB-BD31-4B8C-83A1-F6EECF244321}">
                <p14:modId xmlns:p14="http://schemas.microsoft.com/office/powerpoint/2010/main" xmlns="" val="1943081124"/>
              </p:ext>
            </p:extLst>
          </p:nvPr>
        </p:nvGraphicFramePr>
        <p:xfrm>
          <a:off x="1905000" y="1219201"/>
          <a:ext cx="8382000" cy="5133948"/>
        </p:xfrm>
        <a:graphic>
          <a:graphicData uri="http://schemas.openxmlformats.org/drawingml/2006/table">
            <a:tbl>
              <a:tblPr firstRow="1" bandRow="1">
                <a:tableStyleId>{5C22544A-7EE6-4342-B048-85BDC9FD1C3A}</a:tableStyleId>
              </a:tblPr>
              <a:tblGrid>
                <a:gridCol w="2969273">
                  <a:extLst>
                    <a:ext uri="{9D8B030D-6E8A-4147-A177-3AD203B41FA5}">
                      <a16:colId xmlns="" xmlns:a16="http://schemas.microsoft.com/office/drawing/2014/main" val="20000"/>
                    </a:ext>
                  </a:extLst>
                </a:gridCol>
                <a:gridCol w="1804243">
                  <a:extLst>
                    <a:ext uri="{9D8B030D-6E8A-4147-A177-3AD203B41FA5}">
                      <a16:colId xmlns="" xmlns:a16="http://schemas.microsoft.com/office/drawing/2014/main" val="20001"/>
                    </a:ext>
                  </a:extLst>
                </a:gridCol>
                <a:gridCol w="1475564">
                  <a:extLst>
                    <a:ext uri="{9D8B030D-6E8A-4147-A177-3AD203B41FA5}">
                      <a16:colId xmlns="" xmlns:a16="http://schemas.microsoft.com/office/drawing/2014/main" val="20002"/>
                    </a:ext>
                  </a:extLst>
                </a:gridCol>
                <a:gridCol w="2132920">
                  <a:extLst>
                    <a:ext uri="{9D8B030D-6E8A-4147-A177-3AD203B41FA5}">
                      <a16:colId xmlns="" xmlns:a16="http://schemas.microsoft.com/office/drawing/2014/main" val="20003"/>
                    </a:ext>
                  </a:extLst>
                </a:gridCol>
              </a:tblGrid>
              <a:tr h="353918">
                <a:tc>
                  <a:txBody>
                    <a:bodyPr/>
                    <a:lstStyle/>
                    <a:p>
                      <a:pPr algn="ctr"/>
                      <a:endParaRPr lang="en-US" sz="1400" dirty="0">
                        <a:solidFill>
                          <a:schemeClr val="tx1"/>
                        </a:solidFill>
                      </a:endParaRPr>
                    </a:p>
                  </a:txBody>
                  <a:tcPr/>
                </a:tc>
                <a:tc gridSpan="3">
                  <a:txBody>
                    <a:bodyPr/>
                    <a:lstStyle/>
                    <a:p>
                      <a:pPr algn="ctr"/>
                      <a:r>
                        <a:rPr lang="en-US" sz="1400" dirty="0">
                          <a:solidFill>
                            <a:schemeClr val="tx1"/>
                          </a:solidFill>
                        </a:rPr>
                        <a:t>PROI</a:t>
                      </a:r>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441624">
                <a:tc>
                  <a:txBody>
                    <a:bodyPr/>
                    <a:lstStyle/>
                    <a:p>
                      <a:endParaRPr lang="en-US" sz="1400" dirty="0"/>
                    </a:p>
                  </a:txBody>
                  <a:tcPr/>
                </a:tc>
                <a:tc>
                  <a:txBody>
                    <a:bodyPr/>
                    <a:lstStyle/>
                    <a:p>
                      <a:pPr algn="ctr"/>
                      <a:r>
                        <a:rPr lang="en-US" sz="1400" dirty="0"/>
                        <a:t>Foreign Citizen</a:t>
                      </a:r>
                    </a:p>
                  </a:txBody>
                  <a:tcPr/>
                </a:tc>
                <a:tc>
                  <a:txBody>
                    <a:bodyPr/>
                    <a:lstStyle/>
                    <a:p>
                      <a:pPr algn="ctr"/>
                      <a:r>
                        <a:rPr lang="en-US" sz="1400" dirty="0"/>
                        <a:t>NRIs</a:t>
                      </a:r>
                    </a:p>
                  </a:txBody>
                  <a:tcPr/>
                </a:tc>
                <a:tc>
                  <a:txBody>
                    <a:bodyPr/>
                    <a:lstStyle/>
                    <a:p>
                      <a:pPr algn="ctr"/>
                      <a:r>
                        <a:rPr lang="en-US" sz="1400" dirty="0"/>
                        <a:t>Other entities</a:t>
                      </a:r>
                    </a:p>
                  </a:txBody>
                  <a:tcPr/>
                </a:tc>
                <a:extLst>
                  <a:ext uri="{0D108BD9-81ED-4DB2-BD59-A6C34878D82A}">
                    <a16:rowId xmlns="" xmlns:a16="http://schemas.microsoft.com/office/drawing/2014/main" val="10001"/>
                  </a:ext>
                </a:extLst>
              </a:tr>
              <a:tr h="974719">
                <a:tc>
                  <a:txBody>
                    <a:bodyPr/>
                    <a:lstStyle/>
                    <a:p>
                      <a:r>
                        <a:rPr lang="en-US" sz="1400" b="1" dirty="0"/>
                        <a:t>Deposit- Notf.5(R) –Banking</a:t>
                      </a:r>
                      <a:r>
                        <a:rPr lang="en-US" sz="1400" b="1" baseline="0" dirty="0"/>
                        <a:t> Accounts of PROI plus few cases in Notf. 10(R)</a:t>
                      </a:r>
                      <a:endParaRPr lang="en-US" sz="1400" b="1" dirty="0"/>
                    </a:p>
                  </a:txBody>
                  <a:tcPr/>
                </a:tc>
                <a:tc>
                  <a:txBody>
                    <a:bodyPr/>
                    <a:lstStyle/>
                    <a:p>
                      <a:pPr algn="ctr"/>
                      <a:r>
                        <a:rPr lang="en-US" sz="1400" b="1" dirty="0">
                          <a:latin typeface="Calibri" pitchFamily="34" charset="0"/>
                          <a:cs typeface="Calibri" pitchFamily="34" charset="0"/>
                        </a:rPr>
                        <a:t>[Can open for limited purpose as mentioned in Notf.5(R)</a:t>
                      </a:r>
                      <a:r>
                        <a:rPr lang="en-US" sz="1400" b="1" baseline="0" dirty="0">
                          <a:latin typeface="Calibri" pitchFamily="34" charset="0"/>
                          <a:cs typeface="Calibri" pitchFamily="34" charset="0"/>
                        </a:rPr>
                        <a:t> &amp; 10(R)</a:t>
                      </a:r>
                      <a:endParaRPr lang="en-US" sz="14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Calibri" pitchFamily="34" charset="0"/>
                          <a:cs typeface="Calibri" pitchFamily="34" charset="0"/>
                        </a:rPr>
                        <a:t>[Notf.5(R) ]</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a:latin typeface="Calibri" pitchFamily="34" charset="0"/>
                          <a:cs typeface="Calibri" pitchFamily="34" charset="0"/>
                        </a:rPr>
                        <a:t>√</a:t>
                      </a:r>
                    </a:p>
                    <a:p>
                      <a:pPr algn="ctr"/>
                      <a:r>
                        <a:rPr lang="en-US" sz="1400" b="1" dirty="0">
                          <a:latin typeface="Calibri" pitchFamily="34" charset="0"/>
                          <a:cs typeface="Calibri" pitchFamily="34" charset="0"/>
                        </a:rPr>
                        <a:t>[Notf.10 (R) ]</a:t>
                      </a:r>
                    </a:p>
                  </a:txBody>
                  <a:tcPr/>
                </a:tc>
                <a:extLst>
                  <a:ext uri="{0D108BD9-81ED-4DB2-BD59-A6C34878D82A}">
                    <a16:rowId xmlns="" xmlns:a16="http://schemas.microsoft.com/office/drawing/2014/main" val="10002"/>
                  </a:ext>
                </a:extLst>
              </a:tr>
              <a:tr h="974719">
                <a:tc>
                  <a:txBody>
                    <a:bodyPr/>
                    <a:lstStyle/>
                    <a:p>
                      <a:r>
                        <a:rPr lang="en-US" sz="1400" dirty="0"/>
                        <a:t>Branch /Liaison - Notf. 22(R)</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NA</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NA</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Prior approval through AD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[except citizen of 8 countries]</a:t>
                      </a:r>
                    </a:p>
                  </a:txBody>
                  <a:tcPr/>
                </a:tc>
                <a:extLst>
                  <a:ext uri="{0D108BD9-81ED-4DB2-BD59-A6C34878D82A}">
                    <a16:rowId xmlns="" xmlns:a16="http://schemas.microsoft.com/office/drawing/2014/main" val="10003"/>
                  </a:ext>
                </a:extLst>
              </a:tr>
              <a:tr h="974054">
                <a:tc>
                  <a:txBody>
                    <a:bodyPr/>
                    <a:lstStyle/>
                    <a:p>
                      <a:r>
                        <a:rPr lang="en-US" sz="1400" dirty="0"/>
                        <a:t>Project office </a:t>
                      </a:r>
                    </a:p>
                  </a:txBody>
                  <a:tcPr/>
                </a:tc>
                <a:tc>
                  <a:txBody>
                    <a:bodyPr/>
                    <a:lstStyle/>
                    <a:p>
                      <a:pPr algn="ctr"/>
                      <a:r>
                        <a:rPr lang="en-US" sz="1400" dirty="0">
                          <a:latin typeface="Calibri" pitchFamily="34" charset="0"/>
                          <a:cs typeface="Calibri" pitchFamily="34" charset="0"/>
                        </a:rPr>
                        <a:t>NA</a:t>
                      </a:r>
                    </a:p>
                  </a:txBody>
                  <a:tcPr/>
                </a:tc>
                <a:tc>
                  <a:txBody>
                    <a:bodyPr/>
                    <a:lstStyle/>
                    <a:p>
                      <a:pPr algn="ctr"/>
                      <a:r>
                        <a:rPr lang="en-US" sz="1400" dirty="0">
                          <a:latin typeface="Calibri" pitchFamily="34" charset="0"/>
                          <a:cs typeface="Calibri" pitchFamily="34" charset="0"/>
                        </a:rPr>
                        <a:t>NA</a:t>
                      </a:r>
                    </a:p>
                  </a:txBody>
                  <a:tcPr/>
                </a:tc>
                <a:tc>
                  <a:txBody>
                    <a:bodyPr/>
                    <a:lstStyle/>
                    <a:p>
                      <a:pPr algn="ctr"/>
                      <a:r>
                        <a:rPr lang="en-US" sz="1400" dirty="0">
                          <a:latin typeface="Calibri" pitchFamily="34" charset="0"/>
                          <a:cs typeface="Calibri" pitchFamily="34" charset="0"/>
                        </a:rPr>
                        <a:t>Auto Route with</a:t>
                      </a:r>
                    </a:p>
                    <a:p>
                      <a:pPr algn="ctr"/>
                      <a:r>
                        <a:rPr lang="en-US" sz="1400" dirty="0">
                          <a:latin typeface="Calibri" pitchFamily="34" charset="0"/>
                          <a:cs typeface="Calibri" pitchFamily="34" charset="0"/>
                        </a:rPr>
                        <a:t>conditions except 7 citizens </a:t>
                      </a:r>
                    </a:p>
                  </a:txBody>
                  <a:tcPr/>
                </a:tc>
                <a:extLst>
                  <a:ext uri="{0D108BD9-81ED-4DB2-BD59-A6C34878D82A}">
                    <a16:rowId xmlns="" xmlns:a16="http://schemas.microsoft.com/office/drawing/2014/main" val="10004"/>
                  </a:ext>
                </a:extLst>
              </a:tr>
              <a:tr h="1414914">
                <a:tc>
                  <a:txBody>
                    <a:bodyPr/>
                    <a:lstStyle/>
                    <a:p>
                      <a:pPr defTabSz="1204913"/>
                      <a:r>
                        <a:rPr lang="en-US" sz="1400" dirty="0"/>
                        <a:t>Immovable property in India- </a:t>
                      </a:r>
                      <a:r>
                        <a:rPr lang="en-US" sz="1400" dirty="0" smtClean="0"/>
                        <a:t>Foreign Exchange Management </a:t>
                      </a:r>
                      <a:r>
                        <a:rPr lang="en-US" sz="1400" dirty="0" smtClean="0">
                          <a:solidFill>
                            <a:schemeClr val="tx1"/>
                          </a:solidFill>
                        </a:rPr>
                        <a:t>(Non-debt Instruments) Rules, 2019 </a:t>
                      </a:r>
                      <a:endParaRPr lang="en-US" sz="1400" dirty="0">
                        <a:solidFill>
                          <a:schemeClr val="tx1"/>
                        </a:solidFill>
                      </a:endParaRPr>
                    </a:p>
                  </a:txBody>
                  <a:tcPr/>
                </a:tc>
                <a:tc>
                  <a:txBody>
                    <a:bodyPr/>
                    <a:lstStyle/>
                    <a:p>
                      <a:pPr algn="ctr"/>
                      <a:r>
                        <a:rPr lang="en-US" sz="1400" dirty="0">
                          <a:latin typeface="Calibri" pitchFamily="34" charset="0"/>
                          <a:cs typeface="Calibri" pitchFamily="34" charset="0"/>
                        </a:rPr>
                        <a:t>X</a:t>
                      </a:r>
                    </a:p>
                  </a:txBody>
                  <a:tcPr/>
                </a:tc>
                <a:tc>
                  <a:txBody>
                    <a:bodyPr/>
                    <a:lstStyle/>
                    <a:p>
                      <a:pPr algn="ctr"/>
                      <a:r>
                        <a:rPr lang="en-US" sz="1400" dirty="0">
                          <a:latin typeface="Calibri" pitchFamily="34" charset="0"/>
                          <a:cs typeface="Calibri" pitchFamily="34" charset="0"/>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 For </a:t>
                      </a:r>
                      <a:r>
                        <a:rPr lang="en-US" sz="1400" kern="1200" dirty="0">
                          <a:solidFill>
                            <a:schemeClr val="dk1"/>
                          </a:solidFill>
                          <a:latin typeface="Calibri" pitchFamily="34" charset="0"/>
                          <a:ea typeface="+mn-ea"/>
                          <a:cs typeface="Calibri" pitchFamily="34" charset="0"/>
                        </a:rPr>
                        <a:t>branch, office or other place of business for carrying on in India any activity, excluding a liaison office]</a:t>
                      </a:r>
                      <a:endParaRPr lang="en-US" sz="1400" dirty="0">
                        <a:latin typeface="Calibri" pitchFamily="34" charset="0"/>
                        <a:cs typeface="Calibri" pitchFamily="34" charset="0"/>
                      </a:endParaRPr>
                    </a:p>
                  </a:txBody>
                  <a:tcPr/>
                </a:tc>
                <a:extLst>
                  <a:ext uri="{0D108BD9-81ED-4DB2-BD59-A6C34878D82A}">
                    <a16:rowId xmlns="" xmlns:a16="http://schemas.microsoft.com/office/drawing/2014/main" val="10005"/>
                  </a:ext>
                </a:extLst>
              </a:tr>
            </a:tbl>
          </a:graphicData>
        </a:graphic>
      </p:graphicFrame>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32678246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xfrm>
            <a:off x="1722439" y="6446672"/>
            <a:ext cx="1905000" cy="457200"/>
          </a:xfrm>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11268" name="Slide Number Placeholder 5"/>
          <p:cNvSpPr>
            <a:spLocks noGrp="1"/>
          </p:cNvSpPr>
          <p:nvPr>
            <p:ph type="sldNum" sz="quarter" idx="12"/>
          </p:nvPr>
        </p:nvSpPr>
        <p:spPr>
          <a:xfrm>
            <a:off x="8763000" y="6400800"/>
            <a:ext cx="1905000" cy="457200"/>
          </a:xfrm>
        </p:spPr>
        <p:txBody>
          <a:bodyPr/>
          <a:lstStyle/>
          <a:p>
            <a:pPr fontAlgn="base">
              <a:spcBef>
                <a:spcPct val="0"/>
              </a:spcBef>
              <a:spcAft>
                <a:spcPct val="0"/>
              </a:spcAft>
              <a:defRPr/>
            </a:pPr>
            <a:fld id="{37E02407-ACAB-44F8-ABFD-026024130C60}" type="slidenum">
              <a:rPr lang="en-US">
                <a:solidFill>
                  <a:srgbClr val="000000"/>
                </a:solidFill>
                <a:latin typeface="Tahoma" pitchFamily="34" charset="0"/>
              </a:rPr>
              <a:pPr fontAlgn="base">
                <a:spcBef>
                  <a:spcPct val="0"/>
                </a:spcBef>
                <a:spcAft>
                  <a:spcPct val="0"/>
                </a:spcAft>
                <a:defRPr/>
              </a:pPr>
              <a:t>29</a:t>
            </a:fld>
            <a:endParaRPr lang="en-US" dirty="0">
              <a:solidFill>
                <a:srgbClr val="000000"/>
              </a:solidFill>
              <a:latin typeface="Tahoma" pitchFamily="34" charset="0"/>
            </a:endParaRPr>
          </a:p>
        </p:txBody>
      </p:sp>
      <p:sp>
        <p:nvSpPr>
          <p:cNvPr id="11269" name="Rectangle 4"/>
          <p:cNvSpPr>
            <a:spLocks noGrp="1" noChangeArrowheads="1"/>
          </p:cNvSpPr>
          <p:nvPr>
            <p:ph type="title"/>
          </p:nvPr>
        </p:nvSpPr>
        <p:spPr>
          <a:xfrm>
            <a:off x="2674940" y="214316"/>
            <a:ext cx="7793037" cy="1004887"/>
          </a:xfrm>
        </p:spPr>
        <p:txBody>
          <a:bodyPr/>
          <a:lstStyle/>
          <a:p>
            <a:pPr algn="ctr" eaLnBrk="1" hangingPunct="1"/>
            <a:r>
              <a:rPr lang="en-US" sz="3600" dirty="0"/>
              <a:t>FEMA Practice </a:t>
            </a:r>
          </a:p>
        </p:txBody>
      </p:sp>
      <p:graphicFrame>
        <p:nvGraphicFramePr>
          <p:cNvPr id="9" name="Table 8"/>
          <p:cNvGraphicFramePr>
            <a:graphicFrameLocks noGrp="1"/>
          </p:cNvGraphicFramePr>
          <p:nvPr>
            <p:extLst>
              <p:ext uri="{D42A27DB-BD31-4B8C-83A1-F6EECF244321}">
                <p14:modId xmlns:p14="http://schemas.microsoft.com/office/powerpoint/2010/main" xmlns="" val="169601024"/>
              </p:ext>
            </p:extLst>
          </p:nvPr>
        </p:nvGraphicFramePr>
        <p:xfrm>
          <a:off x="1207138" y="1219201"/>
          <a:ext cx="8956041" cy="5893669"/>
        </p:xfrm>
        <a:graphic>
          <a:graphicData uri="http://schemas.openxmlformats.org/drawingml/2006/table">
            <a:tbl>
              <a:tblPr firstRow="1" bandRow="1">
                <a:tableStyleId>{5C22544A-7EE6-4342-B048-85BDC9FD1C3A}</a:tableStyleId>
              </a:tblPr>
              <a:tblGrid>
                <a:gridCol w="2194560">
                  <a:extLst>
                    <a:ext uri="{9D8B030D-6E8A-4147-A177-3AD203B41FA5}">
                      <a16:colId xmlns="" xmlns:a16="http://schemas.microsoft.com/office/drawing/2014/main" val="20000"/>
                    </a:ext>
                  </a:extLst>
                </a:gridCol>
                <a:gridCol w="1402452">
                  <a:extLst>
                    <a:ext uri="{9D8B030D-6E8A-4147-A177-3AD203B41FA5}">
                      <a16:colId xmlns="" xmlns:a16="http://schemas.microsoft.com/office/drawing/2014/main" val="20001"/>
                    </a:ext>
                  </a:extLst>
                </a:gridCol>
                <a:gridCol w="4039031">
                  <a:extLst>
                    <a:ext uri="{9D8B030D-6E8A-4147-A177-3AD203B41FA5}">
                      <a16:colId xmlns="" xmlns:a16="http://schemas.microsoft.com/office/drawing/2014/main" val="20002"/>
                    </a:ext>
                  </a:extLst>
                </a:gridCol>
                <a:gridCol w="256675">
                  <a:extLst>
                    <a:ext uri="{9D8B030D-6E8A-4147-A177-3AD203B41FA5}">
                      <a16:colId xmlns="" xmlns:a16="http://schemas.microsoft.com/office/drawing/2014/main" val="20003"/>
                    </a:ext>
                  </a:extLst>
                </a:gridCol>
                <a:gridCol w="1063323">
                  <a:extLst>
                    <a:ext uri="{9D8B030D-6E8A-4147-A177-3AD203B41FA5}">
                      <a16:colId xmlns="" xmlns:a16="http://schemas.microsoft.com/office/drawing/2014/main" val="20004"/>
                    </a:ext>
                  </a:extLst>
                </a:gridCol>
              </a:tblGrid>
              <a:tr h="305912">
                <a:tc>
                  <a:txBody>
                    <a:bodyPr/>
                    <a:lstStyle/>
                    <a:p>
                      <a:pPr algn="ctr"/>
                      <a:endParaRPr lang="en-US" sz="1400" dirty="0">
                        <a:solidFill>
                          <a:schemeClr val="tx1"/>
                        </a:solidFill>
                        <a:latin typeface="Calibri" pitchFamily="34" charset="0"/>
                        <a:cs typeface="Calibri" pitchFamily="34" charset="0"/>
                      </a:endParaRPr>
                    </a:p>
                  </a:txBody>
                  <a:tcPr/>
                </a:tc>
                <a:tc gridSpan="4">
                  <a:txBody>
                    <a:bodyPr/>
                    <a:lstStyle/>
                    <a:p>
                      <a:pPr algn="ctr"/>
                      <a:r>
                        <a:rPr lang="en-US" sz="1400" dirty="0">
                          <a:solidFill>
                            <a:schemeClr val="tx1"/>
                          </a:solidFill>
                          <a:latin typeface="Calibri" pitchFamily="34" charset="0"/>
                          <a:cs typeface="Calibri" pitchFamily="34" charset="0"/>
                        </a:rPr>
                        <a:t>PROI</a:t>
                      </a:r>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305912">
                <a:tc>
                  <a:txBody>
                    <a:bodyPr/>
                    <a:lstStyle/>
                    <a:p>
                      <a:endParaRPr lang="en-US" sz="1400" dirty="0">
                        <a:latin typeface="Calibri" pitchFamily="34" charset="0"/>
                        <a:cs typeface="Calibri" pitchFamily="34" charset="0"/>
                      </a:endParaRPr>
                    </a:p>
                  </a:txBody>
                  <a:tcPr/>
                </a:tc>
                <a:tc>
                  <a:txBody>
                    <a:bodyPr/>
                    <a:lstStyle/>
                    <a:p>
                      <a:pPr algn="ctr"/>
                      <a:r>
                        <a:rPr lang="en-US" sz="1400" dirty="0">
                          <a:latin typeface="Calibri" pitchFamily="34" charset="0"/>
                          <a:cs typeface="Calibri" pitchFamily="34" charset="0"/>
                        </a:rPr>
                        <a:t>Foreign Citizen</a:t>
                      </a:r>
                    </a:p>
                  </a:txBody>
                  <a:tcPr/>
                </a:tc>
                <a:tc>
                  <a:txBody>
                    <a:bodyPr/>
                    <a:lstStyle/>
                    <a:p>
                      <a:pPr algn="ctr"/>
                      <a:r>
                        <a:rPr lang="en-US" sz="1400" dirty="0">
                          <a:latin typeface="Calibri" pitchFamily="34" charset="0"/>
                          <a:cs typeface="Calibri" pitchFamily="34" charset="0"/>
                        </a:rPr>
                        <a:t>NRIs</a:t>
                      </a:r>
                    </a:p>
                  </a:txBody>
                  <a:tcPr/>
                </a:tc>
                <a:tc gridSpan="2">
                  <a:txBody>
                    <a:bodyPr/>
                    <a:lstStyle/>
                    <a:p>
                      <a:pPr algn="ctr"/>
                      <a:r>
                        <a:rPr lang="en-US" sz="1400" dirty="0">
                          <a:latin typeface="Calibri" pitchFamily="34" charset="0"/>
                          <a:cs typeface="Calibri" pitchFamily="34" charset="0"/>
                        </a:rPr>
                        <a:t>Other entities</a:t>
                      </a:r>
                    </a:p>
                  </a:txBody>
                  <a:tcPr/>
                </a:tc>
                <a:tc hMerge="1">
                  <a:txBody>
                    <a:bodyPr/>
                    <a:lstStyle/>
                    <a:p>
                      <a:pPr algn="ctr"/>
                      <a:endParaRPr lang="en-US" sz="1400" dirty="0">
                        <a:latin typeface="Calibri" pitchFamily="34" charset="0"/>
                        <a:cs typeface="Calibri" pitchFamily="34" charset="0"/>
                      </a:endParaRPr>
                    </a:p>
                  </a:txBody>
                  <a:tcPr/>
                </a:tc>
                <a:extLst>
                  <a:ext uri="{0D108BD9-81ED-4DB2-BD59-A6C34878D82A}">
                    <a16:rowId xmlns="" xmlns:a16="http://schemas.microsoft.com/office/drawing/2014/main" val="10001"/>
                  </a:ext>
                </a:extLst>
              </a:tr>
              <a:tr h="948328">
                <a:tc>
                  <a:txBody>
                    <a:bodyPr/>
                    <a:lstStyle/>
                    <a:p>
                      <a:r>
                        <a:rPr lang="en-US" sz="1600" b="1" dirty="0">
                          <a:latin typeface="Calibri" pitchFamily="34" charset="0"/>
                          <a:cs typeface="Calibri" pitchFamily="34" charset="0"/>
                        </a:rPr>
                        <a:t>Partnership business in India- Notf.24</a:t>
                      </a:r>
                    </a:p>
                    <a:p>
                      <a:r>
                        <a:rPr lang="en-US" sz="1600" b="1" dirty="0">
                          <a:latin typeface="Calibri" pitchFamily="34" charset="0"/>
                          <a:cs typeface="Calibri" pitchFamily="34" charset="0"/>
                        </a:rPr>
                        <a:t>[</a:t>
                      </a:r>
                      <a:r>
                        <a:rPr lang="en-US" sz="1600" b="1" dirty="0">
                          <a:solidFill>
                            <a:schemeClr val="tx1"/>
                          </a:solidFill>
                          <a:latin typeface="Calibri" pitchFamily="34" charset="0"/>
                          <a:cs typeface="Calibri" pitchFamily="34" charset="0"/>
                        </a:rPr>
                        <a:t>Now subsumed under </a:t>
                      </a:r>
                      <a:r>
                        <a:rPr lang="en-US" sz="1600" b="1" dirty="0" smtClean="0">
                          <a:solidFill>
                            <a:schemeClr val="tx1"/>
                          </a:solidFill>
                          <a:latin typeface="Calibri" pitchFamily="34" charset="0"/>
                          <a:cs typeface="Calibri" pitchFamily="34" charset="0"/>
                        </a:rPr>
                        <a:t>Foreign Exchange Management (Non-debt Instruments) Rules, 2019]</a:t>
                      </a:r>
                      <a:endParaRPr lang="en-US" sz="1600" b="1" dirty="0">
                        <a:solidFill>
                          <a:schemeClr val="tx1"/>
                        </a:solidFill>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a:latin typeface="Calibri" pitchFamily="34" charset="0"/>
                          <a:cs typeface="Calibri" pitchFamily="34" charset="0"/>
                        </a:rPr>
                        <a:t>X</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a:latin typeface="Calibri" pitchFamily="34" charset="0"/>
                          <a:cs typeface="Calibri" pitchFamily="34" charset="0"/>
                        </a:rPr>
                        <a:t>(Prior approval on Repatriation basis)</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a:latin typeface="Calibri" pitchFamily="34" charset="0"/>
                          <a:cs typeface="Calibri" pitchFamily="34" charset="0"/>
                        </a:rPr>
                        <a:t>(Auto Route on</a:t>
                      </a:r>
                      <a:r>
                        <a:rPr lang="en-US" sz="1600" b="1" baseline="0" dirty="0">
                          <a:latin typeface="Calibri" pitchFamily="34" charset="0"/>
                          <a:cs typeface="Calibri" pitchFamily="34" charset="0"/>
                        </a:rPr>
                        <a:t> non repatriation basis ,Repatriation </a:t>
                      </a:r>
                      <a:r>
                        <a:rPr lang="en-US" sz="1600" b="1" dirty="0">
                          <a:latin typeface="Calibri" pitchFamily="34" charset="0"/>
                          <a:cs typeface="Calibri" pitchFamily="34" charset="0"/>
                        </a:rPr>
                        <a:t>-Prior</a:t>
                      </a:r>
                      <a:r>
                        <a:rPr lang="en-US" sz="1600" b="1" baseline="0" dirty="0">
                          <a:latin typeface="Calibri" pitchFamily="34" charset="0"/>
                          <a:cs typeface="Calibri" pitchFamily="34" charset="0"/>
                        </a:rPr>
                        <a:t> approval</a:t>
                      </a:r>
                      <a:endParaRPr lang="en-US" sz="1600" b="1" dirty="0">
                        <a:latin typeface="Calibri" pitchFamily="34" charset="0"/>
                        <a:cs typeface="Calibri" pitchFamily="34" charset="0"/>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a:latin typeface="Calibri" pitchFamily="34" charset="0"/>
                          <a:cs typeface="Calibri" pitchFamily="34" charset="0"/>
                        </a:rPr>
                        <a:t>(Prior approval on repatriation basis)</a:t>
                      </a: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1" dirty="0">
                        <a:latin typeface="Calibri" pitchFamily="34" charset="0"/>
                        <a:cs typeface="Calibri" pitchFamily="34" charset="0"/>
                      </a:endParaRPr>
                    </a:p>
                  </a:txBody>
                  <a:tcPr/>
                </a:tc>
                <a:extLst>
                  <a:ext uri="{0D108BD9-81ED-4DB2-BD59-A6C34878D82A}">
                    <a16:rowId xmlns="" xmlns:a16="http://schemas.microsoft.com/office/drawing/2014/main" val="10002"/>
                  </a:ext>
                </a:extLst>
              </a:tr>
              <a:tr h="312800">
                <a:tc>
                  <a:txBody>
                    <a:bodyPr/>
                    <a:lstStyle/>
                    <a:p>
                      <a:r>
                        <a:rPr lang="en-US" sz="1400" dirty="0">
                          <a:latin typeface="Calibri" pitchFamily="34" charset="0"/>
                          <a:cs typeface="Calibri" pitchFamily="34" charset="0"/>
                        </a:rPr>
                        <a:t>Borrowings in rupees</a:t>
                      </a:r>
                    </a:p>
                  </a:txBody>
                  <a:tcPr/>
                </a:tc>
                <a:tc gridSpan="4">
                  <a:txBody>
                    <a:bodyPr/>
                    <a:lstStyle/>
                    <a:p>
                      <a:pPr algn="ctr"/>
                      <a:r>
                        <a:rPr lang="en-US" sz="1400" dirty="0">
                          <a:latin typeface="Calibri" pitchFamily="34" charset="0"/>
                          <a:cs typeface="Calibri" pitchFamily="34" charset="0"/>
                        </a:rPr>
                        <a:t>Restricted only</a:t>
                      </a:r>
                      <a:r>
                        <a:rPr lang="en-US" sz="1400" baseline="0" dirty="0">
                          <a:latin typeface="Calibri" pitchFamily="34" charset="0"/>
                          <a:cs typeface="Calibri" pitchFamily="34" charset="0"/>
                        </a:rPr>
                        <a:t> to rupee borrowings</a:t>
                      </a:r>
                      <a:endParaRPr lang="en-US" sz="1400" dirty="0">
                        <a:latin typeface="Calibri" pitchFamily="34" charset="0"/>
                        <a:cs typeface="Calibri" pitchFamily="34" charset="0"/>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3"/>
                  </a:ext>
                </a:extLst>
              </a:tr>
              <a:tr h="3170725">
                <a:tc>
                  <a:txBody>
                    <a:bodyPr/>
                    <a:lstStyle/>
                    <a:p>
                      <a:r>
                        <a:rPr lang="en-IN" sz="1400" dirty="0">
                          <a:latin typeface="Calibri" pitchFamily="34" charset="0"/>
                          <a:cs typeface="Calibri" pitchFamily="34" charset="0"/>
                        </a:rPr>
                        <a:t>Notf  4</a:t>
                      </a:r>
                      <a:endParaRPr lang="en-US" sz="1400" dirty="0">
                        <a:latin typeface="Calibri" pitchFamily="34" charset="0"/>
                        <a:cs typeface="Calibri" pitchFamily="34" charset="0"/>
                      </a:endParaRPr>
                    </a:p>
                  </a:txBody>
                  <a:tcPr/>
                </a:tc>
                <a:tc>
                  <a:txBody>
                    <a:bodyPr/>
                    <a:lstStyle/>
                    <a:p>
                      <a:pPr algn="ctr"/>
                      <a:endParaRPr lang="en-US" sz="1400" dirty="0">
                        <a:latin typeface="Calibri" pitchFamily="34" charset="0"/>
                        <a:cs typeface="Calibri" pitchFamily="34" charset="0"/>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-From</a:t>
                      </a:r>
                      <a:r>
                        <a:rPr lang="en-US" sz="1400" baseline="0" dirty="0">
                          <a:latin typeface="Calibri" pitchFamily="34" charset="0"/>
                          <a:cs typeface="Calibri" pitchFamily="34" charset="0"/>
                        </a:rPr>
                        <a:t> relative SBT End use restrictions.(Reg 8B)</a:t>
                      </a:r>
                      <a:endParaRPr lang="en-US" sz="1400" dirty="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-Special</a:t>
                      </a:r>
                      <a:r>
                        <a:rPr lang="en-US" sz="1400" baseline="0" dirty="0">
                          <a:latin typeface="Calibri" pitchFamily="34" charset="0"/>
                          <a:cs typeface="Calibri" pitchFamily="34" charset="0"/>
                        </a:rPr>
                        <a:t> provision for housing loan by AD in rupee to non resident and loan against security  of shares and immovable property (Reg.8 and 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latin typeface="Calibri" pitchFamily="34" charset="0"/>
                          <a:cs typeface="Calibri" pitchFamily="34" charset="0"/>
                        </a:rPr>
                        <a:t>-</a:t>
                      </a:r>
                      <a:r>
                        <a:rPr lang="en-US" sz="1400" kern="1200" dirty="0">
                          <a:solidFill>
                            <a:schemeClr val="dk1"/>
                          </a:solidFill>
                          <a:latin typeface="Calibri" pitchFamily="34" charset="0"/>
                          <a:ea typeface="+mn-ea"/>
                          <a:cs typeface="Calibri" pitchFamily="34" charset="0"/>
                        </a:rPr>
                        <a:t>body corporate registered or incorporated in India may grant rupee loan to its employees who is a non-resident Indian or a Person of Indian Origin(Regulation 8A)</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Calibri" pitchFamily="34" charset="0"/>
                          <a:ea typeface="+mn-ea"/>
                          <a:cs typeface="Calibri" pitchFamily="34" charset="0"/>
                        </a:rPr>
                        <a:t>-Loan for acquiring share of Indian co. under ESOP (Reg.7)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Calibri" pitchFamily="34" charset="0"/>
                          <a:ea typeface="+mn-ea"/>
                          <a:cs typeface="Calibri" pitchFamily="34" charset="0"/>
                        </a:rPr>
                        <a:t>-loan granted to a non-resident by an authorised dealer, in accordance with Regulation 7 , may be repaid by any relative of the borrower in India by crediting the borrower's loan account through the bank account of such relative.(Reg7A)</a:t>
                      </a:r>
                    </a:p>
                  </a:txBody>
                  <a:tcPr/>
                </a:tc>
                <a:tc hMerge="1">
                  <a:txBody>
                    <a:bodyPr/>
                    <a:lstStyle/>
                    <a:p>
                      <a:endParaRPr lang="en-US"/>
                    </a:p>
                  </a:txBody>
                  <a:tcPr/>
                </a:tc>
                <a:tc>
                  <a:txBody>
                    <a:bodyPr/>
                    <a:lstStyle/>
                    <a:p>
                      <a:endParaRPr lang="en-US" dirty="0"/>
                    </a:p>
                  </a:txBody>
                  <a:tcPr/>
                </a:tc>
                <a:extLst>
                  <a:ext uri="{0D108BD9-81ED-4DB2-BD59-A6C34878D82A}">
                    <a16:rowId xmlns="" xmlns:a16="http://schemas.microsoft.com/office/drawing/2014/main" val="10004"/>
                  </a:ext>
                </a:extLst>
              </a:tr>
            </a:tbl>
          </a:graphicData>
        </a:graphic>
      </p:graphicFrame>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1754991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xfrm>
            <a:off x="2674939" y="6384315"/>
            <a:ext cx="1905000" cy="457200"/>
          </a:xfrm>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5124" name="Slide Number Placeholder 5"/>
          <p:cNvSpPr>
            <a:spLocks noGrp="1"/>
          </p:cNvSpPr>
          <p:nvPr>
            <p:ph type="sldNum" sz="quarter" idx="12"/>
          </p:nvPr>
        </p:nvSpPr>
        <p:spPr/>
        <p:txBody>
          <a:bodyPr/>
          <a:lstStyle/>
          <a:p>
            <a:pPr fontAlgn="base">
              <a:spcBef>
                <a:spcPct val="0"/>
              </a:spcBef>
              <a:spcAft>
                <a:spcPct val="0"/>
              </a:spcAft>
              <a:defRPr/>
            </a:pPr>
            <a:fld id="{3FD7C8DE-07DC-4131-809B-CE59E6B43DA3}" type="slidenum">
              <a:rPr lang="en-US">
                <a:solidFill>
                  <a:srgbClr val="000000"/>
                </a:solidFill>
                <a:latin typeface="Tahoma" pitchFamily="34" charset="0"/>
              </a:rPr>
              <a:pPr fontAlgn="base">
                <a:spcBef>
                  <a:spcPct val="0"/>
                </a:spcBef>
                <a:spcAft>
                  <a:spcPct val="0"/>
                </a:spcAft>
                <a:defRPr/>
              </a:pPr>
              <a:t>3</a:t>
            </a:fld>
            <a:endParaRPr lang="en-US" dirty="0">
              <a:solidFill>
                <a:srgbClr val="000000"/>
              </a:solidFill>
              <a:latin typeface="Tahoma" pitchFamily="34" charset="0"/>
            </a:endParaRPr>
          </a:p>
        </p:txBody>
      </p:sp>
      <p:sp>
        <p:nvSpPr>
          <p:cNvPr id="5125" name="Rectangle 4"/>
          <p:cNvSpPr>
            <a:spLocks noGrp="1" noChangeArrowheads="1"/>
          </p:cNvSpPr>
          <p:nvPr>
            <p:ph type="title"/>
          </p:nvPr>
        </p:nvSpPr>
        <p:spPr>
          <a:xfrm>
            <a:off x="2674940" y="214316"/>
            <a:ext cx="7793037" cy="1004887"/>
          </a:xfrm>
        </p:spPr>
        <p:txBody>
          <a:bodyPr/>
          <a:lstStyle/>
          <a:p>
            <a:pPr algn="ctr" eaLnBrk="1" hangingPunct="1"/>
            <a:r>
              <a:rPr lang="en-US" sz="3600" dirty="0"/>
              <a:t>Overview of Foreign Exchange Management Act</a:t>
            </a:r>
          </a:p>
        </p:txBody>
      </p:sp>
      <p:sp>
        <p:nvSpPr>
          <p:cNvPr id="5126" name="Rectangle 5"/>
          <p:cNvSpPr>
            <a:spLocks noGrp="1" noChangeArrowheads="1"/>
          </p:cNvSpPr>
          <p:nvPr>
            <p:ph type="body" idx="1"/>
          </p:nvPr>
        </p:nvSpPr>
        <p:spPr>
          <a:xfrm>
            <a:off x="1524000" y="1219200"/>
            <a:ext cx="9144000" cy="5364480"/>
          </a:xfrm>
        </p:spPr>
        <p:txBody>
          <a:bodyPr/>
          <a:lstStyle/>
          <a:p>
            <a:pPr eaLnBrk="1" hangingPunct="1"/>
            <a:endParaRPr lang="en-US" sz="1800" dirty="0"/>
          </a:p>
          <a:p>
            <a:pPr eaLnBrk="1" hangingPunct="1"/>
            <a:r>
              <a:rPr lang="en-US" sz="1700" dirty="0"/>
              <a:t>Applies to whole of India and all branches, offices and agencies outside India, which are owned or controlled by person resident in India – Extra territorial jurisdiction</a:t>
            </a:r>
          </a:p>
          <a:p>
            <a:pPr eaLnBrk="1" hangingPunct="1"/>
            <a:r>
              <a:rPr lang="en-US" sz="1700" dirty="0"/>
              <a:t>Broadly, the objectives of FEMA are: (i) To facilitate external trade and payments; and (ii) To promote the orderly development and maintenance of foreign exchange market. The Act has assigned an important role to the RBI in the administration of FEMA. </a:t>
            </a:r>
          </a:p>
          <a:p>
            <a:pPr eaLnBrk="1" hangingPunct="1"/>
            <a:r>
              <a:rPr lang="en-US" sz="1700" dirty="0"/>
              <a:t>FEMA has total 49 sections in which sections 1 to 9 are substantive and the rest are procedural /administrative to carry out function such as Appellate, Investigation, search and authorization to various statutory bodies to make rules, regulations, amendments</a:t>
            </a:r>
          </a:p>
          <a:p>
            <a:pPr eaLnBrk="1" hangingPunct="1"/>
            <a:r>
              <a:rPr lang="en-US" sz="1700" dirty="0"/>
              <a:t>Section 46 of the Act grants power to Central Government to makes rules and section 47 (as amended by Finance Act, 2015) of the Act grants power to RBI to make regulations to implements its provisions and the rules made there under; also provides that earlier regulations made by RBI, for which power now vests with Central Govt. remain valid until amended / rescinded by Central Govt.</a:t>
            </a:r>
          </a:p>
          <a:p>
            <a:pPr eaLnBrk="1" hangingPunct="1"/>
            <a:r>
              <a:rPr lang="en-US" sz="1700" dirty="0"/>
              <a:t>Every Rule and Regulation made under this Act shall be laid before each house of parliament Section 48.</a:t>
            </a:r>
          </a:p>
          <a:p>
            <a:pPr eaLnBrk="1" hangingPunct="1"/>
            <a:r>
              <a:rPr lang="en-US" sz="1700" dirty="0"/>
              <a:t>Section 49 deals with Repeal and savings</a:t>
            </a:r>
          </a:p>
          <a:p>
            <a:pPr eaLnBrk="1" hangingPunct="1"/>
            <a:r>
              <a:rPr lang="en-US" sz="1700" b="1" dirty="0"/>
              <a:t>Finance Act, 2015 (r.w. Notification </a:t>
            </a:r>
            <a:r>
              <a:rPr lang="pt-BR" sz="1700" b="1" dirty="0"/>
              <a:t>No.SO 2454(E) dt. 8-9-2015 </a:t>
            </a:r>
            <a:r>
              <a:rPr lang="en-US" sz="1700" b="1" dirty="0"/>
              <a:t>has amended Sections 2, 13, 18 &amp; 46 and inserted new Section 37A</a:t>
            </a:r>
            <a:endParaRPr lang="en-US" sz="18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11268" name="Slide Number Placeholder 5"/>
          <p:cNvSpPr>
            <a:spLocks noGrp="1"/>
          </p:cNvSpPr>
          <p:nvPr>
            <p:ph type="sldNum" sz="quarter" idx="12"/>
          </p:nvPr>
        </p:nvSpPr>
        <p:spPr/>
        <p:txBody>
          <a:bodyPr/>
          <a:lstStyle/>
          <a:p>
            <a:pPr fontAlgn="base">
              <a:spcBef>
                <a:spcPct val="0"/>
              </a:spcBef>
              <a:spcAft>
                <a:spcPct val="0"/>
              </a:spcAft>
              <a:defRPr/>
            </a:pPr>
            <a:fld id="{AE079848-22A8-43EA-99CC-A904867989A9}" type="slidenum">
              <a:rPr lang="en-US">
                <a:solidFill>
                  <a:srgbClr val="000000"/>
                </a:solidFill>
                <a:latin typeface="Tahoma" pitchFamily="34" charset="0"/>
              </a:rPr>
              <a:pPr fontAlgn="base">
                <a:spcBef>
                  <a:spcPct val="0"/>
                </a:spcBef>
                <a:spcAft>
                  <a:spcPct val="0"/>
                </a:spcAft>
                <a:defRPr/>
              </a:pPr>
              <a:t>30</a:t>
            </a:fld>
            <a:endParaRPr lang="en-US" dirty="0">
              <a:solidFill>
                <a:srgbClr val="000000"/>
              </a:solidFill>
              <a:latin typeface="Tahoma" pitchFamily="34" charset="0"/>
            </a:endParaRPr>
          </a:p>
        </p:txBody>
      </p:sp>
      <p:sp>
        <p:nvSpPr>
          <p:cNvPr id="12293" name="Rectangle 4"/>
          <p:cNvSpPr>
            <a:spLocks noGrp="1" noChangeArrowheads="1"/>
          </p:cNvSpPr>
          <p:nvPr>
            <p:ph type="title"/>
          </p:nvPr>
        </p:nvSpPr>
        <p:spPr>
          <a:xfrm>
            <a:off x="2674940" y="214316"/>
            <a:ext cx="7793037" cy="1004887"/>
          </a:xfrm>
        </p:spPr>
        <p:txBody>
          <a:bodyPr/>
          <a:lstStyle/>
          <a:p>
            <a:pPr algn="ctr" eaLnBrk="1" hangingPunct="1"/>
            <a:r>
              <a:rPr lang="en-US" sz="3600" dirty="0"/>
              <a:t>FEMA Practice </a:t>
            </a:r>
          </a:p>
        </p:txBody>
      </p:sp>
      <p:graphicFrame>
        <p:nvGraphicFramePr>
          <p:cNvPr id="9" name="Table 8"/>
          <p:cNvGraphicFramePr>
            <a:graphicFrameLocks noGrp="1"/>
          </p:cNvGraphicFramePr>
          <p:nvPr>
            <p:extLst>
              <p:ext uri="{D42A27DB-BD31-4B8C-83A1-F6EECF244321}">
                <p14:modId xmlns:p14="http://schemas.microsoft.com/office/powerpoint/2010/main" xmlns="" val="2963387176"/>
              </p:ext>
            </p:extLst>
          </p:nvPr>
        </p:nvGraphicFramePr>
        <p:xfrm>
          <a:off x="2084839" y="1219201"/>
          <a:ext cx="9242806" cy="5248152"/>
        </p:xfrm>
        <a:graphic>
          <a:graphicData uri="http://schemas.openxmlformats.org/drawingml/2006/table">
            <a:tbl>
              <a:tblPr firstRow="1" bandRow="1">
                <a:tableStyleId>{5C22544A-7EE6-4342-B048-85BDC9FD1C3A}</a:tableStyleId>
              </a:tblPr>
              <a:tblGrid>
                <a:gridCol w="1537567">
                  <a:extLst>
                    <a:ext uri="{9D8B030D-6E8A-4147-A177-3AD203B41FA5}">
                      <a16:colId xmlns="" xmlns:a16="http://schemas.microsoft.com/office/drawing/2014/main" val="20000"/>
                    </a:ext>
                  </a:extLst>
                </a:gridCol>
                <a:gridCol w="2600975">
                  <a:extLst>
                    <a:ext uri="{9D8B030D-6E8A-4147-A177-3AD203B41FA5}">
                      <a16:colId xmlns="" xmlns:a16="http://schemas.microsoft.com/office/drawing/2014/main" val="20001"/>
                    </a:ext>
                  </a:extLst>
                </a:gridCol>
                <a:gridCol w="2456597">
                  <a:extLst>
                    <a:ext uri="{9D8B030D-6E8A-4147-A177-3AD203B41FA5}">
                      <a16:colId xmlns="" xmlns:a16="http://schemas.microsoft.com/office/drawing/2014/main" val="20002"/>
                    </a:ext>
                  </a:extLst>
                </a:gridCol>
                <a:gridCol w="2647667">
                  <a:extLst>
                    <a:ext uri="{9D8B030D-6E8A-4147-A177-3AD203B41FA5}">
                      <a16:colId xmlns="" xmlns:a16="http://schemas.microsoft.com/office/drawing/2014/main" val="20003"/>
                    </a:ext>
                  </a:extLst>
                </a:gridCol>
              </a:tblGrid>
              <a:tr h="351107">
                <a:tc>
                  <a:txBody>
                    <a:bodyPr/>
                    <a:lstStyle/>
                    <a:p>
                      <a:pPr algn="ctr"/>
                      <a:endParaRPr lang="en-US" sz="1400" dirty="0">
                        <a:solidFill>
                          <a:schemeClr val="tx1"/>
                        </a:solidFill>
                      </a:endParaRPr>
                    </a:p>
                  </a:txBody>
                  <a:tcPr/>
                </a:tc>
                <a:tc gridSpan="3">
                  <a:txBody>
                    <a:bodyPr/>
                    <a:lstStyle/>
                    <a:p>
                      <a:pPr algn="ctr"/>
                      <a:r>
                        <a:rPr lang="en-US" sz="1400" dirty="0">
                          <a:solidFill>
                            <a:schemeClr val="tx1"/>
                          </a:solidFill>
                        </a:rPr>
                        <a:t>PROI</a:t>
                      </a:r>
                    </a:p>
                  </a:txBody>
                  <a:tcPr/>
                </a:tc>
                <a:tc hMerge="1">
                  <a:txBody>
                    <a:bodyPr/>
                    <a:lstStyle/>
                    <a:p>
                      <a:endParaRPr lang="en-US"/>
                    </a:p>
                  </a:txBody>
                  <a:tcPr/>
                </a:tc>
                <a:tc hMerge="1">
                  <a:txBody>
                    <a:bodyPr/>
                    <a:lstStyle/>
                    <a:p>
                      <a:endParaRPr lang="en-US"/>
                    </a:p>
                  </a:txBody>
                  <a:tcPr/>
                </a:tc>
                <a:extLst>
                  <a:ext uri="{0D108BD9-81ED-4DB2-BD59-A6C34878D82A}">
                    <a16:rowId xmlns="" xmlns:a16="http://schemas.microsoft.com/office/drawing/2014/main" val="10000"/>
                  </a:ext>
                </a:extLst>
              </a:tr>
              <a:tr h="351107">
                <a:tc>
                  <a:txBody>
                    <a:bodyPr/>
                    <a:lstStyle/>
                    <a:p>
                      <a:endParaRPr lang="en-US" sz="1400" dirty="0"/>
                    </a:p>
                  </a:txBody>
                  <a:tcPr/>
                </a:tc>
                <a:tc>
                  <a:txBody>
                    <a:bodyPr/>
                    <a:lstStyle/>
                    <a:p>
                      <a:pPr algn="ctr"/>
                      <a:r>
                        <a:rPr lang="en-US" sz="1400" dirty="0"/>
                        <a:t>Foreign Citizen</a:t>
                      </a:r>
                    </a:p>
                  </a:txBody>
                  <a:tcPr/>
                </a:tc>
                <a:tc>
                  <a:txBody>
                    <a:bodyPr/>
                    <a:lstStyle/>
                    <a:p>
                      <a:pPr algn="ctr"/>
                      <a:r>
                        <a:rPr lang="en-US" sz="1400" dirty="0" smtClean="0"/>
                        <a:t>NRIs/ OCI</a:t>
                      </a:r>
                      <a:endParaRPr lang="en-US" sz="1400" dirty="0"/>
                    </a:p>
                  </a:txBody>
                  <a:tcPr/>
                </a:tc>
                <a:tc>
                  <a:txBody>
                    <a:bodyPr/>
                    <a:lstStyle/>
                    <a:p>
                      <a:pPr algn="ctr"/>
                      <a:r>
                        <a:rPr lang="en-US" sz="1400" dirty="0"/>
                        <a:t>Other entities</a:t>
                      </a:r>
                    </a:p>
                  </a:txBody>
                  <a:tcPr/>
                </a:tc>
                <a:extLst>
                  <a:ext uri="{0D108BD9-81ED-4DB2-BD59-A6C34878D82A}">
                    <a16:rowId xmlns="" xmlns:a16="http://schemas.microsoft.com/office/drawing/2014/main" val="10001"/>
                  </a:ext>
                </a:extLst>
              </a:tr>
              <a:tr h="12175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Lending</a:t>
                      </a:r>
                      <a:r>
                        <a:rPr lang="en-US" sz="1400" baseline="0" dirty="0"/>
                        <a:t> in FE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t>Lending in rupee</a:t>
                      </a:r>
                      <a:endParaRPr lang="en-US" sz="1400" dirty="0"/>
                    </a:p>
                  </a:txBody>
                  <a:tcPr/>
                </a:tc>
                <a:tc>
                  <a:txBody>
                    <a:bodyPr/>
                    <a:lstStyle/>
                    <a:p>
                      <a:pPr algn="ctr"/>
                      <a:endParaRPr lang="en-US" sz="1400" dirty="0">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latin typeface="Calibri" pitchFamily="34" charset="0"/>
                          <a:cs typeface="Calibri" pitchFamily="34" charset="0"/>
                        </a:rPr>
                        <a:t>Close relative in Foreign exchange- Notf.3</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latin typeface="Calibri" pitchFamily="34" charset="0"/>
                          <a:cs typeface="Calibri" pitchFamily="34" charset="0"/>
                        </a:rPr>
                        <a:t>Indian co- NCD- Notf.4</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latin typeface="Calibri" pitchFamily="34" charset="0"/>
                          <a:cs typeface="Calibri" pitchFamily="34" charset="0"/>
                        </a:rPr>
                        <a:t>Notf.5 – against fund held in account</a:t>
                      </a:r>
                      <a:endParaRPr lang="en-US" sz="1400" dirty="0">
                        <a:latin typeface="Calibri" pitchFamily="34" charset="0"/>
                        <a:cs typeface="Calibri" pitchFamily="34" charset="0"/>
                      </a:endParaRPr>
                    </a:p>
                  </a:txBody>
                  <a:tcPr/>
                </a:tc>
                <a:tc>
                  <a:txBody>
                    <a:bodyPr/>
                    <a:lstStyle/>
                    <a:p>
                      <a:pPr algn="ctr"/>
                      <a:r>
                        <a:rPr lang="en-US" sz="1400" dirty="0">
                          <a:latin typeface="Calibri" pitchFamily="34" charset="0"/>
                          <a:cs typeface="Calibri" pitchFamily="34" charset="0"/>
                        </a:rPr>
                        <a:t>ECB</a:t>
                      </a:r>
                    </a:p>
                  </a:txBody>
                  <a:tcPr/>
                </a:tc>
                <a:extLst>
                  <a:ext uri="{0D108BD9-81ED-4DB2-BD59-A6C34878D82A}">
                    <a16:rowId xmlns="" xmlns:a16="http://schemas.microsoft.com/office/drawing/2014/main" val="10002"/>
                  </a:ext>
                </a:extLst>
              </a:tr>
              <a:tr h="7467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Lending by way of Deposits</a:t>
                      </a:r>
                    </a:p>
                  </a:txBody>
                  <a:tcPr/>
                </a:tc>
                <a:tc>
                  <a:txBody>
                    <a:bodyPr/>
                    <a:lstStyle/>
                    <a:p>
                      <a:pPr algn="ctr"/>
                      <a:endParaRPr lang="en-US" sz="1400" dirty="0">
                        <a:latin typeface="Calibri" pitchFamily="34" charset="0"/>
                        <a:cs typeface="Calibri" pitchFamily="34" charset="0"/>
                      </a:endParaRPr>
                    </a:p>
                  </a:txBody>
                  <a:tcPr/>
                </a:tc>
                <a:tc>
                  <a:txBody>
                    <a:bodyPr/>
                    <a:lstStyle/>
                    <a:p>
                      <a:r>
                        <a:rPr lang="en-US" sz="1400" dirty="0">
                          <a:latin typeface="Calibri" pitchFamily="34" charset="0"/>
                          <a:cs typeface="Calibri" pitchFamily="34" charset="0"/>
                        </a:rPr>
                        <a:t>Schedule</a:t>
                      </a:r>
                      <a:r>
                        <a:rPr lang="en-US" sz="1400" baseline="0" dirty="0">
                          <a:latin typeface="Calibri" pitchFamily="34" charset="0"/>
                          <a:cs typeface="Calibri" pitchFamily="34" charset="0"/>
                        </a:rPr>
                        <a:t> 6 &amp; 7 of notf.5(R) , Loan from NRO account, Commercial paper</a:t>
                      </a:r>
                      <a:endParaRPr lang="en-US" sz="1400" dirty="0">
                        <a:latin typeface="Calibri" pitchFamily="34" charset="0"/>
                        <a:cs typeface="Calibri" pitchFamily="34" charset="0"/>
                      </a:endParaRPr>
                    </a:p>
                  </a:txBody>
                  <a:tcPr/>
                </a:tc>
                <a:tc>
                  <a:txBody>
                    <a:bodyPr/>
                    <a:lstStyle/>
                    <a:p>
                      <a:endParaRPr lang="en-US" dirty="0"/>
                    </a:p>
                  </a:txBody>
                  <a:tcPr/>
                </a:tc>
                <a:extLst>
                  <a:ext uri="{0D108BD9-81ED-4DB2-BD59-A6C34878D82A}">
                    <a16:rowId xmlns="" xmlns:a16="http://schemas.microsoft.com/office/drawing/2014/main" val="10003"/>
                  </a:ext>
                </a:extLst>
              </a:tr>
              <a:tr h="151490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Portfolio Investment </a:t>
                      </a:r>
                    </a:p>
                  </a:txBody>
                  <a:tcPr/>
                </a:tc>
                <a:tc>
                  <a:txBody>
                    <a:bodyPr/>
                    <a:lstStyle/>
                    <a:p>
                      <a:pPr algn="l"/>
                      <a:r>
                        <a:rPr lang="en-US" sz="1400" dirty="0" smtClean="0">
                          <a:solidFill>
                            <a:schemeClr val="tx1"/>
                          </a:solidFill>
                          <a:latin typeface="Calibri" pitchFamily="34" charset="0"/>
                          <a:cs typeface="Calibri" pitchFamily="34" charset="0"/>
                        </a:rPr>
                        <a:t>Foreign Exchange Management (Non-debt Instruments) Rules, 2019  </a:t>
                      </a:r>
                      <a:r>
                        <a:rPr lang="en-US" sz="1400" dirty="0">
                          <a:solidFill>
                            <a:schemeClr val="tx1"/>
                          </a:solidFill>
                          <a:latin typeface="Calibri" pitchFamily="34" charset="0"/>
                          <a:cs typeface="Calibri" pitchFamily="34" charset="0"/>
                        </a:rPr>
                        <a:t>– schedule </a:t>
                      </a:r>
                      <a:r>
                        <a:rPr lang="en-US" sz="1400" dirty="0" smtClean="0">
                          <a:solidFill>
                            <a:schemeClr val="tx1"/>
                          </a:solidFill>
                          <a:latin typeface="Calibri" pitchFamily="34" charset="0"/>
                          <a:cs typeface="Calibri" pitchFamily="34" charset="0"/>
                        </a:rPr>
                        <a:t>2,8</a:t>
                      </a:r>
                    </a:p>
                  </a:txBody>
                  <a:tcPr/>
                </a:tc>
                <a:tc>
                  <a:txBody>
                    <a:bodyPr/>
                    <a:lstStyle/>
                    <a:p>
                      <a:pPr algn="l"/>
                      <a:r>
                        <a:rPr lang="en-US" sz="1400" dirty="0" smtClean="0">
                          <a:solidFill>
                            <a:schemeClr val="tx1"/>
                          </a:solidFill>
                          <a:latin typeface="Calibri" pitchFamily="34" charset="0"/>
                          <a:cs typeface="Calibri" pitchFamily="34" charset="0"/>
                        </a:rPr>
                        <a:t>Foreign Exchange Management (Non-debt Instruments) Rules, 2019  – schedule 3</a:t>
                      </a:r>
                    </a:p>
                    <a:p>
                      <a:pPr algn="l"/>
                      <a:r>
                        <a:rPr lang="en-US" sz="1400" dirty="0" smtClean="0">
                          <a:solidFill>
                            <a:schemeClr val="tx1"/>
                          </a:solidFill>
                          <a:latin typeface="Calibri" pitchFamily="34" charset="0"/>
                          <a:cs typeface="Calibri" pitchFamily="34" charset="0"/>
                        </a:rPr>
                        <a:t>Foreign Exchange Management (Debt Instruments) Regulations, 2019</a:t>
                      </a:r>
                    </a:p>
                    <a:p>
                      <a:pPr algn="l"/>
                      <a:r>
                        <a:rPr lang="en-US" sz="1400" dirty="0" smtClean="0">
                          <a:solidFill>
                            <a:schemeClr val="tx1"/>
                          </a:solidFill>
                          <a:latin typeface="Calibri" pitchFamily="34" charset="0"/>
                          <a:cs typeface="Calibri" pitchFamily="34" charset="0"/>
                        </a:rPr>
                        <a:t> </a:t>
                      </a:r>
                      <a:endParaRPr lang="en-US" sz="1400" dirty="0">
                        <a:solidFill>
                          <a:schemeClr val="tx1"/>
                        </a:solidFill>
                        <a:latin typeface="Calibri" pitchFamily="34" charset="0"/>
                        <a:cs typeface="Calibri" pitchFamily="34" charset="0"/>
                      </a:endParaRPr>
                    </a:p>
                  </a:txBody>
                  <a:tcPr/>
                </a:tc>
                <a:tc>
                  <a:txBody>
                    <a:bodyPr/>
                    <a:lstStyle/>
                    <a:p>
                      <a:pPr algn="l"/>
                      <a:r>
                        <a:rPr lang="en-US" sz="1400" dirty="0" smtClean="0">
                          <a:solidFill>
                            <a:schemeClr val="tx1"/>
                          </a:solidFill>
                          <a:latin typeface="Calibri" pitchFamily="34" charset="0"/>
                          <a:cs typeface="Calibri" pitchFamily="34" charset="0"/>
                        </a:rPr>
                        <a:t>Foreign Exchange Management (Non-debt Instruments) Rules, 2019  – schedule 2,8</a:t>
                      </a:r>
                    </a:p>
                    <a:p>
                      <a:pPr algn="l"/>
                      <a:r>
                        <a:rPr lang="en-US" sz="1400" dirty="0" smtClean="0">
                          <a:solidFill>
                            <a:schemeClr val="tx1"/>
                          </a:solidFill>
                          <a:latin typeface="Calibri" pitchFamily="34" charset="0"/>
                          <a:cs typeface="Calibri" pitchFamily="34" charset="0"/>
                        </a:rPr>
                        <a:t>Foreign Exchange Management (Debt Instruments) Regulations, 2019</a:t>
                      </a:r>
                    </a:p>
                  </a:txBody>
                  <a:tcPr/>
                </a:tc>
                <a:extLst>
                  <a:ext uri="{0D108BD9-81ED-4DB2-BD59-A6C34878D82A}">
                    <a16:rowId xmlns="" xmlns:a16="http://schemas.microsoft.com/office/drawing/2014/main" val="10004"/>
                  </a:ext>
                </a:extLst>
              </a:tr>
              <a:tr h="842656">
                <a:tc>
                  <a:txBody>
                    <a:bodyPr/>
                    <a:lstStyle/>
                    <a:p>
                      <a:r>
                        <a:rPr lang="en-US" sz="1400" b="0" dirty="0"/>
                        <a:t>FDI</a:t>
                      </a:r>
                    </a:p>
                    <a:p>
                      <a:endParaRPr lang="en-US" sz="1400" b="0" dirty="0"/>
                    </a:p>
                    <a:p>
                      <a:endParaRPr lang="en-US" sz="1400" b="0" dirty="0"/>
                    </a:p>
                  </a:txBody>
                  <a:tcPr/>
                </a:tc>
                <a:tc>
                  <a:txBody>
                    <a:bodyPr/>
                    <a:lstStyle/>
                    <a:p>
                      <a:pPr algn="ctr"/>
                      <a:r>
                        <a:rPr lang="en-US" sz="1400" b="0" dirty="0" smtClean="0">
                          <a:solidFill>
                            <a:schemeClr val="tx1"/>
                          </a:solidFill>
                          <a:latin typeface="Calibri" pitchFamily="34" charset="0"/>
                          <a:cs typeface="Calibri" pitchFamily="34" charset="0"/>
                        </a:rPr>
                        <a:t>Foreign Exchange Management (Non-debt Instruments) Rules, 2019 - </a:t>
                      </a:r>
                      <a:r>
                        <a:rPr lang="en-US" sz="1400" b="0" dirty="0">
                          <a:solidFill>
                            <a:schemeClr val="tx1"/>
                          </a:solidFill>
                          <a:latin typeface="Calibri" pitchFamily="34" charset="0"/>
                          <a:cs typeface="Calibri" pitchFamily="34" charset="0"/>
                        </a:rPr>
                        <a:t>schedule 1,6,7,8</a:t>
                      </a:r>
                    </a:p>
                  </a:txBody>
                  <a:tcPr/>
                </a:tc>
                <a:tc>
                  <a:txBody>
                    <a:bodyPr/>
                    <a:lstStyle/>
                    <a:p>
                      <a:pPr algn="ctr"/>
                      <a:r>
                        <a:rPr lang="en-US" sz="1400" b="0" dirty="0" smtClean="0">
                          <a:solidFill>
                            <a:schemeClr val="tx1"/>
                          </a:solidFill>
                          <a:latin typeface="Calibri" pitchFamily="34" charset="0"/>
                          <a:cs typeface="Calibri" pitchFamily="34" charset="0"/>
                        </a:rPr>
                        <a:t>Foreign Exchange Management (Non-debt Instruments) Rules, 2019 - </a:t>
                      </a:r>
                      <a:r>
                        <a:rPr lang="en-US" sz="1400" b="0" dirty="0">
                          <a:solidFill>
                            <a:schemeClr val="tx1"/>
                          </a:solidFill>
                          <a:latin typeface="Calibri" pitchFamily="34" charset="0"/>
                          <a:cs typeface="Calibri" pitchFamily="34" charset="0"/>
                        </a:rPr>
                        <a:t>schedule 1,4, 6,7</a:t>
                      </a:r>
                    </a:p>
                  </a:txBody>
                  <a:tcPr/>
                </a:tc>
                <a:tc>
                  <a:txBody>
                    <a:bodyPr/>
                    <a:lstStyle/>
                    <a:p>
                      <a:pPr algn="ctr"/>
                      <a:r>
                        <a:rPr lang="en-US" sz="1400" b="0" dirty="0" smtClean="0">
                          <a:solidFill>
                            <a:schemeClr val="tx1"/>
                          </a:solidFill>
                          <a:latin typeface="Calibri" pitchFamily="34" charset="0"/>
                          <a:cs typeface="Calibri" pitchFamily="34" charset="0"/>
                        </a:rPr>
                        <a:t>Foreign Exchange Management (Non-debt Instruments) Rules, 2019 - </a:t>
                      </a:r>
                      <a:r>
                        <a:rPr lang="en-US" sz="1400" b="0" dirty="0">
                          <a:solidFill>
                            <a:schemeClr val="tx1"/>
                          </a:solidFill>
                          <a:latin typeface="Calibri" pitchFamily="34" charset="0"/>
                          <a:cs typeface="Calibri" pitchFamily="34" charset="0"/>
                        </a:rPr>
                        <a:t>schedule 1,6,7,8</a:t>
                      </a:r>
                    </a:p>
                  </a:txBody>
                  <a:tcPr/>
                </a:tc>
                <a:extLst>
                  <a:ext uri="{0D108BD9-81ED-4DB2-BD59-A6C34878D82A}">
                    <a16:rowId xmlns="" xmlns:a16="http://schemas.microsoft.com/office/drawing/2014/main" val="10006"/>
                  </a:ext>
                </a:extLst>
              </a:tr>
            </a:tbl>
          </a:graphicData>
        </a:graphic>
      </p:graphicFrame>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21730183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p:txBody>
          <a:bodyPr/>
          <a:lstStyle/>
          <a:p>
            <a:pPr>
              <a:defRPr/>
            </a:pPr>
            <a:r>
              <a:rPr lang="en-US" smtClean="0"/>
              <a:t>21 April, 2020</a:t>
            </a:r>
            <a:endParaRPr lang="en-US" dirty="0"/>
          </a:p>
        </p:txBody>
      </p:sp>
      <p:sp>
        <p:nvSpPr>
          <p:cNvPr id="12292" name="Slide Number Placeholder 5"/>
          <p:cNvSpPr>
            <a:spLocks noGrp="1"/>
          </p:cNvSpPr>
          <p:nvPr>
            <p:ph type="sldNum" sz="quarter" idx="12"/>
          </p:nvPr>
        </p:nvSpPr>
        <p:spPr/>
        <p:txBody>
          <a:bodyPr/>
          <a:lstStyle/>
          <a:p>
            <a:pPr>
              <a:defRPr/>
            </a:pPr>
            <a:fld id="{BD27350D-9F8B-43AE-B1C1-71EFC642869C}" type="slidenum">
              <a:rPr lang="en-US" smtClean="0"/>
              <a:pPr>
                <a:defRPr/>
              </a:pPr>
              <a:t>31</a:t>
            </a:fld>
            <a:endParaRPr lang="en-US" dirty="0"/>
          </a:p>
        </p:txBody>
      </p:sp>
      <p:sp>
        <p:nvSpPr>
          <p:cNvPr id="13317" name="Rectangle 4"/>
          <p:cNvSpPr>
            <a:spLocks noGrp="1" noChangeArrowheads="1"/>
          </p:cNvSpPr>
          <p:nvPr>
            <p:ph type="title"/>
          </p:nvPr>
        </p:nvSpPr>
        <p:spPr>
          <a:xfrm>
            <a:off x="2674940" y="214316"/>
            <a:ext cx="7793037" cy="1004887"/>
          </a:xfrm>
        </p:spPr>
        <p:txBody>
          <a:bodyPr/>
          <a:lstStyle/>
          <a:p>
            <a:pPr algn="ctr" eaLnBrk="1" hangingPunct="1"/>
            <a:r>
              <a:rPr lang="en-US" sz="3600" dirty="0"/>
              <a:t>FEMA Practice </a:t>
            </a:r>
          </a:p>
        </p:txBody>
      </p:sp>
      <p:graphicFrame>
        <p:nvGraphicFramePr>
          <p:cNvPr id="9" name="Table 8"/>
          <p:cNvGraphicFramePr>
            <a:graphicFrameLocks noGrp="1"/>
          </p:cNvGraphicFramePr>
          <p:nvPr>
            <p:extLst>
              <p:ext uri="{D42A27DB-BD31-4B8C-83A1-F6EECF244321}">
                <p14:modId xmlns:p14="http://schemas.microsoft.com/office/powerpoint/2010/main" xmlns="" val="3954574235"/>
              </p:ext>
            </p:extLst>
          </p:nvPr>
        </p:nvGraphicFramePr>
        <p:xfrm>
          <a:off x="2123768" y="1219202"/>
          <a:ext cx="8153401" cy="5651419"/>
        </p:xfrm>
        <a:graphic>
          <a:graphicData uri="http://schemas.openxmlformats.org/drawingml/2006/table">
            <a:tbl>
              <a:tblPr firstRow="1" bandRow="1">
                <a:tableStyleId>{5C22544A-7EE6-4342-B048-85BDC9FD1C3A}</a:tableStyleId>
              </a:tblPr>
              <a:tblGrid>
                <a:gridCol w="3447945">
                  <a:extLst>
                    <a:ext uri="{9D8B030D-6E8A-4147-A177-3AD203B41FA5}">
                      <a16:colId xmlns="" xmlns:a16="http://schemas.microsoft.com/office/drawing/2014/main" val="20000"/>
                    </a:ext>
                  </a:extLst>
                </a:gridCol>
                <a:gridCol w="2408269">
                  <a:extLst>
                    <a:ext uri="{9D8B030D-6E8A-4147-A177-3AD203B41FA5}">
                      <a16:colId xmlns="" xmlns:a16="http://schemas.microsoft.com/office/drawing/2014/main" val="20001"/>
                    </a:ext>
                  </a:extLst>
                </a:gridCol>
                <a:gridCol w="2297187">
                  <a:extLst>
                    <a:ext uri="{9D8B030D-6E8A-4147-A177-3AD203B41FA5}">
                      <a16:colId xmlns="" xmlns:a16="http://schemas.microsoft.com/office/drawing/2014/main" val="20002"/>
                    </a:ext>
                  </a:extLst>
                </a:gridCol>
              </a:tblGrid>
              <a:tr h="392465">
                <a:tc>
                  <a:txBody>
                    <a:bodyPr/>
                    <a:lstStyle/>
                    <a:p>
                      <a:pPr algn="ctr"/>
                      <a:endParaRPr lang="en-US" dirty="0">
                        <a:solidFill>
                          <a:schemeClr val="tx1"/>
                        </a:solidFill>
                      </a:endParaRPr>
                    </a:p>
                  </a:txBody>
                  <a:tcPr/>
                </a:tc>
                <a:tc gridSpan="2">
                  <a:txBody>
                    <a:bodyPr/>
                    <a:lstStyle/>
                    <a:p>
                      <a:pPr algn="ctr"/>
                      <a:r>
                        <a:rPr lang="en-US" dirty="0">
                          <a:solidFill>
                            <a:schemeClr val="tx1"/>
                          </a:solidFill>
                        </a:rPr>
                        <a:t>PRII</a:t>
                      </a:r>
                    </a:p>
                  </a:txBody>
                  <a:tcPr/>
                </a:tc>
                <a:tc hMerge="1">
                  <a:txBody>
                    <a:bodyPr/>
                    <a:lstStyle/>
                    <a:p>
                      <a:endParaRPr lang="en-US" dirty="0"/>
                    </a:p>
                  </a:txBody>
                  <a:tcPr/>
                </a:tc>
                <a:extLst>
                  <a:ext uri="{0D108BD9-81ED-4DB2-BD59-A6C34878D82A}">
                    <a16:rowId xmlns="" xmlns:a16="http://schemas.microsoft.com/office/drawing/2014/main" val="10000"/>
                  </a:ext>
                </a:extLst>
              </a:tr>
              <a:tr h="464390">
                <a:tc>
                  <a:txBody>
                    <a:bodyPr/>
                    <a:lstStyle/>
                    <a:p>
                      <a:endParaRPr lang="en-US" sz="1600" dirty="0">
                        <a:latin typeface="Calibri" pitchFamily="34" charset="0"/>
                        <a:cs typeface="Calibri" pitchFamily="34" charset="0"/>
                      </a:endParaRPr>
                    </a:p>
                  </a:txBody>
                  <a:tcPr/>
                </a:tc>
                <a:tc>
                  <a:txBody>
                    <a:bodyPr/>
                    <a:lstStyle/>
                    <a:p>
                      <a:pPr algn="ctr"/>
                      <a:r>
                        <a:rPr lang="en-US" sz="1600" dirty="0">
                          <a:latin typeface="Calibri" pitchFamily="34" charset="0"/>
                          <a:cs typeface="Calibri" pitchFamily="34" charset="0"/>
                        </a:rPr>
                        <a:t>Individual</a:t>
                      </a:r>
                    </a:p>
                  </a:txBody>
                  <a:tcPr/>
                </a:tc>
                <a:tc>
                  <a:txBody>
                    <a:bodyPr/>
                    <a:lstStyle/>
                    <a:p>
                      <a:pPr algn="ctr"/>
                      <a:r>
                        <a:rPr lang="en-US" sz="1600" dirty="0">
                          <a:latin typeface="Calibri" pitchFamily="34" charset="0"/>
                          <a:cs typeface="Calibri" pitchFamily="34" charset="0"/>
                        </a:rPr>
                        <a:t>Other entities</a:t>
                      </a:r>
                    </a:p>
                  </a:txBody>
                  <a:tcPr/>
                </a:tc>
                <a:extLst>
                  <a:ext uri="{0D108BD9-81ED-4DB2-BD59-A6C34878D82A}">
                    <a16:rowId xmlns="" xmlns:a16="http://schemas.microsoft.com/office/drawing/2014/main" val="10001"/>
                  </a:ext>
                </a:extLst>
              </a:tr>
              <a:tr h="360740">
                <a:tc>
                  <a:txBody>
                    <a:bodyPr/>
                    <a:lstStyle/>
                    <a:p>
                      <a:pPr defTabSz="1204913"/>
                      <a:r>
                        <a:rPr lang="en-US" sz="1600" dirty="0">
                          <a:latin typeface="Calibri" pitchFamily="34" charset="0"/>
                          <a:cs typeface="Calibri" pitchFamily="34" charset="0"/>
                        </a:rPr>
                        <a:t>Current Account transaction </a:t>
                      </a:r>
                    </a:p>
                  </a:txBody>
                  <a:tcPr/>
                </a:tc>
                <a:tc>
                  <a:txBody>
                    <a:bodyPr/>
                    <a:lstStyle/>
                    <a:p>
                      <a:pPr algn="ctr"/>
                      <a:endParaRPr lang="en-US" sz="1600"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a:latin typeface="Calibri" pitchFamily="34" charset="0"/>
                        <a:cs typeface="Calibri" pitchFamily="34" charset="0"/>
                      </a:endParaRPr>
                    </a:p>
                  </a:txBody>
                  <a:tcPr/>
                </a:tc>
                <a:extLst>
                  <a:ext uri="{0D108BD9-81ED-4DB2-BD59-A6C34878D82A}">
                    <a16:rowId xmlns="" xmlns:a16="http://schemas.microsoft.com/office/drawing/2014/main" val="10002"/>
                  </a:ext>
                </a:extLst>
              </a:tr>
              <a:tr h="360740">
                <a:tc>
                  <a:txBody>
                    <a:bodyPr/>
                    <a:lstStyle/>
                    <a:p>
                      <a:pPr defTabSz="1204913"/>
                      <a:r>
                        <a:rPr lang="en-US" sz="1600" dirty="0">
                          <a:latin typeface="Calibri" pitchFamily="34" charset="0"/>
                          <a:cs typeface="Calibri" pitchFamily="34" charset="0"/>
                        </a:rPr>
                        <a:t>FE Account</a:t>
                      </a:r>
                    </a:p>
                  </a:txBody>
                  <a:tcPr/>
                </a:tc>
                <a:tc gridSpan="2">
                  <a:txBody>
                    <a:bodyPr/>
                    <a:lstStyle/>
                    <a:p>
                      <a:pPr algn="ctr"/>
                      <a:r>
                        <a:rPr lang="en-US" sz="1600" dirty="0">
                          <a:latin typeface="Calibri" pitchFamily="34" charset="0"/>
                          <a:cs typeface="Calibri" pitchFamily="34" charset="0"/>
                        </a:rPr>
                        <a:t>Notification 10(R),RFC,RFC(domestic), EEFC</a:t>
                      </a: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a:latin typeface="Calibri" pitchFamily="34" charset="0"/>
                        <a:cs typeface="Calibri" pitchFamily="34" charset="0"/>
                      </a:endParaRPr>
                    </a:p>
                  </a:txBody>
                  <a:tcPr/>
                </a:tc>
                <a:extLst>
                  <a:ext uri="{0D108BD9-81ED-4DB2-BD59-A6C34878D82A}">
                    <a16:rowId xmlns="" xmlns:a16="http://schemas.microsoft.com/office/drawing/2014/main" val="10003"/>
                  </a:ext>
                </a:extLst>
              </a:tr>
              <a:tr h="662419">
                <a:tc>
                  <a:txBody>
                    <a:bodyPr/>
                    <a:lstStyle/>
                    <a:p>
                      <a:r>
                        <a:rPr lang="en-US" sz="1600" dirty="0">
                          <a:latin typeface="Calibri" pitchFamily="34" charset="0"/>
                          <a:cs typeface="Calibri" pitchFamily="34" charset="0"/>
                        </a:rPr>
                        <a:t>Export of goods</a:t>
                      </a:r>
                      <a:r>
                        <a:rPr lang="en-US" sz="1600" baseline="0" dirty="0">
                          <a:latin typeface="Calibri" pitchFamily="34" charset="0"/>
                          <a:cs typeface="Calibri" pitchFamily="34" charset="0"/>
                        </a:rPr>
                        <a:t> and service- Notf. 23(R)</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latin typeface="Calibri" pitchFamily="34" charset="0"/>
                          <a:cs typeface="Calibri" pitchFamily="34" charset="0"/>
                        </a:rPr>
                        <a:t>√</a:t>
                      </a:r>
                    </a:p>
                    <a:p>
                      <a:pPr algn="ctr"/>
                      <a:endParaRPr lang="en-US" sz="1600"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latin typeface="Calibri" pitchFamily="34" charset="0"/>
                          <a:cs typeface="Calibri" pitchFamily="34" charset="0"/>
                        </a:rPr>
                        <a:t>√</a:t>
                      </a:r>
                    </a:p>
                  </a:txBody>
                  <a:tcPr/>
                </a:tc>
                <a:extLst>
                  <a:ext uri="{0D108BD9-81ED-4DB2-BD59-A6C34878D82A}">
                    <a16:rowId xmlns="" xmlns:a16="http://schemas.microsoft.com/office/drawing/2014/main" val="10004"/>
                  </a:ext>
                </a:extLst>
              </a:tr>
              <a:tr h="8477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a:solidFill>
                            <a:schemeClr val="tx1"/>
                          </a:solidFill>
                          <a:latin typeface="Calibri" pitchFamily="34" charset="0"/>
                          <a:cs typeface="Calibri" pitchFamily="34" charset="0"/>
                        </a:rPr>
                        <a:t>PEM- A.P. Dir cir 32 dt 20/10/03  A.P. Dir cir 118  20/6/2013 &amp; 51 dt 20/09/13 </a:t>
                      </a:r>
                      <a:endParaRPr lang="en-US" sz="1600" dirty="0">
                        <a:solidFill>
                          <a:schemeClr val="tx1"/>
                        </a:solidFill>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latin typeface="Calibri" pitchFamily="34" charset="0"/>
                          <a:cs typeface="Calibri" pitchFamily="34" charset="0"/>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latin typeface="Calibri" pitchFamily="34" charset="0"/>
                          <a:cs typeface="Calibri" pitchFamily="34" charset="0"/>
                        </a:rPr>
                        <a:t>√</a:t>
                      </a:r>
                    </a:p>
                  </a:txBody>
                  <a:tcPr/>
                </a:tc>
                <a:extLst>
                  <a:ext uri="{0D108BD9-81ED-4DB2-BD59-A6C34878D82A}">
                    <a16:rowId xmlns="" xmlns:a16="http://schemas.microsoft.com/office/drawing/2014/main" val="10005"/>
                  </a:ext>
                </a:extLst>
              </a:tr>
              <a:tr h="1008460">
                <a:tc>
                  <a:txBody>
                    <a:bodyPr/>
                    <a:lstStyle/>
                    <a:p>
                      <a:r>
                        <a:rPr lang="en-US" sz="1600" dirty="0">
                          <a:solidFill>
                            <a:schemeClr val="tx1"/>
                          </a:solidFill>
                          <a:latin typeface="Calibri" pitchFamily="34" charset="0"/>
                          <a:cs typeface="Calibri" pitchFamily="34" charset="0"/>
                        </a:rPr>
                        <a:t>Branch /Liaison /Project office outside India </a:t>
                      </a:r>
                      <a:r>
                        <a:rPr lang="en-US" sz="1600" dirty="0" smtClean="0">
                          <a:solidFill>
                            <a:schemeClr val="tx1"/>
                          </a:solidFill>
                          <a:latin typeface="Calibri" pitchFamily="34" charset="0"/>
                          <a:cs typeface="Calibri" pitchFamily="34" charset="0"/>
                        </a:rPr>
                        <a:t>–</a:t>
                      </a:r>
                      <a:r>
                        <a:rPr lang="en-US" sz="1600" baseline="0" dirty="0" smtClean="0">
                          <a:solidFill>
                            <a:schemeClr val="tx1"/>
                          </a:solidFill>
                          <a:latin typeface="Calibri" pitchFamily="34" charset="0"/>
                          <a:cs typeface="Calibri" pitchFamily="34" charset="0"/>
                        </a:rPr>
                        <a:t> FEMA 10(R)_ FEM (Foreign Currency Accounts by PRII) </a:t>
                      </a:r>
                      <a:r>
                        <a:rPr lang="en-US" sz="1600" baseline="0" dirty="0" err="1" smtClean="0">
                          <a:solidFill>
                            <a:schemeClr val="tx1"/>
                          </a:solidFill>
                          <a:latin typeface="Calibri" pitchFamily="34" charset="0"/>
                          <a:cs typeface="Calibri" pitchFamily="34" charset="0"/>
                        </a:rPr>
                        <a:t>Regn</a:t>
                      </a:r>
                      <a:r>
                        <a:rPr lang="en-US" sz="1600" baseline="0" dirty="0" smtClean="0">
                          <a:solidFill>
                            <a:schemeClr val="tx1"/>
                          </a:solidFill>
                          <a:latin typeface="Calibri" pitchFamily="34" charset="0"/>
                          <a:cs typeface="Calibri" pitchFamily="34" charset="0"/>
                        </a:rPr>
                        <a:t> 2015 </a:t>
                      </a:r>
                      <a:r>
                        <a:rPr lang="en-US" sz="1600" baseline="0" dirty="0" err="1" smtClean="0">
                          <a:solidFill>
                            <a:schemeClr val="tx1"/>
                          </a:solidFill>
                          <a:latin typeface="Calibri" pitchFamily="34" charset="0"/>
                          <a:cs typeface="Calibri" pitchFamily="34" charset="0"/>
                        </a:rPr>
                        <a:t>dt</a:t>
                      </a:r>
                      <a:r>
                        <a:rPr lang="en-US" sz="1600" baseline="0" dirty="0" smtClean="0">
                          <a:solidFill>
                            <a:schemeClr val="tx1"/>
                          </a:solidFill>
                          <a:latin typeface="Calibri" pitchFamily="34" charset="0"/>
                          <a:cs typeface="Calibri" pitchFamily="34" charset="0"/>
                        </a:rPr>
                        <a:t> 21.01.2016.</a:t>
                      </a:r>
                    </a:p>
                    <a:p>
                      <a:r>
                        <a:rPr lang="en-US" sz="1600" baseline="0" dirty="0" smtClean="0">
                          <a:solidFill>
                            <a:schemeClr val="tx1"/>
                          </a:solidFill>
                          <a:latin typeface="Calibri" pitchFamily="34" charset="0"/>
                          <a:cs typeface="Calibri" pitchFamily="34" charset="0"/>
                        </a:rPr>
                        <a:t>FED No. 14 / 2015-16. Updated up to April 12, 2019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latin typeface="Calibri" pitchFamily="34" charset="0"/>
                          <a:cs typeface="Calibri" pitchFamily="34" charset="0"/>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latin typeface="Calibri" pitchFamily="34" charset="0"/>
                          <a:cs typeface="Calibri" pitchFamily="34" charset="0"/>
                        </a:rPr>
                        <a:t>√</a:t>
                      </a:r>
                    </a:p>
                  </a:txBody>
                  <a:tcPr/>
                </a:tc>
                <a:extLst>
                  <a:ext uri="{0D108BD9-81ED-4DB2-BD59-A6C34878D82A}">
                    <a16:rowId xmlns="" xmlns:a16="http://schemas.microsoft.com/office/drawing/2014/main" val="10006"/>
                  </a:ext>
                </a:extLst>
              </a:tr>
              <a:tr h="1008460">
                <a:tc>
                  <a:txBody>
                    <a:bodyPr/>
                    <a:lstStyle/>
                    <a:p>
                      <a:r>
                        <a:rPr lang="en-US" sz="1600" dirty="0">
                          <a:latin typeface="Calibri" pitchFamily="34" charset="0"/>
                          <a:cs typeface="Calibri" pitchFamily="34" charset="0"/>
                        </a:rPr>
                        <a:t>Overseas</a:t>
                      </a:r>
                      <a:r>
                        <a:rPr lang="en-US" sz="1600" baseline="0" dirty="0">
                          <a:latin typeface="Calibri" pitchFamily="34" charset="0"/>
                          <a:cs typeface="Calibri" pitchFamily="34" charset="0"/>
                        </a:rPr>
                        <a:t> Investment – Notf. 120</a:t>
                      </a:r>
                      <a:endParaRPr lang="en-US" sz="1600"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latin typeface="Calibri" pitchFamily="34" charset="0"/>
                          <a:cs typeface="Calibri" pitchFamily="34" charset="0"/>
                        </a:rPr>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latin typeface="Calibri" pitchFamily="34" charset="0"/>
                          <a:cs typeface="Calibri" pitchFamily="34" charset="0"/>
                        </a:rPr>
                        <a:t> </a:t>
                      </a:r>
                    </a:p>
                  </a:txBody>
                  <a:tcPr/>
                </a:tc>
                <a:extLst>
                  <a:ext uri="{0D108BD9-81ED-4DB2-BD59-A6C34878D82A}">
                    <a16:rowId xmlns="" xmlns:a16="http://schemas.microsoft.com/office/drawing/2014/main" val="10007"/>
                  </a:ext>
                </a:extLst>
              </a:tr>
            </a:tbl>
          </a:graphicData>
        </a:graphic>
      </p:graphicFrame>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p:txBody>
          <a:bodyPr/>
          <a:lstStyle/>
          <a:p>
            <a:pPr>
              <a:defRPr/>
            </a:pPr>
            <a:r>
              <a:rPr lang="en-US" smtClean="0"/>
              <a:t>21 April, 2020</a:t>
            </a:r>
            <a:endParaRPr lang="en-US" dirty="0"/>
          </a:p>
        </p:txBody>
      </p:sp>
      <p:sp>
        <p:nvSpPr>
          <p:cNvPr id="12292" name="Slide Number Placeholder 5"/>
          <p:cNvSpPr>
            <a:spLocks noGrp="1"/>
          </p:cNvSpPr>
          <p:nvPr>
            <p:ph type="sldNum" sz="quarter" idx="12"/>
          </p:nvPr>
        </p:nvSpPr>
        <p:spPr/>
        <p:txBody>
          <a:bodyPr/>
          <a:lstStyle/>
          <a:p>
            <a:pPr>
              <a:defRPr/>
            </a:pPr>
            <a:fld id="{4F241EA6-8B71-4D84-B8D7-6C9DA523320B}" type="slidenum">
              <a:rPr lang="en-US" smtClean="0"/>
              <a:pPr>
                <a:defRPr/>
              </a:pPr>
              <a:t>32</a:t>
            </a:fld>
            <a:endParaRPr lang="en-US" dirty="0"/>
          </a:p>
        </p:txBody>
      </p:sp>
      <p:sp>
        <p:nvSpPr>
          <p:cNvPr id="14341" name="Rectangle 4"/>
          <p:cNvSpPr>
            <a:spLocks noGrp="1" noChangeArrowheads="1"/>
          </p:cNvSpPr>
          <p:nvPr>
            <p:ph type="title"/>
          </p:nvPr>
        </p:nvSpPr>
        <p:spPr>
          <a:xfrm>
            <a:off x="2674940" y="214316"/>
            <a:ext cx="7793037" cy="1004887"/>
          </a:xfrm>
        </p:spPr>
        <p:txBody>
          <a:bodyPr/>
          <a:lstStyle/>
          <a:p>
            <a:pPr algn="ctr" eaLnBrk="1" hangingPunct="1"/>
            <a:r>
              <a:rPr lang="en-US" sz="3600" dirty="0"/>
              <a:t>FEMA Practice </a:t>
            </a:r>
          </a:p>
        </p:txBody>
      </p:sp>
      <p:graphicFrame>
        <p:nvGraphicFramePr>
          <p:cNvPr id="9" name="Table 8"/>
          <p:cNvGraphicFramePr>
            <a:graphicFrameLocks noGrp="1"/>
          </p:cNvGraphicFramePr>
          <p:nvPr>
            <p:extLst>
              <p:ext uri="{D42A27DB-BD31-4B8C-83A1-F6EECF244321}">
                <p14:modId xmlns:p14="http://schemas.microsoft.com/office/powerpoint/2010/main" xmlns="" val="3062927753"/>
              </p:ext>
            </p:extLst>
          </p:nvPr>
        </p:nvGraphicFramePr>
        <p:xfrm>
          <a:off x="1549402" y="1233949"/>
          <a:ext cx="8381999" cy="5181602"/>
        </p:xfrm>
        <a:graphic>
          <a:graphicData uri="http://schemas.openxmlformats.org/drawingml/2006/table">
            <a:tbl>
              <a:tblPr firstRow="1" bandRow="1">
                <a:tableStyleId>{5C22544A-7EE6-4342-B048-85BDC9FD1C3A}</a:tableStyleId>
              </a:tblPr>
              <a:tblGrid>
                <a:gridCol w="1455420">
                  <a:extLst>
                    <a:ext uri="{9D8B030D-6E8A-4147-A177-3AD203B41FA5}">
                      <a16:colId xmlns="" xmlns:a16="http://schemas.microsoft.com/office/drawing/2014/main" val="20000"/>
                    </a:ext>
                  </a:extLst>
                </a:gridCol>
                <a:gridCol w="3497580">
                  <a:extLst>
                    <a:ext uri="{9D8B030D-6E8A-4147-A177-3AD203B41FA5}">
                      <a16:colId xmlns="" xmlns:a16="http://schemas.microsoft.com/office/drawing/2014/main" val="20001"/>
                    </a:ext>
                  </a:extLst>
                </a:gridCol>
                <a:gridCol w="3428999">
                  <a:extLst>
                    <a:ext uri="{9D8B030D-6E8A-4147-A177-3AD203B41FA5}">
                      <a16:colId xmlns="" xmlns:a16="http://schemas.microsoft.com/office/drawing/2014/main" val="20002"/>
                    </a:ext>
                  </a:extLst>
                </a:gridCol>
              </a:tblGrid>
              <a:tr h="767645">
                <a:tc>
                  <a:txBody>
                    <a:bodyPr/>
                    <a:lstStyle/>
                    <a:p>
                      <a:pPr algn="ctr"/>
                      <a:endParaRPr lang="en-US" dirty="0">
                        <a:solidFill>
                          <a:schemeClr val="tx1"/>
                        </a:solidFill>
                      </a:endParaRPr>
                    </a:p>
                  </a:txBody>
                  <a:tcPr/>
                </a:tc>
                <a:tc gridSpan="2">
                  <a:txBody>
                    <a:bodyPr/>
                    <a:lstStyle/>
                    <a:p>
                      <a:pPr algn="ctr"/>
                      <a:r>
                        <a:rPr lang="en-US" dirty="0">
                          <a:solidFill>
                            <a:schemeClr val="tx1"/>
                          </a:solidFill>
                        </a:rPr>
                        <a:t>PRII</a:t>
                      </a:r>
                    </a:p>
                  </a:txBody>
                  <a:tcPr/>
                </a:tc>
                <a:tc hMerge="1">
                  <a:txBody>
                    <a:bodyPr/>
                    <a:lstStyle/>
                    <a:p>
                      <a:endParaRPr lang="en-US" dirty="0"/>
                    </a:p>
                  </a:txBody>
                  <a:tcPr/>
                </a:tc>
                <a:extLst>
                  <a:ext uri="{0D108BD9-81ED-4DB2-BD59-A6C34878D82A}">
                    <a16:rowId xmlns="" xmlns:a16="http://schemas.microsoft.com/office/drawing/2014/main" val="10000"/>
                  </a:ext>
                </a:extLst>
              </a:tr>
              <a:tr h="639704">
                <a:tc>
                  <a:txBody>
                    <a:bodyPr/>
                    <a:lstStyle/>
                    <a:p>
                      <a:endParaRPr lang="en-US" sz="1400" dirty="0">
                        <a:latin typeface="Calibri" pitchFamily="34" charset="0"/>
                        <a:cs typeface="Calibri" pitchFamily="34" charset="0"/>
                      </a:endParaRPr>
                    </a:p>
                  </a:txBody>
                  <a:tcPr/>
                </a:tc>
                <a:tc>
                  <a:txBody>
                    <a:bodyPr/>
                    <a:lstStyle/>
                    <a:p>
                      <a:pPr algn="ctr"/>
                      <a:r>
                        <a:rPr lang="en-US" sz="1400" dirty="0">
                          <a:latin typeface="Calibri" pitchFamily="34" charset="0"/>
                          <a:cs typeface="Calibri" pitchFamily="34" charset="0"/>
                        </a:rPr>
                        <a:t>Individual</a:t>
                      </a:r>
                    </a:p>
                  </a:txBody>
                  <a:tcPr/>
                </a:tc>
                <a:tc>
                  <a:txBody>
                    <a:bodyPr/>
                    <a:lstStyle/>
                    <a:p>
                      <a:pPr algn="ctr"/>
                      <a:r>
                        <a:rPr lang="en-US" sz="1400" dirty="0">
                          <a:latin typeface="Calibri" pitchFamily="34" charset="0"/>
                          <a:cs typeface="Calibri" pitchFamily="34" charset="0"/>
                        </a:rPr>
                        <a:t>Other entities</a:t>
                      </a:r>
                    </a:p>
                  </a:txBody>
                  <a:tcPr/>
                </a:tc>
                <a:extLst>
                  <a:ext uri="{0D108BD9-81ED-4DB2-BD59-A6C34878D82A}">
                    <a16:rowId xmlns="" xmlns:a16="http://schemas.microsoft.com/office/drawing/2014/main" val="10001"/>
                  </a:ext>
                </a:extLst>
              </a:tr>
              <a:tr h="3774253">
                <a:tc>
                  <a:txBody>
                    <a:bodyPr/>
                    <a:lstStyle/>
                    <a:p>
                      <a:r>
                        <a:rPr lang="en-US" sz="1400" baseline="0" dirty="0">
                          <a:latin typeface="Calibri" pitchFamily="34" charset="0"/>
                          <a:cs typeface="Calibri" pitchFamily="34" charset="0"/>
                        </a:rPr>
                        <a:t>Borrowing in </a:t>
                      </a:r>
                      <a:r>
                        <a:rPr lang="en-US" sz="1400" dirty="0">
                          <a:latin typeface="Calibri" pitchFamily="34" charset="0"/>
                          <a:cs typeface="Calibri" pitchFamily="34" charset="0"/>
                        </a:rPr>
                        <a:t> Foreign Exchange</a:t>
                      </a:r>
                    </a:p>
                    <a:p>
                      <a:endParaRPr lang="en-US" sz="1400" dirty="0">
                        <a:latin typeface="Calibri" pitchFamily="34" charset="0"/>
                        <a:cs typeface="Calibri" pitchFamily="34" charset="0"/>
                      </a:endParaRPr>
                    </a:p>
                    <a:p>
                      <a:endParaRPr lang="en-US" sz="1400" dirty="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Borrowing  </a:t>
                      </a:r>
                      <a:r>
                        <a:rPr lang="en-US" sz="1400" baseline="0" dirty="0">
                          <a:latin typeface="Calibri" pitchFamily="34" charset="0"/>
                          <a:cs typeface="Calibri" pitchFamily="34" charset="0"/>
                        </a:rPr>
                        <a:t>in rupee</a:t>
                      </a:r>
                    </a:p>
                    <a:p>
                      <a:endParaRPr lang="en-US" sz="1400" dirty="0">
                        <a:latin typeface="Calibri" pitchFamily="34" charset="0"/>
                        <a:cs typeface="Calibri" pitchFamily="34" charset="0"/>
                      </a:endParaRPr>
                    </a:p>
                  </a:txBody>
                  <a:tcPr/>
                </a:tc>
                <a:tc>
                  <a:txBody>
                    <a:bodyPr/>
                    <a:lstStyle/>
                    <a:p>
                      <a:r>
                        <a:rPr lang="en-US" sz="1400" dirty="0">
                          <a:latin typeface="Calibri" pitchFamily="34" charset="0"/>
                          <a:cs typeface="Calibri" pitchFamily="34" charset="0"/>
                        </a:rPr>
                        <a:t>Notf.3 – From</a:t>
                      </a:r>
                      <a:r>
                        <a:rPr lang="en-US" sz="1400" baseline="0" dirty="0">
                          <a:latin typeface="Calibri" pitchFamily="34" charset="0"/>
                          <a:cs typeface="Calibri" pitchFamily="34" charset="0"/>
                        </a:rPr>
                        <a:t> close relative, from bank outside India for execution of turnkey project outside India, foreign currency credit from overseas supplier, Buyer’s credit &amp; ECB</a:t>
                      </a:r>
                      <a:endParaRPr lang="en-US" sz="1400" dirty="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Notf.4 – From NRI , PIO(to entities other than co’s) (NRB)</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Notf.5(R) – Deposit on non- repatriation basis, Repatriation</a:t>
                      </a:r>
                      <a:r>
                        <a:rPr lang="en-US" sz="1400" baseline="0" dirty="0">
                          <a:latin typeface="Calibri" pitchFamily="34" charset="0"/>
                          <a:cs typeface="Calibri" pitchFamily="34" charset="0"/>
                        </a:rPr>
                        <a:t> basis(Public) </a:t>
                      </a:r>
                      <a:endParaRPr lang="en-US" sz="1400" dirty="0">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Notf.3 – ECB as per Guidelines as to rate, end</a:t>
                      </a:r>
                      <a:r>
                        <a:rPr lang="en-US" sz="1400" baseline="0" dirty="0">
                          <a:latin typeface="Calibri" pitchFamily="34" charset="0"/>
                          <a:cs typeface="Calibri" pitchFamily="34" charset="0"/>
                        </a:rPr>
                        <a:t> use, eligible lenders </a:t>
                      </a:r>
                      <a:endParaRPr lang="en-US" sz="1400" dirty="0">
                        <a:latin typeface="Calibri" pitchFamily="34" charset="0"/>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a:latin typeface="Calibri" pitchFamily="34" charset="0"/>
                        <a:cs typeface="Calibri" pitchFamily="34"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400" dirty="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Notf.3 – ECB as per Guidelines</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Notf.4 – NCD(Public)(NRB</a:t>
                      </a:r>
                      <a:r>
                        <a:rPr lang="en-US" sz="1400" baseline="0" dirty="0">
                          <a:latin typeface="Calibri" pitchFamily="34" charset="0"/>
                          <a:cs typeface="Calibri" pitchFamily="34" charset="0"/>
                        </a:rPr>
                        <a:t> or  RB)</a:t>
                      </a:r>
                      <a:endParaRPr lang="en-US" sz="1400" dirty="0">
                        <a:latin typeface="Calibri" pitchFamily="34" charset="0"/>
                        <a:cs typeface="Calibri" pitchFamily="34" charset="0"/>
                      </a:endParaRPr>
                    </a:p>
                  </a:txBody>
                  <a:tcPr/>
                </a:tc>
                <a:extLst>
                  <a:ext uri="{0D108BD9-81ED-4DB2-BD59-A6C34878D82A}">
                    <a16:rowId xmlns="" xmlns:a16="http://schemas.microsoft.com/office/drawing/2014/main" val="10002"/>
                  </a:ext>
                </a:extLst>
              </a:tr>
            </a:tbl>
          </a:graphicData>
        </a:graphic>
      </p:graphicFrame>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438402" y="214316"/>
            <a:ext cx="8029575" cy="852487"/>
          </a:xfrm>
        </p:spPr>
        <p:txBody>
          <a:bodyPr/>
          <a:lstStyle/>
          <a:p>
            <a:pPr algn="ctr"/>
            <a:r>
              <a:rPr lang="en-US" sz="3600" dirty="0"/>
              <a:t>FEMA Practice </a:t>
            </a:r>
          </a:p>
        </p:txBody>
      </p:sp>
      <p:sp>
        <p:nvSpPr>
          <p:cNvPr id="15363" name="Content Placeholder 2"/>
          <p:cNvSpPr>
            <a:spLocks noGrp="1"/>
          </p:cNvSpPr>
          <p:nvPr>
            <p:ph idx="1"/>
          </p:nvPr>
        </p:nvSpPr>
        <p:spPr/>
        <p:txBody>
          <a:bodyPr/>
          <a:lstStyle/>
          <a:p>
            <a:pPr marL="0" indent="0" eaLnBrk="1" hangingPunct="1">
              <a:buNone/>
            </a:pPr>
            <a:r>
              <a:rPr lang="en-US" dirty="0"/>
              <a:t> </a:t>
            </a:r>
          </a:p>
          <a:p>
            <a:endParaRPr lang="en-US" dirty="0"/>
          </a:p>
        </p:txBody>
      </p:sp>
      <p:sp>
        <p:nvSpPr>
          <p:cNvPr id="4" name="Date Placeholder 3"/>
          <p:cNvSpPr>
            <a:spLocks noGrp="1"/>
          </p:cNvSpPr>
          <p:nvPr>
            <p:ph type="dt" sz="quarter" idx="10"/>
          </p:nvPr>
        </p:nvSpPr>
        <p:spPr/>
        <p:txBody>
          <a:bodyPr/>
          <a:lstStyle/>
          <a:p>
            <a:pPr>
              <a:defRPr/>
            </a:pPr>
            <a:r>
              <a:rPr lang="en-US" smtClean="0"/>
              <a:t>21 April, 2020</a:t>
            </a:r>
            <a:endParaRPr lang="en-US" dirty="0"/>
          </a:p>
        </p:txBody>
      </p:sp>
      <p:sp>
        <p:nvSpPr>
          <p:cNvPr id="6" name="Slide Number Placeholder 5"/>
          <p:cNvSpPr>
            <a:spLocks noGrp="1"/>
          </p:cNvSpPr>
          <p:nvPr>
            <p:ph type="sldNum" sz="quarter" idx="12"/>
          </p:nvPr>
        </p:nvSpPr>
        <p:spPr/>
        <p:txBody>
          <a:bodyPr/>
          <a:lstStyle/>
          <a:p>
            <a:pPr>
              <a:defRPr/>
            </a:pPr>
            <a:fld id="{B17A3DC1-DA0F-4689-933B-B65B61046B59}" type="slidenum">
              <a:rPr lang="en-US" smtClean="0"/>
              <a:pPr>
                <a:defRPr/>
              </a:pPr>
              <a:t>33</a:t>
            </a:fld>
            <a:endParaRPr lang="en-US" dirty="0"/>
          </a:p>
        </p:txBody>
      </p:sp>
      <p:graphicFrame>
        <p:nvGraphicFramePr>
          <p:cNvPr id="7" name="Table 6"/>
          <p:cNvGraphicFramePr>
            <a:graphicFrameLocks noGrp="1"/>
          </p:cNvGraphicFramePr>
          <p:nvPr>
            <p:extLst/>
          </p:nvPr>
        </p:nvGraphicFramePr>
        <p:xfrm>
          <a:off x="2057402" y="1219201"/>
          <a:ext cx="8382000" cy="4890657"/>
        </p:xfrm>
        <a:graphic>
          <a:graphicData uri="http://schemas.openxmlformats.org/drawingml/2006/table">
            <a:tbl>
              <a:tblPr firstRow="1" bandRow="1">
                <a:tableStyleId>{5C22544A-7EE6-4342-B048-85BDC9FD1C3A}</a:tableStyleId>
              </a:tblPr>
              <a:tblGrid>
                <a:gridCol w="1557716">
                  <a:extLst>
                    <a:ext uri="{9D8B030D-6E8A-4147-A177-3AD203B41FA5}">
                      <a16:colId xmlns="" xmlns:a16="http://schemas.microsoft.com/office/drawing/2014/main" val="20000"/>
                    </a:ext>
                  </a:extLst>
                </a:gridCol>
                <a:gridCol w="3189611">
                  <a:extLst>
                    <a:ext uri="{9D8B030D-6E8A-4147-A177-3AD203B41FA5}">
                      <a16:colId xmlns="" xmlns:a16="http://schemas.microsoft.com/office/drawing/2014/main" val="20001"/>
                    </a:ext>
                  </a:extLst>
                </a:gridCol>
                <a:gridCol w="3634673">
                  <a:extLst>
                    <a:ext uri="{9D8B030D-6E8A-4147-A177-3AD203B41FA5}">
                      <a16:colId xmlns="" xmlns:a16="http://schemas.microsoft.com/office/drawing/2014/main" val="20002"/>
                    </a:ext>
                  </a:extLst>
                </a:gridCol>
              </a:tblGrid>
              <a:tr h="351902">
                <a:tc>
                  <a:txBody>
                    <a:bodyPr/>
                    <a:lstStyle/>
                    <a:p>
                      <a:endParaRPr lang="en-US" sz="1400" dirty="0">
                        <a:latin typeface="Calibri" pitchFamily="34" charset="0"/>
                        <a:cs typeface="Calibri" pitchFamily="34" charset="0"/>
                      </a:endParaRPr>
                    </a:p>
                  </a:txBody>
                  <a:tcPr/>
                </a:tc>
                <a:tc gridSpan="2">
                  <a:txBody>
                    <a:bodyPr/>
                    <a:lstStyle/>
                    <a:p>
                      <a:pPr algn="ctr"/>
                      <a:r>
                        <a:rPr lang="en-US" sz="1800" b="1" dirty="0">
                          <a:solidFill>
                            <a:schemeClr val="tx1"/>
                          </a:solidFill>
                          <a:latin typeface="Calibri" pitchFamily="34" charset="0"/>
                          <a:cs typeface="Calibri" pitchFamily="34" charset="0"/>
                        </a:rPr>
                        <a:t>PRII</a:t>
                      </a:r>
                    </a:p>
                  </a:txBody>
                  <a:tcPr/>
                </a:tc>
                <a:tc hMerge="1">
                  <a:txBody>
                    <a:bodyPr/>
                    <a:lstStyle/>
                    <a:p>
                      <a:endParaRPr lang="en-US" dirty="0"/>
                    </a:p>
                  </a:txBody>
                  <a:tcPr/>
                </a:tc>
                <a:extLst>
                  <a:ext uri="{0D108BD9-81ED-4DB2-BD59-A6C34878D82A}">
                    <a16:rowId xmlns="" xmlns:a16="http://schemas.microsoft.com/office/drawing/2014/main" val="10000"/>
                  </a:ext>
                </a:extLst>
              </a:tr>
              <a:tr h="351902">
                <a:tc>
                  <a:txBody>
                    <a:bodyPr/>
                    <a:lstStyle/>
                    <a:p>
                      <a:endParaRPr lang="en-US" sz="1400" dirty="0">
                        <a:latin typeface="Calibri" pitchFamily="34" charset="0"/>
                        <a:cs typeface="Calibri" pitchFamily="34" charset="0"/>
                      </a:endParaRPr>
                    </a:p>
                  </a:txBody>
                  <a:tcPr/>
                </a:tc>
                <a:tc>
                  <a:txBody>
                    <a:bodyPr/>
                    <a:lstStyle/>
                    <a:p>
                      <a:pPr algn="ctr"/>
                      <a:r>
                        <a:rPr lang="en-US" sz="1400" b="1" dirty="0">
                          <a:latin typeface="Calibri" pitchFamily="34" charset="0"/>
                          <a:cs typeface="Calibri" pitchFamily="34" charset="0"/>
                        </a:rPr>
                        <a:t>Individual</a:t>
                      </a:r>
                    </a:p>
                  </a:txBody>
                  <a:tcPr/>
                </a:tc>
                <a:tc>
                  <a:txBody>
                    <a:bodyPr/>
                    <a:lstStyle/>
                    <a:p>
                      <a:pPr algn="ctr"/>
                      <a:r>
                        <a:rPr lang="en-US" sz="1400" b="1" dirty="0">
                          <a:latin typeface="Calibri" pitchFamily="34" charset="0"/>
                          <a:cs typeface="Calibri" pitchFamily="34" charset="0"/>
                        </a:rPr>
                        <a:t>Other entities</a:t>
                      </a:r>
                    </a:p>
                  </a:txBody>
                  <a:tcPr/>
                </a:tc>
                <a:extLst>
                  <a:ext uri="{0D108BD9-81ED-4DB2-BD59-A6C34878D82A}">
                    <a16:rowId xmlns="" xmlns:a16="http://schemas.microsoft.com/office/drawing/2014/main" val="10001"/>
                  </a:ext>
                </a:extLst>
              </a:tr>
              <a:tr h="27985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Lending in FE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Lending in rupee</a:t>
                      </a:r>
                    </a:p>
                  </a:txBody>
                  <a:tcPr/>
                </a:tc>
                <a:tc>
                  <a:txBody>
                    <a:bodyPr/>
                    <a:lstStyle/>
                    <a:p>
                      <a:r>
                        <a:rPr lang="en-US" sz="1400" dirty="0">
                          <a:latin typeface="Calibri" pitchFamily="34" charset="0"/>
                          <a:cs typeface="Calibri" pitchFamily="34" charset="0"/>
                        </a:rPr>
                        <a:t>Notf.3- Out of EEFC  for trade related purpose</a:t>
                      </a:r>
                    </a:p>
                    <a:p>
                      <a:r>
                        <a:rPr lang="en-US" sz="1400" dirty="0">
                          <a:latin typeface="Calibri" pitchFamily="34" charset="0"/>
                          <a:cs typeface="Calibri" pitchFamily="34" charset="0"/>
                        </a:rPr>
                        <a:t>Notf.4 – to</a:t>
                      </a:r>
                      <a:r>
                        <a:rPr lang="en-US" sz="1400" baseline="0" dirty="0">
                          <a:latin typeface="Calibri" pitchFamily="34" charset="0"/>
                          <a:cs typeface="Calibri" pitchFamily="34" charset="0"/>
                        </a:rPr>
                        <a:t> close relative ( Regulation 8B)</a:t>
                      </a:r>
                    </a:p>
                    <a:p>
                      <a:r>
                        <a:rPr lang="en-US" sz="1400" kern="1200" dirty="0">
                          <a:solidFill>
                            <a:schemeClr val="dk1"/>
                          </a:solidFill>
                          <a:latin typeface="Calibri" pitchFamily="34" charset="0"/>
                          <a:ea typeface="+mn-ea"/>
                          <a:cs typeface="Calibri" pitchFamily="34" charset="0"/>
                        </a:rPr>
                        <a:t>-loan granted to a non-resident by an authorised dealer, in accordance with Regulation 7, may be repaid by any relative of the borrower in India by crediting the borrower's loan account through the bank account of such relative.(Reg.7A)</a:t>
                      </a:r>
                      <a:endParaRPr lang="en-US" sz="1400" dirty="0">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Notf.3 – to its WOS or JV outside India, to</a:t>
                      </a:r>
                      <a:r>
                        <a:rPr lang="en-US" sz="1400" baseline="0" dirty="0">
                          <a:latin typeface="Calibri" pitchFamily="34" charset="0"/>
                          <a:cs typeface="Calibri" pitchFamily="34" charset="0"/>
                        </a:rPr>
                        <a:t> its employee outside India</a:t>
                      </a:r>
                      <a:endParaRPr lang="en-US" sz="1400" dirty="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Notf.4 -</a:t>
                      </a:r>
                      <a:r>
                        <a:rPr lang="en-US" sz="1400" kern="1200" dirty="0">
                          <a:solidFill>
                            <a:schemeClr val="dk1"/>
                          </a:solidFill>
                          <a:latin typeface="Calibri" pitchFamily="34" charset="0"/>
                          <a:ea typeface="+mn-ea"/>
                          <a:cs typeface="Calibri" pitchFamily="34" charset="0"/>
                        </a:rPr>
                        <a:t>body corporate registered or incorporated in India may grant rupee loan to its employees who is a non-resident Indian or a Person of Indian Origin(Regulation 8A)</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latin typeface="Calibri" pitchFamily="34" charset="0"/>
                          <a:cs typeface="Calibri" pitchFamily="34" charset="0"/>
                        </a:rPr>
                        <a:t>-Special</a:t>
                      </a:r>
                      <a:r>
                        <a:rPr lang="en-US" sz="1400" baseline="0" dirty="0">
                          <a:latin typeface="Calibri" pitchFamily="34" charset="0"/>
                          <a:cs typeface="Calibri" pitchFamily="34" charset="0"/>
                        </a:rPr>
                        <a:t> provision for housing loan by AD in rupee to non resident and loan against security  of shares and immovable property (Reg.8 and 7)</a:t>
                      </a:r>
                      <a:endParaRPr lang="en-US" sz="1400" kern="1200" dirty="0">
                        <a:solidFill>
                          <a:schemeClr val="dk1"/>
                        </a:solidFill>
                        <a:latin typeface="Calibri" pitchFamily="34" charset="0"/>
                        <a:ea typeface="+mn-ea"/>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Calibri" pitchFamily="34" charset="0"/>
                          <a:ea typeface="+mn-ea"/>
                          <a:cs typeface="Calibri" pitchFamily="34" charset="0"/>
                        </a:rPr>
                        <a:t>-Loan for acquiring share of Indian co. under ESOP  (Reg.7)</a:t>
                      </a:r>
                    </a:p>
                  </a:txBody>
                  <a:tcPr/>
                </a:tc>
                <a:extLst>
                  <a:ext uri="{0D108BD9-81ED-4DB2-BD59-A6C34878D82A}">
                    <a16:rowId xmlns="" xmlns:a16="http://schemas.microsoft.com/office/drawing/2014/main" val="10002"/>
                  </a:ext>
                </a:extLst>
              </a:tr>
              <a:tr h="587634">
                <a:tc>
                  <a:txBody>
                    <a:bodyPr/>
                    <a:lstStyle/>
                    <a:p>
                      <a:pPr eaLnBrk="1" fontAlgn="t" hangingPunct="1"/>
                      <a:r>
                        <a:rPr lang="en-US" sz="1400" b="0" dirty="0">
                          <a:solidFill>
                            <a:schemeClr val="tx1"/>
                          </a:solidFill>
                          <a:latin typeface="Calibri" pitchFamily="34" charset="0"/>
                          <a:ea typeface="+mn-ea"/>
                          <a:cs typeface="Calibri" pitchFamily="34" charset="0"/>
                        </a:rPr>
                        <a:t>Immovable property abroad </a:t>
                      </a:r>
                      <a:endParaRPr lang="en-US" sz="1400" b="0"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latin typeface="Calibri" pitchFamily="34" charset="0"/>
                          <a:ea typeface="+mn-ea"/>
                          <a:cs typeface="Calibri" pitchFamily="34" charset="0"/>
                        </a:rPr>
                        <a:t>Notf.7(R)</a:t>
                      </a:r>
                      <a:endParaRPr lang="en-US" sz="1400" b="0"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tx1"/>
                          </a:solidFill>
                          <a:latin typeface="Calibri" pitchFamily="34" charset="0"/>
                          <a:ea typeface="+mn-ea"/>
                          <a:cs typeface="Calibri" pitchFamily="34" charset="0"/>
                        </a:rPr>
                        <a:t>Notf. 120 for bonafide overseas Business activities </a:t>
                      </a:r>
                      <a:endParaRPr lang="en-US" sz="1400" b="0" dirty="0">
                        <a:latin typeface="Calibri" pitchFamily="34" charset="0"/>
                        <a:cs typeface="Calibri" pitchFamily="34" charset="0"/>
                      </a:endParaRPr>
                    </a:p>
                  </a:txBody>
                  <a:tcPr/>
                </a:tc>
                <a:extLst>
                  <a:ext uri="{0D108BD9-81ED-4DB2-BD59-A6C34878D82A}">
                    <a16:rowId xmlns="" xmlns:a16="http://schemas.microsoft.com/office/drawing/2014/main" val="10003"/>
                  </a:ext>
                </a:extLst>
              </a:tr>
              <a:tr h="786834">
                <a:tc>
                  <a:txBody>
                    <a:bodyPr/>
                    <a:lstStyle/>
                    <a:p>
                      <a:r>
                        <a:rPr lang="en-US" sz="1400" dirty="0">
                          <a:solidFill>
                            <a:schemeClr val="tx1"/>
                          </a:solidFill>
                          <a:latin typeface="Calibri" pitchFamily="34" charset="0"/>
                          <a:ea typeface="+mn-ea"/>
                          <a:cs typeface="Calibri" pitchFamily="34" charset="0"/>
                        </a:rPr>
                        <a:t>LRS</a:t>
                      </a:r>
                      <a:endParaRPr lang="en-US" sz="1400" dirty="0">
                        <a:latin typeface="Calibri" pitchFamily="34" charset="0"/>
                        <a:cs typeface="Calibri" pitchFamily="34" charset="0"/>
                      </a:endParaRPr>
                    </a:p>
                  </a:txBody>
                  <a:tcPr/>
                </a:tc>
                <a:tc gridSpan="2">
                  <a:txBody>
                    <a:bodyPr/>
                    <a:lstStyle/>
                    <a:p>
                      <a:pPr algn="ctr"/>
                      <a:r>
                        <a:rPr lang="en-US" sz="1400" dirty="0">
                          <a:solidFill>
                            <a:schemeClr val="tx1"/>
                          </a:solidFill>
                          <a:latin typeface="Calibri" pitchFamily="34" charset="0"/>
                          <a:ea typeface="+mn-ea"/>
                          <a:cs typeface="Calibri" pitchFamily="34" charset="0"/>
                        </a:rPr>
                        <a:t>Any permitted CAT or CAP SBT restrictions &amp; provision</a:t>
                      </a:r>
                      <a:endParaRPr lang="en-US" sz="1400" dirty="0">
                        <a:latin typeface="Calibri" pitchFamily="34" charset="0"/>
                        <a:cs typeface="Calibri" pitchFamily="34" charset="0"/>
                      </a:endParaRPr>
                    </a:p>
                  </a:txBody>
                  <a:tcPr/>
                </a:tc>
                <a:tc hMerge="1">
                  <a:txBody>
                    <a:bodyPr/>
                    <a:lstStyle/>
                    <a:p>
                      <a:pPr algn="ctr"/>
                      <a:endParaRPr lang="en-US" sz="1400" dirty="0">
                        <a:latin typeface="Calibri" pitchFamily="34" charset="0"/>
                        <a:cs typeface="Calibri" pitchFamily="34" charset="0"/>
                      </a:endParaRPr>
                    </a:p>
                  </a:txBody>
                  <a:tcPr/>
                </a:tc>
                <a:extLst>
                  <a:ext uri="{0D108BD9-81ED-4DB2-BD59-A6C34878D82A}">
                    <a16:rowId xmlns="" xmlns:a16="http://schemas.microsoft.com/office/drawing/2014/main" val="10004"/>
                  </a:ext>
                </a:extLst>
              </a:tr>
            </a:tbl>
          </a:graphicData>
        </a:graphic>
      </p:graphicFrame>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p:txBody>
          <a:bodyPr/>
          <a:lstStyle/>
          <a:p>
            <a:pPr>
              <a:defRPr/>
            </a:pPr>
            <a:r>
              <a:rPr lang="en-US" smtClean="0"/>
              <a:t>21 April, 2020</a:t>
            </a:r>
            <a:endParaRPr lang="en-US" dirty="0"/>
          </a:p>
        </p:txBody>
      </p:sp>
      <p:sp>
        <p:nvSpPr>
          <p:cNvPr id="13316" name="Slide Number Placeholder 5"/>
          <p:cNvSpPr>
            <a:spLocks noGrp="1"/>
          </p:cNvSpPr>
          <p:nvPr>
            <p:ph type="sldNum" sz="quarter" idx="12"/>
          </p:nvPr>
        </p:nvSpPr>
        <p:spPr/>
        <p:txBody>
          <a:bodyPr/>
          <a:lstStyle/>
          <a:p>
            <a:pPr>
              <a:defRPr/>
            </a:pPr>
            <a:fld id="{A6D8BE52-D9DD-4767-A786-35F77A367C69}" type="slidenum">
              <a:rPr lang="en-US" smtClean="0"/>
              <a:pPr>
                <a:defRPr/>
              </a:pPr>
              <a:t>34</a:t>
            </a:fld>
            <a:endParaRPr lang="en-US" dirty="0"/>
          </a:p>
        </p:txBody>
      </p:sp>
      <p:sp>
        <p:nvSpPr>
          <p:cNvPr id="16389" name="Rectangle 4"/>
          <p:cNvSpPr>
            <a:spLocks noGrp="1" noChangeArrowheads="1"/>
          </p:cNvSpPr>
          <p:nvPr>
            <p:ph type="title"/>
          </p:nvPr>
        </p:nvSpPr>
        <p:spPr>
          <a:xfrm>
            <a:off x="2674940" y="214316"/>
            <a:ext cx="7793037" cy="1004887"/>
          </a:xfrm>
        </p:spPr>
        <p:txBody>
          <a:bodyPr/>
          <a:lstStyle/>
          <a:p>
            <a:pPr algn="ctr" eaLnBrk="1" hangingPunct="1"/>
            <a:r>
              <a:rPr lang="en-US" sz="3600" dirty="0"/>
              <a:t>Case study - Overview</a:t>
            </a:r>
          </a:p>
        </p:txBody>
      </p:sp>
      <p:sp>
        <p:nvSpPr>
          <p:cNvPr id="14342" name="Rectangle 5"/>
          <p:cNvSpPr>
            <a:spLocks noGrp="1" noChangeArrowheads="1"/>
          </p:cNvSpPr>
          <p:nvPr>
            <p:ph type="body" idx="1"/>
          </p:nvPr>
        </p:nvSpPr>
        <p:spPr>
          <a:xfrm>
            <a:off x="1981200" y="1219200"/>
            <a:ext cx="8458200" cy="5181600"/>
          </a:xfrm>
        </p:spPr>
        <p:txBody>
          <a:bodyPr/>
          <a:lstStyle/>
          <a:p>
            <a:pPr marL="400050" indent="-400050" eaLnBrk="1" hangingPunct="1">
              <a:buSzPct val="75000"/>
              <a:buFont typeface="+mj-lt"/>
              <a:buAutoNum type="romanUcPeriod"/>
              <a:defRPr/>
            </a:pPr>
            <a:r>
              <a:rPr lang="en-US" sz="1800" dirty="0"/>
              <a:t>Incorporation of WOS by an Indian company and deputation of  Indian citizen to promote business of a  Wholly Owned Subsidiary(Residential Status)</a:t>
            </a:r>
          </a:p>
          <a:p>
            <a:pPr marL="400050" indent="-400050" eaLnBrk="1" hangingPunct="1">
              <a:buSzPct val="75000"/>
              <a:buFont typeface="+mj-lt"/>
              <a:buAutoNum type="romanUcPeriod"/>
              <a:defRPr/>
            </a:pPr>
            <a:r>
              <a:rPr lang="en-US" sz="1800" dirty="0"/>
              <a:t>Travel abroad – Private visit or business visit (CAT)</a:t>
            </a:r>
          </a:p>
          <a:p>
            <a:pPr marL="400050" indent="-400050" eaLnBrk="1" hangingPunct="1">
              <a:buSzPct val="75000"/>
              <a:buFont typeface="+mj-lt"/>
              <a:buAutoNum type="romanUcPeriod"/>
              <a:defRPr/>
            </a:pPr>
            <a:r>
              <a:rPr lang="en-US" sz="1800" dirty="0"/>
              <a:t>Branch outside India and Project Export (Export of Goods and Services)</a:t>
            </a:r>
          </a:p>
          <a:p>
            <a:pPr marL="400050" indent="-400050" eaLnBrk="1" hangingPunct="1">
              <a:buSzPct val="75000"/>
              <a:buFont typeface="+mj-lt"/>
              <a:buAutoNum type="romanUcPeriod"/>
              <a:defRPr/>
            </a:pPr>
            <a:r>
              <a:rPr lang="en-US" sz="1800" dirty="0"/>
              <a:t>Real estate by NRI in India(Provisions and Purpose India-Notf 20,21 and FDI) </a:t>
            </a:r>
          </a:p>
          <a:p>
            <a:pPr marL="400050" indent="-400050" eaLnBrk="1" hangingPunct="1">
              <a:buSzPct val="75000"/>
              <a:buFont typeface="+mj-lt"/>
              <a:buAutoNum type="romanUcPeriod"/>
              <a:defRPr/>
            </a:pPr>
            <a:r>
              <a:rPr lang="en-US" sz="1800" dirty="0"/>
              <a:t>Investment outside India for co-production of the Film(CAT, CAP, Borrowing </a:t>
            </a:r>
            <a:r>
              <a:rPr lang="en-US" sz="1800" dirty="0" err="1"/>
              <a:t>etc-Notf</a:t>
            </a:r>
            <a:r>
              <a:rPr lang="en-US" sz="1800" dirty="0"/>
              <a:t>  (3R),4,120 and Current Account Transactions)</a:t>
            </a:r>
          </a:p>
          <a:p>
            <a:pPr marL="400050" indent="-400050">
              <a:buSzPct val="75000"/>
              <a:buFont typeface="+mj-lt"/>
              <a:buAutoNum type="romanUcPeriod"/>
              <a:defRPr/>
            </a:pPr>
            <a:r>
              <a:rPr lang="en-US" sz="1800" dirty="0"/>
              <a:t>Guarantee by PRII in favour of Foreign Step Down Subsidiary(Overseas  Investment-Notf 120)</a:t>
            </a:r>
          </a:p>
          <a:p>
            <a:pPr marL="400050" indent="-400050">
              <a:buSzPct val="75000"/>
              <a:buFont typeface="+mj-lt"/>
              <a:buAutoNum type="romanUcPeriod"/>
              <a:defRPr/>
            </a:pPr>
            <a:r>
              <a:rPr lang="en-US" sz="1800" dirty="0"/>
              <a:t>Overseas Investment(Notf 120)</a:t>
            </a:r>
          </a:p>
          <a:p>
            <a:pPr marL="400050" indent="-400050">
              <a:buSzPct val="75000"/>
              <a:buFont typeface="+mj-lt"/>
              <a:buAutoNum type="romanUcPeriod"/>
              <a:defRPr/>
            </a:pPr>
            <a:r>
              <a:rPr lang="en-US" sz="1800" dirty="0"/>
              <a:t> Opening of project office in India (</a:t>
            </a:r>
            <a:r>
              <a:rPr lang="en-US" sz="1800" dirty="0" err="1"/>
              <a:t>Notf</a:t>
            </a:r>
            <a:r>
              <a:rPr lang="en-US" sz="1800" dirty="0"/>
              <a:t> 22(R))</a:t>
            </a:r>
          </a:p>
          <a:p>
            <a:pPr marL="400050" indent="-400050">
              <a:buSzPct val="75000"/>
              <a:buFont typeface="+mj-lt"/>
              <a:buAutoNum type="romanUcPeriod"/>
              <a:defRPr/>
            </a:pPr>
            <a:r>
              <a:rPr lang="en-US" sz="1800" dirty="0"/>
              <a:t>Downstream Investment (Rule 23 Foreign Exchange Management (Non-debt Instruments) Rules, </a:t>
            </a:r>
            <a:r>
              <a:rPr lang="en-US" sz="1800" dirty="0" smtClean="0"/>
              <a:t>2019</a:t>
            </a:r>
          </a:p>
          <a:p>
            <a:pPr marL="400050" indent="-400050">
              <a:buSzPct val="75000"/>
              <a:buFont typeface="+mj-lt"/>
              <a:buAutoNum type="romanUcPeriod"/>
              <a:defRPr/>
            </a:pPr>
            <a:r>
              <a:rPr lang="en-US" sz="1800" dirty="0"/>
              <a:t>Borrowings by Indian company from Non resident promoter(</a:t>
            </a:r>
            <a:r>
              <a:rPr lang="en-US" sz="1800" dirty="0" err="1"/>
              <a:t>Notf</a:t>
            </a:r>
            <a:r>
              <a:rPr lang="en-US" sz="1800" dirty="0"/>
              <a:t> 3(R), 4,5(R) and 20)</a:t>
            </a:r>
          </a:p>
          <a:p>
            <a:pPr marL="0" indent="0">
              <a:buSzPct val="75000"/>
              <a:buNone/>
              <a:defRPr/>
            </a:pPr>
            <a:endParaRPr lang="en-US" sz="1800" dirty="0"/>
          </a:p>
          <a:p>
            <a:pPr eaLnBrk="1" hangingPunct="1">
              <a:defRPr/>
            </a:pPr>
            <a:endParaRPr lang="en-US" sz="1800" dirty="0"/>
          </a:p>
          <a:p>
            <a:pPr eaLnBrk="1" hangingPunct="1">
              <a:defRPr/>
            </a:pPr>
            <a:endParaRPr lang="en-US" sz="1800" dirty="0"/>
          </a:p>
          <a:p>
            <a:pPr eaLnBrk="1" hangingPunct="1">
              <a:defRPr/>
            </a:pPr>
            <a:endParaRPr lang="en-US" sz="1800" dirty="0"/>
          </a:p>
          <a:p>
            <a:pPr eaLnBrk="1" hangingPunct="1">
              <a:defRPr/>
            </a:pPr>
            <a:endParaRPr lang="en-US" sz="18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p>
            <a:pPr>
              <a:defRPr/>
            </a:pPr>
            <a:r>
              <a:rPr lang="en-US" smtClean="0"/>
              <a:t>21 April, 2020</a:t>
            </a:r>
            <a:endParaRPr lang="en-US" dirty="0"/>
          </a:p>
        </p:txBody>
      </p:sp>
      <p:sp>
        <p:nvSpPr>
          <p:cNvPr id="14340" name="Slide Number Placeholder 5"/>
          <p:cNvSpPr>
            <a:spLocks noGrp="1"/>
          </p:cNvSpPr>
          <p:nvPr>
            <p:ph type="sldNum" sz="quarter" idx="12"/>
          </p:nvPr>
        </p:nvSpPr>
        <p:spPr/>
        <p:txBody>
          <a:bodyPr/>
          <a:lstStyle/>
          <a:p>
            <a:pPr>
              <a:defRPr/>
            </a:pPr>
            <a:fld id="{ADB0B4BC-E520-4B6C-A6FB-5B9ED2321F17}" type="slidenum">
              <a:rPr lang="en-US" smtClean="0"/>
              <a:pPr>
                <a:defRPr/>
              </a:pPr>
              <a:t>35</a:t>
            </a:fld>
            <a:endParaRPr lang="en-US" dirty="0"/>
          </a:p>
        </p:txBody>
      </p:sp>
      <p:sp>
        <p:nvSpPr>
          <p:cNvPr id="17413" name="Rectangle 2"/>
          <p:cNvSpPr>
            <a:spLocks noGrp="1" noChangeArrowheads="1"/>
          </p:cNvSpPr>
          <p:nvPr>
            <p:ph type="title"/>
          </p:nvPr>
        </p:nvSpPr>
        <p:spPr>
          <a:xfrm>
            <a:off x="2790827" y="228600"/>
            <a:ext cx="7877175" cy="838200"/>
          </a:xfrm>
        </p:spPr>
        <p:txBody>
          <a:bodyPr/>
          <a:lstStyle/>
          <a:p>
            <a:pPr algn="ctr" eaLnBrk="1" hangingPunct="1"/>
            <a:r>
              <a:rPr lang="en-US" sz="3600" dirty="0"/>
              <a:t>Case study –I Overseas Employment</a:t>
            </a:r>
          </a:p>
        </p:txBody>
      </p:sp>
      <p:sp>
        <p:nvSpPr>
          <p:cNvPr id="80899" name="Rectangle 3"/>
          <p:cNvSpPr>
            <a:spLocks noGrp="1" noChangeArrowheads="1"/>
          </p:cNvSpPr>
          <p:nvPr>
            <p:ph type="body" idx="1"/>
          </p:nvPr>
        </p:nvSpPr>
        <p:spPr>
          <a:xfrm>
            <a:off x="2133600" y="1371600"/>
            <a:ext cx="8305800" cy="5029200"/>
          </a:xfrm>
        </p:spPr>
        <p:txBody>
          <a:bodyPr/>
          <a:lstStyle/>
          <a:p>
            <a:pPr marL="514350" indent="-514350" eaLnBrk="1" hangingPunct="1">
              <a:lnSpc>
                <a:spcPct val="80000"/>
              </a:lnSpc>
              <a:defRPr/>
            </a:pPr>
            <a:r>
              <a:rPr lang="en-US" sz="1800" b="1" u="sng" dirty="0"/>
              <a:t>Incorporation of WOS by an Indian company and deputation of one Indian citizen to promote business of Wholly Owned Subsidiary </a:t>
            </a:r>
          </a:p>
          <a:p>
            <a:pPr marL="514350" indent="-514350" eaLnBrk="1" hangingPunct="1">
              <a:lnSpc>
                <a:spcPct val="80000"/>
              </a:lnSpc>
              <a:buFont typeface="+mj-lt"/>
              <a:buAutoNum type="romanLcPeriod"/>
              <a:defRPr/>
            </a:pPr>
            <a:endParaRPr lang="en-US" sz="1800" u="sng" dirty="0"/>
          </a:p>
          <a:p>
            <a:pPr>
              <a:defRPr/>
            </a:pPr>
            <a:r>
              <a:rPr lang="en-US" sz="1800" dirty="0"/>
              <a:t>India Ltd. is planning to incorporate a wholly owned subsidiary in U.K. and proposing deputation of one of its chief executive Mr. Lewis an Indian Citizen to pursue promotion of business of Wholly Owned Subsidiary (WOS). Number of option deliberated on proposed deputation of Mr. Lewis to U.K. were as under:-</a:t>
            </a:r>
          </a:p>
          <a:p>
            <a:pPr>
              <a:defRPr/>
            </a:pPr>
            <a:r>
              <a:rPr lang="en-US" sz="1800" dirty="0"/>
              <a:t> To relocate the employment of Mr. Lewis to U.K.</a:t>
            </a:r>
          </a:p>
          <a:p>
            <a:pPr>
              <a:defRPr/>
            </a:pPr>
            <a:r>
              <a:rPr lang="en-US" sz="1800" dirty="0"/>
              <a:t>To request Mr. Lewis to look after operations in India &amp; U.K., simultaneously as duties may not require aggregate travel of about 100 days to U.K. for few years </a:t>
            </a:r>
          </a:p>
          <a:p>
            <a:pPr>
              <a:defRPr/>
            </a:pPr>
            <a:r>
              <a:rPr lang="en-US" sz="1800" dirty="0"/>
              <a:t>To relocate the employment of Mr. Lewis to U.K. and request him to travel to India from time to time for Indian operations.</a:t>
            </a:r>
          </a:p>
          <a:p>
            <a:pPr marL="514350" indent="-514350" eaLnBrk="1" hangingPunct="1">
              <a:lnSpc>
                <a:spcPct val="80000"/>
              </a:lnSpc>
              <a:buFont typeface="+mj-lt"/>
              <a:buAutoNum type="romanLcPeriod"/>
              <a:defRPr/>
            </a:pPr>
            <a:endParaRPr lang="en-US" sz="1800" u="sng"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12678867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p:txBody>
          <a:bodyPr/>
          <a:lstStyle/>
          <a:p>
            <a:pPr>
              <a:defRPr/>
            </a:pPr>
            <a:r>
              <a:rPr lang="en-US" smtClean="0"/>
              <a:t>21 April, 2020</a:t>
            </a:r>
            <a:endParaRPr lang="en-US" dirty="0"/>
          </a:p>
        </p:txBody>
      </p:sp>
      <p:sp>
        <p:nvSpPr>
          <p:cNvPr id="15364" name="Slide Number Placeholder 5"/>
          <p:cNvSpPr>
            <a:spLocks noGrp="1"/>
          </p:cNvSpPr>
          <p:nvPr>
            <p:ph type="sldNum" sz="quarter" idx="12"/>
          </p:nvPr>
        </p:nvSpPr>
        <p:spPr/>
        <p:txBody>
          <a:bodyPr/>
          <a:lstStyle/>
          <a:p>
            <a:pPr>
              <a:defRPr/>
            </a:pPr>
            <a:fld id="{9A24B5EB-B978-4EBD-8F9F-CBC638BF7F62}" type="slidenum">
              <a:rPr lang="en-US" smtClean="0"/>
              <a:pPr>
                <a:defRPr/>
              </a:pPr>
              <a:t>36</a:t>
            </a:fld>
            <a:endParaRPr lang="en-US" dirty="0"/>
          </a:p>
        </p:txBody>
      </p:sp>
      <p:sp>
        <p:nvSpPr>
          <p:cNvPr id="18437" name="Rectangle 2"/>
          <p:cNvSpPr>
            <a:spLocks noGrp="1" noChangeArrowheads="1"/>
          </p:cNvSpPr>
          <p:nvPr>
            <p:ph type="title"/>
          </p:nvPr>
        </p:nvSpPr>
        <p:spPr>
          <a:xfrm>
            <a:off x="2674940" y="214316"/>
            <a:ext cx="7793037" cy="776287"/>
          </a:xfrm>
        </p:spPr>
        <p:txBody>
          <a:bodyPr/>
          <a:lstStyle/>
          <a:p>
            <a:pPr algn="ctr" eaLnBrk="1" hangingPunct="1"/>
            <a:r>
              <a:rPr lang="en-US" sz="3200" dirty="0"/>
              <a:t>Case study –I Overseas Employment</a:t>
            </a:r>
          </a:p>
        </p:txBody>
      </p:sp>
      <p:sp>
        <p:nvSpPr>
          <p:cNvPr id="18438" name="Rectangle 3"/>
          <p:cNvSpPr>
            <a:spLocks noGrp="1" noChangeArrowheads="1"/>
          </p:cNvSpPr>
          <p:nvPr>
            <p:ph type="body" idx="1"/>
          </p:nvPr>
        </p:nvSpPr>
        <p:spPr>
          <a:xfrm>
            <a:off x="1981200" y="1219200"/>
            <a:ext cx="8382000" cy="5181600"/>
          </a:xfrm>
        </p:spPr>
        <p:txBody>
          <a:bodyPr/>
          <a:lstStyle/>
          <a:p>
            <a:pPr>
              <a:buFont typeface="Wingdings" pitchFamily="2" charset="2"/>
              <a:buNone/>
            </a:pPr>
            <a:r>
              <a:rPr lang="en-US" sz="1800" b="1" u="sng" dirty="0"/>
              <a:t>Question for consideration</a:t>
            </a:r>
          </a:p>
          <a:p>
            <a:pPr>
              <a:buFont typeface="Wingdings" pitchFamily="2" charset="2"/>
              <a:buNone/>
            </a:pPr>
            <a:r>
              <a:rPr lang="en-US" sz="1800" dirty="0"/>
              <a:t> Mr. Lewis requested you to advise him:-</a:t>
            </a:r>
          </a:p>
          <a:p>
            <a:r>
              <a:rPr lang="en-US" sz="1800" dirty="0"/>
              <a:t>i. on his Residential Status in above situations under FEMA.</a:t>
            </a:r>
          </a:p>
          <a:p>
            <a:r>
              <a:rPr lang="en-US" sz="1800" dirty="0"/>
              <a:t>ii. Advise Mr. Lewis on</a:t>
            </a:r>
          </a:p>
          <a:p>
            <a:r>
              <a:rPr lang="en-US" sz="1800" dirty="0"/>
              <a:t> a.possibility of dual employment, both in India &amp; U.K. under FEMA &amp; under I.T. Act’ 1961. and </a:t>
            </a:r>
          </a:p>
          <a:p>
            <a:r>
              <a:rPr lang="en-US" sz="1800" dirty="0"/>
              <a:t>b. his  Non-Resident status under FEMA, on account of his desire to migrate his family to U.K. &amp; for higher studies of his children and various investment </a:t>
            </a:r>
            <a:r>
              <a:rPr lang="en-US" sz="1800" dirty="0" smtClean="0"/>
              <a:t>proposition</a:t>
            </a:r>
            <a:r>
              <a:rPr lang="en-US" sz="1800" dirty="0"/>
              <a:t> </a:t>
            </a:r>
            <a:r>
              <a:rPr lang="en-US" sz="1800" dirty="0" smtClean="0"/>
              <a:t>outside India as he is earning more than INR 15 lakhs in India out of various sources in India</a:t>
            </a:r>
            <a:endParaRPr lang="en-US" sz="1800" dirty="0"/>
          </a:p>
          <a:p>
            <a:r>
              <a:rPr lang="en-US" sz="1800" dirty="0"/>
              <a:t>iii. India Ltd. also has WOS in Tax Heaven near U.K. Discuss the employment potential with such a Tax Heaven company and residential status under FEMA, and his plan to migrate his family to U.K. &amp; investment proposal outside India?</a:t>
            </a:r>
          </a:p>
          <a:p>
            <a:r>
              <a:rPr lang="en-US" sz="1800" u="sng" dirty="0"/>
              <a:t>Leads to solution: a.Under FEMA Intention based defination do not require stay of 181 days in India. b.Under Tax Laws India </a:t>
            </a:r>
            <a:r>
              <a:rPr lang="en-US" sz="1800" u="sng" dirty="0" smtClean="0"/>
              <a:t>does </a:t>
            </a:r>
            <a:r>
              <a:rPr lang="en-US" sz="1800" u="sng" dirty="0"/>
              <a:t>require a person to be a Tax Resident of any other country in order to be a Non Resident </a:t>
            </a: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1028833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p:txBody>
          <a:bodyPr/>
          <a:lstStyle/>
          <a:p>
            <a:pPr>
              <a:defRPr/>
            </a:pPr>
            <a:r>
              <a:rPr lang="en-US" smtClean="0"/>
              <a:t>21 April, 2020</a:t>
            </a:r>
            <a:endParaRPr lang="en-US" dirty="0"/>
          </a:p>
        </p:txBody>
      </p:sp>
      <p:sp>
        <p:nvSpPr>
          <p:cNvPr id="16388" name="Slide Number Placeholder 5"/>
          <p:cNvSpPr>
            <a:spLocks noGrp="1"/>
          </p:cNvSpPr>
          <p:nvPr>
            <p:ph type="sldNum" sz="quarter" idx="12"/>
          </p:nvPr>
        </p:nvSpPr>
        <p:spPr/>
        <p:txBody>
          <a:bodyPr/>
          <a:lstStyle/>
          <a:p>
            <a:pPr>
              <a:defRPr/>
            </a:pPr>
            <a:fld id="{2776D41A-3E17-4176-BB38-37FABF67CFB4}" type="slidenum">
              <a:rPr lang="en-US" smtClean="0"/>
              <a:pPr>
                <a:defRPr/>
              </a:pPr>
              <a:t>37</a:t>
            </a:fld>
            <a:endParaRPr lang="en-US" dirty="0"/>
          </a:p>
        </p:txBody>
      </p:sp>
      <p:sp>
        <p:nvSpPr>
          <p:cNvPr id="19461" name="Rectangle 2"/>
          <p:cNvSpPr>
            <a:spLocks noGrp="1" noChangeArrowheads="1"/>
          </p:cNvSpPr>
          <p:nvPr>
            <p:ph type="title"/>
          </p:nvPr>
        </p:nvSpPr>
        <p:spPr>
          <a:xfrm>
            <a:off x="2674940" y="214316"/>
            <a:ext cx="7793037" cy="852487"/>
          </a:xfrm>
        </p:spPr>
        <p:txBody>
          <a:bodyPr/>
          <a:lstStyle/>
          <a:p>
            <a:pPr algn="ctr" eaLnBrk="1" hangingPunct="1"/>
            <a:r>
              <a:rPr lang="en-US" sz="3200" dirty="0"/>
              <a:t>Case study –I</a:t>
            </a:r>
          </a:p>
        </p:txBody>
      </p:sp>
      <p:sp>
        <p:nvSpPr>
          <p:cNvPr id="19462" name="Rectangle 3"/>
          <p:cNvSpPr>
            <a:spLocks noGrp="1" noChangeArrowheads="1"/>
          </p:cNvSpPr>
          <p:nvPr>
            <p:ph type="body" idx="1"/>
          </p:nvPr>
        </p:nvSpPr>
        <p:spPr>
          <a:xfrm>
            <a:off x="1752600" y="1143000"/>
            <a:ext cx="8915400" cy="5257800"/>
          </a:xfrm>
        </p:spPr>
        <p:txBody>
          <a:bodyPr/>
          <a:lstStyle/>
          <a:p>
            <a:pPr eaLnBrk="1" hangingPunct="1">
              <a:buFont typeface="Wingdings" pitchFamily="2" charset="2"/>
              <a:buNone/>
            </a:pPr>
            <a:r>
              <a:rPr lang="en-US" sz="1400" b="1" dirty="0"/>
              <a:t>Overview of Legal framework</a:t>
            </a:r>
          </a:p>
          <a:p>
            <a:r>
              <a:rPr lang="en-US" sz="1400" dirty="0"/>
              <a:t>Under FEMA residential status is of two types :</a:t>
            </a:r>
          </a:p>
          <a:p>
            <a:pPr>
              <a:buFont typeface="Wingdings" pitchFamily="2" charset="2"/>
              <a:buNone/>
            </a:pPr>
            <a:r>
              <a:rPr lang="en-US" sz="1400" dirty="0"/>
              <a:t>       A. Person resident in India</a:t>
            </a:r>
          </a:p>
          <a:p>
            <a:pPr>
              <a:buFont typeface="Wingdings" pitchFamily="2" charset="2"/>
              <a:buNone/>
            </a:pPr>
            <a:r>
              <a:rPr lang="en-US" sz="1400" dirty="0"/>
              <a:t>       B. Person resident outside India</a:t>
            </a:r>
          </a:p>
          <a:p>
            <a:r>
              <a:rPr lang="en-US" sz="1400" dirty="0"/>
              <a:t> According to Sec 2(v) of FEMA " person resident in India" means- </a:t>
            </a:r>
          </a:p>
          <a:p>
            <a:pPr>
              <a:buFont typeface="Wingdings" pitchFamily="2" charset="2"/>
              <a:buNone/>
            </a:pPr>
            <a:r>
              <a:rPr lang="en-US" sz="1400" dirty="0"/>
              <a:t>      (i) a person residing in India for more than one hundred and eighty- two days during the course of the preceding financial year but does not include- </a:t>
            </a:r>
          </a:p>
          <a:p>
            <a:r>
              <a:rPr lang="en-US" sz="1400" dirty="0"/>
              <a:t>(A)a person who has gone out of India or who stays outside India, in either case- </a:t>
            </a:r>
          </a:p>
          <a:p>
            <a:pPr>
              <a:buFont typeface="Wingdings" pitchFamily="2" charset="2"/>
              <a:buNone/>
            </a:pPr>
            <a:r>
              <a:rPr lang="en-US" sz="1400" dirty="0"/>
              <a:t>       a) for or on taking up employment outside India, or </a:t>
            </a:r>
          </a:p>
          <a:p>
            <a:pPr>
              <a:buFont typeface="Wingdings" pitchFamily="2" charset="2"/>
              <a:buNone/>
            </a:pPr>
            <a:r>
              <a:rPr lang="en-US" sz="1400" dirty="0"/>
              <a:t>       b)for carrying on outside India a business or vocation outside India, or </a:t>
            </a:r>
          </a:p>
          <a:p>
            <a:pPr>
              <a:buFont typeface="Wingdings" pitchFamily="2" charset="2"/>
              <a:buNone/>
            </a:pPr>
            <a:r>
              <a:rPr lang="en-US" sz="1400" dirty="0"/>
              <a:t>       c)for any other purpose, in such circumstances as would indicate his intention to stay outside India for an uncertain period; </a:t>
            </a:r>
          </a:p>
          <a:p>
            <a:r>
              <a:rPr lang="en-US" sz="1400" dirty="0"/>
              <a:t>(B)a person who has come to or stays in India, in either case, otherwise than- </a:t>
            </a:r>
          </a:p>
          <a:p>
            <a:pPr>
              <a:buFont typeface="Wingdings" pitchFamily="2" charset="2"/>
              <a:buNone/>
            </a:pPr>
            <a:r>
              <a:rPr lang="en-US" sz="1400" dirty="0"/>
              <a:t>       a)for or on taking up employment in India, or </a:t>
            </a:r>
          </a:p>
          <a:p>
            <a:pPr>
              <a:buFont typeface="Wingdings" pitchFamily="2" charset="2"/>
              <a:buNone/>
            </a:pPr>
            <a:r>
              <a:rPr lang="en-US" sz="1400" dirty="0"/>
              <a:t>       b)for carrying on a business or vocation in India, or </a:t>
            </a:r>
          </a:p>
          <a:p>
            <a:pPr>
              <a:buFont typeface="Wingdings" pitchFamily="2" charset="2"/>
              <a:buNone/>
            </a:pPr>
            <a:r>
              <a:rPr lang="en-US" sz="1400" dirty="0"/>
              <a:t>       c) for any other purpose, in such circumstances as would indicate his intention to stay in India for an uncertain period; </a:t>
            </a:r>
          </a:p>
          <a:p>
            <a:pPr>
              <a:buFont typeface="Wingdings" pitchFamily="2" charset="2"/>
              <a:buNone/>
            </a:pPr>
            <a:r>
              <a:rPr lang="en-US" sz="1400" dirty="0"/>
              <a:t>       (ii)any person or body corporate registered or incorporated in India, </a:t>
            </a:r>
          </a:p>
          <a:p>
            <a:pPr>
              <a:buFont typeface="Wingdings" pitchFamily="2" charset="2"/>
              <a:buNone/>
            </a:pPr>
            <a:r>
              <a:rPr lang="en-US" sz="1400" dirty="0"/>
              <a:t>       (iii)an office, branch or agency in India owned or controlled by a person resident outside India, </a:t>
            </a:r>
          </a:p>
          <a:p>
            <a:pPr>
              <a:buFont typeface="Wingdings" pitchFamily="2" charset="2"/>
              <a:buNone/>
            </a:pPr>
            <a:r>
              <a:rPr lang="en-US" sz="1400" dirty="0"/>
              <a:t>       (iv) an office, branch or agency outside India owned or controlled by a person resident in India; </a:t>
            </a:r>
          </a:p>
          <a:p>
            <a:pPr>
              <a:buFont typeface="Wingdings" pitchFamily="2" charset="2"/>
              <a:buNone/>
            </a:pPr>
            <a:r>
              <a:rPr lang="en-US" sz="1400" dirty="0"/>
              <a:t>  As per sec 2 (w) " person resident outside India" means a person who is not resident in India; </a:t>
            </a:r>
          </a:p>
          <a:p>
            <a:pPr>
              <a:buFont typeface="Wingdings" pitchFamily="2" charset="2"/>
              <a:buNone/>
            </a:pPr>
            <a:endParaRPr lang="en-US" sz="1400" dirty="0"/>
          </a:p>
          <a:p>
            <a:pPr>
              <a:buFont typeface="Wingdings" pitchFamily="2" charset="2"/>
              <a:buNone/>
            </a:pPr>
            <a:endParaRPr lang="en-US" sz="1400" dirty="0"/>
          </a:p>
          <a:p>
            <a:endParaRPr lang="en-US" sz="1400" dirty="0"/>
          </a:p>
          <a:p>
            <a:endParaRPr lang="en-US" sz="1400" dirty="0"/>
          </a:p>
          <a:p>
            <a:pPr eaLnBrk="1" hangingPunct="1">
              <a:buFont typeface="Wingdings" pitchFamily="2" charset="2"/>
              <a:buNone/>
            </a:pPr>
            <a:endParaRPr lang="en-US" sz="14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35277648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p:txBody>
          <a:bodyPr/>
          <a:lstStyle/>
          <a:p>
            <a:pPr>
              <a:defRPr/>
            </a:pPr>
            <a:r>
              <a:rPr lang="en-US" smtClean="0"/>
              <a:t>21 April, 2020</a:t>
            </a:r>
            <a:endParaRPr lang="en-US" dirty="0"/>
          </a:p>
        </p:txBody>
      </p:sp>
      <p:sp>
        <p:nvSpPr>
          <p:cNvPr id="19460" name="Slide Number Placeholder 5"/>
          <p:cNvSpPr>
            <a:spLocks noGrp="1"/>
          </p:cNvSpPr>
          <p:nvPr>
            <p:ph type="sldNum" sz="quarter" idx="12"/>
          </p:nvPr>
        </p:nvSpPr>
        <p:spPr/>
        <p:txBody>
          <a:bodyPr/>
          <a:lstStyle/>
          <a:p>
            <a:pPr>
              <a:defRPr/>
            </a:pPr>
            <a:fld id="{909207D5-AA0E-44B8-B7C9-D71F1128BABB}" type="slidenum">
              <a:rPr lang="en-US" smtClean="0"/>
              <a:pPr>
                <a:defRPr/>
              </a:pPr>
              <a:t>38</a:t>
            </a:fld>
            <a:endParaRPr lang="en-US" dirty="0"/>
          </a:p>
        </p:txBody>
      </p:sp>
      <p:sp>
        <p:nvSpPr>
          <p:cNvPr id="20485" name="Rectangle 2"/>
          <p:cNvSpPr>
            <a:spLocks noGrp="1" noChangeArrowheads="1"/>
          </p:cNvSpPr>
          <p:nvPr>
            <p:ph type="title"/>
          </p:nvPr>
        </p:nvSpPr>
        <p:spPr>
          <a:xfrm>
            <a:off x="2674940" y="214316"/>
            <a:ext cx="7793037" cy="852487"/>
          </a:xfrm>
        </p:spPr>
        <p:txBody>
          <a:bodyPr/>
          <a:lstStyle/>
          <a:p>
            <a:pPr algn="ctr" eaLnBrk="1" hangingPunct="1"/>
            <a:r>
              <a:rPr lang="en-US" sz="3200" dirty="0"/>
              <a:t>Case study –I</a:t>
            </a:r>
          </a:p>
        </p:txBody>
      </p:sp>
      <p:sp>
        <p:nvSpPr>
          <p:cNvPr id="20486" name="Rectangle 3"/>
          <p:cNvSpPr>
            <a:spLocks noGrp="1" noChangeArrowheads="1"/>
          </p:cNvSpPr>
          <p:nvPr>
            <p:ph type="body" idx="1"/>
          </p:nvPr>
        </p:nvSpPr>
        <p:spPr>
          <a:xfrm>
            <a:off x="1744133" y="1121179"/>
            <a:ext cx="8915400" cy="5257800"/>
          </a:xfrm>
        </p:spPr>
        <p:txBody>
          <a:bodyPr/>
          <a:lstStyle/>
          <a:p>
            <a:r>
              <a:rPr lang="en-US" sz="1400" dirty="0"/>
              <a:t>Residential status for I.T.Act is determined u/s 6 as under :</a:t>
            </a:r>
          </a:p>
          <a:p>
            <a:pPr>
              <a:buFont typeface="Wingdings" pitchFamily="2" charset="2"/>
              <a:buNone/>
            </a:pPr>
            <a:r>
              <a:rPr lang="en-US" sz="1400" dirty="0"/>
              <a:t>       Sec. 6(1) An individual will be treated as resident in India in any previous year if he fulfils any of the following two conditions:</a:t>
            </a:r>
          </a:p>
          <a:p>
            <a:pPr>
              <a:buFont typeface="Wingdings" pitchFamily="2" charset="2"/>
              <a:buNone/>
            </a:pPr>
            <a:r>
              <a:rPr lang="en-US" sz="1400" dirty="0"/>
              <a:t>       (a) he is in India in that year for a period or periods amounting in all to 182 days or more; or</a:t>
            </a:r>
          </a:p>
          <a:p>
            <a:pPr>
              <a:buFont typeface="Wingdings" pitchFamily="2" charset="2"/>
              <a:buNone/>
            </a:pPr>
            <a:r>
              <a:rPr lang="en-US" sz="1400" dirty="0"/>
              <a:t>       (b) having within the four years preceding that year been in India for a period or periods amounting in all to 365 days or more and has been in India for 60 days or more in that year.</a:t>
            </a:r>
          </a:p>
          <a:p>
            <a:pPr>
              <a:buFont typeface="Wingdings" pitchFamily="2" charset="2"/>
              <a:buNone/>
            </a:pPr>
            <a:r>
              <a:rPr lang="en-US" sz="1400" dirty="0"/>
              <a:t>       </a:t>
            </a:r>
            <a:r>
              <a:rPr lang="en-US" sz="1400" dirty="0" smtClean="0"/>
              <a:t>Explanation 1</a:t>
            </a:r>
            <a:endParaRPr lang="en-US" sz="1400" dirty="0"/>
          </a:p>
          <a:p>
            <a:r>
              <a:rPr lang="en-US" sz="1400" dirty="0"/>
              <a:t>(a)	An Indian citizen who leaves India in any previous year for the purpose of employment outside India or as a crew member of an Indian ship would be treated as resident in India if he stays in India in that year for 182 days or more (instead of 60 days as stated in 1(b) above). Conversely, if he stays in India less than 182 days, he will be treated as non-resident for that year and his foreign income would not attract tax liability.</a:t>
            </a:r>
          </a:p>
          <a:p>
            <a:r>
              <a:rPr lang="en-US" sz="1400" dirty="0"/>
              <a:t>(b)	An Indian citizen or a person of Indian origin who being outside India outside India and who comes on a visit to India in any previous year will be treated as resident in India if he stays in India in that year for 182 days or more [instead of 60 days as stated in 1(b) </a:t>
            </a:r>
            <a:r>
              <a:rPr lang="en-US" sz="1400" dirty="0" smtClean="0"/>
              <a:t>above</a:t>
            </a:r>
            <a:r>
              <a:rPr lang="en-US" sz="1400" dirty="0"/>
              <a:t>] </a:t>
            </a:r>
            <a:r>
              <a:rPr lang="en-US" sz="1400" b="1" dirty="0"/>
              <a:t>and in case of the citizen or person of Indian origin having total income, other than the income from foreign sources, exceeding fifteen lakh rupees during the previous year, for the words “sixty days” occurring therein, the words “one hundred and twenty days” had been substituted.</a:t>
            </a:r>
          </a:p>
          <a:p>
            <a:pPr>
              <a:buSzPct val="100000"/>
              <a:buFont typeface="Wingdings" panose="05000000000000000000" pitchFamily="2" charset="2"/>
              <a:buChar char="§"/>
            </a:pPr>
            <a:r>
              <a:rPr lang="en-US" sz="1400" b="1" dirty="0" smtClean="0"/>
              <a:t>New Insertion 1A - Notwithstanding </a:t>
            </a:r>
            <a:r>
              <a:rPr lang="en-US" sz="1400" b="1" dirty="0"/>
              <a:t>anything contained in clause (1), an individual, being a citizen of India, having total income, other than the income from foreign sources, exceeding fifteen lakh rupees during the previous year shall be deemed to be resident in India in that previous year, if he is not liable to tax in any other country or territory by reason of his domicile or residence or any other criteria of similar nature;</a:t>
            </a:r>
            <a:endParaRPr lang="en-US" sz="1400" b="1" dirty="0" smtClean="0"/>
          </a:p>
          <a:p>
            <a:pPr>
              <a:buNone/>
            </a:pPr>
            <a:r>
              <a:rPr lang="en-US" sz="1400" dirty="0"/>
              <a:t> </a:t>
            </a:r>
            <a:r>
              <a:rPr lang="en-US" sz="1400" dirty="0" smtClean="0"/>
              <a:t>     </a:t>
            </a:r>
          </a:p>
          <a:p>
            <a:pPr>
              <a:buNone/>
            </a:pPr>
            <a:endParaRPr lang="en-US" sz="1400" dirty="0"/>
          </a:p>
          <a:p>
            <a:pPr>
              <a:buNone/>
            </a:pPr>
            <a:endParaRPr lang="en-US" sz="1400" dirty="0"/>
          </a:p>
          <a:p>
            <a:pPr eaLnBrk="1" hangingPunct="1">
              <a:buFont typeface="Wingdings" pitchFamily="2" charset="2"/>
              <a:buNone/>
            </a:pPr>
            <a:endParaRPr lang="en-US" sz="1400" b="1"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674940" y="214316"/>
            <a:ext cx="7793037" cy="852487"/>
          </a:xfrm>
        </p:spPr>
        <p:txBody>
          <a:bodyPr/>
          <a:lstStyle/>
          <a:p>
            <a:pPr algn="ctr"/>
            <a:r>
              <a:rPr lang="en-US" sz="3200" dirty="0"/>
              <a:t>Case study –I</a:t>
            </a:r>
          </a:p>
        </p:txBody>
      </p:sp>
      <p:sp>
        <p:nvSpPr>
          <p:cNvPr id="21507" name="Content Placeholder 2"/>
          <p:cNvSpPr>
            <a:spLocks noGrp="1"/>
          </p:cNvSpPr>
          <p:nvPr>
            <p:ph idx="1"/>
          </p:nvPr>
        </p:nvSpPr>
        <p:spPr>
          <a:xfrm>
            <a:off x="2286000" y="1219203"/>
            <a:ext cx="8193088" cy="4913313"/>
          </a:xfrm>
        </p:spPr>
        <p:txBody>
          <a:bodyPr/>
          <a:lstStyle/>
          <a:p>
            <a:r>
              <a:rPr lang="en-US" sz="1700" dirty="0"/>
              <a:t>An Individual who fulfils any of the conditions mentioned in section 6(1) is treated as resident in India. But in order to become an “ordinarily resident”, he must satisfy </a:t>
            </a:r>
            <a:r>
              <a:rPr lang="en-US" sz="1700" dirty="0" smtClean="0"/>
              <a:t>either of the </a:t>
            </a:r>
            <a:r>
              <a:rPr lang="en-US" sz="1700" dirty="0"/>
              <a:t>following </a:t>
            </a:r>
            <a:r>
              <a:rPr lang="en-US" sz="1700" dirty="0" smtClean="0"/>
              <a:t>four </a:t>
            </a:r>
            <a:r>
              <a:rPr lang="en-US" sz="1700" dirty="0"/>
              <a:t>conditions as laid down under section 6(6) of the Income-tax Act, 1961 the provisions are :</a:t>
            </a:r>
          </a:p>
          <a:p>
            <a:r>
              <a:rPr lang="en-US" sz="1700" dirty="0"/>
              <a:t>(i)	He should have been resident in India in nine out of the ten previous years preceding the previous year in which he is resident within the meaning of section 6(1); </a:t>
            </a:r>
            <a:r>
              <a:rPr lang="en-US" sz="1700" dirty="0" smtClean="0"/>
              <a:t>or</a:t>
            </a:r>
            <a:endParaRPr lang="en-US" sz="1700" dirty="0"/>
          </a:p>
          <a:p>
            <a:r>
              <a:rPr lang="en-US" sz="1700" dirty="0"/>
              <a:t>(ii)	He should have been in India for a period or periods amounting in all to 730 days (i.e. </a:t>
            </a:r>
            <a:r>
              <a:rPr lang="en-US" sz="1700" b="1" dirty="0"/>
              <a:t>on an average 104 days per year</a:t>
            </a:r>
            <a:r>
              <a:rPr lang="en-US" sz="1700" dirty="0"/>
              <a:t>) or more during the seven years preceding that previous year.</a:t>
            </a:r>
          </a:p>
          <a:p>
            <a:pPr>
              <a:buFont typeface="Wingdings" pitchFamily="2" charset="2"/>
              <a:buNone/>
            </a:pPr>
            <a:r>
              <a:rPr lang="en-US" sz="1700" dirty="0"/>
              <a:t>    If he does not fulfill any one of the above conditions, he will be treated as “not ordinarily resident</a:t>
            </a:r>
            <a:r>
              <a:rPr lang="en-US" sz="1700" dirty="0" smtClean="0"/>
              <a:t>” or</a:t>
            </a:r>
          </a:p>
          <a:p>
            <a:pPr>
              <a:buSzPct val="125000"/>
              <a:buFont typeface="Wingdings" panose="05000000000000000000" pitchFamily="2" charset="2"/>
              <a:buChar char="§"/>
            </a:pPr>
            <a:r>
              <a:rPr lang="en-US" sz="1700" b="1" dirty="0" smtClean="0"/>
              <a:t>(iii</a:t>
            </a:r>
            <a:r>
              <a:rPr lang="en-US" sz="1700" b="1" dirty="0"/>
              <a:t>) </a:t>
            </a:r>
            <a:r>
              <a:rPr lang="en-US" sz="1700" b="1" dirty="0" smtClean="0"/>
              <a:t>   citizen </a:t>
            </a:r>
            <a:r>
              <a:rPr lang="en-US" sz="1700" b="1" dirty="0"/>
              <a:t>of India, or a person of Indian origin, having total income, other than the income from foreign sources, exceeding fifteen lakh rupees during the previous year , who has been in India for a period or periods amounting in all to one hundred and twenty days or more but less than one hundred and eighty-two days; </a:t>
            </a:r>
            <a:r>
              <a:rPr lang="en-US" sz="1700" b="1" dirty="0" smtClean="0"/>
              <a:t>or</a:t>
            </a:r>
          </a:p>
          <a:p>
            <a:pPr>
              <a:buSzPct val="125000"/>
              <a:buFont typeface="Wingdings" panose="05000000000000000000" pitchFamily="2" charset="2"/>
              <a:buChar char="§"/>
            </a:pPr>
            <a:r>
              <a:rPr lang="en-US" sz="1700" b="1" dirty="0"/>
              <a:t>(iv) a citizen of India who is deemed to be resident in India under clause 6(1)(A)</a:t>
            </a:r>
          </a:p>
          <a:p>
            <a:pPr>
              <a:buSzPct val="125000"/>
              <a:buFont typeface="Wingdings" panose="05000000000000000000" pitchFamily="2" charset="2"/>
              <a:buChar char="§"/>
            </a:pPr>
            <a:endParaRPr lang="en-US" sz="1800" dirty="0"/>
          </a:p>
          <a:p>
            <a:pPr>
              <a:buSzPct val="125000"/>
              <a:buFont typeface="Wingdings" panose="05000000000000000000" pitchFamily="2" charset="2"/>
              <a:buChar char="§"/>
            </a:pPr>
            <a:endParaRPr lang="en-US" sz="1800" dirty="0" smtClean="0"/>
          </a:p>
          <a:p>
            <a:pPr>
              <a:buFont typeface="Wingdings" pitchFamily="2" charset="2"/>
              <a:buNone/>
            </a:pPr>
            <a:endParaRPr lang="en-US" sz="1800" dirty="0"/>
          </a:p>
          <a:p>
            <a:endParaRPr lang="en-US" sz="1800" dirty="0"/>
          </a:p>
        </p:txBody>
      </p:sp>
      <p:sp>
        <p:nvSpPr>
          <p:cNvPr id="20484" name="Date Placeholder 3"/>
          <p:cNvSpPr>
            <a:spLocks noGrp="1"/>
          </p:cNvSpPr>
          <p:nvPr>
            <p:ph type="dt" sz="quarter" idx="10"/>
          </p:nvPr>
        </p:nvSpPr>
        <p:spPr/>
        <p:txBody>
          <a:bodyPr/>
          <a:lstStyle/>
          <a:p>
            <a:pPr>
              <a:defRPr/>
            </a:pPr>
            <a:r>
              <a:rPr lang="en-US" smtClean="0"/>
              <a:t>21 April, 2020</a:t>
            </a:r>
            <a:endParaRPr lang="en-US" dirty="0"/>
          </a:p>
        </p:txBody>
      </p:sp>
      <p:sp>
        <p:nvSpPr>
          <p:cNvPr id="20486" name="Slide Number Placeholder 5"/>
          <p:cNvSpPr>
            <a:spLocks noGrp="1"/>
          </p:cNvSpPr>
          <p:nvPr>
            <p:ph type="sldNum" sz="quarter" idx="12"/>
          </p:nvPr>
        </p:nvSpPr>
        <p:spPr/>
        <p:txBody>
          <a:bodyPr/>
          <a:lstStyle/>
          <a:p>
            <a:pPr>
              <a:defRPr/>
            </a:pPr>
            <a:fld id="{49E448D0-CEC3-47B3-ADD5-9C56D8C5956A}" type="slidenum">
              <a:rPr lang="en-US" smtClean="0"/>
              <a:pPr>
                <a:defRPr/>
              </a:pPr>
              <a:t>39</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6148" name="Slide Number Placeholder 5"/>
          <p:cNvSpPr>
            <a:spLocks noGrp="1"/>
          </p:cNvSpPr>
          <p:nvPr>
            <p:ph type="sldNum" sz="quarter" idx="12"/>
          </p:nvPr>
        </p:nvSpPr>
        <p:spPr/>
        <p:txBody>
          <a:bodyPr/>
          <a:lstStyle/>
          <a:p>
            <a:pPr fontAlgn="base">
              <a:spcBef>
                <a:spcPct val="0"/>
              </a:spcBef>
              <a:spcAft>
                <a:spcPct val="0"/>
              </a:spcAft>
              <a:defRPr/>
            </a:pPr>
            <a:fld id="{B54E5566-8552-4237-8BEB-C395F410C1A8}" type="slidenum">
              <a:rPr lang="en-US">
                <a:solidFill>
                  <a:srgbClr val="000000"/>
                </a:solidFill>
                <a:latin typeface="Tahoma" pitchFamily="34" charset="0"/>
              </a:rPr>
              <a:pPr fontAlgn="base">
                <a:spcBef>
                  <a:spcPct val="0"/>
                </a:spcBef>
                <a:spcAft>
                  <a:spcPct val="0"/>
                </a:spcAft>
                <a:defRPr/>
              </a:pPr>
              <a:t>4</a:t>
            </a:fld>
            <a:endParaRPr lang="en-US" dirty="0">
              <a:solidFill>
                <a:srgbClr val="000000"/>
              </a:solidFill>
              <a:latin typeface="Tahoma" pitchFamily="34" charset="0"/>
            </a:endParaRPr>
          </a:p>
        </p:txBody>
      </p:sp>
      <p:sp>
        <p:nvSpPr>
          <p:cNvPr id="6149" name="Rectangle 4"/>
          <p:cNvSpPr>
            <a:spLocks noGrp="1" noChangeArrowheads="1"/>
          </p:cNvSpPr>
          <p:nvPr>
            <p:ph type="title"/>
          </p:nvPr>
        </p:nvSpPr>
        <p:spPr>
          <a:xfrm>
            <a:off x="2674940" y="214316"/>
            <a:ext cx="7793037" cy="1004887"/>
          </a:xfrm>
        </p:spPr>
        <p:txBody>
          <a:bodyPr/>
          <a:lstStyle/>
          <a:p>
            <a:pPr algn="ctr" eaLnBrk="1" hangingPunct="1"/>
            <a:r>
              <a:rPr lang="en-US" sz="3600" dirty="0"/>
              <a:t>Overview of Foreign Exchange Management Act</a:t>
            </a:r>
          </a:p>
        </p:txBody>
      </p:sp>
      <p:sp>
        <p:nvSpPr>
          <p:cNvPr id="6150" name="Rectangle 5"/>
          <p:cNvSpPr>
            <a:spLocks noGrp="1" noChangeArrowheads="1"/>
          </p:cNvSpPr>
          <p:nvPr>
            <p:ph type="body" idx="1"/>
          </p:nvPr>
        </p:nvSpPr>
        <p:spPr>
          <a:xfrm>
            <a:off x="2286000" y="1219200"/>
            <a:ext cx="8153400" cy="5181600"/>
          </a:xfrm>
        </p:spPr>
        <p:txBody>
          <a:bodyPr/>
          <a:lstStyle/>
          <a:p>
            <a:pPr eaLnBrk="1" hangingPunct="1"/>
            <a:endParaRPr lang="en-US" sz="1800" dirty="0"/>
          </a:p>
        </p:txBody>
      </p:sp>
      <p:graphicFrame>
        <p:nvGraphicFramePr>
          <p:cNvPr id="7" name="Table 6"/>
          <p:cNvGraphicFramePr>
            <a:graphicFrameLocks noGrp="1"/>
          </p:cNvGraphicFramePr>
          <p:nvPr>
            <p:extLst>
              <p:ext uri="{D42A27DB-BD31-4B8C-83A1-F6EECF244321}">
                <p14:modId xmlns:p14="http://schemas.microsoft.com/office/powerpoint/2010/main" xmlns="" val="1500273935"/>
              </p:ext>
            </p:extLst>
          </p:nvPr>
        </p:nvGraphicFramePr>
        <p:xfrm>
          <a:off x="1549400" y="1219202"/>
          <a:ext cx="8890000" cy="5406907"/>
        </p:xfrm>
        <a:graphic>
          <a:graphicData uri="http://schemas.openxmlformats.org/drawingml/2006/table">
            <a:tbl>
              <a:tblPr firstRow="1" bandRow="1">
                <a:tableStyleId>{5C22544A-7EE6-4342-B048-85BDC9FD1C3A}</a:tableStyleId>
              </a:tblPr>
              <a:tblGrid>
                <a:gridCol w="1617747">
                  <a:extLst>
                    <a:ext uri="{9D8B030D-6E8A-4147-A177-3AD203B41FA5}">
                      <a16:colId xmlns="" xmlns:a16="http://schemas.microsoft.com/office/drawing/2014/main" val="20000"/>
                    </a:ext>
                  </a:extLst>
                </a:gridCol>
                <a:gridCol w="7272253">
                  <a:extLst>
                    <a:ext uri="{9D8B030D-6E8A-4147-A177-3AD203B41FA5}">
                      <a16:colId xmlns="" xmlns:a16="http://schemas.microsoft.com/office/drawing/2014/main" val="20001"/>
                    </a:ext>
                  </a:extLst>
                </a:gridCol>
              </a:tblGrid>
              <a:tr h="34346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a:t>Section</a:t>
                      </a:r>
                    </a:p>
                    <a:p>
                      <a:endParaRPr lang="en-US" sz="15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500" dirty="0"/>
                        <a:t>Description</a:t>
                      </a:r>
                    </a:p>
                    <a:p>
                      <a:pPr algn="ctr"/>
                      <a:endParaRPr lang="en-US" sz="1500" dirty="0"/>
                    </a:p>
                  </a:txBody>
                  <a:tcPr/>
                </a:tc>
                <a:extLst>
                  <a:ext uri="{0D108BD9-81ED-4DB2-BD59-A6C34878D82A}">
                    <a16:rowId xmlns="" xmlns:a16="http://schemas.microsoft.com/office/drawing/2014/main" val="10000"/>
                  </a:ext>
                </a:extLst>
              </a:tr>
              <a:tr h="383777">
                <a:tc>
                  <a:txBody>
                    <a:bodyPr/>
                    <a:lstStyle/>
                    <a:p>
                      <a:pPr algn="ctr"/>
                      <a:r>
                        <a:rPr lang="en-US" sz="1500" dirty="0"/>
                        <a:t>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t>Application and commencement of FEMA w.e.f. 1/6/2000</a:t>
                      </a:r>
                    </a:p>
                    <a:p>
                      <a:endParaRPr lang="en-US" sz="1500" dirty="0"/>
                    </a:p>
                  </a:txBody>
                  <a:tcPr/>
                </a:tc>
                <a:extLst>
                  <a:ext uri="{0D108BD9-81ED-4DB2-BD59-A6C34878D82A}">
                    <a16:rowId xmlns="" xmlns:a16="http://schemas.microsoft.com/office/drawing/2014/main" val="10001"/>
                  </a:ext>
                </a:extLst>
              </a:tr>
              <a:tr h="563707">
                <a:tc>
                  <a:txBody>
                    <a:bodyPr/>
                    <a:lstStyle/>
                    <a:p>
                      <a:pPr algn="ctr"/>
                      <a:r>
                        <a:rPr lang="en-US" sz="1500" dirty="0"/>
                        <a:t>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t>Definitions (amended by Finance Act, 2015 to include “Authorised Officer” and “Competent Authority”)</a:t>
                      </a:r>
                    </a:p>
                  </a:txBody>
                  <a:tcPr/>
                </a:tc>
                <a:extLst>
                  <a:ext uri="{0D108BD9-81ED-4DB2-BD59-A6C34878D82A}">
                    <a16:rowId xmlns="" xmlns:a16="http://schemas.microsoft.com/office/drawing/2014/main" val="10002"/>
                  </a:ext>
                </a:extLst>
              </a:tr>
              <a:tr h="801057">
                <a:tc>
                  <a:txBody>
                    <a:bodyPr/>
                    <a:lstStyle/>
                    <a:p>
                      <a:pPr algn="ctr"/>
                      <a:r>
                        <a:rPr lang="en-US" sz="1500" dirty="0"/>
                        <a:t>3 to 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aseline="0" dirty="0"/>
                        <a:t>Substantive provisions, Dealing in FE, No drawal of FE, CAT, CAP, Export &amp; Import, Repatriation, Possession of FE etc. (Section 6 amended by Finance Act, 2015 to provide that equity flows shall be under Central Govt.)</a:t>
                      </a:r>
                      <a:endParaRPr lang="en-US" sz="1500" dirty="0"/>
                    </a:p>
                  </a:txBody>
                  <a:tcPr/>
                </a:tc>
                <a:extLst>
                  <a:ext uri="{0D108BD9-81ED-4DB2-BD59-A6C34878D82A}">
                    <a16:rowId xmlns="" xmlns:a16="http://schemas.microsoft.com/office/drawing/2014/main" val="10003"/>
                  </a:ext>
                </a:extLst>
              </a:tr>
              <a:tr h="563707">
                <a:tc>
                  <a:txBody>
                    <a:bodyPr/>
                    <a:lstStyle/>
                    <a:p>
                      <a:pPr algn="ctr"/>
                      <a:r>
                        <a:rPr lang="en-US" sz="1500" dirty="0"/>
                        <a:t>10 to 12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t>Authorized</a:t>
                      </a:r>
                      <a:r>
                        <a:rPr lang="en-US" sz="1500" baseline="0" dirty="0"/>
                        <a:t> person</a:t>
                      </a:r>
                      <a:endParaRPr lang="en-US" sz="1500" dirty="0"/>
                    </a:p>
                    <a:p>
                      <a:r>
                        <a:rPr lang="en-US" sz="1500" dirty="0"/>
                        <a:t>Delegation of power by RBI</a:t>
                      </a:r>
                      <a:r>
                        <a:rPr lang="en-US" sz="1500" baseline="0" dirty="0"/>
                        <a:t> ,ADs &amp; Documents</a:t>
                      </a:r>
                      <a:endParaRPr lang="en-US" sz="1500" dirty="0"/>
                    </a:p>
                  </a:txBody>
                  <a:tcPr/>
                </a:tc>
                <a:extLst>
                  <a:ext uri="{0D108BD9-81ED-4DB2-BD59-A6C34878D82A}">
                    <a16:rowId xmlns="" xmlns:a16="http://schemas.microsoft.com/office/drawing/2014/main" val="10004"/>
                  </a:ext>
                </a:extLst>
              </a:tr>
              <a:tr h="540235">
                <a:tc>
                  <a:txBody>
                    <a:bodyPr/>
                    <a:lstStyle/>
                    <a:p>
                      <a:pPr algn="ctr"/>
                      <a:r>
                        <a:rPr lang="en-US" sz="1500" dirty="0"/>
                        <a:t>13 to</a:t>
                      </a:r>
                      <a:r>
                        <a:rPr lang="en-US" sz="1500" baseline="0" dirty="0"/>
                        <a:t> 15</a:t>
                      </a:r>
                      <a:endParaRPr lang="en-US" sz="15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aseline="0" dirty="0"/>
                        <a:t>Contraventions and penalties </a:t>
                      </a:r>
                      <a:r>
                        <a:rPr lang="en-US" sz="1500" dirty="0"/>
                        <a:t>(Section</a:t>
                      </a:r>
                      <a:r>
                        <a:rPr lang="en-US" sz="1500" baseline="0" dirty="0"/>
                        <a:t> 13 </a:t>
                      </a:r>
                      <a:r>
                        <a:rPr lang="en-US" sz="1500" dirty="0"/>
                        <a:t>amended by Finance Act, 2015 for</a:t>
                      </a:r>
                      <a:r>
                        <a:rPr lang="en-US" sz="1500" baseline="0" dirty="0"/>
                        <a:t> penalty for holding foreign exchange, security or property in excess of threshold specified in new S. 37A</a:t>
                      </a:r>
                      <a:r>
                        <a:rPr lang="en-US" sz="1500" dirty="0"/>
                        <a:t>)</a:t>
                      </a:r>
                    </a:p>
                  </a:txBody>
                  <a:tcPr/>
                </a:tc>
                <a:extLst>
                  <a:ext uri="{0D108BD9-81ED-4DB2-BD59-A6C34878D82A}">
                    <a16:rowId xmlns="" xmlns:a16="http://schemas.microsoft.com/office/drawing/2014/main" val="10005"/>
                  </a:ext>
                </a:extLst>
              </a:tr>
              <a:tr h="826676">
                <a:tc>
                  <a:txBody>
                    <a:bodyPr/>
                    <a:lstStyle/>
                    <a:p>
                      <a:pPr algn="ctr"/>
                      <a:r>
                        <a:rPr lang="en-US" sz="1500" dirty="0"/>
                        <a:t>16 to 38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t>Adjudication, Appeal and Directorate of enforcement [new Section 37A vide</a:t>
                      </a:r>
                      <a:r>
                        <a:rPr lang="en-US" sz="1500" baseline="0" dirty="0"/>
                        <a:t> Finance Act, 2015: Special provisions relating to assets held outside India in contravention of section 4]</a:t>
                      </a:r>
                      <a:endParaRPr lang="en-US" sz="1500" dirty="0"/>
                    </a:p>
                  </a:txBody>
                  <a:tcPr/>
                </a:tc>
                <a:extLst>
                  <a:ext uri="{0D108BD9-81ED-4DB2-BD59-A6C34878D82A}">
                    <a16:rowId xmlns="" xmlns:a16="http://schemas.microsoft.com/office/drawing/2014/main" val="10006"/>
                  </a:ext>
                </a:extLst>
              </a:tr>
              <a:tr h="333530">
                <a:tc>
                  <a:txBody>
                    <a:bodyPr/>
                    <a:lstStyle/>
                    <a:p>
                      <a:pPr algn="ctr"/>
                      <a:r>
                        <a:rPr lang="en-US" sz="1500" dirty="0"/>
                        <a:t>39 to 49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a:t>Miscellaneous provisions, Power of RBI, Power of Government</a:t>
                      </a:r>
                      <a:r>
                        <a:rPr lang="en-US" sz="1500" baseline="0" dirty="0"/>
                        <a:t> of India, Procedure for issue of  Notification etc. Sunset clause for FERA upto 31</a:t>
                      </a:r>
                      <a:r>
                        <a:rPr lang="en-US" sz="1500" baseline="30000" dirty="0"/>
                        <a:t>st</a:t>
                      </a:r>
                      <a:r>
                        <a:rPr lang="en-US" sz="1500" baseline="0" dirty="0"/>
                        <a:t> May 2002, Repeal and Savings</a:t>
                      </a:r>
                      <a:endParaRPr lang="en-US" sz="1500" dirty="0"/>
                    </a:p>
                  </a:txBody>
                  <a:tcPr/>
                </a:tc>
                <a:extLst>
                  <a:ext uri="{0D108BD9-81ED-4DB2-BD59-A6C34878D82A}">
                    <a16:rowId xmlns="" xmlns:a16="http://schemas.microsoft.com/office/drawing/2014/main" val="10007"/>
                  </a:ext>
                </a:extLst>
              </a:tr>
            </a:tbl>
          </a:graphicData>
        </a:graphic>
      </p:graphicFrame>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674940" y="214316"/>
            <a:ext cx="7793037" cy="852487"/>
          </a:xfrm>
        </p:spPr>
        <p:txBody>
          <a:bodyPr/>
          <a:lstStyle/>
          <a:p>
            <a:pPr algn="ctr"/>
            <a:r>
              <a:rPr lang="en-US" sz="3200" dirty="0"/>
              <a:t>Case study –I</a:t>
            </a:r>
          </a:p>
        </p:txBody>
      </p:sp>
      <p:sp>
        <p:nvSpPr>
          <p:cNvPr id="22531" name="Content Placeholder 2"/>
          <p:cNvSpPr>
            <a:spLocks noGrp="1"/>
          </p:cNvSpPr>
          <p:nvPr>
            <p:ph idx="1"/>
          </p:nvPr>
        </p:nvSpPr>
        <p:spPr>
          <a:xfrm>
            <a:off x="2286000" y="1219203"/>
            <a:ext cx="8193088" cy="4913313"/>
          </a:xfrm>
        </p:spPr>
        <p:txBody>
          <a:bodyPr/>
          <a:lstStyle/>
          <a:p>
            <a:r>
              <a:rPr lang="en-US" sz="1800" dirty="0"/>
              <a:t>section 5 defines the scope of income liable to tax.</a:t>
            </a:r>
          </a:p>
          <a:p>
            <a:r>
              <a:rPr lang="en-US" sz="1800" dirty="0"/>
              <a:t>(1)	Under this section, the resident is charged to tax on all the incomes: </a:t>
            </a:r>
          </a:p>
          <a:p>
            <a:pPr>
              <a:buFont typeface="Wingdings" pitchFamily="2" charset="2"/>
              <a:buNone/>
            </a:pPr>
            <a:r>
              <a:rPr lang="en-US" sz="1800" dirty="0"/>
              <a:t>      i)	which is received or is deemed to be received in India;</a:t>
            </a:r>
          </a:p>
          <a:p>
            <a:pPr>
              <a:buFont typeface="Wingdings" pitchFamily="2" charset="2"/>
              <a:buNone/>
            </a:pPr>
            <a:r>
              <a:rPr lang="en-US" sz="1800" dirty="0"/>
              <a:t>      ii)	which accrues or arises or is deemed to accrue or arise in India; and </a:t>
            </a:r>
          </a:p>
          <a:p>
            <a:pPr>
              <a:buFont typeface="Wingdings" pitchFamily="2" charset="2"/>
              <a:buNone/>
            </a:pPr>
            <a:r>
              <a:rPr lang="en-US" sz="1800" dirty="0"/>
              <a:t>      iii)	which accrues and arises outside India.</a:t>
            </a:r>
          </a:p>
          <a:p>
            <a:pPr>
              <a:buFont typeface="Wingdings" pitchFamily="2" charset="2"/>
              <a:buNone/>
            </a:pPr>
            <a:r>
              <a:rPr lang="en-US" sz="1800" dirty="0"/>
              <a:t>      In other words, the world income is taxable in case of a resident.</a:t>
            </a:r>
          </a:p>
          <a:p>
            <a:r>
              <a:rPr lang="en-US" sz="1800" dirty="0"/>
              <a:t>(2)	Person who is resident but not ordinarily resident is liable to tax same way as that of resident except that the income which accrues or arises outside India is </a:t>
            </a:r>
            <a:r>
              <a:rPr lang="en-US" sz="1800" dirty="0" smtClean="0"/>
              <a:t>only taxable </a:t>
            </a:r>
            <a:r>
              <a:rPr lang="en-US" sz="1800" dirty="0"/>
              <a:t>in India </a:t>
            </a:r>
            <a:r>
              <a:rPr lang="en-US" sz="1800" dirty="0" smtClean="0"/>
              <a:t>if </a:t>
            </a:r>
            <a:r>
              <a:rPr lang="en-US" sz="1800" dirty="0"/>
              <a:t>it is derived from a business controlled in or a profession set up in India.</a:t>
            </a:r>
          </a:p>
          <a:p>
            <a:r>
              <a:rPr lang="en-US" sz="1800" dirty="0"/>
              <a:t>(3)	In case of a non-resident, the income received or deemed to be received in India or income accrues or arises or is deemed to accrue or arise in India only is taxable in India. In other words, the income accruing or arising outside India is not taxable in India even though it is remitted to India.</a:t>
            </a:r>
          </a:p>
        </p:txBody>
      </p:sp>
      <p:sp>
        <p:nvSpPr>
          <p:cNvPr id="21508" name="Date Placeholder 3"/>
          <p:cNvSpPr>
            <a:spLocks noGrp="1"/>
          </p:cNvSpPr>
          <p:nvPr>
            <p:ph type="dt" sz="quarter" idx="10"/>
          </p:nvPr>
        </p:nvSpPr>
        <p:spPr/>
        <p:txBody>
          <a:bodyPr/>
          <a:lstStyle/>
          <a:p>
            <a:pPr>
              <a:defRPr/>
            </a:pPr>
            <a:r>
              <a:rPr lang="en-US" smtClean="0"/>
              <a:t>21 April, 2020</a:t>
            </a:r>
            <a:endParaRPr lang="en-US" dirty="0"/>
          </a:p>
        </p:txBody>
      </p:sp>
      <p:sp>
        <p:nvSpPr>
          <p:cNvPr id="21510" name="Slide Number Placeholder 5"/>
          <p:cNvSpPr>
            <a:spLocks noGrp="1"/>
          </p:cNvSpPr>
          <p:nvPr>
            <p:ph type="sldNum" sz="quarter" idx="12"/>
          </p:nvPr>
        </p:nvSpPr>
        <p:spPr/>
        <p:txBody>
          <a:bodyPr/>
          <a:lstStyle/>
          <a:p>
            <a:pPr>
              <a:defRPr/>
            </a:pPr>
            <a:fld id="{2077C792-2C67-4A64-9534-3AF461B4496A}" type="slidenum">
              <a:rPr lang="en-US" smtClean="0"/>
              <a:pPr>
                <a:defRPr/>
              </a:pPr>
              <a:t>40</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p:txBody>
          <a:bodyPr/>
          <a:lstStyle/>
          <a:p>
            <a:pPr>
              <a:defRPr/>
            </a:pPr>
            <a:r>
              <a:rPr lang="en-US" smtClean="0"/>
              <a:t>21 April, 2020</a:t>
            </a:r>
            <a:endParaRPr lang="en-US" dirty="0"/>
          </a:p>
        </p:txBody>
      </p:sp>
      <p:sp>
        <p:nvSpPr>
          <p:cNvPr id="22532" name="Slide Number Placeholder 5"/>
          <p:cNvSpPr>
            <a:spLocks noGrp="1"/>
          </p:cNvSpPr>
          <p:nvPr>
            <p:ph type="sldNum" sz="quarter" idx="12"/>
          </p:nvPr>
        </p:nvSpPr>
        <p:spPr/>
        <p:txBody>
          <a:bodyPr/>
          <a:lstStyle/>
          <a:p>
            <a:pPr>
              <a:defRPr/>
            </a:pPr>
            <a:fld id="{664E40A4-FA61-4E7E-8D43-CF9D80917436}" type="slidenum">
              <a:rPr lang="en-US" smtClean="0"/>
              <a:pPr>
                <a:defRPr/>
              </a:pPr>
              <a:t>41</a:t>
            </a:fld>
            <a:endParaRPr lang="en-US" dirty="0"/>
          </a:p>
        </p:txBody>
      </p:sp>
      <p:sp>
        <p:nvSpPr>
          <p:cNvPr id="23557" name="Rectangle 2"/>
          <p:cNvSpPr>
            <a:spLocks noGrp="1" noChangeArrowheads="1"/>
          </p:cNvSpPr>
          <p:nvPr>
            <p:ph type="title"/>
          </p:nvPr>
        </p:nvSpPr>
        <p:spPr>
          <a:xfrm>
            <a:off x="2362200" y="0"/>
            <a:ext cx="8305800" cy="1066800"/>
          </a:xfrm>
        </p:spPr>
        <p:txBody>
          <a:bodyPr/>
          <a:lstStyle/>
          <a:p>
            <a:pPr algn="ctr" eaLnBrk="1" hangingPunct="1"/>
            <a:r>
              <a:rPr lang="en-US" sz="3200" dirty="0"/>
              <a:t>Case Study –I</a:t>
            </a:r>
          </a:p>
        </p:txBody>
      </p:sp>
      <p:sp>
        <p:nvSpPr>
          <p:cNvPr id="23558" name="Rectangle 3"/>
          <p:cNvSpPr>
            <a:spLocks noGrp="1" noChangeArrowheads="1"/>
          </p:cNvSpPr>
          <p:nvPr>
            <p:ph type="body" idx="1"/>
          </p:nvPr>
        </p:nvSpPr>
        <p:spPr>
          <a:xfrm>
            <a:off x="1828800" y="1219200"/>
            <a:ext cx="8839200" cy="5105400"/>
          </a:xfrm>
        </p:spPr>
        <p:txBody>
          <a:bodyPr/>
          <a:lstStyle/>
          <a:p>
            <a:pPr eaLnBrk="1" hangingPunct="1">
              <a:lnSpc>
                <a:spcPct val="90000"/>
              </a:lnSpc>
              <a:buFont typeface="Wingdings" pitchFamily="2" charset="2"/>
              <a:buNone/>
            </a:pPr>
            <a:r>
              <a:rPr lang="en-US" sz="1400" b="1" dirty="0"/>
              <a:t>      Applicability to Case study:</a:t>
            </a:r>
          </a:p>
          <a:p>
            <a:r>
              <a:rPr lang="en-US" sz="1400" dirty="0"/>
              <a:t> Mr. Lewis is given with three options:</a:t>
            </a:r>
          </a:p>
          <a:p>
            <a:pPr>
              <a:buFont typeface="Wingdings" pitchFamily="2" charset="2"/>
              <a:buNone/>
            </a:pPr>
            <a:r>
              <a:rPr lang="en-US" sz="1400" dirty="0"/>
              <a:t>       i)To relocate the employment of Mr. Lewis to U.K.</a:t>
            </a:r>
          </a:p>
          <a:p>
            <a:pPr>
              <a:buFont typeface="Wingdings" pitchFamily="2" charset="2"/>
              <a:buNone/>
            </a:pPr>
            <a:r>
              <a:rPr lang="en-US" sz="1400" dirty="0"/>
              <a:t>       ii)To request Mr. Lewis to look after operations in India &amp; U.K., simultaneously as duties may not require aggregate travel of about 100 days to U.K., for few years.</a:t>
            </a:r>
          </a:p>
          <a:p>
            <a:pPr>
              <a:buFont typeface="Wingdings" pitchFamily="2" charset="2"/>
              <a:buNone/>
            </a:pPr>
            <a:r>
              <a:rPr lang="en-US" sz="1400" dirty="0"/>
              <a:t>       iii)To relocate the employment of Mr. Lewis to U.K. and request him to travel to India from time to time for Indian operations</a:t>
            </a:r>
          </a:p>
          <a:p>
            <a:pPr eaLnBrk="1" hangingPunct="1">
              <a:lnSpc>
                <a:spcPct val="90000"/>
              </a:lnSpc>
            </a:pPr>
            <a:endParaRPr lang="en-US" sz="1400" dirty="0"/>
          </a:p>
          <a:p>
            <a:pPr eaLnBrk="1" hangingPunct="1">
              <a:lnSpc>
                <a:spcPct val="90000"/>
              </a:lnSpc>
            </a:pPr>
            <a:r>
              <a:rPr lang="en-US" sz="1400" u="sng" dirty="0"/>
              <a:t>Analysis of the definition of person resident in India as given in sec. 2 (v) of FEMA   for the purpose of given case</a:t>
            </a:r>
            <a:r>
              <a:rPr lang="en-US" sz="1400" dirty="0"/>
              <a:t>:</a:t>
            </a:r>
          </a:p>
          <a:p>
            <a:pPr>
              <a:buFont typeface="Wingdings" pitchFamily="2" charset="2"/>
              <a:buNone/>
            </a:pPr>
            <a:r>
              <a:rPr lang="en-US" sz="1400" dirty="0"/>
              <a:t>       Person to be resident in India , has to reside for more than 182 days during the previous financial year .</a:t>
            </a:r>
          </a:p>
          <a:p>
            <a:pPr>
              <a:buFont typeface="Wingdings" pitchFamily="2" charset="2"/>
              <a:buNone/>
            </a:pPr>
            <a:r>
              <a:rPr lang="en-US" sz="1400" dirty="0"/>
              <a:t>       </a:t>
            </a:r>
            <a:r>
              <a:rPr lang="en-US" sz="1400" b="1" dirty="0"/>
              <a:t>However exclusion to this is - if a person goes out of India for employment , for vocation or for any other purpose for uncertain period , then even if he has resided in India for more than 182 days he will become person resident outside India.</a:t>
            </a:r>
          </a:p>
          <a:p>
            <a:r>
              <a:rPr lang="en-US" sz="1400" u="sng" dirty="0"/>
              <a:t>Analysis of the sec. 6 of Income Tax Act 1961 for the purpose of given case: </a:t>
            </a:r>
            <a:r>
              <a:rPr lang="en-US" sz="1400" dirty="0"/>
              <a:t>From combine reading of sec. 6 and explanation to sec. 6 (1) , we can conclude that if a person goes outside India for employment then the second condition of sec. 6(1) i.e. more than 365 days stay in 4 years does not apply. Thus, only the first condition of  more than 181 days (182 days or more days )will be applicable.</a:t>
            </a:r>
          </a:p>
          <a:p>
            <a:pPr>
              <a:buFont typeface="Wingdings" pitchFamily="2" charset="2"/>
              <a:buNone/>
            </a:pPr>
            <a:r>
              <a:rPr lang="en-US" sz="1400" dirty="0"/>
              <a:t>       </a:t>
            </a:r>
            <a:r>
              <a:rPr lang="en-US" sz="1400" dirty="0" smtClean="0"/>
              <a:t>From </a:t>
            </a:r>
            <a:r>
              <a:rPr lang="en-US" sz="1400" dirty="0"/>
              <a:t>second year, he will become ‘a person visiting India’ and therefore, expln (b) will be </a:t>
            </a:r>
            <a:r>
              <a:rPr lang="en-US" sz="1400" dirty="0" smtClean="0"/>
              <a:t>applicable, which is that if his stay in India exceeds 120 days and Total Income in India exceeds 15 lakhs then he would be a not ordinary resident, but if his total income in India is less than 15 lakhs and stay in India is less than 182 days then he would be a non-resident</a:t>
            </a:r>
            <a:endParaRPr lang="en-US" sz="1400" dirty="0"/>
          </a:p>
          <a:p>
            <a:pPr>
              <a:buFont typeface="Wingdings" pitchFamily="2" charset="2"/>
              <a:buNone/>
            </a:pPr>
            <a:endParaRPr lang="en-US" sz="1400" dirty="0"/>
          </a:p>
          <a:p>
            <a:pPr eaLnBrk="1" hangingPunct="1">
              <a:lnSpc>
                <a:spcPct val="90000"/>
              </a:lnSpc>
            </a:pPr>
            <a:endParaRPr lang="en-US" sz="1400" dirty="0"/>
          </a:p>
          <a:p>
            <a:pPr eaLnBrk="1" hangingPunct="1">
              <a:lnSpc>
                <a:spcPct val="90000"/>
              </a:lnSpc>
            </a:pPr>
            <a:endParaRPr lang="en-US" sz="14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219201" y="-173527"/>
            <a:ext cx="10390716" cy="1143000"/>
          </a:xfrm>
        </p:spPr>
        <p:txBody>
          <a:bodyPr/>
          <a:lstStyle/>
          <a:p>
            <a:r>
              <a:rPr lang="en-US" altLang="en-US" dirty="0" smtClean="0"/>
              <a:t>Definition of Resident – Sec 6</a:t>
            </a:r>
            <a:endParaRPr lang="en-US" altLang="en-US" dirty="0"/>
          </a:p>
        </p:txBody>
      </p:sp>
      <p:sp>
        <p:nvSpPr>
          <p:cNvPr id="8196" name="Date Placeholder 3"/>
          <p:cNvSpPr>
            <a:spLocks noGrp="1"/>
          </p:cNvSpPr>
          <p:nvPr>
            <p:ph type="dt" sz="quarter" idx="10"/>
          </p:nvPr>
        </p:nvSpPr>
        <p:spPr>
          <a:xfrm>
            <a:off x="1469189" y="6313014"/>
            <a:ext cx="2540000" cy="457200"/>
          </a:xfr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r>
              <a:rPr lang="en-US" altLang="en-US" sz="1400" smtClean="0">
                <a:solidFill>
                  <a:schemeClr val="bg2"/>
                </a:solidFill>
              </a:rPr>
              <a:t>21 April, 2020</a:t>
            </a:r>
            <a:endParaRPr lang="en-US" altLang="en-US" sz="1400" dirty="0">
              <a:solidFill>
                <a:schemeClr val="bg2"/>
              </a:solidFill>
            </a:endParaRP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fld id="{DABA7875-F741-4735-B3C5-E270A42ED512}" type="slidenum">
              <a:rPr lang="en-US" altLang="en-US" sz="1400"/>
              <a:pPr/>
              <a:t>42</a:t>
            </a:fld>
            <a:endParaRPr lang="en-US" altLang="en-US" sz="1400" dirty="0"/>
          </a:p>
        </p:txBody>
      </p:sp>
      <p:sp>
        <p:nvSpPr>
          <p:cNvPr id="4" name="Rounded Rectangle 3"/>
          <p:cNvSpPr/>
          <p:nvPr/>
        </p:nvSpPr>
        <p:spPr bwMode="auto">
          <a:xfrm>
            <a:off x="4267200" y="1022601"/>
            <a:ext cx="2819400" cy="437230"/>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IN" sz="1400" b="0" i="0" u="none" strike="noStrike" cap="none" normalizeH="0" baseline="0" dirty="0" smtClean="0">
                <a:ln>
                  <a:noFill/>
                </a:ln>
                <a:solidFill>
                  <a:schemeClr val="tx1"/>
                </a:solidFill>
                <a:effectLst/>
                <a:latin typeface="Tahoma" pitchFamily="34" charset="0"/>
              </a:rPr>
              <a:t>Individual</a:t>
            </a:r>
          </a:p>
        </p:txBody>
      </p:sp>
      <p:sp>
        <p:nvSpPr>
          <p:cNvPr id="9" name="Rounded Rectangle 8"/>
          <p:cNvSpPr/>
          <p:nvPr/>
        </p:nvSpPr>
        <p:spPr bwMode="auto">
          <a:xfrm>
            <a:off x="563476" y="1891086"/>
            <a:ext cx="2509253" cy="72349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US" sz="1400" dirty="0" smtClean="0">
                <a:solidFill>
                  <a:schemeClr val="tx1"/>
                </a:solidFill>
                <a:latin typeface="Tahoma" pitchFamily="34" charset="0"/>
              </a:rPr>
              <a:t>Stay </a:t>
            </a:r>
            <a:r>
              <a:rPr lang="en-US" sz="1400" dirty="0">
                <a:solidFill>
                  <a:schemeClr val="tx1"/>
                </a:solidFill>
                <a:latin typeface="Tahoma" pitchFamily="34" charset="0"/>
              </a:rPr>
              <a:t>≥ </a:t>
            </a:r>
            <a:r>
              <a:rPr lang="en-US" sz="1400" dirty="0" smtClean="0">
                <a:solidFill>
                  <a:schemeClr val="tx1"/>
                </a:solidFill>
                <a:latin typeface="Tahoma" pitchFamily="34" charset="0"/>
              </a:rPr>
              <a:t>60 days </a:t>
            </a:r>
            <a:r>
              <a:rPr lang="en-US" sz="1400" dirty="0">
                <a:solidFill>
                  <a:schemeClr val="tx1"/>
                </a:solidFill>
                <a:latin typeface="Tahoma" pitchFamily="34" charset="0"/>
              </a:rPr>
              <a:t>in </a:t>
            </a:r>
            <a:r>
              <a:rPr lang="en-US" sz="1400" dirty="0" smtClean="0">
                <a:solidFill>
                  <a:schemeClr val="tx1"/>
                </a:solidFill>
                <a:latin typeface="Tahoma" pitchFamily="34" charset="0"/>
              </a:rPr>
              <a:t>CY &amp; 365</a:t>
            </a:r>
          </a:p>
          <a:p>
            <a:pPr fontAlgn="base">
              <a:spcBef>
                <a:spcPct val="0"/>
              </a:spcBef>
              <a:spcAft>
                <a:spcPct val="0"/>
              </a:spcAft>
            </a:pPr>
            <a:r>
              <a:rPr lang="en-US" sz="1400" dirty="0" smtClean="0">
                <a:solidFill>
                  <a:schemeClr val="tx1"/>
                </a:solidFill>
                <a:latin typeface="Tahoma" pitchFamily="34" charset="0"/>
              </a:rPr>
              <a:t> </a:t>
            </a:r>
            <a:r>
              <a:rPr lang="en-US" sz="1400" dirty="0">
                <a:solidFill>
                  <a:schemeClr val="tx1"/>
                </a:solidFill>
                <a:latin typeface="Tahoma" pitchFamily="34" charset="0"/>
              </a:rPr>
              <a:t>days in </a:t>
            </a:r>
            <a:r>
              <a:rPr lang="en-US" sz="1400" dirty="0" smtClean="0">
                <a:solidFill>
                  <a:schemeClr val="tx1"/>
                </a:solidFill>
                <a:latin typeface="Tahoma" pitchFamily="34" charset="0"/>
              </a:rPr>
              <a:t>4 </a:t>
            </a:r>
            <a:r>
              <a:rPr lang="en-US" sz="1400" dirty="0">
                <a:solidFill>
                  <a:schemeClr val="tx1"/>
                </a:solidFill>
                <a:latin typeface="Tahoma" pitchFamily="34" charset="0"/>
              </a:rPr>
              <a:t>preceding </a:t>
            </a:r>
            <a:r>
              <a:rPr lang="en-US" sz="1400" dirty="0" err="1">
                <a:solidFill>
                  <a:schemeClr val="tx1"/>
                </a:solidFill>
                <a:latin typeface="Tahoma" pitchFamily="34" charset="0"/>
              </a:rPr>
              <a:t>yrs</a:t>
            </a:r>
            <a:r>
              <a:rPr lang="en-US" sz="1400" dirty="0">
                <a:solidFill>
                  <a:schemeClr val="tx1"/>
                </a:solidFill>
                <a:latin typeface="Tahoma" pitchFamily="34" charset="0"/>
              </a:rPr>
              <a:t> </a:t>
            </a:r>
          </a:p>
          <a:p>
            <a:pPr fontAlgn="base">
              <a:spcBef>
                <a:spcPct val="0"/>
              </a:spcBef>
              <a:spcAft>
                <a:spcPct val="0"/>
              </a:spcAft>
            </a:pPr>
            <a:r>
              <a:rPr lang="en-IN" sz="1400" dirty="0" smtClean="0">
                <a:solidFill>
                  <a:schemeClr val="tx1"/>
                </a:solidFill>
                <a:latin typeface="Tahoma" pitchFamily="34" charset="0"/>
              </a:rPr>
              <a:t> </a:t>
            </a:r>
          </a:p>
        </p:txBody>
      </p:sp>
      <p:sp>
        <p:nvSpPr>
          <p:cNvPr id="10" name="Rounded Rectangle 9"/>
          <p:cNvSpPr/>
          <p:nvPr/>
        </p:nvSpPr>
        <p:spPr bwMode="auto">
          <a:xfrm>
            <a:off x="962523" y="2862472"/>
            <a:ext cx="1776667" cy="437230"/>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IN" sz="1400" dirty="0" smtClean="0">
                <a:solidFill>
                  <a:schemeClr val="tx1"/>
                </a:solidFill>
                <a:latin typeface="Tahoma" pitchFamily="34" charset="0"/>
              </a:rPr>
              <a:t>Stay &lt; 182 days</a:t>
            </a:r>
            <a:endParaRPr kumimoji="0" lang="en-IN" sz="1400" b="0" i="0" u="none" strike="noStrike" cap="none" normalizeH="0" baseline="0" dirty="0" smtClean="0">
              <a:ln>
                <a:noFill/>
              </a:ln>
              <a:solidFill>
                <a:schemeClr val="tx1"/>
              </a:solidFill>
              <a:effectLst/>
              <a:latin typeface="Tahoma" pitchFamily="34" charset="0"/>
            </a:endParaRPr>
          </a:p>
        </p:txBody>
      </p:sp>
      <p:sp>
        <p:nvSpPr>
          <p:cNvPr id="11" name="Rounded Rectangle 10"/>
          <p:cNvSpPr/>
          <p:nvPr/>
        </p:nvSpPr>
        <p:spPr bwMode="auto">
          <a:xfrm>
            <a:off x="4267200" y="1872128"/>
            <a:ext cx="2819400" cy="64130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fontAlgn="base">
              <a:spcBef>
                <a:spcPct val="0"/>
              </a:spcBef>
              <a:spcAft>
                <a:spcPct val="0"/>
              </a:spcAft>
            </a:pPr>
            <a:r>
              <a:rPr lang="en-IN" sz="1400" dirty="0">
                <a:solidFill>
                  <a:schemeClr val="tx1"/>
                </a:solidFill>
                <a:latin typeface="Tahoma" pitchFamily="34" charset="0"/>
              </a:rPr>
              <a:t>COI </a:t>
            </a:r>
            <a:r>
              <a:rPr lang="en-IN" sz="1400" dirty="0" smtClean="0">
                <a:solidFill>
                  <a:schemeClr val="tx1"/>
                </a:solidFill>
                <a:latin typeface="Tahoma" pitchFamily="34" charset="0"/>
              </a:rPr>
              <a:t>irrespective of their stay</a:t>
            </a:r>
          </a:p>
          <a:p>
            <a:pPr fontAlgn="base">
              <a:spcBef>
                <a:spcPct val="0"/>
              </a:spcBef>
              <a:spcAft>
                <a:spcPct val="0"/>
              </a:spcAft>
            </a:pPr>
            <a:r>
              <a:rPr lang="en-IN" sz="1400" dirty="0" smtClean="0">
                <a:solidFill>
                  <a:schemeClr val="tx1"/>
                </a:solidFill>
                <a:latin typeface="Tahoma" pitchFamily="34" charset="0"/>
              </a:rPr>
              <a:t> in India</a:t>
            </a:r>
            <a:endParaRPr lang="en-IN" sz="1400" dirty="0">
              <a:solidFill>
                <a:schemeClr val="tx1"/>
              </a:solidFill>
              <a:latin typeface="Tahoma" pitchFamily="34" charset="0"/>
            </a:endParaRPr>
          </a:p>
        </p:txBody>
      </p:sp>
      <p:sp>
        <p:nvSpPr>
          <p:cNvPr id="12" name="Rounded Rectangle 11"/>
          <p:cNvSpPr/>
          <p:nvPr/>
        </p:nvSpPr>
        <p:spPr bwMode="auto">
          <a:xfrm>
            <a:off x="8730247" y="1919078"/>
            <a:ext cx="2819400" cy="438041"/>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algn="ctr" fontAlgn="base">
              <a:spcBef>
                <a:spcPct val="0"/>
              </a:spcBef>
              <a:spcAft>
                <a:spcPct val="0"/>
              </a:spcAft>
            </a:pPr>
            <a:r>
              <a:rPr lang="en-IN" sz="1400" dirty="0">
                <a:solidFill>
                  <a:schemeClr val="tx1"/>
                </a:solidFill>
                <a:latin typeface="Tahoma" pitchFamily="34" charset="0"/>
              </a:rPr>
              <a:t>Stay ≥ 182 days</a:t>
            </a:r>
            <a:endParaRPr kumimoji="0" lang="en-IN" sz="1400" b="0" i="0" u="none" strike="noStrike" cap="none" normalizeH="0" baseline="0" dirty="0" smtClean="0">
              <a:ln>
                <a:noFill/>
              </a:ln>
              <a:solidFill>
                <a:schemeClr val="tx1"/>
              </a:solidFill>
              <a:effectLst/>
              <a:latin typeface="Tahoma" pitchFamily="34" charset="0"/>
            </a:endParaRPr>
          </a:p>
        </p:txBody>
      </p:sp>
      <p:cxnSp>
        <p:nvCxnSpPr>
          <p:cNvPr id="6" name="Straight Connector 5"/>
          <p:cNvCxnSpPr>
            <a:stCxn id="4" idx="2"/>
          </p:cNvCxnSpPr>
          <p:nvPr/>
        </p:nvCxnSpPr>
        <p:spPr bwMode="auto">
          <a:xfrm>
            <a:off x="5676900" y="1459831"/>
            <a:ext cx="0" cy="176464"/>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8" name="Straight Connector 7"/>
          <p:cNvCxnSpPr/>
          <p:nvPr/>
        </p:nvCxnSpPr>
        <p:spPr bwMode="auto">
          <a:xfrm>
            <a:off x="1791370" y="1639001"/>
            <a:ext cx="8521031" cy="29378"/>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14" name="Straight Arrow Connector 13"/>
          <p:cNvCxnSpPr/>
          <p:nvPr/>
        </p:nvCxnSpPr>
        <p:spPr bwMode="auto">
          <a:xfrm>
            <a:off x="1780671" y="1636296"/>
            <a:ext cx="0" cy="203749"/>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6" name="Straight Arrow Connector 15"/>
          <p:cNvCxnSpPr/>
          <p:nvPr/>
        </p:nvCxnSpPr>
        <p:spPr bwMode="auto">
          <a:xfrm>
            <a:off x="10312400" y="1706085"/>
            <a:ext cx="0" cy="180908"/>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22" name="Straight Arrow Connector 21"/>
          <p:cNvCxnSpPr/>
          <p:nvPr/>
        </p:nvCxnSpPr>
        <p:spPr bwMode="auto">
          <a:xfrm>
            <a:off x="5686924" y="1660361"/>
            <a:ext cx="0" cy="203749"/>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9" name="Straight Arrow Connector 18"/>
          <p:cNvCxnSpPr>
            <a:stCxn id="9" idx="2"/>
          </p:cNvCxnSpPr>
          <p:nvPr/>
        </p:nvCxnSpPr>
        <p:spPr bwMode="auto">
          <a:xfrm>
            <a:off x="1818104" y="2614578"/>
            <a:ext cx="6683" cy="23328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20" name="TextBox 19"/>
          <p:cNvSpPr txBox="1"/>
          <p:nvPr/>
        </p:nvSpPr>
        <p:spPr>
          <a:xfrm>
            <a:off x="1921459" y="2590868"/>
            <a:ext cx="545432" cy="307777"/>
          </a:xfrm>
          <a:prstGeom prst="rect">
            <a:avLst/>
          </a:prstGeom>
          <a:noFill/>
        </p:spPr>
        <p:txBody>
          <a:bodyPr wrap="square" rtlCol="0">
            <a:spAutoFit/>
          </a:bodyPr>
          <a:lstStyle/>
          <a:p>
            <a:r>
              <a:rPr lang="en-IN" sz="1400" dirty="0" smtClean="0">
                <a:solidFill>
                  <a:srgbClr val="FF0000"/>
                </a:solidFill>
              </a:rPr>
              <a:t>Yes</a:t>
            </a:r>
            <a:endParaRPr lang="en-IN" sz="1400" dirty="0">
              <a:solidFill>
                <a:srgbClr val="FF0000"/>
              </a:solidFill>
            </a:endParaRPr>
          </a:p>
        </p:txBody>
      </p:sp>
      <p:cxnSp>
        <p:nvCxnSpPr>
          <p:cNvPr id="28" name="Straight Arrow Connector 27"/>
          <p:cNvCxnSpPr/>
          <p:nvPr/>
        </p:nvCxnSpPr>
        <p:spPr bwMode="auto">
          <a:xfrm flipH="1">
            <a:off x="1780671" y="3304708"/>
            <a:ext cx="10699" cy="327673"/>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48" name="Straight Arrow Connector 47"/>
          <p:cNvCxnSpPr/>
          <p:nvPr/>
        </p:nvCxnSpPr>
        <p:spPr bwMode="auto">
          <a:xfrm>
            <a:off x="10319083" y="2346930"/>
            <a:ext cx="8020" cy="447317"/>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73" name="TextBox 72"/>
          <p:cNvSpPr txBox="1"/>
          <p:nvPr/>
        </p:nvSpPr>
        <p:spPr>
          <a:xfrm>
            <a:off x="10313235" y="2422341"/>
            <a:ext cx="545432" cy="307777"/>
          </a:xfrm>
          <a:prstGeom prst="rect">
            <a:avLst/>
          </a:prstGeom>
          <a:noFill/>
        </p:spPr>
        <p:txBody>
          <a:bodyPr wrap="square" rtlCol="0">
            <a:spAutoFit/>
          </a:bodyPr>
          <a:lstStyle/>
          <a:p>
            <a:r>
              <a:rPr lang="en-IN" sz="1400" dirty="0" smtClean="0">
                <a:solidFill>
                  <a:srgbClr val="FF0000"/>
                </a:solidFill>
              </a:rPr>
              <a:t>Yes</a:t>
            </a:r>
            <a:endParaRPr lang="en-IN" sz="1400" dirty="0">
              <a:solidFill>
                <a:srgbClr val="FF0000"/>
              </a:solidFill>
            </a:endParaRPr>
          </a:p>
        </p:txBody>
      </p:sp>
      <p:sp>
        <p:nvSpPr>
          <p:cNvPr id="91" name="Rounded Rectangle 90"/>
          <p:cNvSpPr/>
          <p:nvPr/>
        </p:nvSpPr>
        <p:spPr bwMode="auto">
          <a:xfrm>
            <a:off x="4921943" y="4847318"/>
            <a:ext cx="1721855" cy="384937"/>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IN" sz="1400" b="0" i="0" u="none" strike="noStrike" cap="none" normalizeH="0" baseline="0" dirty="0" smtClean="0">
                <a:ln>
                  <a:noFill/>
                </a:ln>
                <a:solidFill>
                  <a:schemeClr val="tx1"/>
                </a:solidFill>
                <a:effectLst/>
                <a:latin typeface="Tahoma" pitchFamily="34" charset="0"/>
              </a:rPr>
              <a:t>Res outside India?</a:t>
            </a:r>
          </a:p>
        </p:txBody>
      </p:sp>
      <p:sp>
        <p:nvSpPr>
          <p:cNvPr id="52" name="TextBox 51"/>
          <p:cNvSpPr txBox="1"/>
          <p:nvPr/>
        </p:nvSpPr>
        <p:spPr>
          <a:xfrm>
            <a:off x="1921459" y="3323531"/>
            <a:ext cx="545432" cy="307777"/>
          </a:xfrm>
          <a:prstGeom prst="rect">
            <a:avLst/>
          </a:prstGeom>
          <a:noFill/>
        </p:spPr>
        <p:txBody>
          <a:bodyPr wrap="square" rtlCol="0">
            <a:spAutoFit/>
          </a:bodyPr>
          <a:lstStyle/>
          <a:p>
            <a:r>
              <a:rPr lang="en-IN" sz="1400" dirty="0" smtClean="0">
                <a:solidFill>
                  <a:srgbClr val="FF0000"/>
                </a:solidFill>
              </a:rPr>
              <a:t>Yes</a:t>
            </a:r>
            <a:endParaRPr lang="en-IN" sz="1400" dirty="0">
              <a:solidFill>
                <a:srgbClr val="FF0000"/>
              </a:solidFill>
            </a:endParaRPr>
          </a:p>
        </p:txBody>
      </p:sp>
      <p:cxnSp>
        <p:nvCxnSpPr>
          <p:cNvPr id="7" name="Straight Connector 6"/>
          <p:cNvCxnSpPr/>
          <p:nvPr/>
        </p:nvCxnSpPr>
        <p:spPr bwMode="auto">
          <a:xfrm>
            <a:off x="537410" y="3621341"/>
            <a:ext cx="2451903" cy="44352"/>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59" name="Straight Arrow Connector 58"/>
          <p:cNvCxnSpPr/>
          <p:nvPr/>
        </p:nvCxnSpPr>
        <p:spPr bwMode="auto">
          <a:xfrm flipH="1">
            <a:off x="529388" y="3634923"/>
            <a:ext cx="8021" cy="308922"/>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62" name="Straight Arrow Connector 61"/>
          <p:cNvCxnSpPr/>
          <p:nvPr/>
        </p:nvCxnSpPr>
        <p:spPr bwMode="auto">
          <a:xfrm flipH="1">
            <a:off x="1772651" y="3647776"/>
            <a:ext cx="8021" cy="308922"/>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63" name="Straight Arrow Connector 62"/>
          <p:cNvCxnSpPr/>
          <p:nvPr/>
        </p:nvCxnSpPr>
        <p:spPr bwMode="auto">
          <a:xfrm flipH="1">
            <a:off x="2982826" y="3654439"/>
            <a:ext cx="8021" cy="308922"/>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65" name="Rounded Rectangle 64"/>
          <p:cNvSpPr/>
          <p:nvPr/>
        </p:nvSpPr>
        <p:spPr bwMode="auto">
          <a:xfrm>
            <a:off x="130337" y="3980521"/>
            <a:ext cx="858603" cy="43915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IN" sz="1400" dirty="0" smtClean="0">
                <a:solidFill>
                  <a:schemeClr val="tx1"/>
                </a:solidFill>
                <a:latin typeface="Tahoma" pitchFamily="34" charset="0"/>
              </a:rPr>
              <a:t>COI/</a:t>
            </a:r>
            <a:r>
              <a:rPr lang="en-IN" sz="1400" dirty="0" err="1" smtClean="0">
                <a:solidFill>
                  <a:schemeClr val="tx1"/>
                </a:solidFill>
                <a:latin typeface="Tahoma" pitchFamily="34" charset="0"/>
              </a:rPr>
              <a:t>Emp</a:t>
            </a:r>
            <a:endParaRPr kumimoji="0" lang="en-IN" sz="1400" b="0" i="0" u="none" strike="noStrike" cap="none" normalizeH="0" baseline="0" dirty="0" smtClean="0">
              <a:ln>
                <a:noFill/>
              </a:ln>
              <a:solidFill>
                <a:schemeClr val="tx1"/>
              </a:solidFill>
              <a:effectLst/>
              <a:latin typeface="Tahoma" pitchFamily="34" charset="0"/>
            </a:endParaRPr>
          </a:p>
        </p:txBody>
      </p:sp>
      <p:sp>
        <p:nvSpPr>
          <p:cNvPr id="66" name="Rounded Rectangle 65"/>
          <p:cNvSpPr/>
          <p:nvPr/>
        </p:nvSpPr>
        <p:spPr bwMode="auto">
          <a:xfrm>
            <a:off x="1405689" y="3972859"/>
            <a:ext cx="885015" cy="43915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IN" sz="1400" dirty="0" smtClean="0">
                <a:solidFill>
                  <a:schemeClr val="tx1"/>
                </a:solidFill>
                <a:latin typeface="Tahoma" pitchFamily="34" charset="0"/>
              </a:rPr>
              <a:t>COI visit</a:t>
            </a:r>
            <a:endParaRPr kumimoji="0" lang="en-IN" sz="1400" b="0" i="0" u="none" strike="noStrike" cap="none" normalizeH="0" baseline="0" dirty="0" smtClean="0">
              <a:ln>
                <a:noFill/>
              </a:ln>
              <a:solidFill>
                <a:schemeClr val="tx1"/>
              </a:solidFill>
              <a:effectLst/>
              <a:latin typeface="Tahoma" pitchFamily="34" charset="0"/>
            </a:endParaRPr>
          </a:p>
        </p:txBody>
      </p:sp>
      <p:sp>
        <p:nvSpPr>
          <p:cNvPr id="67" name="Rounded Rectangle 66"/>
          <p:cNvSpPr/>
          <p:nvPr/>
        </p:nvSpPr>
        <p:spPr bwMode="auto">
          <a:xfrm>
            <a:off x="2566079" y="4016579"/>
            <a:ext cx="832184" cy="43915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IN" sz="1400" dirty="0" smtClean="0">
                <a:solidFill>
                  <a:schemeClr val="tx1"/>
                </a:solidFill>
                <a:latin typeface="Tahoma" pitchFamily="34" charset="0"/>
              </a:rPr>
              <a:t>PIO visit</a:t>
            </a:r>
            <a:endParaRPr kumimoji="0" lang="en-IN" sz="1400" b="0" i="0" u="none" strike="noStrike" cap="none" normalizeH="0" baseline="0" dirty="0" smtClean="0">
              <a:ln>
                <a:noFill/>
              </a:ln>
              <a:solidFill>
                <a:schemeClr val="tx1"/>
              </a:solidFill>
              <a:effectLst/>
              <a:latin typeface="Tahoma" pitchFamily="34" charset="0"/>
            </a:endParaRPr>
          </a:p>
        </p:txBody>
      </p:sp>
      <p:cxnSp>
        <p:nvCxnSpPr>
          <p:cNvPr id="25" name="Straight Connector 24"/>
          <p:cNvCxnSpPr>
            <a:stCxn id="65" idx="2"/>
          </p:cNvCxnSpPr>
          <p:nvPr/>
        </p:nvCxnSpPr>
        <p:spPr bwMode="auto">
          <a:xfrm>
            <a:off x="559639" y="4419675"/>
            <a:ext cx="965055" cy="412443"/>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31" name="Straight Connector 30"/>
          <p:cNvCxnSpPr/>
          <p:nvPr/>
        </p:nvCxnSpPr>
        <p:spPr bwMode="auto">
          <a:xfrm>
            <a:off x="1800069" y="4436080"/>
            <a:ext cx="0" cy="591223"/>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36" name="Straight Connector 35"/>
          <p:cNvCxnSpPr>
            <a:stCxn id="67" idx="2"/>
          </p:cNvCxnSpPr>
          <p:nvPr/>
        </p:nvCxnSpPr>
        <p:spPr bwMode="auto">
          <a:xfrm flipH="1">
            <a:off x="2275648" y="4455731"/>
            <a:ext cx="706523" cy="339386"/>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sp>
        <p:nvSpPr>
          <p:cNvPr id="38" name="Rounded Rectangle 37"/>
          <p:cNvSpPr/>
          <p:nvPr/>
        </p:nvSpPr>
        <p:spPr bwMode="auto">
          <a:xfrm>
            <a:off x="983828" y="4832118"/>
            <a:ext cx="1875265" cy="352209"/>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IN" sz="1400" dirty="0" smtClean="0">
                <a:solidFill>
                  <a:schemeClr val="tx1"/>
                </a:solidFill>
                <a:latin typeface="Tahoma" pitchFamily="34" charset="0"/>
              </a:rPr>
              <a:t>Income &gt; 15 lakhs</a:t>
            </a:r>
            <a:endParaRPr kumimoji="0" lang="en-IN" sz="1400" b="0" i="0" u="none" strike="noStrike" cap="none" normalizeH="0" baseline="0" dirty="0" smtClean="0">
              <a:ln>
                <a:noFill/>
              </a:ln>
              <a:solidFill>
                <a:schemeClr val="tx1"/>
              </a:solidFill>
              <a:effectLst/>
              <a:latin typeface="Tahoma" pitchFamily="34" charset="0"/>
            </a:endParaRPr>
          </a:p>
        </p:txBody>
      </p:sp>
      <p:sp>
        <p:nvSpPr>
          <p:cNvPr id="82" name="TextBox 81"/>
          <p:cNvSpPr txBox="1"/>
          <p:nvPr/>
        </p:nvSpPr>
        <p:spPr>
          <a:xfrm>
            <a:off x="1930399" y="5144970"/>
            <a:ext cx="545432" cy="307777"/>
          </a:xfrm>
          <a:prstGeom prst="rect">
            <a:avLst/>
          </a:prstGeom>
          <a:noFill/>
        </p:spPr>
        <p:txBody>
          <a:bodyPr wrap="square" rtlCol="0">
            <a:spAutoFit/>
          </a:bodyPr>
          <a:lstStyle/>
          <a:p>
            <a:r>
              <a:rPr lang="en-IN" sz="1400" dirty="0" smtClean="0">
                <a:solidFill>
                  <a:srgbClr val="FF0000"/>
                </a:solidFill>
              </a:rPr>
              <a:t>Yes</a:t>
            </a:r>
            <a:endParaRPr lang="en-IN" sz="1400" dirty="0">
              <a:solidFill>
                <a:srgbClr val="FF0000"/>
              </a:solidFill>
            </a:endParaRPr>
          </a:p>
        </p:txBody>
      </p:sp>
      <p:sp>
        <p:nvSpPr>
          <p:cNvPr id="90" name="Rounded Rectangle 89"/>
          <p:cNvSpPr/>
          <p:nvPr/>
        </p:nvSpPr>
        <p:spPr bwMode="auto">
          <a:xfrm>
            <a:off x="970545" y="5436888"/>
            <a:ext cx="1875265" cy="352209"/>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IN" sz="1400" dirty="0" smtClean="0">
                <a:solidFill>
                  <a:schemeClr val="tx1"/>
                </a:solidFill>
                <a:latin typeface="Tahoma" pitchFamily="34" charset="0"/>
              </a:rPr>
              <a:t>Stay &gt; 119 days</a:t>
            </a:r>
            <a:endParaRPr kumimoji="0" lang="en-IN" sz="1400" b="0" i="0" u="none" strike="noStrike" cap="none" normalizeH="0" baseline="0" dirty="0" smtClean="0">
              <a:ln>
                <a:noFill/>
              </a:ln>
              <a:solidFill>
                <a:schemeClr val="tx1"/>
              </a:solidFill>
              <a:effectLst/>
              <a:latin typeface="Tahoma" pitchFamily="34" charset="0"/>
            </a:endParaRPr>
          </a:p>
        </p:txBody>
      </p:sp>
      <p:cxnSp>
        <p:nvCxnSpPr>
          <p:cNvPr id="94" name="Straight Arrow Connector 93"/>
          <p:cNvCxnSpPr/>
          <p:nvPr/>
        </p:nvCxnSpPr>
        <p:spPr bwMode="auto">
          <a:xfrm>
            <a:off x="1810084" y="5173290"/>
            <a:ext cx="6683" cy="23328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79" name="Straight Connector 78"/>
          <p:cNvCxnSpPr/>
          <p:nvPr/>
        </p:nvCxnSpPr>
        <p:spPr bwMode="auto">
          <a:xfrm flipV="1">
            <a:off x="3072730" y="2288605"/>
            <a:ext cx="798893" cy="28397"/>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83" name="Straight Arrow Connector 82"/>
          <p:cNvCxnSpPr/>
          <p:nvPr/>
        </p:nvCxnSpPr>
        <p:spPr bwMode="auto">
          <a:xfrm>
            <a:off x="3871622" y="2288603"/>
            <a:ext cx="27951" cy="2543513"/>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03" name="Rounded Rectangle 102"/>
          <p:cNvSpPr/>
          <p:nvPr/>
        </p:nvSpPr>
        <p:spPr bwMode="auto">
          <a:xfrm>
            <a:off x="3528927" y="4844783"/>
            <a:ext cx="945813" cy="43915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IN" sz="1400" dirty="0" smtClean="0">
                <a:solidFill>
                  <a:schemeClr val="tx1"/>
                </a:solidFill>
                <a:latin typeface="Tahoma" pitchFamily="34" charset="0"/>
              </a:rPr>
              <a:t>Non Res</a:t>
            </a:r>
            <a:endParaRPr kumimoji="0" lang="en-IN" sz="1400" b="0" i="0" u="none" strike="noStrike" cap="none" normalizeH="0" baseline="0" dirty="0" smtClean="0">
              <a:ln>
                <a:noFill/>
              </a:ln>
              <a:solidFill>
                <a:schemeClr val="tx1"/>
              </a:solidFill>
              <a:effectLst/>
              <a:latin typeface="Tahoma" pitchFamily="34" charset="0"/>
            </a:endParaRPr>
          </a:p>
        </p:txBody>
      </p:sp>
      <p:sp>
        <p:nvSpPr>
          <p:cNvPr id="110" name="TextBox 109"/>
          <p:cNvSpPr txBox="1"/>
          <p:nvPr/>
        </p:nvSpPr>
        <p:spPr>
          <a:xfrm>
            <a:off x="8519024" y="4005191"/>
            <a:ext cx="545432" cy="307777"/>
          </a:xfrm>
          <a:prstGeom prst="rect">
            <a:avLst/>
          </a:prstGeom>
          <a:noFill/>
        </p:spPr>
        <p:txBody>
          <a:bodyPr wrap="square" rtlCol="0">
            <a:spAutoFit/>
          </a:bodyPr>
          <a:lstStyle/>
          <a:p>
            <a:r>
              <a:rPr lang="en-IN" sz="1400" dirty="0" smtClean="0">
                <a:solidFill>
                  <a:srgbClr val="FF0000"/>
                </a:solidFill>
              </a:rPr>
              <a:t>No</a:t>
            </a:r>
            <a:endParaRPr lang="en-IN" sz="1400" dirty="0">
              <a:solidFill>
                <a:srgbClr val="FF0000"/>
              </a:solidFill>
            </a:endParaRPr>
          </a:p>
        </p:txBody>
      </p:sp>
      <p:sp>
        <p:nvSpPr>
          <p:cNvPr id="111" name="TextBox 110"/>
          <p:cNvSpPr txBox="1"/>
          <p:nvPr/>
        </p:nvSpPr>
        <p:spPr>
          <a:xfrm>
            <a:off x="3184223" y="1991027"/>
            <a:ext cx="545432" cy="307777"/>
          </a:xfrm>
          <a:prstGeom prst="rect">
            <a:avLst/>
          </a:prstGeom>
          <a:noFill/>
        </p:spPr>
        <p:txBody>
          <a:bodyPr wrap="square" rtlCol="0">
            <a:spAutoFit/>
          </a:bodyPr>
          <a:lstStyle/>
          <a:p>
            <a:r>
              <a:rPr lang="en-IN" sz="1400" dirty="0" smtClean="0">
                <a:solidFill>
                  <a:srgbClr val="FF0000"/>
                </a:solidFill>
              </a:rPr>
              <a:t>No</a:t>
            </a:r>
            <a:endParaRPr lang="en-IN" sz="1400" dirty="0">
              <a:solidFill>
                <a:srgbClr val="FF0000"/>
              </a:solidFill>
            </a:endParaRPr>
          </a:p>
        </p:txBody>
      </p:sp>
      <p:cxnSp>
        <p:nvCxnSpPr>
          <p:cNvPr id="109" name="Straight Arrow Connector 108"/>
          <p:cNvCxnSpPr>
            <a:stCxn id="38" idx="3"/>
            <a:endCxn id="103" idx="1"/>
          </p:cNvCxnSpPr>
          <p:nvPr/>
        </p:nvCxnSpPr>
        <p:spPr bwMode="auto">
          <a:xfrm>
            <a:off x="2859092" y="5008221"/>
            <a:ext cx="669835" cy="56138"/>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16" name="Rounded Rectangle 115"/>
          <p:cNvSpPr/>
          <p:nvPr/>
        </p:nvSpPr>
        <p:spPr bwMode="auto">
          <a:xfrm>
            <a:off x="4921945" y="5450333"/>
            <a:ext cx="1875265" cy="352209"/>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IN" sz="1400" dirty="0" smtClean="0">
                <a:solidFill>
                  <a:schemeClr val="tx1"/>
                </a:solidFill>
                <a:latin typeface="Tahoma" pitchFamily="34" charset="0"/>
              </a:rPr>
              <a:t>Income &gt; 15 lakhs</a:t>
            </a:r>
            <a:endParaRPr kumimoji="0" lang="en-IN" sz="1400" b="0" i="0" u="none" strike="noStrike" cap="none" normalizeH="0" baseline="0" dirty="0" smtClean="0">
              <a:ln>
                <a:noFill/>
              </a:ln>
              <a:solidFill>
                <a:schemeClr val="tx1"/>
              </a:solidFill>
              <a:effectLst/>
              <a:latin typeface="Tahoma" pitchFamily="34" charset="0"/>
            </a:endParaRPr>
          </a:p>
        </p:txBody>
      </p:sp>
      <p:cxnSp>
        <p:nvCxnSpPr>
          <p:cNvPr id="114" name="Straight Arrow Connector 113"/>
          <p:cNvCxnSpPr>
            <a:stCxn id="11" idx="2"/>
          </p:cNvCxnSpPr>
          <p:nvPr/>
        </p:nvCxnSpPr>
        <p:spPr bwMode="auto">
          <a:xfrm>
            <a:off x="5676902" y="2513432"/>
            <a:ext cx="77031" cy="2331353"/>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19" name="Straight Arrow Connector 118"/>
          <p:cNvCxnSpPr/>
          <p:nvPr/>
        </p:nvCxnSpPr>
        <p:spPr bwMode="auto">
          <a:xfrm>
            <a:off x="5780501" y="5229438"/>
            <a:ext cx="6683" cy="23328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20" name="Rounded Rectangle 119"/>
          <p:cNvSpPr/>
          <p:nvPr/>
        </p:nvSpPr>
        <p:spPr bwMode="auto">
          <a:xfrm>
            <a:off x="9438769" y="2814665"/>
            <a:ext cx="1776667" cy="437230"/>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IN" sz="1400" b="0" i="0" u="none" strike="noStrike" cap="none" normalizeH="0" baseline="0" dirty="0" smtClean="0">
                <a:ln>
                  <a:noFill/>
                </a:ln>
                <a:solidFill>
                  <a:schemeClr val="tx1"/>
                </a:solidFill>
                <a:effectLst/>
                <a:latin typeface="Tahoma" pitchFamily="34" charset="0"/>
              </a:rPr>
              <a:t>Resident (R)</a:t>
            </a:r>
          </a:p>
        </p:txBody>
      </p:sp>
      <p:sp>
        <p:nvSpPr>
          <p:cNvPr id="121" name="Rounded Rectangle 120"/>
          <p:cNvSpPr/>
          <p:nvPr/>
        </p:nvSpPr>
        <p:spPr bwMode="auto">
          <a:xfrm>
            <a:off x="9064456" y="3894612"/>
            <a:ext cx="2509253" cy="83671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IN" sz="1400" dirty="0" smtClean="0">
                <a:solidFill>
                  <a:schemeClr val="tx1"/>
                </a:solidFill>
                <a:latin typeface="Tahoma" pitchFamily="34" charset="0"/>
              </a:rPr>
              <a:t>NR for 9/10yrs or stay</a:t>
            </a:r>
          </a:p>
          <a:p>
            <a:pPr marL="0" marR="0" indent="0" algn="ctr" defTabSz="914400" rtl="0" eaLnBrk="1" fontAlgn="base" latinLnBrk="0" hangingPunct="1">
              <a:lnSpc>
                <a:spcPct val="100000"/>
              </a:lnSpc>
              <a:spcBef>
                <a:spcPct val="0"/>
              </a:spcBef>
              <a:spcAft>
                <a:spcPct val="0"/>
              </a:spcAft>
              <a:buClrTx/>
              <a:buSzTx/>
              <a:buFontTx/>
              <a:buNone/>
              <a:tabLst/>
            </a:pPr>
            <a:r>
              <a:rPr lang="en-IN" sz="1400" dirty="0" smtClean="0">
                <a:solidFill>
                  <a:schemeClr val="tx1"/>
                </a:solidFill>
                <a:latin typeface="Tahoma" pitchFamily="34" charset="0"/>
              </a:rPr>
              <a:t>In India for ≤ 729 days in 7 </a:t>
            </a:r>
          </a:p>
          <a:p>
            <a:pPr marL="0" marR="0" indent="0" algn="ctr" defTabSz="914400" rtl="0" eaLnBrk="1" fontAlgn="base" latinLnBrk="0" hangingPunct="1">
              <a:lnSpc>
                <a:spcPct val="100000"/>
              </a:lnSpc>
              <a:spcBef>
                <a:spcPct val="0"/>
              </a:spcBef>
              <a:spcAft>
                <a:spcPct val="0"/>
              </a:spcAft>
              <a:buClrTx/>
              <a:buSzTx/>
              <a:buFontTx/>
              <a:buNone/>
              <a:tabLst/>
            </a:pPr>
            <a:r>
              <a:rPr lang="en-IN" sz="1400" dirty="0" smtClean="0">
                <a:solidFill>
                  <a:schemeClr val="tx1"/>
                </a:solidFill>
                <a:latin typeface="Tahoma" pitchFamily="34" charset="0"/>
              </a:rPr>
              <a:t>Pre FY?</a:t>
            </a:r>
          </a:p>
          <a:p>
            <a:pPr marL="0" marR="0" indent="0" algn="ctr" defTabSz="914400" rtl="0" eaLnBrk="1" fontAlgn="base" latinLnBrk="0" hangingPunct="1">
              <a:lnSpc>
                <a:spcPct val="100000"/>
              </a:lnSpc>
              <a:spcBef>
                <a:spcPct val="0"/>
              </a:spcBef>
              <a:spcAft>
                <a:spcPct val="0"/>
              </a:spcAft>
              <a:buClrTx/>
              <a:buSzTx/>
              <a:buFontTx/>
              <a:buNone/>
              <a:tabLst/>
            </a:pPr>
            <a:endParaRPr kumimoji="0" lang="en-IN" sz="1400" b="0" i="0" u="none" strike="noStrike" cap="none" normalizeH="0" baseline="0" dirty="0" smtClean="0">
              <a:ln>
                <a:noFill/>
              </a:ln>
              <a:solidFill>
                <a:schemeClr val="tx1"/>
              </a:solidFill>
              <a:effectLst/>
              <a:latin typeface="Tahoma" pitchFamily="34" charset="0"/>
            </a:endParaRPr>
          </a:p>
        </p:txBody>
      </p:sp>
      <p:cxnSp>
        <p:nvCxnSpPr>
          <p:cNvPr id="122" name="Straight Arrow Connector 121"/>
          <p:cNvCxnSpPr/>
          <p:nvPr/>
        </p:nvCxnSpPr>
        <p:spPr bwMode="auto">
          <a:xfrm>
            <a:off x="10295691" y="3225904"/>
            <a:ext cx="0" cy="655990"/>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24" name="Rounded Rectangle 123"/>
          <p:cNvSpPr/>
          <p:nvPr/>
        </p:nvSpPr>
        <p:spPr bwMode="auto">
          <a:xfrm>
            <a:off x="7387552" y="4093392"/>
            <a:ext cx="945813" cy="439152"/>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IN" sz="1400" dirty="0" smtClean="0">
                <a:solidFill>
                  <a:schemeClr val="tx1"/>
                </a:solidFill>
                <a:latin typeface="Tahoma" pitchFamily="34" charset="0"/>
              </a:rPr>
              <a:t>ROR</a:t>
            </a:r>
            <a:endParaRPr kumimoji="0" lang="en-IN" sz="1400" b="0" i="0" u="none" strike="noStrike" cap="none" normalizeH="0" baseline="0" dirty="0" smtClean="0">
              <a:ln>
                <a:noFill/>
              </a:ln>
              <a:solidFill>
                <a:schemeClr val="tx1"/>
              </a:solidFill>
              <a:effectLst/>
              <a:latin typeface="Tahoma" pitchFamily="34" charset="0"/>
            </a:endParaRPr>
          </a:p>
        </p:txBody>
      </p:sp>
      <p:cxnSp>
        <p:nvCxnSpPr>
          <p:cNvPr id="118" name="Straight Arrow Connector 117"/>
          <p:cNvCxnSpPr>
            <a:stCxn id="121" idx="1"/>
          </p:cNvCxnSpPr>
          <p:nvPr/>
        </p:nvCxnSpPr>
        <p:spPr bwMode="auto">
          <a:xfrm flipH="1">
            <a:off x="8309812" y="4312968"/>
            <a:ext cx="754645" cy="0"/>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27" name="TextBox 126"/>
          <p:cNvSpPr txBox="1"/>
          <p:nvPr/>
        </p:nvSpPr>
        <p:spPr>
          <a:xfrm>
            <a:off x="2969507" y="4678229"/>
            <a:ext cx="545432" cy="307777"/>
          </a:xfrm>
          <a:prstGeom prst="rect">
            <a:avLst/>
          </a:prstGeom>
          <a:noFill/>
        </p:spPr>
        <p:txBody>
          <a:bodyPr wrap="square" rtlCol="0">
            <a:spAutoFit/>
          </a:bodyPr>
          <a:lstStyle/>
          <a:p>
            <a:r>
              <a:rPr lang="en-IN" sz="1400" dirty="0" smtClean="0">
                <a:solidFill>
                  <a:srgbClr val="FF0000"/>
                </a:solidFill>
              </a:rPr>
              <a:t>No</a:t>
            </a:r>
            <a:endParaRPr lang="en-IN" sz="1400" dirty="0">
              <a:solidFill>
                <a:srgbClr val="FF0000"/>
              </a:solidFill>
            </a:endParaRPr>
          </a:p>
        </p:txBody>
      </p:sp>
      <p:cxnSp>
        <p:nvCxnSpPr>
          <p:cNvPr id="128" name="Straight Arrow Connector 127"/>
          <p:cNvCxnSpPr/>
          <p:nvPr/>
        </p:nvCxnSpPr>
        <p:spPr bwMode="auto">
          <a:xfrm>
            <a:off x="10319084" y="4731324"/>
            <a:ext cx="8019" cy="1333418"/>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30" name="Straight Arrow Connector 129"/>
          <p:cNvCxnSpPr/>
          <p:nvPr/>
        </p:nvCxnSpPr>
        <p:spPr bwMode="auto">
          <a:xfrm>
            <a:off x="5787185" y="5805613"/>
            <a:ext cx="6683" cy="23328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cxnSp>
        <p:nvCxnSpPr>
          <p:cNvPr id="131" name="Straight Arrow Connector 130"/>
          <p:cNvCxnSpPr/>
          <p:nvPr/>
        </p:nvCxnSpPr>
        <p:spPr bwMode="auto">
          <a:xfrm>
            <a:off x="1810084" y="5805228"/>
            <a:ext cx="6683" cy="23328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25" name="Rounded Rectangle 124"/>
          <p:cNvSpPr/>
          <p:nvPr/>
        </p:nvSpPr>
        <p:spPr bwMode="auto">
          <a:xfrm>
            <a:off x="1219201" y="6068167"/>
            <a:ext cx="9801727" cy="422979"/>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IN" sz="2000" dirty="0" smtClean="0">
                <a:solidFill>
                  <a:schemeClr val="tx1"/>
                </a:solidFill>
                <a:latin typeface="Tahoma" pitchFamily="34" charset="0"/>
              </a:rPr>
              <a:t>RNOR</a:t>
            </a:r>
            <a:endParaRPr kumimoji="0" lang="en-IN" sz="2000" b="0" i="0" u="none" strike="noStrike" cap="none" normalizeH="0" baseline="0" dirty="0" smtClean="0">
              <a:ln>
                <a:noFill/>
              </a:ln>
              <a:solidFill>
                <a:schemeClr val="tx1"/>
              </a:solidFill>
              <a:effectLst/>
              <a:latin typeface="Tahoma" pitchFamily="34" charset="0"/>
            </a:endParaRPr>
          </a:p>
        </p:txBody>
      </p:sp>
      <p:sp>
        <p:nvSpPr>
          <p:cNvPr id="134" name="TextBox 133"/>
          <p:cNvSpPr txBox="1"/>
          <p:nvPr/>
        </p:nvSpPr>
        <p:spPr>
          <a:xfrm>
            <a:off x="10371219" y="5301817"/>
            <a:ext cx="545432" cy="307777"/>
          </a:xfrm>
          <a:prstGeom prst="rect">
            <a:avLst/>
          </a:prstGeom>
          <a:noFill/>
        </p:spPr>
        <p:txBody>
          <a:bodyPr wrap="square" rtlCol="0">
            <a:spAutoFit/>
          </a:bodyPr>
          <a:lstStyle/>
          <a:p>
            <a:r>
              <a:rPr lang="en-IN" sz="1400" dirty="0" smtClean="0">
                <a:solidFill>
                  <a:srgbClr val="FF0000"/>
                </a:solidFill>
              </a:rPr>
              <a:t>Yes</a:t>
            </a:r>
            <a:endParaRPr lang="en-IN" sz="1400" dirty="0">
              <a:solidFill>
                <a:srgbClr val="FF0000"/>
              </a:solidFill>
            </a:endParaRPr>
          </a:p>
        </p:txBody>
      </p:sp>
      <p:cxnSp>
        <p:nvCxnSpPr>
          <p:cNvPr id="135" name="Straight Arrow Connector 134"/>
          <p:cNvCxnSpPr/>
          <p:nvPr/>
        </p:nvCxnSpPr>
        <p:spPr bwMode="auto">
          <a:xfrm flipH="1">
            <a:off x="4513955" y="5065643"/>
            <a:ext cx="351564" cy="4213"/>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43" name="TextBox 142"/>
          <p:cNvSpPr txBox="1"/>
          <p:nvPr/>
        </p:nvSpPr>
        <p:spPr>
          <a:xfrm>
            <a:off x="4429427" y="4731325"/>
            <a:ext cx="545432" cy="307777"/>
          </a:xfrm>
          <a:prstGeom prst="rect">
            <a:avLst/>
          </a:prstGeom>
          <a:noFill/>
        </p:spPr>
        <p:txBody>
          <a:bodyPr wrap="square" rtlCol="0">
            <a:spAutoFit/>
          </a:bodyPr>
          <a:lstStyle/>
          <a:p>
            <a:r>
              <a:rPr lang="en-IN" sz="1400" dirty="0" smtClean="0">
                <a:solidFill>
                  <a:srgbClr val="FF0000"/>
                </a:solidFill>
              </a:rPr>
              <a:t>Yes</a:t>
            </a:r>
            <a:endParaRPr lang="en-IN" sz="1400" dirty="0">
              <a:solidFill>
                <a:srgbClr val="FF0000"/>
              </a:solidFill>
            </a:endParaRPr>
          </a:p>
        </p:txBody>
      </p:sp>
      <p:sp>
        <p:nvSpPr>
          <p:cNvPr id="144" name="TextBox 143"/>
          <p:cNvSpPr txBox="1"/>
          <p:nvPr/>
        </p:nvSpPr>
        <p:spPr>
          <a:xfrm>
            <a:off x="1890963" y="5765600"/>
            <a:ext cx="545432" cy="307777"/>
          </a:xfrm>
          <a:prstGeom prst="rect">
            <a:avLst/>
          </a:prstGeom>
          <a:noFill/>
        </p:spPr>
        <p:txBody>
          <a:bodyPr wrap="square" rtlCol="0">
            <a:spAutoFit/>
          </a:bodyPr>
          <a:lstStyle/>
          <a:p>
            <a:r>
              <a:rPr lang="en-IN" sz="1400" dirty="0" smtClean="0">
                <a:solidFill>
                  <a:srgbClr val="FF0000"/>
                </a:solidFill>
              </a:rPr>
              <a:t>Yes</a:t>
            </a:r>
            <a:endParaRPr lang="en-IN" sz="1400" dirty="0">
              <a:solidFill>
                <a:srgbClr val="FF0000"/>
              </a:solidFill>
            </a:endParaRPr>
          </a:p>
        </p:txBody>
      </p:sp>
      <p:cxnSp>
        <p:nvCxnSpPr>
          <p:cNvPr id="8203" name="Straight Arrow Connector 8202"/>
          <p:cNvCxnSpPr>
            <a:stCxn id="90" idx="3"/>
          </p:cNvCxnSpPr>
          <p:nvPr/>
        </p:nvCxnSpPr>
        <p:spPr bwMode="auto">
          <a:xfrm flipV="1">
            <a:off x="2845810" y="5298857"/>
            <a:ext cx="883845" cy="31413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
        <p:nvSpPr>
          <p:cNvPr id="148" name="TextBox 147"/>
          <p:cNvSpPr txBox="1"/>
          <p:nvPr/>
        </p:nvSpPr>
        <p:spPr>
          <a:xfrm>
            <a:off x="3136816" y="5436888"/>
            <a:ext cx="545432" cy="307777"/>
          </a:xfrm>
          <a:prstGeom prst="rect">
            <a:avLst/>
          </a:prstGeom>
          <a:noFill/>
        </p:spPr>
        <p:txBody>
          <a:bodyPr wrap="square" rtlCol="0">
            <a:spAutoFit/>
          </a:bodyPr>
          <a:lstStyle/>
          <a:p>
            <a:r>
              <a:rPr lang="en-IN" sz="1400" dirty="0" smtClean="0">
                <a:solidFill>
                  <a:srgbClr val="FF0000"/>
                </a:solidFill>
              </a:rPr>
              <a:t>No</a:t>
            </a:r>
            <a:endParaRPr lang="en-IN" sz="1400" dirty="0">
              <a:solidFill>
                <a:srgbClr val="FF0000"/>
              </a:solidFill>
            </a:endParaRPr>
          </a:p>
        </p:txBody>
      </p:sp>
      <p:sp>
        <p:nvSpPr>
          <p:cNvPr id="64" name="TextBox 63"/>
          <p:cNvSpPr txBox="1"/>
          <p:nvPr/>
        </p:nvSpPr>
        <p:spPr>
          <a:xfrm>
            <a:off x="5922541" y="5203548"/>
            <a:ext cx="545432" cy="307777"/>
          </a:xfrm>
          <a:prstGeom prst="rect">
            <a:avLst/>
          </a:prstGeom>
          <a:noFill/>
        </p:spPr>
        <p:txBody>
          <a:bodyPr wrap="square" rtlCol="0">
            <a:spAutoFit/>
          </a:bodyPr>
          <a:lstStyle/>
          <a:p>
            <a:r>
              <a:rPr lang="en-IN" sz="1400" dirty="0" smtClean="0">
                <a:solidFill>
                  <a:srgbClr val="FF0000"/>
                </a:solidFill>
              </a:rPr>
              <a:t>No</a:t>
            </a:r>
            <a:endParaRPr lang="en-IN" sz="1400" dirty="0">
              <a:solidFill>
                <a:srgbClr val="FF0000"/>
              </a:solidFill>
            </a:endParaRPr>
          </a:p>
        </p:txBody>
      </p:sp>
      <p:sp>
        <p:nvSpPr>
          <p:cNvPr id="2" name="Footer Placeholder 1"/>
          <p:cNvSpPr>
            <a:spLocks noGrp="1"/>
          </p:cNvSpPr>
          <p:nvPr>
            <p:ph type="ftr" sz="quarter" idx="11"/>
          </p:nvPr>
        </p:nvSpPr>
        <p:spPr>
          <a:xfrm>
            <a:off x="4620127" y="6358170"/>
            <a:ext cx="3860800" cy="457200"/>
          </a:xfrm>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42368615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xfrm>
            <a:off x="1549400" y="6380118"/>
            <a:ext cx="2540000" cy="457200"/>
          </a:xfrm>
        </p:spPr>
        <p:txBody>
          <a:bodyPr/>
          <a:lstStyle/>
          <a:p>
            <a:pPr>
              <a:defRPr/>
            </a:pPr>
            <a:r>
              <a:rPr lang="en-US" smtClean="0"/>
              <a:t>21 April, 2020</a:t>
            </a:r>
            <a:endParaRPr lang="en-US" dirty="0"/>
          </a:p>
        </p:txBody>
      </p:sp>
      <p:sp>
        <p:nvSpPr>
          <p:cNvPr id="23556" name="Slide Number Placeholder 5"/>
          <p:cNvSpPr>
            <a:spLocks noGrp="1"/>
          </p:cNvSpPr>
          <p:nvPr>
            <p:ph type="sldNum" sz="quarter" idx="12"/>
          </p:nvPr>
        </p:nvSpPr>
        <p:spPr>
          <a:xfrm>
            <a:off x="9389533" y="6380118"/>
            <a:ext cx="2540000" cy="457200"/>
          </a:xfrm>
        </p:spPr>
        <p:txBody>
          <a:bodyPr/>
          <a:lstStyle/>
          <a:p>
            <a:pPr>
              <a:defRPr/>
            </a:pPr>
            <a:fld id="{E5C9934F-D6AA-4907-95DB-5C2931F8DCDB}" type="slidenum">
              <a:rPr lang="en-US" smtClean="0"/>
              <a:pPr>
                <a:defRPr/>
              </a:pPr>
              <a:t>43</a:t>
            </a:fld>
            <a:endParaRPr lang="en-US" dirty="0"/>
          </a:p>
        </p:txBody>
      </p:sp>
      <p:sp>
        <p:nvSpPr>
          <p:cNvPr id="24581" name="Rectangle 2"/>
          <p:cNvSpPr>
            <a:spLocks noGrp="1" noChangeArrowheads="1"/>
          </p:cNvSpPr>
          <p:nvPr>
            <p:ph type="title"/>
          </p:nvPr>
        </p:nvSpPr>
        <p:spPr>
          <a:xfrm>
            <a:off x="2674940" y="214316"/>
            <a:ext cx="7793037" cy="852487"/>
          </a:xfrm>
        </p:spPr>
        <p:txBody>
          <a:bodyPr/>
          <a:lstStyle/>
          <a:p>
            <a:pPr algn="ctr" eaLnBrk="1" hangingPunct="1"/>
            <a:r>
              <a:rPr lang="en-US" sz="3200" dirty="0"/>
              <a:t>Case study – I</a:t>
            </a:r>
          </a:p>
        </p:txBody>
      </p:sp>
      <p:sp>
        <p:nvSpPr>
          <p:cNvPr id="24582" name="Rectangle 3"/>
          <p:cNvSpPr>
            <a:spLocks noGrp="1" noChangeArrowheads="1"/>
          </p:cNvSpPr>
          <p:nvPr>
            <p:ph type="body" idx="1"/>
          </p:nvPr>
        </p:nvSpPr>
        <p:spPr>
          <a:xfrm>
            <a:off x="1993441" y="1214438"/>
            <a:ext cx="9156033" cy="5257800"/>
          </a:xfrm>
        </p:spPr>
        <p:txBody>
          <a:bodyPr/>
          <a:lstStyle/>
          <a:p>
            <a:pPr>
              <a:buFont typeface="Wingdings" pitchFamily="2" charset="2"/>
              <a:buNone/>
              <a:defRPr/>
            </a:pPr>
            <a:r>
              <a:rPr lang="en-US" sz="1400" dirty="0"/>
              <a:t>     </a:t>
            </a:r>
            <a:r>
              <a:rPr lang="en-US" sz="1500" dirty="0"/>
              <a:t> Thus </a:t>
            </a:r>
            <a:r>
              <a:rPr lang="en-US" sz="1500" dirty="0" smtClean="0"/>
              <a:t>if </a:t>
            </a:r>
            <a:r>
              <a:rPr lang="en-US" sz="1500" dirty="0" err="1" smtClean="0"/>
              <a:t>Mr</a:t>
            </a:r>
            <a:r>
              <a:rPr lang="en-US" sz="1500" dirty="0" smtClean="0"/>
              <a:t> Lewis leaves </a:t>
            </a:r>
            <a:r>
              <a:rPr lang="en-US" sz="1500" dirty="0"/>
              <a:t>India before 28</a:t>
            </a:r>
            <a:r>
              <a:rPr lang="en-US" sz="1500" baseline="30000" dirty="0"/>
              <a:t>th</a:t>
            </a:r>
            <a:r>
              <a:rPr lang="en-US" sz="1500" dirty="0"/>
              <a:t> </a:t>
            </a:r>
            <a:r>
              <a:rPr lang="en-US" sz="1500" dirty="0" smtClean="0"/>
              <a:t>September, the position will be different</a:t>
            </a:r>
          </a:p>
          <a:p>
            <a:pPr marL="0" indent="0">
              <a:buSzPct val="120000"/>
              <a:buFont typeface="Wingdings" panose="05000000000000000000" pitchFamily="2" charset="2"/>
              <a:buChar char="§"/>
              <a:defRPr/>
            </a:pPr>
            <a:r>
              <a:rPr lang="en-US" sz="1500" dirty="0"/>
              <a:t> </a:t>
            </a:r>
            <a:r>
              <a:rPr lang="en-US" sz="1500" dirty="0" smtClean="0"/>
              <a:t>    Incase of Total Income in India exceeding INR 15 lakhs:</a:t>
            </a:r>
          </a:p>
          <a:p>
            <a:pPr marL="400050" indent="-400050">
              <a:buClrTx/>
              <a:buSzPct val="120000"/>
              <a:buFont typeface="+mj-lt"/>
              <a:buAutoNum type="romanLcPeriod"/>
              <a:defRPr/>
            </a:pPr>
            <a:r>
              <a:rPr lang="en-US" sz="1500" dirty="0"/>
              <a:t>I</a:t>
            </a:r>
            <a:r>
              <a:rPr lang="en-US" sz="1500" dirty="0" smtClean="0"/>
              <a:t>f person stays more than 119 days, he will be treated as resident</a:t>
            </a:r>
          </a:p>
          <a:p>
            <a:pPr marL="400050" indent="-400050">
              <a:buClrTx/>
              <a:buSzPct val="120000"/>
              <a:buFont typeface="+mj-lt"/>
              <a:buAutoNum type="romanLcPeriod"/>
              <a:defRPr/>
            </a:pPr>
            <a:r>
              <a:rPr lang="en-US" sz="1500" dirty="0" smtClean="0"/>
              <a:t>If he is not a tax resident in any other country he will be a resident of India regardless of his stay in India</a:t>
            </a:r>
            <a:endParaRPr lang="en-US" sz="1500" dirty="0"/>
          </a:p>
          <a:p>
            <a:pPr>
              <a:buFont typeface="Wingdings" pitchFamily="2" charset="2"/>
              <a:buNone/>
              <a:defRPr/>
            </a:pPr>
            <a:r>
              <a:rPr lang="en-US" sz="1500" b="1" u="sng" dirty="0" smtClean="0"/>
              <a:t>Discussion</a:t>
            </a:r>
            <a:r>
              <a:rPr lang="en-US" sz="1500" b="1" u="sng" dirty="0"/>
              <a:t>:</a:t>
            </a:r>
            <a:endParaRPr lang="en-US" sz="1500" b="1" dirty="0"/>
          </a:p>
          <a:p>
            <a:pPr marL="400050" indent="-400050">
              <a:buNone/>
              <a:defRPr/>
            </a:pPr>
            <a:r>
              <a:rPr lang="en-US" sz="1500" dirty="0"/>
              <a:t>       Q.1Advise on residential status under given option to Mr. Lewis under FEMA</a:t>
            </a:r>
          </a:p>
          <a:p>
            <a:pPr marL="400050" indent="-400050">
              <a:buNone/>
              <a:defRPr/>
            </a:pPr>
            <a:r>
              <a:rPr lang="en-US" sz="1500" dirty="0"/>
              <a:t>       i)To relocate the employment of Mr. Lewis to U.K.</a:t>
            </a:r>
          </a:p>
          <a:p>
            <a:pPr marL="400050" indent="-400050">
              <a:buNone/>
              <a:defRPr/>
            </a:pPr>
            <a:r>
              <a:rPr lang="en-US" sz="1500" dirty="0"/>
              <a:t>               </a:t>
            </a:r>
            <a:r>
              <a:rPr lang="en-US" sz="1500" b="1" dirty="0"/>
              <a:t>Mr .Lewis can do so but it is a burden on him to establish that he has gone abroad  for the purposes of his employment however he may be Resident under ITA 1961.</a:t>
            </a:r>
          </a:p>
          <a:p>
            <a:pPr>
              <a:buFont typeface="Wingdings" pitchFamily="2" charset="2"/>
              <a:buNone/>
              <a:defRPr/>
            </a:pPr>
            <a:r>
              <a:rPr lang="en-US" sz="1500" dirty="0"/>
              <a:t>       ii)To request Mr. Lewis to look after operations in India &amp; U.K., simultaneously with dual Employment </a:t>
            </a:r>
          </a:p>
          <a:p>
            <a:pPr>
              <a:buFont typeface="Wingdings" pitchFamily="2" charset="2"/>
              <a:buNone/>
              <a:defRPr/>
            </a:pPr>
            <a:r>
              <a:rPr lang="en-US" sz="1500" dirty="0"/>
              <a:t>                </a:t>
            </a:r>
            <a:r>
              <a:rPr lang="en-US" sz="1500" b="1" dirty="0"/>
              <a:t>Mr.Lewis can do so with a designation as Group MD,  employed with a Company where Head office Function is located outside India say </a:t>
            </a:r>
            <a:r>
              <a:rPr lang="en-US" sz="1500" b="1" dirty="0" smtClean="0"/>
              <a:t>UK/Jersey</a:t>
            </a:r>
            <a:r>
              <a:rPr lang="en-US" sz="1500" b="1" dirty="0"/>
              <a:t>. Mr.Lewis could be Resident or a Non Resident depending upon his stay/visit  in India.</a:t>
            </a:r>
          </a:p>
          <a:p>
            <a:pPr>
              <a:buFont typeface="Wingdings" pitchFamily="2" charset="2"/>
              <a:buNone/>
              <a:defRPr/>
            </a:pPr>
            <a:r>
              <a:rPr lang="en-US" sz="1500" dirty="0" smtClean="0"/>
              <a:t>      iii)To </a:t>
            </a:r>
            <a:r>
              <a:rPr lang="en-US" sz="1500" dirty="0"/>
              <a:t>relocate the employment of Mr. Lewis to U.K. and request him to travel to India from time to time for Indian operations/overseas operations</a:t>
            </a:r>
          </a:p>
          <a:p>
            <a:pPr>
              <a:buFont typeface="Wingdings" pitchFamily="2" charset="2"/>
              <a:buNone/>
              <a:defRPr/>
            </a:pPr>
            <a:r>
              <a:rPr lang="en-US" sz="1500" b="1" dirty="0"/>
              <a:t>       </a:t>
            </a:r>
            <a:r>
              <a:rPr lang="en-US" sz="1500" b="1" dirty="0" smtClean="0"/>
              <a:t>As </a:t>
            </a:r>
            <a:r>
              <a:rPr lang="en-US" sz="1500" b="1" dirty="0"/>
              <a:t>discussed Mr.Lewis  will be person resident outside India as he goes out of India for </a:t>
            </a:r>
            <a:r>
              <a:rPr lang="en-US" sz="1500" b="1" dirty="0" smtClean="0"/>
              <a:t>employment.</a:t>
            </a:r>
            <a:endParaRPr lang="en-US" sz="1500" b="1" dirty="0"/>
          </a:p>
          <a:p>
            <a:pPr>
              <a:buFont typeface="Wingdings" pitchFamily="2" charset="2"/>
              <a:buNone/>
              <a:defRPr/>
            </a:pPr>
            <a:r>
              <a:rPr lang="en-US" sz="1500" b="1" dirty="0"/>
              <a:t>    </a:t>
            </a:r>
            <a:r>
              <a:rPr lang="en-US" sz="1500" b="1" dirty="0" smtClean="0"/>
              <a:t>   </a:t>
            </a:r>
            <a:endParaRPr lang="en-US" sz="1500" dirty="0"/>
          </a:p>
          <a:p>
            <a:pPr>
              <a:buFont typeface="Wingdings" pitchFamily="2" charset="2"/>
              <a:buNone/>
              <a:defRPr/>
            </a:pPr>
            <a:endParaRPr lang="en-US" sz="1500" dirty="0"/>
          </a:p>
          <a:p>
            <a:pPr>
              <a:buFont typeface="Wingdings" pitchFamily="2" charset="2"/>
              <a:buNone/>
              <a:defRPr/>
            </a:pPr>
            <a:r>
              <a:rPr lang="en-US" sz="1500" dirty="0"/>
              <a:t>       </a:t>
            </a: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p:txBody>
          <a:bodyPr/>
          <a:lstStyle/>
          <a:p>
            <a:pPr>
              <a:defRPr/>
            </a:pPr>
            <a:r>
              <a:rPr lang="en-US" smtClean="0"/>
              <a:t>21 April, 2020</a:t>
            </a:r>
            <a:endParaRPr lang="en-US" dirty="0"/>
          </a:p>
        </p:txBody>
      </p:sp>
      <p:sp>
        <p:nvSpPr>
          <p:cNvPr id="17412" name="Slide Number Placeholder 5"/>
          <p:cNvSpPr>
            <a:spLocks noGrp="1"/>
          </p:cNvSpPr>
          <p:nvPr>
            <p:ph type="sldNum" sz="quarter" idx="12"/>
          </p:nvPr>
        </p:nvSpPr>
        <p:spPr/>
        <p:txBody>
          <a:bodyPr/>
          <a:lstStyle/>
          <a:p>
            <a:pPr>
              <a:defRPr/>
            </a:pPr>
            <a:fld id="{A0DD5F2C-9CA9-4D7D-BE1F-0B6859B415EF}" type="slidenum">
              <a:rPr lang="en-US" smtClean="0"/>
              <a:pPr>
                <a:defRPr/>
              </a:pPr>
              <a:t>44</a:t>
            </a:fld>
            <a:endParaRPr lang="en-US" dirty="0"/>
          </a:p>
        </p:txBody>
      </p:sp>
      <p:sp>
        <p:nvSpPr>
          <p:cNvPr id="25605" name="Rectangle 2"/>
          <p:cNvSpPr>
            <a:spLocks noGrp="1" noChangeArrowheads="1"/>
          </p:cNvSpPr>
          <p:nvPr>
            <p:ph type="title"/>
          </p:nvPr>
        </p:nvSpPr>
        <p:spPr>
          <a:xfrm>
            <a:off x="2674940" y="214316"/>
            <a:ext cx="7793037" cy="852487"/>
          </a:xfrm>
        </p:spPr>
        <p:txBody>
          <a:bodyPr/>
          <a:lstStyle/>
          <a:p>
            <a:pPr algn="ctr" eaLnBrk="1" hangingPunct="1"/>
            <a:r>
              <a:rPr lang="en-US" sz="3200" dirty="0"/>
              <a:t>Case study –I</a:t>
            </a:r>
          </a:p>
        </p:txBody>
      </p:sp>
      <p:sp>
        <p:nvSpPr>
          <p:cNvPr id="25606" name="Rectangle 3"/>
          <p:cNvSpPr>
            <a:spLocks noGrp="1" noChangeArrowheads="1"/>
          </p:cNvSpPr>
          <p:nvPr>
            <p:ph type="body" idx="1"/>
          </p:nvPr>
        </p:nvSpPr>
        <p:spPr>
          <a:xfrm>
            <a:off x="2133601" y="1143000"/>
            <a:ext cx="8910639" cy="5257800"/>
          </a:xfrm>
        </p:spPr>
        <p:txBody>
          <a:bodyPr/>
          <a:lstStyle/>
          <a:p>
            <a:r>
              <a:rPr lang="en-US" sz="1750" b="1" dirty="0"/>
              <a:t>Incidental benefits to be a PROI: </a:t>
            </a:r>
            <a:r>
              <a:rPr lang="en-US" sz="1750" dirty="0" smtClean="0"/>
              <a:t>Apar</a:t>
            </a:r>
            <a:r>
              <a:rPr lang="en-US" sz="1750" dirty="0"/>
              <a:t>t</a:t>
            </a:r>
            <a:r>
              <a:rPr lang="en-US" sz="1750" b="1" dirty="0" smtClean="0"/>
              <a:t> </a:t>
            </a:r>
            <a:r>
              <a:rPr lang="en-US" sz="1750" dirty="0"/>
              <a:t>from various investments opportunities in India, there are several other advantages to  the PROI, which are outlined below:</a:t>
            </a:r>
          </a:p>
          <a:p>
            <a:r>
              <a:rPr lang="en-US" sz="1750" dirty="0"/>
              <a:t>C</a:t>
            </a:r>
            <a:r>
              <a:rPr lang="en-US" sz="1750" dirty="0" smtClean="0"/>
              <a:t>an </a:t>
            </a:r>
            <a:r>
              <a:rPr lang="en-US" sz="1750" dirty="0"/>
              <a:t>freely acquire </a:t>
            </a:r>
            <a:r>
              <a:rPr lang="en-US" sz="1750" dirty="0" smtClean="0"/>
              <a:t>immovable </a:t>
            </a:r>
            <a:r>
              <a:rPr lang="en-US" sz="1750" dirty="0"/>
              <a:t>properties </a:t>
            </a:r>
            <a:r>
              <a:rPr lang="en-US" sz="1750" dirty="0" smtClean="0"/>
              <a:t>Abroad </a:t>
            </a:r>
          </a:p>
          <a:p>
            <a:r>
              <a:rPr lang="en-US" sz="1750" dirty="0" smtClean="0"/>
              <a:t>Can Retain all his Assets Abroad, even after returning to India</a:t>
            </a:r>
          </a:p>
          <a:p>
            <a:r>
              <a:rPr lang="en-US" sz="1750" dirty="0" smtClean="0"/>
              <a:t>Can set up a business outside India</a:t>
            </a:r>
          </a:p>
          <a:p>
            <a:r>
              <a:rPr lang="en-US" sz="1750" dirty="0"/>
              <a:t>C</a:t>
            </a:r>
            <a:r>
              <a:rPr lang="en-US" sz="1750" dirty="0" smtClean="0"/>
              <a:t>an </a:t>
            </a:r>
            <a:r>
              <a:rPr lang="en-US" sz="1750" dirty="0"/>
              <a:t>set up family </a:t>
            </a:r>
            <a:r>
              <a:rPr lang="en-US" sz="1750" dirty="0" smtClean="0"/>
              <a:t>trusts/ Asset protection trust </a:t>
            </a:r>
          </a:p>
          <a:p>
            <a:r>
              <a:rPr lang="en-US" sz="1750" dirty="0" smtClean="0"/>
              <a:t>PIO </a:t>
            </a:r>
            <a:r>
              <a:rPr lang="en-US" sz="1750" dirty="0"/>
              <a:t>returning to India as non </a:t>
            </a:r>
            <a:r>
              <a:rPr lang="en-US" sz="1750" dirty="0" smtClean="0"/>
              <a:t>tourist/ on visit to India can bring gold on payment of concessional duty </a:t>
            </a:r>
          </a:p>
          <a:p>
            <a:r>
              <a:rPr lang="en-US" sz="1750" dirty="0"/>
              <a:t>F</a:t>
            </a:r>
            <a:r>
              <a:rPr lang="en-US" sz="1750" dirty="0" smtClean="0"/>
              <a:t>oreign </a:t>
            </a:r>
            <a:r>
              <a:rPr lang="en-US" sz="1750" dirty="0"/>
              <a:t>income is not liable to tax in India. Certain income in India is exempt from tax </a:t>
            </a:r>
          </a:p>
          <a:p>
            <a:r>
              <a:rPr lang="en-US" sz="1750" dirty="0"/>
              <a:t>C</a:t>
            </a:r>
            <a:r>
              <a:rPr lang="en-US" sz="1750" dirty="0" smtClean="0"/>
              <a:t>an </a:t>
            </a:r>
            <a:r>
              <a:rPr lang="en-US" sz="1750" dirty="0"/>
              <a:t>seek Advance ruling from Advance Ruling Authority on taxability (income tax) of transactions</a:t>
            </a:r>
            <a:r>
              <a:rPr lang="en-US" sz="1750" dirty="0" smtClean="0"/>
              <a:t>.</a:t>
            </a:r>
          </a:p>
          <a:p>
            <a:r>
              <a:rPr lang="en-US" sz="1750" dirty="0" smtClean="0"/>
              <a:t>Double Tax Avoidance Agreements – Concessional rate of tax and tax exemption benefits available</a:t>
            </a:r>
          </a:p>
          <a:p>
            <a:r>
              <a:rPr lang="en-US" sz="1750" dirty="0"/>
              <a:t>There are special reserve seats for children of NRIs for Engineering/Medical/MBA courses in certain institutions in India provided the fees are paid in foreign exchange.</a:t>
            </a:r>
          </a:p>
          <a:p>
            <a:endParaRPr lang="en-US" sz="1800" dirty="0"/>
          </a:p>
          <a:p>
            <a:endParaRPr lang="en-US" sz="16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p:txBody>
          <a:bodyPr/>
          <a:lstStyle/>
          <a:p>
            <a:pPr>
              <a:defRPr/>
            </a:pPr>
            <a:r>
              <a:rPr lang="en-US" smtClean="0"/>
              <a:t>21 April, 2020</a:t>
            </a:r>
            <a:endParaRPr lang="en-US" dirty="0"/>
          </a:p>
        </p:txBody>
      </p:sp>
      <p:sp>
        <p:nvSpPr>
          <p:cNvPr id="18436" name="Slide Number Placeholder 5"/>
          <p:cNvSpPr>
            <a:spLocks noGrp="1"/>
          </p:cNvSpPr>
          <p:nvPr>
            <p:ph type="sldNum" sz="quarter" idx="12"/>
          </p:nvPr>
        </p:nvSpPr>
        <p:spPr/>
        <p:txBody>
          <a:bodyPr/>
          <a:lstStyle/>
          <a:p>
            <a:pPr>
              <a:defRPr/>
            </a:pPr>
            <a:fld id="{8904339F-75F7-4D80-9944-E229A88E2DC3}" type="slidenum">
              <a:rPr lang="en-US" smtClean="0"/>
              <a:pPr>
                <a:defRPr/>
              </a:pPr>
              <a:t>45</a:t>
            </a:fld>
            <a:endParaRPr lang="en-US" dirty="0"/>
          </a:p>
        </p:txBody>
      </p:sp>
      <p:sp>
        <p:nvSpPr>
          <p:cNvPr id="26629" name="Rectangle 2"/>
          <p:cNvSpPr>
            <a:spLocks noGrp="1" noChangeArrowheads="1"/>
          </p:cNvSpPr>
          <p:nvPr>
            <p:ph type="title"/>
          </p:nvPr>
        </p:nvSpPr>
        <p:spPr>
          <a:xfrm>
            <a:off x="2674940" y="214316"/>
            <a:ext cx="7793037" cy="852487"/>
          </a:xfrm>
        </p:spPr>
        <p:txBody>
          <a:bodyPr/>
          <a:lstStyle/>
          <a:p>
            <a:pPr algn="ctr" eaLnBrk="1" hangingPunct="1"/>
            <a:r>
              <a:rPr lang="en-US" sz="3200" dirty="0"/>
              <a:t>Case study –I</a:t>
            </a:r>
          </a:p>
        </p:txBody>
      </p:sp>
      <p:sp>
        <p:nvSpPr>
          <p:cNvPr id="26630" name="Rectangle 3"/>
          <p:cNvSpPr>
            <a:spLocks noGrp="1" noChangeArrowheads="1"/>
          </p:cNvSpPr>
          <p:nvPr>
            <p:ph type="body" idx="1"/>
          </p:nvPr>
        </p:nvSpPr>
        <p:spPr>
          <a:xfrm>
            <a:off x="2286000" y="1219200"/>
            <a:ext cx="7772400" cy="5181600"/>
          </a:xfrm>
        </p:spPr>
        <p:txBody>
          <a:bodyPr/>
          <a:lstStyle/>
          <a:p>
            <a:r>
              <a:rPr lang="en-US" sz="1600" dirty="0"/>
              <a:t>Advantages to NRI (cont’d..)</a:t>
            </a:r>
          </a:p>
          <a:p>
            <a:r>
              <a:rPr lang="en-US" sz="1600" dirty="0"/>
              <a:t>can avail the benefits of the Double Tax Avoidance Agreements (DTAAs) entered into by India with several countries which attempt to minimize double tax on the same income (i.e. if tax is payable in India by NRIs on their income in India, credit for tax payable is available against tax payable in foreign country on such income). Also tax on dividends, royalty, fees for technical services earned in India by NRIs are offered concessional tax treatment under most DTAAs. Further, in few cases, tax may not be payable at all on such income if the NRI is a tax resident of a treaty country.</a:t>
            </a:r>
          </a:p>
          <a:p>
            <a:r>
              <a:rPr lang="en-US" sz="1600" dirty="0"/>
              <a:t>There are special reserve seats for children of NRIs for Engineering/Medical/MBA courses in certain institutions in India provided the fees are paid in foreign exchange</a:t>
            </a:r>
            <a:r>
              <a:rPr lang="en-US" sz="1600" dirty="0" smtClean="0"/>
              <a:t>.</a:t>
            </a:r>
            <a:endParaRPr lang="en-US" sz="16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 xmlns:a16="http://schemas.microsoft.com/office/drawing/2014/main" id="{DB8AE9AC-F48B-46B8-98DC-24A9F164773F}"/>
              </a:ext>
            </a:extLst>
          </p:cNvPr>
          <p:cNvSpPr>
            <a:spLocks noGrp="1" noChangeArrowheads="1"/>
          </p:cNvSpPr>
          <p:nvPr>
            <p:ph type="title"/>
          </p:nvPr>
        </p:nvSpPr>
        <p:spPr>
          <a:xfrm>
            <a:off x="2667001" y="228600"/>
            <a:ext cx="7793039" cy="852488"/>
          </a:xfrm>
        </p:spPr>
        <p:txBody>
          <a:bodyPr/>
          <a:lstStyle/>
          <a:p>
            <a:pPr algn="ctr"/>
            <a:r>
              <a:rPr lang="en-US" altLang="en-US" sz="3200"/>
              <a:t>Case study – II (Travel Allowance)</a:t>
            </a:r>
          </a:p>
        </p:txBody>
      </p:sp>
      <p:sp>
        <p:nvSpPr>
          <p:cNvPr id="40963" name="Content Placeholder 2">
            <a:extLst>
              <a:ext uri="{FF2B5EF4-FFF2-40B4-BE49-F238E27FC236}">
                <a16:creationId xmlns="" xmlns:a16="http://schemas.microsoft.com/office/drawing/2014/main" id="{91F89196-50FC-45B3-8F2D-9EA1A4CCE631}"/>
              </a:ext>
            </a:extLst>
          </p:cNvPr>
          <p:cNvSpPr>
            <a:spLocks noGrp="1" noChangeArrowheads="1"/>
          </p:cNvSpPr>
          <p:nvPr>
            <p:ph idx="1"/>
          </p:nvPr>
        </p:nvSpPr>
        <p:spPr>
          <a:xfrm>
            <a:off x="2286000" y="1295403"/>
            <a:ext cx="8193088" cy="4837113"/>
          </a:xfrm>
        </p:spPr>
        <p:txBody>
          <a:bodyPr/>
          <a:lstStyle/>
          <a:p>
            <a:r>
              <a:rPr lang="en-US" altLang="en-US" sz="1800" b="1" u="sng" dirty="0"/>
              <a:t>Travel abroad</a:t>
            </a:r>
          </a:p>
          <a:p>
            <a:endParaRPr lang="en-US" altLang="en-US" sz="1800" dirty="0"/>
          </a:p>
          <a:p>
            <a:r>
              <a:rPr lang="en-US" altLang="en-US" sz="1800" dirty="0"/>
              <a:t>Kindly advise Mr. </a:t>
            </a:r>
            <a:r>
              <a:rPr lang="en-US" altLang="en-US" sz="1800" dirty="0" err="1"/>
              <a:t>Traveller</a:t>
            </a:r>
            <a:r>
              <a:rPr lang="en-US" altLang="en-US" sz="1800" dirty="0"/>
              <a:t> from India to a place( other than Nepal and Bhutan) outside India, as to what is the maximum amount he can spent on his private visit to a tourist destination or a business visit outside India?</a:t>
            </a:r>
          </a:p>
          <a:p>
            <a:pPr>
              <a:buFont typeface="Wingdings" panose="05000000000000000000" pitchFamily="2" charset="2"/>
              <a:buNone/>
            </a:pPr>
            <a:r>
              <a:rPr lang="en-US" altLang="en-US" sz="1800" u="sng" dirty="0"/>
              <a:t>Lead to the Solution:</a:t>
            </a:r>
          </a:p>
          <a:p>
            <a:r>
              <a:rPr lang="en-US" altLang="en-US" sz="1800" u="sng" dirty="0" err="1"/>
              <a:t>Allownce</a:t>
            </a:r>
            <a:r>
              <a:rPr lang="en-US" altLang="en-US" sz="1800" u="sng" dirty="0"/>
              <a:t> for Private Visit in Foreign Currency,</a:t>
            </a:r>
          </a:p>
          <a:p>
            <a:r>
              <a:rPr lang="en-US" altLang="en-US" sz="1800" u="sng" dirty="0"/>
              <a:t>Allowance for debit to the Credit Card of the PRII,</a:t>
            </a:r>
          </a:p>
          <a:p>
            <a:r>
              <a:rPr lang="en-US" altLang="en-US" sz="1800" u="sng" dirty="0"/>
              <a:t>RFC Account,</a:t>
            </a:r>
          </a:p>
          <a:p>
            <a:r>
              <a:rPr lang="en-US" altLang="en-US" sz="1800" u="sng" dirty="0"/>
              <a:t>RFC (D) Account,</a:t>
            </a:r>
          </a:p>
          <a:p>
            <a:r>
              <a:rPr lang="en-US" altLang="en-US" sz="1800" u="sng" dirty="0"/>
              <a:t>Export of INR.</a:t>
            </a:r>
          </a:p>
          <a:p>
            <a:r>
              <a:rPr lang="en-US" altLang="en-US" sz="1800" u="sng" dirty="0"/>
              <a:t>I</a:t>
            </a:r>
            <a:r>
              <a:rPr lang="en-US" altLang="en-US" sz="1800" u="sng" dirty="0" smtClean="0"/>
              <a:t>n </a:t>
            </a:r>
            <a:r>
              <a:rPr lang="en-US" altLang="en-US" sz="1800" u="sng" dirty="0"/>
              <a:t>case of a Business </a:t>
            </a:r>
            <a:r>
              <a:rPr lang="en-US" altLang="en-US" sz="1800" u="sng" dirty="0" smtClean="0"/>
              <a:t>visit – US$ 2,50,000 (US$25,000 without supporting documents).</a:t>
            </a:r>
            <a:endParaRPr lang="en-US" altLang="en-US" sz="1800" u="sng" dirty="0"/>
          </a:p>
          <a:p>
            <a:r>
              <a:rPr lang="en-US" altLang="en-US" sz="1800" u="sng" dirty="0"/>
              <a:t>Payment to Indian tour operator</a:t>
            </a:r>
          </a:p>
          <a:p>
            <a:r>
              <a:rPr lang="en-US" altLang="en-US" sz="1800" u="sng" dirty="0"/>
              <a:t>Hospitality abroad</a:t>
            </a:r>
          </a:p>
          <a:p>
            <a:r>
              <a:rPr lang="en-US" altLang="en-US" sz="1800" u="sng" dirty="0"/>
              <a:t>Branch abroad </a:t>
            </a:r>
          </a:p>
          <a:p>
            <a:endParaRPr lang="en-US" altLang="en-US" sz="1800" u="sng" dirty="0"/>
          </a:p>
        </p:txBody>
      </p:sp>
      <p:sp>
        <p:nvSpPr>
          <p:cNvPr id="25604" name="Date Placeholder 3">
            <a:extLst>
              <a:ext uri="{FF2B5EF4-FFF2-40B4-BE49-F238E27FC236}">
                <a16:creationId xmlns="" xmlns:a16="http://schemas.microsoft.com/office/drawing/2014/main" id="{90F42F4C-EEDC-4F43-899A-FE9C98559C2C}"/>
              </a:ext>
            </a:extLst>
          </p:cNvPr>
          <p:cNvSpPr>
            <a:spLocks noGrp="1"/>
          </p:cNvSpPr>
          <p:nvPr>
            <p:ph type="dt" sz="quarter" idx="10"/>
          </p:nvPr>
        </p:nvSpPr>
        <p:spPr/>
        <p:txBody>
          <a:bodyPr/>
          <a:lstStyle/>
          <a:p>
            <a:pPr>
              <a:defRPr/>
            </a:pPr>
            <a:r>
              <a:rPr lang="en-US" smtClean="0"/>
              <a:t>21 April, 2020</a:t>
            </a:r>
            <a:endParaRPr lang="en-US"/>
          </a:p>
        </p:txBody>
      </p:sp>
      <p:sp>
        <p:nvSpPr>
          <p:cNvPr id="40966" name="Slide Number Placeholder 5">
            <a:extLst>
              <a:ext uri="{FF2B5EF4-FFF2-40B4-BE49-F238E27FC236}">
                <a16:creationId xmlns="" xmlns:a16="http://schemas.microsoft.com/office/drawing/2014/main" id="{D56CCE18-E594-4643-A2C3-B024B28DC229}"/>
              </a:ext>
            </a:extLst>
          </p:cNvPr>
          <p:cNvSpPr>
            <a:spLocks noGrp="1" noChangeArrowheads="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1AD11CFA-69D7-4C69-BE22-D45C1C12CB55}" type="slidenum">
              <a:rPr lang="en-US" altLang="en-US" sz="1400"/>
              <a:pPr>
                <a:spcBef>
                  <a:spcPct val="0"/>
                </a:spcBef>
                <a:buClrTx/>
                <a:buSzTx/>
                <a:buFontTx/>
                <a:buNone/>
              </a:pPr>
              <a:t>46</a:t>
            </a:fld>
            <a:endParaRPr lang="en-US" altLang="en-US" sz="140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 xmlns:a16="http://schemas.microsoft.com/office/drawing/2014/main" id="{24A9F404-CD8D-4689-A484-DCED848FB47C}"/>
              </a:ext>
            </a:extLst>
          </p:cNvPr>
          <p:cNvSpPr>
            <a:spLocks noGrp="1" noChangeArrowheads="1"/>
          </p:cNvSpPr>
          <p:nvPr>
            <p:ph type="title"/>
          </p:nvPr>
        </p:nvSpPr>
        <p:spPr>
          <a:xfrm>
            <a:off x="2438401" y="152400"/>
            <a:ext cx="7793039" cy="852488"/>
          </a:xfrm>
        </p:spPr>
        <p:txBody>
          <a:bodyPr/>
          <a:lstStyle/>
          <a:p>
            <a:pPr algn="ctr"/>
            <a:r>
              <a:rPr lang="en-US" altLang="en-US" sz="3200"/>
              <a:t>Case study – II (Travel Allowance)</a:t>
            </a:r>
          </a:p>
        </p:txBody>
      </p:sp>
      <p:sp>
        <p:nvSpPr>
          <p:cNvPr id="43011" name="Content Placeholder 2">
            <a:extLst>
              <a:ext uri="{FF2B5EF4-FFF2-40B4-BE49-F238E27FC236}">
                <a16:creationId xmlns="" xmlns:a16="http://schemas.microsoft.com/office/drawing/2014/main" id="{00DB2FB9-0491-4F8C-80F5-29AF1A272D87}"/>
              </a:ext>
            </a:extLst>
          </p:cNvPr>
          <p:cNvSpPr>
            <a:spLocks noGrp="1" noChangeArrowheads="1"/>
          </p:cNvSpPr>
          <p:nvPr>
            <p:ph idx="1"/>
          </p:nvPr>
        </p:nvSpPr>
        <p:spPr>
          <a:xfrm>
            <a:off x="1524000" y="1143001"/>
            <a:ext cx="9144000" cy="4989513"/>
          </a:xfrm>
        </p:spPr>
        <p:txBody>
          <a:bodyPr/>
          <a:lstStyle/>
          <a:p>
            <a:r>
              <a:rPr lang="en-US" altLang="en-US" sz="1800" u="sng" dirty="0"/>
              <a:t>Overview of legal provision</a:t>
            </a:r>
            <a:endParaRPr lang="en-US" altLang="en-US" sz="1800" dirty="0"/>
          </a:p>
          <a:p>
            <a:r>
              <a:rPr lang="en-US" altLang="en-US" sz="1800" dirty="0"/>
              <a:t>Sec 2(e) of Foreign Exchange Management Act defines capital transaction as capital account transaction" means a transaction which alters the assets or liabilities, including contingent liabilities, outside India of persons resident in India or assets or liabilities in India of persons resident outside India, and includes transactions referred to in sub- section (3) of section 6</a:t>
            </a:r>
          </a:p>
          <a:p>
            <a:r>
              <a:rPr lang="en-US" altLang="en-US" sz="1800" dirty="0"/>
              <a:t>Sec 2 (j) of Foreign Exchange Management Act defines current transaction as " current account transaction" means a transaction other than a capital account transaction and without prejudice to the generality of the foregoing such transaction includes,- </a:t>
            </a:r>
          </a:p>
          <a:p>
            <a:pPr>
              <a:buClrTx/>
            </a:pPr>
            <a:r>
              <a:rPr lang="en-US" altLang="en-US" sz="1800" dirty="0" smtClean="0"/>
              <a:t>(</a:t>
            </a:r>
            <a:r>
              <a:rPr lang="en-US" altLang="en-US" sz="1800" dirty="0" err="1" smtClean="0"/>
              <a:t>i</a:t>
            </a:r>
            <a:r>
              <a:rPr lang="en-US" altLang="en-US" sz="1800" dirty="0" smtClean="0"/>
              <a:t>) payments </a:t>
            </a:r>
            <a:r>
              <a:rPr lang="en-US" altLang="en-US" sz="1800" dirty="0"/>
              <a:t>due in connection with foreign trade, other current business, services, and short- term banking and credit facilities in the ordinary course of business, </a:t>
            </a:r>
          </a:p>
          <a:p>
            <a:r>
              <a:rPr lang="en-US" altLang="en-US" sz="1800" dirty="0"/>
              <a:t>(</a:t>
            </a:r>
            <a:r>
              <a:rPr lang="en-US" altLang="en-US" sz="1800" dirty="0" smtClean="0"/>
              <a:t>ii) </a:t>
            </a:r>
            <a:r>
              <a:rPr lang="en-US" altLang="en-US" sz="1800" dirty="0"/>
              <a:t>payments due as interest on loans and as net income from investments, </a:t>
            </a:r>
          </a:p>
          <a:p>
            <a:r>
              <a:rPr lang="en-US" altLang="en-US" sz="1800" dirty="0"/>
              <a:t>(iii) remittances for living expenses of parents, spouse and children residing abroad, and </a:t>
            </a:r>
          </a:p>
          <a:p>
            <a:r>
              <a:rPr lang="en-US" altLang="en-US" sz="1800" dirty="0"/>
              <a:t>(iv) expenses in connection with foreign travel, education and medical care of parents, spouse and children</a:t>
            </a:r>
          </a:p>
          <a:p>
            <a:endParaRPr lang="en-US" altLang="en-US" sz="1800" dirty="0"/>
          </a:p>
        </p:txBody>
      </p:sp>
      <p:sp>
        <p:nvSpPr>
          <p:cNvPr id="26628" name="Date Placeholder 3">
            <a:extLst>
              <a:ext uri="{FF2B5EF4-FFF2-40B4-BE49-F238E27FC236}">
                <a16:creationId xmlns="" xmlns:a16="http://schemas.microsoft.com/office/drawing/2014/main" id="{2BD62181-0BEE-4822-B60B-B2C365B564DE}"/>
              </a:ext>
            </a:extLst>
          </p:cNvPr>
          <p:cNvSpPr>
            <a:spLocks noGrp="1"/>
          </p:cNvSpPr>
          <p:nvPr>
            <p:ph type="dt" sz="quarter" idx="10"/>
          </p:nvPr>
        </p:nvSpPr>
        <p:spPr/>
        <p:txBody>
          <a:bodyPr/>
          <a:lstStyle/>
          <a:p>
            <a:pPr>
              <a:defRPr/>
            </a:pPr>
            <a:r>
              <a:rPr lang="en-US" smtClean="0"/>
              <a:t>21 April, 2020</a:t>
            </a:r>
            <a:endParaRPr lang="en-US"/>
          </a:p>
        </p:txBody>
      </p:sp>
      <p:sp>
        <p:nvSpPr>
          <p:cNvPr id="43014" name="Slide Number Placeholder 5">
            <a:extLst>
              <a:ext uri="{FF2B5EF4-FFF2-40B4-BE49-F238E27FC236}">
                <a16:creationId xmlns="" xmlns:a16="http://schemas.microsoft.com/office/drawing/2014/main" id="{E62EF58F-3E5D-46CA-B5F5-92A10EF51CEC}"/>
              </a:ext>
            </a:extLst>
          </p:cNvPr>
          <p:cNvSpPr>
            <a:spLocks noGrp="1" noChangeArrowheads="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CC7771F9-5B04-475C-A0F8-F58984335AE3}" type="slidenum">
              <a:rPr lang="en-US" altLang="en-US" sz="1400"/>
              <a:pPr>
                <a:spcBef>
                  <a:spcPct val="0"/>
                </a:spcBef>
                <a:buClrTx/>
                <a:buSzTx/>
                <a:buFontTx/>
                <a:buNone/>
              </a:pPr>
              <a:t>47</a:t>
            </a:fld>
            <a:endParaRPr lang="en-US" altLang="en-US" sz="140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 xmlns:a16="http://schemas.microsoft.com/office/drawing/2014/main" id="{DD5E400B-ADE3-4D96-8AEA-8DEB215F40D1}"/>
              </a:ext>
            </a:extLst>
          </p:cNvPr>
          <p:cNvSpPr>
            <a:spLocks noGrp="1" noChangeArrowheads="1"/>
          </p:cNvSpPr>
          <p:nvPr>
            <p:ph type="title"/>
          </p:nvPr>
        </p:nvSpPr>
        <p:spPr>
          <a:xfrm>
            <a:off x="2674940" y="214316"/>
            <a:ext cx="7793037" cy="852487"/>
          </a:xfrm>
        </p:spPr>
        <p:txBody>
          <a:bodyPr/>
          <a:lstStyle/>
          <a:p>
            <a:pPr algn="ctr"/>
            <a:r>
              <a:rPr lang="en-US" altLang="en-US" sz="3600"/>
              <a:t>Case study – II</a:t>
            </a:r>
          </a:p>
        </p:txBody>
      </p:sp>
      <p:sp>
        <p:nvSpPr>
          <p:cNvPr id="44035" name="Content Placeholder 2">
            <a:extLst>
              <a:ext uri="{FF2B5EF4-FFF2-40B4-BE49-F238E27FC236}">
                <a16:creationId xmlns="" xmlns:a16="http://schemas.microsoft.com/office/drawing/2014/main" id="{06F3E043-F547-4CBB-93E1-E7E8890F0799}"/>
              </a:ext>
            </a:extLst>
          </p:cNvPr>
          <p:cNvSpPr>
            <a:spLocks noGrp="1" noChangeArrowheads="1"/>
          </p:cNvSpPr>
          <p:nvPr>
            <p:ph idx="1"/>
          </p:nvPr>
        </p:nvSpPr>
        <p:spPr>
          <a:xfrm>
            <a:off x="1981200" y="1143000"/>
            <a:ext cx="8686800" cy="5257800"/>
          </a:xfrm>
        </p:spPr>
        <p:txBody>
          <a:bodyPr/>
          <a:lstStyle/>
          <a:p>
            <a:r>
              <a:rPr lang="en-US" altLang="en-US" sz="1600" dirty="0"/>
              <a:t> </a:t>
            </a:r>
            <a:r>
              <a:rPr lang="en-US" altLang="en-US" sz="1600" b="1" dirty="0"/>
              <a:t>S</a:t>
            </a:r>
            <a:r>
              <a:rPr lang="en-US" altLang="en-US" sz="1800" b="1" dirty="0"/>
              <a:t>ection 5 of FEMA states that</a:t>
            </a:r>
          </a:p>
          <a:p>
            <a:r>
              <a:rPr lang="en-US" altLang="en-US" sz="1800" dirty="0"/>
              <a:t>Any person may sell or draw foreign exchange to or from an authorized person if such sale or </a:t>
            </a:r>
            <a:r>
              <a:rPr lang="en-US" altLang="en-US" sz="1800" dirty="0" err="1"/>
              <a:t>drawal</a:t>
            </a:r>
            <a:r>
              <a:rPr lang="en-US" altLang="en-US" sz="1800" dirty="0"/>
              <a:t> is a current account transaction: </a:t>
            </a:r>
          </a:p>
          <a:p>
            <a:pPr>
              <a:buFont typeface="Wingdings" panose="05000000000000000000" pitchFamily="2" charset="2"/>
              <a:buNone/>
            </a:pPr>
            <a:r>
              <a:rPr lang="en-US" altLang="en-US" sz="1800" dirty="0"/>
              <a:t>     </a:t>
            </a:r>
            <a:r>
              <a:rPr lang="en-US" altLang="en-US" sz="1800" dirty="0" smtClean="0"/>
              <a:t>Provided </a:t>
            </a:r>
            <a:r>
              <a:rPr lang="en-US" altLang="en-US" sz="1800" dirty="0"/>
              <a:t>that the Central Government may, in public interest and in consultation with the Reserve Bank, impose such reasonable restrictions for current account transactions as may be prescribed.</a:t>
            </a:r>
          </a:p>
          <a:p>
            <a:pPr>
              <a:buFont typeface="Wingdings" panose="05000000000000000000" pitchFamily="2" charset="2"/>
              <a:buNone/>
            </a:pPr>
            <a:r>
              <a:rPr lang="en-US" altLang="en-US" sz="1800" dirty="0"/>
              <a:t>     </a:t>
            </a:r>
            <a:r>
              <a:rPr lang="en-US" altLang="en-US" sz="1800" dirty="0" smtClean="0"/>
              <a:t>Accordingly </a:t>
            </a:r>
            <a:r>
              <a:rPr lang="en-US" altLang="en-US" sz="1800" dirty="0"/>
              <a:t>restriction on current transaction is divided into three categories:</a:t>
            </a:r>
          </a:p>
          <a:p>
            <a:r>
              <a:rPr lang="en-US" altLang="en-US" sz="1800" dirty="0"/>
              <a:t>Schedule I of FEM(CAT)Rules- deals with the transaction which are prohibited</a:t>
            </a:r>
          </a:p>
          <a:p>
            <a:r>
              <a:rPr lang="en-US" altLang="en-US" sz="1800" dirty="0"/>
              <a:t>Schedule II of FEM(CAT)Rules- deals with the transaction which requires prior approval of Central government</a:t>
            </a:r>
          </a:p>
          <a:p>
            <a:r>
              <a:rPr lang="en-US" altLang="en-US" sz="1800" b="1" dirty="0"/>
              <a:t>Schedule III of FEM(CAT)Rules- deals with the transaction which </a:t>
            </a:r>
            <a:r>
              <a:rPr lang="en-US" altLang="en-US" sz="1800" b="1" dirty="0" smtClean="0"/>
              <a:t>required prior approval of RBI if the amounts exceeded the amounts specified in the schedule, However it is subsumed in the overall LRS limit except for few items</a:t>
            </a:r>
            <a:endParaRPr lang="en-US" altLang="en-US" sz="1800" b="1" dirty="0"/>
          </a:p>
          <a:p>
            <a:endParaRPr lang="en-US" altLang="en-US" sz="1800" dirty="0"/>
          </a:p>
          <a:p>
            <a:endParaRPr lang="en-US" altLang="en-US" sz="1800" dirty="0"/>
          </a:p>
          <a:p>
            <a:endParaRPr lang="en-US" altLang="en-US" sz="1800" dirty="0"/>
          </a:p>
        </p:txBody>
      </p:sp>
      <p:sp>
        <p:nvSpPr>
          <p:cNvPr id="27652" name="Date Placeholder 3">
            <a:extLst>
              <a:ext uri="{FF2B5EF4-FFF2-40B4-BE49-F238E27FC236}">
                <a16:creationId xmlns="" xmlns:a16="http://schemas.microsoft.com/office/drawing/2014/main" id="{8DC2A45A-50DA-47CF-99AD-F0A74517F888}"/>
              </a:ext>
            </a:extLst>
          </p:cNvPr>
          <p:cNvSpPr>
            <a:spLocks noGrp="1"/>
          </p:cNvSpPr>
          <p:nvPr>
            <p:ph type="dt" sz="quarter" idx="10"/>
          </p:nvPr>
        </p:nvSpPr>
        <p:spPr/>
        <p:txBody>
          <a:bodyPr/>
          <a:lstStyle/>
          <a:p>
            <a:pPr>
              <a:defRPr/>
            </a:pPr>
            <a:r>
              <a:rPr lang="en-US" smtClean="0"/>
              <a:t>21 April, 2020</a:t>
            </a:r>
            <a:endParaRPr lang="en-US"/>
          </a:p>
        </p:txBody>
      </p:sp>
      <p:sp>
        <p:nvSpPr>
          <p:cNvPr id="44038" name="Slide Number Placeholder 5">
            <a:extLst>
              <a:ext uri="{FF2B5EF4-FFF2-40B4-BE49-F238E27FC236}">
                <a16:creationId xmlns="" xmlns:a16="http://schemas.microsoft.com/office/drawing/2014/main" id="{A4DEF290-F709-4BAB-BF25-6148965160B3}"/>
              </a:ext>
            </a:extLst>
          </p:cNvPr>
          <p:cNvSpPr>
            <a:spLocks noGrp="1" noChangeArrowheads="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2CA6130F-8272-4679-8705-6D1E78BAB04F}" type="slidenum">
              <a:rPr lang="en-US" altLang="en-US" sz="1400"/>
              <a:pPr>
                <a:spcBef>
                  <a:spcPct val="0"/>
                </a:spcBef>
                <a:buClrTx/>
                <a:buSzTx/>
                <a:buFontTx/>
                <a:buNone/>
              </a:pPr>
              <a:t>48</a:t>
            </a:fld>
            <a:endParaRPr lang="en-US" altLang="en-US" sz="140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 xmlns:a16="http://schemas.microsoft.com/office/drawing/2014/main" id="{DF00A0C4-FDC1-4BC2-B1CA-3DAE24741281}"/>
              </a:ext>
            </a:extLst>
          </p:cNvPr>
          <p:cNvSpPr>
            <a:spLocks noGrp="1" noChangeArrowheads="1"/>
          </p:cNvSpPr>
          <p:nvPr>
            <p:ph type="title"/>
          </p:nvPr>
        </p:nvSpPr>
        <p:spPr>
          <a:xfrm>
            <a:off x="2674940" y="214316"/>
            <a:ext cx="7793037" cy="852487"/>
          </a:xfrm>
        </p:spPr>
        <p:txBody>
          <a:bodyPr/>
          <a:lstStyle/>
          <a:p>
            <a:pPr algn="ctr"/>
            <a:r>
              <a:rPr lang="en-US" altLang="en-US" sz="3600"/>
              <a:t>Case study – II</a:t>
            </a:r>
          </a:p>
        </p:txBody>
      </p:sp>
      <p:sp>
        <p:nvSpPr>
          <p:cNvPr id="46083" name="Content Placeholder 2">
            <a:extLst>
              <a:ext uri="{FF2B5EF4-FFF2-40B4-BE49-F238E27FC236}">
                <a16:creationId xmlns="" xmlns:a16="http://schemas.microsoft.com/office/drawing/2014/main" id="{C3350F88-9C72-4564-B3D2-236157636242}"/>
              </a:ext>
            </a:extLst>
          </p:cNvPr>
          <p:cNvSpPr>
            <a:spLocks noGrp="1" noChangeArrowheads="1"/>
          </p:cNvSpPr>
          <p:nvPr>
            <p:ph idx="1"/>
          </p:nvPr>
        </p:nvSpPr>
        <p:spPr>
          <a:xfrm>
            <a:off x="1981200" y="1219200"/>
            <a:ext cx="8497888" cy="5181600"/>
          </a:xfrm>
        </p:spPr>
        <p:txBody>
          <a:bodyPr/>
          <a:lstStyle/>
          <a:p>
            <a:r>
              <a:rPr lang="en-US" altLang="en-US" sz="1600"/>
              <a:t>As per </a:t>
            </a:r>
            <a:r>
              <a:rPr lang="en-US" altLang="en-US" sz="1600" b="1"/>
              <a:t>rule 5 </a:t>
            </a:r>
            <a:r>
              <a:rPr lang="en-US" altLang="en-US" sz="1600"/>
              <a:t>of FEM(CAT)Rules -No person shall draw foreign exchange for a transaction included in the Schedule III without prior approval of the Reserve Bank :</a:t>
            </a:r>
          </a:p>
          <a:p>
            <a:r>
              <a:rPr lang="en-US" altLang="en-US" sz="1600" b="1"/>
              <a:t>Provided</a:t>
            </a:r>
            <a:r>
              <a:rPr lang="en-US" altLang="en-US" sz="1600"/>
              <a:t> that this rule shall not apply where the payment is made out of funds held in Resident Foreign Currency (RFC) Account of the remitter.</a:t>
            </a:r>
          </a:p>
          <a:p>
            <a:endParaRPr lang="en-US" altLang="en-US" sz="1600"/>
          </a:p>
          <a:p>
            <a:r>
              <a:rPr lang="en-US" altLang="en-US" sz="1600"/>
              <a:t>As per </a:t>
            </a:r>
            <a:r>
              <a:rPr lang="en-US" altLang="en-US" sz="1600" b="1"/>
              <a:t>rule 6</a:t>
            </a:r>
            <a:r>
              <a:rPr lang="en-US" altLang="en-US" sz="1600"/>
              <a:t> (1)Nothing contained in rule 4 or rule 5 shall apply to drawal made out of funds held in Exchange Earners’ Foreign Currency </a:t>
            </a:r>
            <a:r>
              <a:rPr lang="en-US" altLang="en-US" sz="1600" b="1"/>
              <a:t>(EEFC</a:t>
            </a:r>
            <a:r>
              <a:rPr lang="en-US" altLang="en-US" sz="1600"/>
              <a:t>) account of the remitter.</a:t>
            </a:r>
          </a:p>
          <a:p>
            <a:r>
              <a:rPr lang="en-US" altLang="en-US" sz="1600"/>
              <a:t>Rule 6 (2) Notwithstanding anything contained in sub-rule (1), restrictions imposed under rule 4 or rule 5 shall continue to apply where the drawal of foreign exchange from the Exchange Earners’ Foreign Currency </a:t>
            </a:r>
            <a:r>
              <a:rPr lang="en-US" altLang="en-US" sz="1600" b="1"/>
              <a:t>(EEFC) </a:t>
            </a:r>
            <a:r>
              <a:rPr lang="en-US" altLang="en-US" sz="1600"/>
              <a:t>account is for the purpose specified in items</a:t>
            </a:r>
            <a:r>
              <a:rPr lang="en-US" altLang="en-US" sz="1600" u="sng"/>
              <a:t> </a:t>
            </a:r>
            <a:r>
              <a:rPr lang="en-US" altLang="en-US" sz="1600"/>
              <a:t>10 and 11 of Schedule II, or items 3, 4, 11, 16 and 17 of Schedule III as the case may be.</a:t>
            </a:r>
          </a:p>
          <a:p>
            <a:pPr>
              <a:buFont typeface="Wingdings" panose="05000000000000000000" pitchFamily="2" charset="2"/>
              <a:buNone/>
            </a:pPr>
            <a:r>
              <a:rPr lang="en-US" altLang="en-US" sz="1600"/>
              <a:t> </a:t>
            </a:r>
          </a:p>
          <a:p>
            <a:r>
              <a:rPr lang="en-US" altLang="en-US" sz="1600"/>
              <a:t>As per </a:t>
            </a:r>
            <a:r>
              <a:rPr lang="en-US" altLang="en-US" sz="1600" b="1"/>
              <a:t>rule 7</a:t>
            </a:r>
            <a:r>
              <a:rPr lang="en-US" altLang="en-US" sz="1600"/>
              <a:t> of FEM(CAT)Rules - Nothing contained in rule 5 shall apply to the use of </a:t>
            </a:r>
            <a:r>
              <a:rPr lang="en-US" altLang="en-US" sz="1600" b="1"/>
              <a:t>International Credit Card </a:t>
            </a:r>
            <a:r>
              <a:rPr lang="en-US" altLang="en-US" sz="1600"/>
              <a:t>for making payment by a person towards meeting expenses while such person is on a visit outside India.</a:t>
            </a:r>
          </a:p>
          <a:p>
            <a:endParaRPr lang="en-US" altLang="en-US" sz="1600"/>
          </a:p>
        </p:txBody>
      </p:sp>
      <p:sp>
        <p:nvSpPr>
          <p:cNvPr id="27652" name="Date Placeholder 3">
            <a:extLst>
              <a:ext uri="{FF2B5EF4-FFF2-40B4-BE49-F238E27FC236}">
                <a16:creationId xmlns="" xmlns:a16="http://schemas.microsoft.com/office/drawing/2014/main" id="{BB702597-0001-470F-B480-1A17CDF983B2}"/>
              </a:ext>
            </a:extLst>
          </p:cNvPr>
          <p:cNvSpPr>
            <a:spLocks noGrp="1"/>
          </p:cNvSpPr>
          <p:nvPr>
            <p:ph type="dt" sz="quarter" idx="10"/>
          </p:nvPr>
        </p:nvSpPr>
        <p:spPr/>
        <p:txBody>
          <a:bodyPr/>
          <a:lstStyle/>
          <a:p>
            <a:pPr>
              <a:defRPr/>
            </a:pPr>
            <a:r>
              <a:rPr lang="en-US" smtClean="0"/>
              <a:t>21 April, 2020</a:t>
            </a:r>
            <a:endParaRPr lang="en-US"/>
          </a:p>
        </p:txBody>
      </p:sp>
      <p:sp>
        <p:nvSpPr>
          <p:cNvPr id="46086" name="Slide Number Placeholder 5">
            <a:extLst>
              <a:ext uri="{FF2B5EF4-FFF2-40B4-BE49-F238E27FC236}">
                <a16:creationId xmlns="" xmlns:a16="http://schemas.microsoft.com/office/drawing/2014/main" id="{6A325273-97FF-4282-83E7-3F10C5EB49CF}"/>
              </a:ext>
            </a:extLst>
          </p:cNvPr>
          <p:cNvSpPr>
            <a:spLocks noGrp="1" noChangeArrowheads="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A0D7203B-22DE-4724-B7CC-CDD2D0E3F415}" type="slidenum">
              <a:rPr lang="en-US" altLang="en-US" sz="1400"/>
              <a:pPr>
                <a:spcBef>
                  <a:spcPct val="0"/>
                </a:spcBef>
                <a:buClrTx/>
                <a:buSzTx/>
                <a:buFontTx/>
                <a:buNone/>
              </a:pPr>
              <a:t>49</a:t>
            </a:fld>
            <a:endParaRPr lang="en-US" altLang="en-US" sz="140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7172" name="Slide Number Placeholder 5"/>
          <p:cNvSpPr>
            <a:spLocks noGrp="1"/>
          </p:cNvSpPr>
          <p:nvPr>
            <p:ph type="sldNum" sz="quarter" idx="12"/>
          </p:nvPr>
        </p:nvSpPr>
        <p:spPr/>
        <p:txBody>
          <a:bodyPr/>
          <a:lstStyle/>
          <a:p>
            <a:pPr fontAlgn="base">
              <a:spcBef>
                <a:spcPct val="0"/>
              </a:spcBef>
              <a:spcAft>
                <a:spcPct val="0"/>
              </a:spcAft>
              <a:defRPr/>
            </a:pPr>
            <a:fld id="{73EB5B94-5E72-41E2-BE6C-9EAE851CB51F}" type="slidenum">
              <a:rPr lang="en-US">
                <a:solidFill>
                  <a:srgbClr val="000000"/>
                </a:solidFill>
                <a:latin typeface="Tahoma" pitchFamily="34" charset="0"/>
              </a:rPr>
              <a:pPr fontAlgn="base">
                <a:spcBef>
                  <a:spcPct val="0"/>
                </a:spcBef>
                <a:spcAft>
                  <a:spcPct val="0"/>
                </a:spcAft>
                <a:defRPr/>
              </a:pPr>
              <a:t>5</a:t>
            </a:fld>
            <a:endParaRPr lang="en-US" dirty="0">
              <a:solidFill>
                <a:srgbClr val="000000"/>
              </a:solidFill>
              <a:latin typeface="Tahoma" pitchFamily="34" charset="0"/>
            </a:endParaRPr>
          </a:p>
        </p:txBody>
      </p:sp>
      <p:sp>
        <p:nvSpPr>
          <p:cNvPr id="7173" name="Rectangle 4"/>
          <p:cNvSpPr>
            <a:spLocks noGrp="1" noChangeArrowheads="1"/>
          </p:cNvSpPr>
          <p:nvPr>
            <p:ph type="title"/>
          </p:nvPr>
        </p:nvSpPr>
        <p:spPr>
          <a:xfrm>
            <a:off x="2674940" y="214316"/>
            <a:ext cx="7793037" cy="1004887"/>
          </a:xfrm>
        </p:spPr>
        <p:txBody>
          <a:bodyPr/>
          <a:lstStyle/>
          <a:p>
            <a:pPr algn="ctr" eaLnBrk="1" hangingPunct="1"/>
            <a:r>
              <a:rPr lang="en-US" sz="3600" dirty="0"/>
              <a:t>Overview of Foreign Exchange Management Act</a:t>
            </a:r>
          </a:p>
        </p:txBody>
      </p:sp>
      <p:sp>
        <p:nvSpPr>
          <p:cNvPr id="7174" name="Rectangle 5"/>
          <p:cNvSpPr>
            <a:spLocks noGrp="1" noChangeArrowheads="1"/>
          </p:cNvSpPr>
          <p:nvPr>
            <p:ph type="body" idx="1"/>
          </p:nvPr>
        </p:nvSpPr>
        <p:spPr>
          <a:xfrm>
            <a:off x="2286000" y="1219200"/>
            <a:ext cx="8153400" cy="5181600"/>
          </a:xfrm>
        </p:spPr>
        <p:txBody>
          <a:bodyPr/>
          <a:lstStyle/>
          <a:p>
            <a:pPr eaLnBrk="1" hangingPunct="1"/>
            <a:endParaRPr lang="en-US" sz="1800" dirty="0"/>
          </a:p>
        </p:txBody>
      </p:sp>
      <p:graphicFrame>
        <p:nvGraphicFramePr>
          <p:cNvPr id="7" name="Table 6"/>
          <p:cNvGraphicFramePr>
            <a:graphicFrameLocks noGrp="1"/>
          </p:cNvGraphicFramePr>
          <p:nvPr>
            <p:extLst>
              <p:ext uri="{D42A27DB-BD31-4B8C-83A1-F6EECF244321}">
                <p14:modId xmlns:p14="http://schemas.microsoft.com/office/powerpoint/2010/main" xmlns="" val="2386715679"/>
              </p:ext>
            </p:extLst>
          </p:nvPr>
        </p:nvGraphicFramePr>
        <p:xfrm>
          <a:off x="1752600" y="1219201"/>
          <a:ext cx="8686800" cy="5243811"/>
        </p:xfrm>
        <a:graphic>
          <a:graphicData uri="http://schemas.openxmlformats.org/drawingml/2006/table">
            <a:tbl>
              <a:tblPr firstRow="1" bandRow="1">
                <a:tableStyleId>{5C22544A-7EE6-4342-B048-85BDC9FD1C3A}</a:tableStyleId>
              </a:tblPr>
              <a:tblGrid>
                <a:gridCol w="1575981">
                  <a:extLst>
                    <a:ext uri="{9D8B030D-6E8A-4147-A177-3AD203B41FA5}">
                      <a16:colId xmlns="" xmlns:a16="http://schemas.microsoft.com/office/drawing/2014/main" val="20000"/>
                    </a:ext>
                  </a:extLst>
                </a:gridCol>
                <a:gridCol w="7110819">
                  <a:extLst>
                    <a:ext uri="{9D8B030D-6E8A-4147-A177-3AD203B41FA5}">
                      <a16:colId xmlns="" xmlns:a16="http://schemas.microsoft.com/office/drawing/2014/main" val="20001"/>
                    </a:ext>
                  </a:extLst>
                </a:gridCol>
              </a:tblGrid>
              <a:tr h="58675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Section</a:t>
                      </a:r>
                    </a:p>
                    <a:p>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Description</a:t>
                      </a:r>
                    </a:p>
                    <a:p>
                      <a:pPr algn="ctr"/>
                      <a:endParaRPr lang="en-US" sz="1600" dirty="0"/>
                    </a:p>
                  </a:txBody>
                  <a:tcPr/>
                </a:tc>
                <a:extLst>
                  <a:ext uri="{0D108BD9-81ED-4DB2-BD59-A6C34878D82A}">
                    <a16:rowId xmlns="" xmlns:a16="http://schemas.microsoft.com/office/drawing/2014/main" val="10000"/>
                  </a:ext>
                </a:extLst>
              </a:tr>
              <a:tr h="962047">
                <a:tc>
                  <a:txBody>
                    <a:bodyPr/>
                    <a:lstStyle/>
                    <a:p>
                      <a:pPr algn="ctr"/>
                      <a:r>
                        <a:rPr lang="en-US" sz="1600" dirty="0"/>
                        <a:t>3</a:t>
                      </a:r>
                    </a:p>
                  </a:txBody>
                  <a:tcPr/>
                </a:tc>
                <a:tc>
                  <a:txBody>
                    <a:bodyPr/>
                    <a:lstStyle/>
                    <a:p>
                      <a:r>
                        <a:rPr lang="en-US" sz="1800" kern="1200" dirty="0">
                          <a:solidFill>
                            <a:schemeClr val="dk1"/>
                          </a:solidFill>
                          <a:latin typeface="+mn-lt"/>
                          <a:ea typeface="+mn-ea"/>
                          <a:cs typeface="+mn-cs"/>
                        </a:rPr>
                        <a:t>Dealing in foreign exchange by</a:t>
                      </a:r>
                      <a:r>
                        <a:rPr lang="en-US" sz="1800" kern="1200" baseline="0" dirty="0">
                          <a:solidFill>
                            <a:schemeClr val="dk1"/>
                          </a:solidFill>
                          <a:latin typeface="+mn-lt"/>
                          <a:ea typeface="+mn-ea"/>
                          <a:cs typeface="+mn-cs"/>
                        </a:rPr>
                        <a:t> any Person in India. Receipt by PRII without Remittance, Payment in India by PRII with a right O/I</a:t>
                      </a:r>
                      <a:endParaRPr lang="en-US" sz="1600" dirty="0"/>
                    </a:p>
                  </a:txBody>
                  <a:tcPr/>
                </a:tc>
                <a:extLst>
                  <a:ext uri="{0D108BD9-81ED-4DB2-BD59-A6C34878D82A}">
                    <a16:rowId xmlns="" xmlns:a16="http://schemas.microsoft.com/office/drawing/2014/main" val="10001"/>
                  </a:ext>
                </a:extLst>
              </a:tr>
              <a:tr h="681606">
                <a:tc>
                  <a:txBody>
                    <a:bodyPr/>
                    <a:lstStyle/>
                    <a:p>
                      <a:pPr algn="ctr"/>
                      <a:r>
                        <a:rPr lang="en-US" sz="1600" dirty="0"/>
                        <a:t>4</a:t>
                      </a:r>
                    </a:p>
                  </a:txBody>
                  <a:tcPr/>
                </a:tc>
                <a:tc>
                  <a:txBody>
                    <a:bodyPr/>
                    <a:lstStyle/>
                    <a:p>
                      <a:r>
                        <a:rPr lang="en-US" sz="1800" kern="1200" dirty="0">
                          <a:solidFill>
                            <a:schemeClr val="dk1"/>
                          </a:solidFill>
                          <a:latin typeface="+mn-lt"/>
                          <a:ea typeface="+mn-ea"/>
                          <a:cs typeface="+mn-cs"/>
                        </a:rPr>
                        <a:t>Holding of foreign exchange, Security and Immovable property</a:t>
                      </a:r>
                      <a:r>
                        <a:rPr lang="en-US" sz="1800" kern="1200" baseline="0" dirty="0">
                          <a:solidFill>
                            <a:schemeClr val="dk1"/>
                          </a:solidFill>
                          <a:latin typeface="+mn-lt"/>
                          <a:ea typeface="+mn-ea"/>
                          <a:cs typeface="+mn-cs"/>
                        </a:rPr>
                        <a:t> by PRII.</a:t>
                      </a:r>
                      <a:endParaRPr lang="en-US" sz="1600" dirty="0"/>
                    </a:p>
                  </a:txBody>
                  <a:tcPr/>
                </a:tc>
                <a:extLst>
                  <a:ext uri="{0D108BD9-81ED-4DB2-BD59-A6C34878D82A}">
                    <a16:rowId xmlns="" xmlns:a16="http://schemas.microsoft.com/office/drawing/2014/main" val="10002"/>
                  </a:ext>
                </a:extLst>
              </a:tr>
              <a:tr h="480712">
                <a:tc>
                  <a:txBody>
                    <a:bodyPr/>
                    <a:lstStyle/>
                    <a:p>
                      <a:pPr algn="ctr"/>
                      <a:r>
                        <a:rPr lang="en-US" sz="1600" dirty="0"/>
                        <a:t>5</a:t>
                      </a:r>
                    </a:p>
                  </a:txBody>
                  <a:tcPr/>
                </a:tc>
                <a:tc>
                  <a:txBody>
                    <a:bodyPr/>
                    <a:lstStyle/>
                    <a:p>
                      <a:r>
                        <a:rPr lang="en-US" sz="1800" kern="1200" dirty="0">
                          <a:solidFill>
                            <a:schemeClr val="dk1"/>
                          </a:solidFill>
                          <a:latin typeface="+mn-lt"/>
                          <a:ea typeface="+mn-ea"/>
                          <a:cs typeface="+mn-cs"/>
                        </a:rPr>
                        <a:t>Current account transactions, List and Restrictions </a:t>
                      </a:r>
                      <a:endParaRPr lang="en-US" sz="1600" dirty="0"/>
                    </a:p>
                  </a:txBody>
                  <a:tcPr/>
                </a:tc>
                <a:extLst>
                  <a:ext uri="{0D108BD9-81ED-4DB2-BD59-A6C34878D82A}">
                    <a16:rowId xmlns="" xmlns:a16="http://schemas.microsoft.com/office/drawing/2014/main" val="10003"/>
                  </a:ext>
                </a:extLst>
              </a:tr>
              <a:tr h="648522">
                <a:tc>
                  <a:txBody>
                    <a:bodyPr/>
                    <a:lstStyle/>
                    <a:p>
                      <a:pPr algn="ctr"/>
                      <a:r>
                        <a:rPr lang="en-US" sz="1600" dirty="0"/>
                        <a:t>6</a:t>
                      </a:r>
                    </a:p>
                  </a:txBody>
                  <a:tcPr/>
                </a:tc>
                <a:tc>
                  <a:txBody>
                    <a:bodyPr/>
                    <a:lstStyle/>
                    <a:p>
                      <a:r>
                        <a:rPr lang="en-US" sz="1800" kern="1200" dirty="0">
                          <a:solidFill>
                            <a:schemeClr val="dk1"/>
                          </a:solidFill>
                          <a:latin typeface="+mn-lt"/>
                          <a:ea typeface="+mn-ea"/>
                          <a:cs typeface="+mn-cs"/>
                        </a:rPr>
                        <a:t>Capital account transactions-Powers of RBI, Central</a:t>
                      </a:r>
                      <a:r>
                        <a:rPr lang="en-US" sz="1800" kern="1200" baseline="0" dirty="0">
                          <a:solidFill>
                            <a:schemeClr val="dk1"/>
                          </a:solidFill>
                          <a:latin typeface="+mn-lt"/>
                          <a:ea typeface="+mn-ea"/>
                          <a:cs typeface="+mn-cs"/>
                        </a:rPr>
                        <a:t> Govt.</a:t>
                      </a:r>
                      <a:r>
                        <a:rPr lang="en-US" sz="1800" kern="1200" dirty="0">
                          <a:solidFill>
                            <a:schemeClr val="dk1"/>
                          </a:solidFill>
                          <a:latin typeface="+mn-lt"/>
                          <a:ea typeface="+mn-ea"/>
                          <a:cs typeface="+mn-cs"/>
                        </a:rPr>
                        <a:t> and the list.</a:t>
                      </a:r>
                      <a:endParaRPr lang="en-US" sz="1600" dirty="0"/>
                    </a:p>
                  </a:txBody>
                  <a:tcPr/>
                </a:tc>
                <a:extLst>
                  <a:ext uri="{0D108BD9-81ED-4DB2-BD59-A6C34878D82A}">
                    <a16:rowId xmlns="" xmlns:a16="http://schemas.microsoft.com/office/drawing/2014/main" val="10004"/>
                  </a:ext>
                </a:extLst>
              </a:tr>
              <a:tr h="681606">
                <a:tc>
                  <a:txBody>
                    <a:bodyPr/>
                    <a:lstStyle/>
                    <a:p>
                      <a:pPr algn="ctr"/>
                      <a:r>
                        <a:rPr lang="en-US" sz="1600" dirty="0"/>
                        <a:t>7</a:t>
                      </a:r>
                    </a:p>
                  </a:txBody>
                  <a:tcPr/>
                </a:tc>
                <a:tc>
                  <a:txBody>
                    <a:bodyPr/>
                    <a:lstStyle/>
                    <a:p>
                      <a:r>
                        <a:rPr lang="en-US" sz="1800" kern="1200" dirty="0">
                          <a:solidFill>
                            <a:schemeClr val="dk1"/>
                          </a:solidFill>
                          <a:latin typeface="+mn-lt"/>
                          <a:ea typeface="+mn-ea"/>
                          <a:cs typeface="+mn-cs"/>
                        </a:rPr>
                        <a:t>Export of goods and services- Declaration, Information, Direction to receive FE.</a:t>
                      </a:r>
                      <a:endParaRPr lang="en-US" sz="1600" dirty="0"/>
                    </a:p>
                  </a:txBody>
                  <a:tcPr/>
                </a:tc>
                <a:extLst>
                  <a:ext uri="{0D108BD9-81ED-4DB2-BD59-A6C34878D82A}">
                    <a16:rowId xmlns="" xmlns:a16="http://schemas.microsoft.com/office/drawing/2014/main" val="10005"/>
                  </a:ext>
                </a:extLst>
              </a:tr>
              <a:tr h="520954">
                <a:tc>
                  <a:txBody>
                    <a:bodyPr/>
                    <a:lstStyle/>
                    <a:p>
                      <a:pPr algn="ctr"/>
                      <a:r>
                        <a:rPr lang="en-US" sz="1600" dirty="0"/>
                        <a:t>8</a:t>
                      </a:r>
                    </a:p>
                  </a:txBody>
                  <a:tcPr/>
                </a:tc>
                <a:tc>
                  <a:txBody>
                    <a:bodyPr/>
                    <a:lstStyle/>
                    <a:p>
                      <a:r>
                        <a:rPr lang="en-US" sz="1800" kern="1200" dirty="0">
                          <a:solidFill>
                            <a:schemeClr val="dk1"/>
                          </a:solidFill>
                          <a:latin typeface="+mn-lt"/>
                          <a:ea typeface="+mn-ea"/>
                          <a:cs typeface="+mn-cs"/>
                        </a:rPr>
                        <a:t>Realisation and repatriation of foreign exchange</a:t>
                      </a:r>
                      <a:endParaRPr lang="en-US" sz="1600" dirty="0"/>
                    </a:p>
                  </a:txBody>
                  <a:tcPr/>
                </a:tc>
                <a:extLst>
                  <a:ext uri="{0D108BD9-81ED-4DB2-BD59-A6C34878D82A}">
                    <a16:rowId xmlns="" xmlns:a16="http://schemas.microsoft.com/office/drawing/2014/main" val="10006"/>
                  </a:ext>
                </a:extLst>
              </a:tr>
              <a:tr h="681606">
                <a:tc>
                  <a:txBody>
                    <a:bodyPr/>
                    <a:lstStyle/>
                    <a:p>
                      <a:pPr algn="ctr"/>
                      <a:r>
                        <a:rPr lang="en-US" sz="1600" dirty="0"/>
                        <a:t>9</a:t>
                      </a:r>
                    </a:p>
                  </a:txBody>
                  <a:tcPr/>
                </a:tc>
                <a:tc>
                  <a:txBody>
                    <a:bodyPr/>
                    <a:lstStyle/>
                    <a:p>
                      <a:r>
                        <a:rPr lang="en-US" sz="1800" kern="1200" dirty="0">
                          <a:solidFill>
                            <a:schemeClr val="dk1"/>
                          </a:solidFill>
                          <a:latin typeface="+mn-lt"/>
                          <a:ea typeface="+mn-ea"/>
                          <a:cs typeface="+mn-cs"/>
                        </a:rPr>
                        <a:t>Exemption from realization and repatriation in certain cases</a:t>
                      </a:r>
                    </a:p>
                    <a:p>
                      <a:r>
                        <a:rPr lang="en-US" sz="1800" kern="1200" dirty="0">
                          <a:solidFill>
                            <a:schemeClr val="dk1"/>
                          </a:solidFill>
                          <a:latin typeface="+mn-lt"/>
                          <a:ea typeface="+mn-ea"/>
                          <a:cs typeface="+mn-cs"/>
                        </a:rPr>
                        <a:t>And possession of FE</a:t>
                      </a:r>
                      <a:r>
                        <a:rPr lang="en-US" sz="1800" kern="1200" baseline="0" dirty="0">
                          <a:solidFill>
                            <a:schemeClr val="dk1"/>
                          </a:solidFill>
                          <a:latin typeface="+mn-lt"/>
                          <a:ea typeface="+mn-ea"/>
                          <a:cs typeface="+mn-cs"/>
                        </a:rPr>
                        <a:t> </a:t>
                      </a:r>
                      <a:endParaRPr lang="en-US" sz="1600" dirty="0"/>
                    </a:p>
                  </a:txBody>
                  <a:tcPr/>
                </a:tc>
                <a:extLst>
                  <a:ext uri="{0D108BD9-81ED-4DB2-BD59-A6C34878D82A}">
                    <a16:rowId xmlns="" xmlns:a16="http://schemas.microsoft.com/office/drawing/2014/main" val="10007"/>
                  </a:ext>
                </a:extLst>
              </a:tr>
            </a:tbl>
          </a:graphicData>
        </a:graphic>
      </p:graphicFrame>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 xmlns:a16="http://schemas.microsoft.com/office/drawing/2014/main" id="{EA3B4255-66FC-4AED-B25F-EF7B6A854A35}"/>
              </a:ext>
            </a:extLst>
          </p:cNvPr>
          <p:cNvSpPr>
            <a:spLocks noGrp="1" noChangeArrowheads="1"/>
          </p:cNvSpPr>
          <p:nvPr>
            <p:ph type="title"/>
          </p:nvPr>
        </p:nvSpPr>
        <p:spPr>
          <a:xfrm>
            <a:off x="2674940" y="214316"/>
            <a:ext cx="7793037" cy="852487"/>
          </a:xfrm>
        </p:spPr>
        <p:txBody>
          <a:bodyPr/>
          <a:lstStyle/>
          <a:p>
            <a:pPr algn="ctr"/>
            <a:r>
              <a:rPr lang="en-US" altLang="en-US" sz="3200"/>
              <a:t>Case study – II</a:t>
            </a:r>
          </a:p>
        </p:txBody>
      </p:sp>
      <p:sp>
        <p:nvSpPr>
          <p:cNvPr id="47107" name="Content Placeholder 2">
            <a:extLst>
              <a:ext uri="{FF2B5EF4-FFF2-40B4-BE49-F238E27FC236}">
                <a16:creationId xmlns="" xmlns:a16="http://schemas.microsoft.com/office/drawing/2014/main" id="{8A5C88BB-00B8-420C-95AF-1CDD0B68F063}"/>
              </a:ext>
            </a:extLst>
          </p:cNvPr>
          <p:cNvSpPr>
            <a:spLocks noGrp="1" noChangeArrowheads="1"/>
          </p:cNvSpPr>
          <p:nvPr>
            <p:ph idx="1"/>
          </p:nvPr>
        </p:nvSpPr>
        <p:spPr>
          <a:xfrm>
            <a:off x="1752600" y="1219200"/>
            <a:ext cx="8726488" cy="5257800"/>
          </a:xfrm>
        </p:spPr>
        <p:txBody>
          <a:bodyPr/>
          <a:lstStyle/>
          <a:p>
            <a:r>
              <a:rPr lang="en-US" altLang="en-US" sz="1600" dirty="0" smtClean="0"/>
              <a:t>Schedule III FEM (CAT( Rules is now subsumed in the LRS Limit of US$ 2,50,000, Hence AD can release Foreign exchange up to the above mentioned for transactions mentioned in  Schedule III</a:t>
            </a:r>
          </a:p>
          <a:p>
            <a:r>
              <a:rPr lang="en-US" altLang="en-US" sz="1600" dirty="0" smtClean="0"/>
              <a:t>However expenses for medical treatment Abroad, emigration expenses and education abroad is on Actual basis (i.e. limit can exceed US$ 2,50,000)</a:t>
            </a:r>
          </a:p>
          <a:p>
            <a:r>
              <a:rPr lang="en-US" altLang="en-US" sz="1600" dirty="0" smtClean="0"/>
              <a:t>Further </a:t>
            </a:r>
            <a:r>
              <a:rPr lang="en-US" altLang="en-US" sz="1600" dirty="0"/>
              <a:t>in terms of Regulation 3 of Notification 6 - any person resident in India may take outside India (other than to Nepal and Bhutan) currency notes of Government of India and Reserve Bank of India notes </a:t>
            </a:r>
            <a:r>
              <a:rPr lang="en-US" altLang="en-US" sz="1600" dirty="0" smtClean="0"/>
              <a:t>up to </a:t>
            </a:r>
            <a:r>
              <a:rPr lang="en-US" altLang="en-US" sz="1600" dirty="0"/>
              <a:t>an amount not exceeding Rs.25,000  per person; </a:t>
            </a:r>
          </a:p>
          <a:p>
            <a:r>
              <a:rPr lang="en-US" altLang="en-US" sz="1600" dirty="0"/>
              <a:t>RFC Account Rules Reg 4(B)(2) of the </a:t>
            </a:r>
            <a:r>
              <a:rPr lang="en-US" altLang="en-US" sz="1600" dirty="0" err="1"/>
              <a:t>Notf</a:t>
            </a:r>
            <a:r>
              <a:rPr lang="en-US" altLang="en-US" sz="1600" dirty="0"/>
              <a:t> 10 states that the funds in a Resident Foreign Currency Account opened or held or maintained in terms of sub-regulation (1) of Reg 4(B)(2) shall be free from all restrictions regarding </a:t>
            </a:r>
            <a:r>
              <a:rPr lang="en-US" altLang="en-US" sz="1600" dirty="0" err="1"/>
              <a:t>utilisation</a:t>
            </a:r>
            <a:r>
              <a:rPr lang="en-US" altLang="en-US" sz="1600" dirty="0"/>
              <a:t> of foreign currency balances including any restriction on investment in any form, by whatever name called, outside India - </a:t>
            </a:r>
            <a:r>
              <a:rPr lang="en-US" altLang="en-US" sz="1600" b="1" dirty="0" err="1"/>
              <a:t>Utilisation</a:t>
            </a:r>
            <a:r>
              <a:rPr lang="en-US" altLang="en-US" sz="1600" b="1" dirty="0"/>
              <a:t> from account is free from all the restrictions </a:t>
            </a:r>
          </a:p>
          <a:p>
            <a:r>
              <a:rPr lang="en-US" altLang="en-US" sz="1600" b="1" dirty="0"/>
              <a:t>EEFC account Reg 4(A) of </a:t>
            </a:r>
            <a:r>
              <a:rPr lang="en-US" altLang="en-US" sz="1600" b="1" dirty="0" err="1"/>
              <a:t>Notf</a:t>
            </a:r>
            <a:r>
              <a:rPr lang="en-US" altLang="en-US" sz="1600" b="1" dirty="0"/>
              <a:t> 10(R) and Schedule I [Paragraph 3(</a:t>
            </a:r>
            <a:r>
              <a:rPr lang="en-US" altLang="en-US" sz="1600" b="1" dirty="0" err="1"/>
              <a:t>i</a:t>
            </a:r>
            <a:r>
              <a:rPr lang="en-US" altLang="en-US" sz="1600" b="1" dirty="0"/>
              <a:t>]) permits withdrawal for any CAT without any limit</a:t>
            </a:r>
          </a:p>
          <a:p>
            <a:r>
              <a:rPr lang="en-US" altLang="en-US" sz="1600" b="1" dirty="0"/>
              <a:t>RFC Domestic Reg 5A of </a:t>
            </a:r>
            <a:r>
              <a:rPr lang="en-US" altLang="en-US" sz="1600" b="1" dirty="0" err="1"/>
              <a:t>Notf</a:t>
            </a:r>
            <a:r>
              <a:rPr lang="en-US" altLang="en-US" sz="1600" b="1" dirty="0"/>
              <a:t> 10(R) permits withdrawal for private or business visit or for permitted CAT.</a:t>
            </a:r>
          </a:p>
          <a:p>
            <a:endParaRPr lang="en-US" altLang="en-US" sz="1600" b="1" dirty="0"/>
          </a:p>
          <a:p>
            <a:endParaRPr lang="en-US" altLang="en-US" sz="1600" dirty="0"/>
          </a:p>
          <a:p>
            <a:endParaRPr lang="en-US" altLang="en-US" sz="1400" dirty="0"/>
          </a:p>
        </p:txBody>
      </p:sp>
      <p:sp>
        <p:nvSpPr>
          <p:cNvPr id="28676" name="Date Placeholder 3">
            <a:extLst>
              <a:ext uri="{FF2B5EF4-FFF2-40B4-BE49-F238E27FC236}">
                <a16:creationId xmlns="" xmlns:a16="http://schemas.microsoft.com/office/drawing/2014/main" id="{7404FD24-CB7E-4D48-9098-D52CA3E9A30E}"/>
              </a:ext>
            </a:extLst>
          </p:cNvPr>
          <p:cNvSpPr>
            <a:spLocks noGrp="1"/>
          </p:cNvSpPr>
          <p:nvPr>
            <p:ph type="dt" sz="quarter" idx="10"/>
          </p:nvPr>
        </p:nvSpPr>
        <p:spPr/>
        <p:txBody>
          <a:bodyPr/>
          <a:lstStyle/>
          <a:p>
            <a:pPr>
              <a:defRPr/>
            </a:pPr>
            <a:r>
              <a:rPr lang="en-US" smtClean="0"/>
              <a:t>21 April, 2020</a:t>
            </a:r>
            <a:endParaRPr lang="en-US"/>
          </a:p>
        </p:txBody>
      </p:sp>
      <p:sp>
        <p:nvSpPr>
          <p:cNvPr id="47110" name="Slide Number Placeholder 5">
            <a:extLst>
              <a:ext uri="{FF2B5EF4-FFF2-40B4-BE49-F238E27FC236}">
                <a16:creationId xmlns="" xmlns:a16="http://schemas.microsoft.com/office/drawing/2014/main" id="{F1E0D3D1-E738-4ED5-8F18-3D37D8161AB5}"/>
              </a:ext>
            </a:extLst>
          </p:cNvPr>
          <p:cNvSpPr>
            <a:spLocks noGrp="1" noChangeArrowheads="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6E8CCF13-F570-4724-8F92-422FA2BAE693}" type="slidenum">
              <a:rPr lang="en-US" altLang="en-US" sz="1400"/>
              <a:pPr>
                <a:spcBef>
                  <a:spcPct val="0"/>
                </a:spcBef>
                <a:buClrTx/>
                <a:buSzTx/>
                <a:buFontTx/>
                <a:buNone/>
              </a:pPr>
              <a:t>50</a:t>
            </a:fld>
            <a:endParaRPr lang="en-US" altLang="en-US" sz="140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2674940" y="214316"/>
            <a:ext cx="7793037" cy="852487"/>
          </a:xfrm>
        </p:spPr>
        <p:txBody>
          <a:bodyPr/>
          <a:lstStyle/>
          <a:p>
            <a:pPr algn="ctr"/>
            <a:r>
              <a:rPr lang="en-US" sz="3200" dirty="0"/>
              <a:t>Case study – II</a:t>
            </a:r>
          </a:p>
        </p:txBody>
      </p:sp>
      <p:sp>
        <p:nvSpPr>
          <p:cNvPr id="32771" name="Content Placeholder 2"/>
          <p:cNvSpPr>
            <a:spLocks noGrp="1"/>
          </p:cNvSpPr>
          <p:nvPr>
            <p:ph idx="1"/>
          </p:nvPr>
        </p:nvSpPr>
        <p:spPr>
          <a:xfrm>
            <a:off x="1828800" y="1295401"/>
            <a:ext cx="8686800" cy="5046663"/>
          </a:xfrm>
        </p:spPr>
        <p:txBody>
          <a:bodyPr/>
          <a:lstStyle/>
          <a:p>
            <a:r>
              <a:rPr lang="en-US" sz="1600" dirty="0"/>
              <a:t>As per Regulation 7 of Notification 6(R)- any person may take or send out of India, - </a:t>
            </a:r>
            <a:r>
              <a:rPr lang="en-US" sz="1600" dirty="0" err="1" smtClean="0"/>
              <a:t>Cheques</a:t>
            </a:r>
            <a:r>
              <a:rPr lang="en-US" sz="1600" dirty="0" smtClean="0"/>
              <a:t> </a:t>
            </a:r>
            <a:r>
              <a:rPr lang="en-US" sz="1600" dirty="0"/>
              <a:t>drawn on foreign currency account maintained in accordance with Foreign Exchange Management (Foreign Currency Accounts by a person resident in India) Regulations, 2000; </a:t>
            </a:r>
          </a:p>
          <a:p>
            <a:pPr lvl="1"/>
            <a:r>
              <a:rPr lang="en-US" sz="1600" dirty="0"/>
              <a:t>foreign exchange obtained by him by drawal from an authorised person in accordance with the provisions of the Act or the rules or regulations or directions made or issued thereunder ; </a:t>
            </a:r>
          </a:p>
          <a:p>
            <a:pPr lvl="1"/>
            <a:r>
              <a:rPr lang="en-US" sz="1600" dirty="0"/>
              <a:t>currency in the safes of vessels or aircrafts which has been brought into India or which has been taken on board a vessel or aircraft with the permission of the Reserve Bank ; </a:t>
            </a:r>
          </a:p>
          <a:p>
            <a:r>
              <a:rPr lang="en-US" sz="1600" dirty="0"/>
              <a:t> any person may take out of India, - </a:t>
            </a:r>
          </a:p>
          <a:p>
            <a:pPr lvl="1"/>
            <a:r>
              <a:rPr lang="en-US" sz="1600" dirty="0"/>
              <a:t>foreign exchange possessed by him in accordance with the Foreign Exchange Management (Possession and Retention of Foreign Currency) Regulations, 2015 ; </a:t>
            </a:r>
          </a:p>
          <a:p>
            <a:pPr lvl="1"/>
            <a:r>
              <a:rPr lang="en-US" sz="1600" dirty="0"/>
              <a:t>unspent foreign exchange brought back by him to India while returning from travel abroad and retained in accordance with the Foreign Exchange Management (Possession and Retention of Foreign Currency) Regulations, 2015 ; </a:t>
            </a:r>
          </a:p>
          <a:p>
            <a:endParaRPr lang="en-US" sz="1800" dirty="0"/>
          </a:p>
        </p:txBody>
      </p:sp>
      <p:sp>
        <p:nvSpPr>
          <p:cNvPr id="29700"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29702" name="Slide Number Placeholder 5"/>
          <p:cNvSpPr>
            <a:spLocks noGrp="1"/>
          </p:cNvSpPr>
          <p:nvPr>
            <p:ph type="sldNum" sz="quarter" idx="12"/>
          </p:nvPr>
        </p:nvSpPr>
        <p:spPr/>
        <p:txBody>
          <a:bodyPr/>
          <a:lstStyle/>
          <a:p>
            <a:pPr fontAlgn="base">
              <a:spcBef>
                <a:spcPct val="0"/>
              </a:spcBef>
              <a:spcAft>
                <a:spcPct val="0"/>
              </a:spcAft>
              <a:defRPr/>
            </a:pPr>
            <a:fld id="{D964B3A6-AEA0-4999-BEF9-F8491E08E8D5}" type="slidenum">
              <a:rPr lang="en-US">
                <a:solidFill>
                  <a:srgbClr val="000000"/>
                </a:solidFill>
                <a:latin typeface="Tahoma" pitchFamily="34" charset="0"/>
              </a:rPr>
              <a:pPr fontAlgn="base">
                <a:spcBef>
                  <a:spcPct val="0"/>
                </a:spcBef>
                <a:spcAft>
                  <a:spcPct val="0"/>
                </a:spcAft>
                <a:defRPr/>
              </a:pPr>
              <a:t>51</a:t>
            </a:fld>
            <a:endParaRPr lang="en-US" dirty="0">
              <a:solidFill>
                <a:srgbClr val="000000"/>
              </a:solidFill>
              <a:latin typeface="Tahoma" pitchFamily="34" charset="0"/>
            </a:endParaRP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674940" y="214316"/>
            <a:ext cx="7793037" cy="852487"/>
          </a:xfrm>
        </p:spPr>
        <p:txBody>
          <a:bodyPr/>
          <a:lstStyle/>
          <a:p>
            <a:pPr algn="ctr"/>
            <a:r>
              <a:rPr lang="en-US" sz="3200" dirty="0"/>
              <a:t>Case study – II</a:t>
            </a:r>
          </a:p>
        </p:txBody>
      </p:sp>
      <p:sp>
        <p:nvSpPr>
          <p:cNvPr id="33795" name="Content Placeholder 2"/>
          <p:cNvSpPr>
            <a:spLocks noGrp="1"/>
          </p:cNvSpPr>
          <p:nvPr>
            <p:ph idx="1"/>
          </p:nvPr>
        </p:nvSpPr>
        <p:spPr>
          <a:xfrm>
            <a:off x="2209800" y="1295401"/>
            <a:ext cx="8305800" cy="5046663"/>
          </a:xfrm>
        </p:spPr>
        <p:txBody>
          <a:bodyPr/>
          <a:lstStyle/>
          <a:p>
            <a:r>
              <a:rPr lang="en-US" sz="1600" dirty="0"/>
              <a:t>Foreign branch or H.O. or subsidiary abroad can also finance the expenses incurred by person in case it is a Business visit</a:t>
            </a:r>
          </a:p>
          <a:p>
            <a:r>
              <a:rPr lang="en-US" sz="1600" dirty="0"/>
              <a:t>Non resident (Friends and relative outside India) can extend hospitality to person resident in India who is on visit outside India.</a:t>
            </a:r>
          </a:p>
          <a:p>
            <a:r>
              <a:rPr lang="en-US" sz="1600" dirty="0"/>
              <a:t>As per Item No 2 of Sch. III of CAT Rules, the following remittances by persons other than individuals shall require prior approval of the Reserve Bank of India:</a:t>
            </a:r>
          </a:p>
          <a:p>
            <a:pPr marL="400050" indent="-400050">
              <a:buFont typeface="+mj-lt"/>
              <a:buAutoNum type="romanLcPeriod"/>
            </a:pPr>
            <a:r>
              <a:rPr lang="en-US" sz="1600" dirty="0"/>
              <a:t>Donations by corporates exceeding one per cent. of their foreign exchange earnings during the previous three financial years or USD 5,000,000, whichever is less, for specified purposes such as reputed educational / technical institutions</a:t>
            </a:r>
          </a:p>
          <a:p>
            <a:pPr marL="400050" indent="-400050">
              <a:buFont typeface="+mj-lt"/>
              <a:buAutoNum type="romanLcPeriod"/>
            </a:pPr>
            <a:r>
              <a:rPr lang="en-US" sz="1600" dirty="0"/>
              <a:t>Commission, per transaction, to agents abroad for sale of residential flats or commercial plots in India exceeding USD 25,000 or five percent of the inward remittance whichever is more.</a:t>
            </a:r>
          </a:p>
          <a:p>
            <a:pPr marL="400050" indent="-400050">
              <a:buFont typeface="+mj-lt"/>
              <a:buAutoNum type="romanLcPeriod"/>
            </a:pPr>
            <a:r>
              <a:rPr lang="en-US" sz="1600" dirty="0"/>
              <a:t>Remittances exceeding USD 10,000,000 per project for any consultancy services in respect of infrastructure projects and USD 1,000,000 per project, for other consultancy services procured from outside India</a:t>
            </a:r>
          </a:p>
          <a:p>
            <a:pPr marL="400050" indent="-400050">
              <a:buFont typeface="+mj-lt"/>
              <a:buAutoNum type="romanLcPeriod"/>
            </a:pPr>
            <a:r>
              <a:rPr lang="en-US" sz="1600" dirty="0"/>
              <a:t>Remittances exceeding five per cent of investment brought into India or USD 100,000 whichever is higher, by an entity in India by way of reimbursement of pre-incorporation expenses.</a:t>
            </a:r>
          </a:p>
        </p:txBody>
      </p:sp>
      <p:sp>
        <p:nvSpPr>
          <p:cNvPr id="29700"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29702" name="Slide Number Placeholder 5"/>
          <p:cNvSpPr>
            <a:spLocks noGrp="1"/>
          </p:cNvSpPr>
          <p:nvPr>
            <p:ph type="sldNum" sz="quarter" idx="12"/>
          </p:nvPr>
        </p:nvSpPr>
        <p:spPr/>
        <p:txBody>
          <a:bodyPr/>
          <a:lstStyle/>
          <a:p>
            <a:pPr fontAlgn="base">
              <a:spcBef>
                <a:spcPct val="0"/>
              </a:spcBef>
              <a:spcAft>
                <a:spcPct val="0"/>
              </a:spcAft>
              <a:defRPr/>
            </a:pPr>
            <a:fld id="{0B24F23D-DAC6-4D73-A714-5E81E00025B9}" type="slidenum">
              <a:rPr lang="en-US">
                <a:solidFill>
                  <a:srgbClr val="000000"/>
                </a:solidFill>
                <a:latin typeface="Tahoma" pitchFamily="34" charset="0"/>
              </a:rPr>
              <a:pPr fontAlgn="base">
                <a:spcBef>
                  <a:spcPct val="0"/>
                </a:spcBef>
                <a:spcAft>
                  <a:spcPct val="0"/>
                </a:spcAft>
                <a:defRPr/>
              </a:pPr>
              <a:t>52</a:t>
            </a:fld>
            <a:endParaRPr lang="en-US" dirty="0">
              <a:solidFill>
                <a:srgbClr val="000000"/>
              </a:solidFill>
              <a:latin typeface="Tahoma" pitchFamily="34" charset="0"/>
            </a:endParaRP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674940" y="214316"/>
            <a:ext cx="7793037" cy="852487"/>
          </a:xfrm>
        </p:spPr>
        <p:txBody>
          <a:bodyPr/>
          <a:lstStyle/>
          <a:p>
            <a:pPr algn="ctr"/>
            <a:r>
              <a:rPr lang="en-US" sz="2800" dirty="0"/>
              <a:t>Case study – III Export of goods</a:t>
            </a:r>
          </a:p>
        </p:txBody>
      </p:sp>
      <p:sp>
        <p:nvSpPr>
          <p:cNvPr id="34819" name="Content Placeholder 2"/>
          <p:cNvSpPr>
            <a:spLocks noGrp="1"/>
          </p:cNvSpPr>
          <p:nvPr>
            <p:ph idx="1"/>
          </p:nvPr>
        </p:nvSpPr>
        <p:spPr>
          <a:xfrm>
            <a:off x="1724024" y="1110048"/>
            <a:ext cx="8610600" cy="5257800"/>
          </a:xfrm>
        </p:spPr>
        <p:txBody>
          <a:bodyPr/>
          <a:lstStyle/>
          <a:p>
            <a:pPr>
              <a:buFont typeface="Wingdings" pitchFamily="2" charset="2"/>
              <a:buNone/>
            </a:pPr>
            <a:r>
              <a:rPr lang="en-US" sz="1600" dirty="0"/>
              <a:t>     </a:t>
            </a:r>
            <a:r>
              <a:rPr lang="en-US" sz="1600" b="1" u="sng" dirty="0"/>
              <a:t>Branch Outside India</a:t>
            </a:r>
          </a:p>
          <a:p>
            <a:r>
              <a:rPr lang="en-US" sz="1600" dirty="0"/>
              <a:t>A Ltd. is engaged in export of goods to branch outside India.</a:t>
            </a:r>
          </a:p>
          <a:p>
            <a:r>
              <a:rPr lang="en-US" sz="1600" dirty="0"/>
              <a:t>A Ltd is informed of various circular, Notification 47/2001, A.P. Dir cir 39 dt 20/4/2002 , A.P. Dir cir 18 of 4/12/2006,Notification No 10(R), FED No. 14 / 2015-16. Updated up to April 12, 2019 dealing with Initial remittance for set up (15% of TO of last two financial year or 25% of Net worth whichever is higher) and recurring expense (10% of TO of last two financial year )</a:t>
            </a:r>
          </a:p>
          <a:p>
            <a:r>
              <a:rPr lang="en-US" sz="1600" dirty="0"/>
              <a:t>Question arose as to </a:t>
            </a:r>
          </a:p>
          <a:p>
            <a:r>
              <a:rPr lang="en-US" sz="1600" dirty="0"/>
              <a:t>A. Whether branch is required to receive export proceeds in accordance with Notf. 23 for all the exports made.</a:t>
            </a:r>
          </a:p>
          <a:p>
            <a:r>
              <a:rPr lang="en-US" sz="1600" dirty="0"/>
              <a:t>B. Whether A Ltd. is required to receive net of expenses or gross amount of export from its branch</a:t>
            </a:r>
          </a:p>
          <a:p>
            <a:r>
              <a:rPr lang="en-US" sz="1600" dirty="0"/>
              <a:t>C. Export of software with on – site development are allowed to bring in Foreign Exchange net of expense on completing the project </a:t>
            </a:r>
          </a:p>
          <a:p>
            <a:pPr>
              <a:buFont typeface="Wingdings" pitchFamily="2" charset="2"/>
              <a:buNone/>
            </a:pPr>
            <a:r>
              <a:rPr lang="en-US" sz="1600" dirty="0"/>
              <a:t>     Whether in similar manner A Ltd. Can also plan its transaction?</a:t>
            </a:r>
          </a:p>
          <a:p>
            <a:pPr>
              <a:buFont typeface="Wingdings" pitchFamily="2" charset="2"/>
              <a:buNone/>
            </a:pPr>
            <a:endParaRPr lang="en-US" sz="1600" dirty="0"/>
          </a:p>
          <a:p>
            <a:pPr>
              <a:buFont typeface="Wingdings" pitchFamily="2" charset="2"/>
              <a:buNone/>
            </a:pPr>
            <a:r>
              <a:rPr lang="en-US" sz="1600" b="1" u="sng" dirty="0"/>
              <a:t>Leads:</a:t>
            </a:r>
            <a:r>
              <a:rPr lang="en-US" sz="1600" dirty="0"/>
              <a:t> Residential status,</a:t>
            </a:r>
          </a:p>
          <a:p>
            <a:pPr>
              <a:buFont typeface="Wingdings" pitchFamily="2" charset="2"/>
              <a:buNone/>
            </a:pPr>
            <a:r>
              <a:rPr lang="en-US" sz="1600" dirty="0"/>
              <a:t>          Sec.7 of FEMA read with applicability of sec. 2(j)(i)- CAT, </a:t>
            </a:r>
          </a:p>
          <a:p>
            <a:pPr>
              <a:buFont typeface="Wingdings" pitchFamily="2" charset="2"/>
              <a:buNone/>
            </a:pPr>
            <a:r>
              <a:rPr lang="en-US" sz="1600" dirty="0"/>
              <a:t>          Notf. 23(R) regulates CAT to ensure documentation and FE entitlement and its       receipt by PRII</a:t>
            </a:r>
          </a:p>
          <a:p>
            <a:pPr>
              <a:buFont typeface="Wingdings" pitchFamily="2" charset="2"/>
              <a:buNone/>
            </a:pPr>
            <a:r>
              <a:rPr lang="en-US" sz="1600" dirty="0"/>
              <a:t>             </a:t>
            </a:r>
          </a:p>
        </p:txBody>
      </p:sp>
      <p:sp>
        <p:nvSpPr>
          <p:cNvPr id="29700" name="Date Placeholder 3"/>
          <p:cNvSpPr>
            <a:spLocks noGrp="1"/>
          </p:cNvSpPr>
          <p:nvPr>
            <p:ph type="dt" sz="quarter" idx="10"/>
          </p:nvPr>
        </p:nvSpPr>
        <p:spPr>
          <a:xfrm>
            <a:off x="1549400" y="6450110"/>
            <a:ext cx="2540000" cy="457200"/>
          </a:xfrm>
        </p:spPr>
        <p:txBody>
          <a:bodyPr/>
          <a:lstStyle/>
          <a:p>
            <a:pPr>
              <a:defRPr/>
            </a:pPr>
            <a:r>
              <a:rPr lang="en-US" smtClean="0"/>
              <a:t>21 April, 2020</a:t>
            </a:r>
            <a:endParaRPr lang="en-US" dirty="0"/>
          </a:p>
        </p:txBody>
      </p:sp>
      <p:sp>
        <p:nvSpPr>
          <p:cNvPr id="29702" name="Slide Number Placeholder 5"/>
          <p:cNvSpPr>
            <a:spLocks noGrp="1"/>
          </p:cNvSpPr>
          <p:nvPr>
            <p:ph type="sldNum" sz="quarter" idx="12"/>
          </p:nvPr>
        </p:nvSpPr>
        <p:spPr/>
        <p:txBody>
          <a:bodyPr/>
          <a:lstStyle/>
          <a:p>
            <a:pPr>
              <a:defRPr/>
            </a:pPr>
            <a:fld id="{75944D85-2DBB-4247-9F64-2F368C115EEA}" type="slidenum">
              <a:rPr lang="en-US" smtClean="0"/>
              <a:pPr>
                <a:defRPr/>
              </a:pPr>
              <a:t>53</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2674940" y="214316"/>
            <a:ext cx="7793037" cy="852487"/>
          </a:xfrm>
        </p:spPr>
        <p:txBody>
          <a:bodyPr/>
          <a:lstStyle/>
          <a:p>
            <a:pPr algn="ctr"/>
            <a:r>
              <a:rPr lang="en-US" sz="3200" dirty="0"/>
              <a:t>Case study – III</a:t>
            </a:r>
          </a:p>
        </p:txBody>
      </p:sp>
      <p:sp>
        <p:nvSpPr>
          <p:cNvPr id="35843" name="Content Placeholder 2"/>
          <p:cNvSpPr>
            <a:spLocks noGrp="1"/>
          </p:cNvSpPr>
          <p:nvPr>
            <p:ph idx="1"/>
          </p:nvPr>
        </p:nvSpPr>
        <p:spPr>
          <a:xfrm>
            <a:off x="1524000" y="1143001"/>
            <a:ext cx="9144000" cy="5351463"/>
          </a:xfrm>
        </p:spPr>
        <p:txBody>
          <a:bodyPr/>
          <a:lstStyle/>
          <a:p>
            <a:r>
              <a:rPr lang="en-US" sz="1800" dirty="0"/>
              <a:t>Nature and Status of a Branch of an Indian company and its export</a:t>
            </a:r>
          </a:p>
          <a:p>
            <a:r>
              <a:rPr lang="en-US" sz="1800" dirty="0"/>
              <a:t> Section 2(l) Export with all it’s grammatical variations and cognate   expressions, means </a:t>
            </a:r>
          </a:p>
          <a:p>
            <a:pPr>
              <a:buFont typeface="Wingdings" pitchFamily="2" charset="2"/>
              <a:buNone/>
            </a:pPr>
            <a:r>
              <a:rPr lang="en-US" sz="1800" dirty="0"/>
              <a:t>       i)the taking out of India to place outside India any goods,</a:t>
            </a:r>
          </a:p>
          <a:p>
            <a:pPr>
              <a:buFont typeface="Wingdings" pitchFamily="2" charset="2"/>
              <a:buNone/>
            </a:pPr>
            <a:r>
              <a:rPr lang="en-US" sz="1800" dirty="0"/>
              <a:t>       ii)provision of services from India to any person outside India </a:t>
            </a:r>
          </a:p>
          <a:p>
            <a:r>
              <a:rPr lang="en-US" sz="1800" dirty="0"/>
              <a:t>Sec 2 (v) Person Resident in India means-</a:t>
            </a:r>
          </a:p>
          <a:p>
            <a:pPr>
              <a:buFont typeface="Wingdings" pitchFamily="2" charset="2"/>
              <a:buNone/>
            </a:pPr>
            <a:r>
              <a:rPr lang="en-US" sz="1800" dirty="0"/>
              <a:t>      (i) a person residing …………………</a:t>
            </a:r>
          </a:p>
          <a:p>
            <a:pPr>
              <a:buFont typeface="Wingdings" pitchFamily="2" charset="2"/>
              <a:buNone/>
            </a:pPr>
            <a:r>
              <a:rPr lang="en-US" sz="1800" dirty="0"/>
              <a:t>      (ii) any person or body corporate …………………. </a:t>
            </a:r>
          </a:p>
          <a:p>
            <a:pPr>
              <a:buFont typeface="Wingdings" pitchFamily="2" charset="2"/>
              <a:buNone/>
            </a:pPr>
            <a:r>
              <a:rPr lang="en-US" sz="1800" dirty="0"/>
              <a:t>      (iii)an office, branch or agency in India …….</a:t>
            </a:r>
          </a:p>
          <a:p>
            <a:pPr>
              <a:buFont typeface="Wingdings" pitchFamily="2" charset="2"/>
              <a:buNone/>
            </a:pPr>
            <a:r>
              <a:rPr lang="en-US" sz="1800" dirty="0"/>
              <a:t>      (iv)an office, branch or agency outside India owned or controlled by a person resident in India. </a:t>
            </a:r>
          </a:p>
          <a:p>
            <a:pPr>
              <a:buFont typeface="Wingdings" pitchFamily="2" charset="2"/>
              <a:buNone/>
            </a:pPr>
            <a:r>
              <a:rPr lang="en-US" sz="1800" dirty="0"/>
              <a:t>      All the provisions applicable to PRII will therefore be applicable to overseas branch unless stated otherwise</a:t>
            </a:r>
          </a:p>
        </p:txBody>
      </p:sp>
      <p:sp>
        <p:nvSpPr>
          <p:cNvPr id="29700" name="Date Placeholder 3"/>
          <p:cNvSpPr>
            <a:spLocks noGrp="1"/>
          </p:cNvSpPr>
          <p:nvPr>
            <p:ph type="dt" sz="quarter" idx="10"/>
          </p:nvPr>
        </p:nvSpPr>
        <p:spPr/>
        <p:txBody>
          <a:bodyPr/>
          <a:lstStyle/>
          <a:p>
            <a:pPr>
              <a:defRPr/>
            </a:pPr>
            <a:r>
              <a:rPr lang="en-US" smtClean="0"/>
              <a:t>21 April, 2020</a:t>
            </a:r>
            <a:endParaRPr lang="en-US" dirty="0"/>
          </a:p>
        </p:txBody>
      </p:sp>
      <p:sp>
        <p:nvSpPr>
          <p:cNvPr id="29702" name="Slide Number Placeholder 5"/>
          <p:cNvSpPr>
            <a:spLocks noGrp="1"/>
          </p:cNvSpPr>
          <p:nvPr>
            <p:ph type="sldNum" sz="quarter" idx="12"/>
          </p:nvPr>
        </p:nvSpPr>
        <p:spPr/>
        <p:txBody>
          <a:bodyPr/>
          <a:lstStyle/>
          <a:p>
            <a:pPr>
              <a:defRPr/>
            </a:pPr>
            <a:fld id="{F6567609-5C4A-44E3-AF27-C9BCA233587E}" type="slidenum">
              <a:rPr lang="en-US" smtClean="0"/>
              <a:pPr>
                <a:defRPr/>
              </a:pPr>
              <a:t>54</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2674940" y="214316"/>
            <a:ext cx="7793037" cy="852487"/>
          </a:xfrm>
        </p:spPr>
        <p:txBody>
          <a:bodyPr/>
          <a:lstStyle/>
          <a:p>
            <a:pPr algn="ctr"/>
            <a:r>
              <a:rPr lang="en-US" sz="3200" dirty="0"/>
              <a:t>Case study – III</a:t>
            </a:r>
          </a:p>
        </p:txBody>
      </p:sp>
      <p:sp>
        <p:nvSpPr>
          <p:cNvPr id="35843" name="Content Placeholder 2"/>
          <p:cNvSpPr>
            <a:spLocks noGrp="1"/>
          </p:cNvSpPr>
          <p:nvPr>
            <p:ph idx="1"/>
          </p:nvPr>
        </p:nvSpPr>
        <p:spPr>
          <a:xfrm>
            <a:off x="1524000" y="1143000"/>
            <a:ext cx="8915400" cy="5105400"/>
          </a:xfrm>
        </p:spPr>
        <p:txBody>
          <a:bodyPr/>
          <a:lstStyle/>
          <a:p>
            <a:pPr>
              <a:buFont typeface="Wingdings" pitchFamily="2" charset="2"/>
              <a:buNone/>
              <a:defRPr/>
            </a:pPr>
            <a:r>
              <a:rPr lang="en-US" sz="1800" dirty="0"/>
              <a:t>     </a:t>
            </a:r>
            <a:r>
              <a:rPr lang="en-US" sz="1600" dirty="0"/>
              <a:t>Thus sec. 7 authorises RBI to make regulation in respect of PRII who is exporter.</a:t>
            </a:r>
          </a:p>
          <a:p>
            <a:pPr>
              <a:buFont typeface="Wingdings" pitchFamily="2" charset="2"/>
              <a:buNone/>
              <a:defRPr/>
            </a:pPr>
            <a:r>
              <a:rPr lang="en-US" sz="1600" dirty="0"/>
              <a:t>      Notf. 23(R) is issued to regulates activity of the exporter who is PRII so far as export value and its repatriation is concerned.</a:t>
            </a:r>
          </a:p>
          <a:p>
            <a:pPr>
              <a:buFont typeface="Wingdings" pitchFamily="2" charset="2"/>
              <a:buNone/>
              <a:defRPr/>
            </a:pPr>
            <a:endParaRPr lang="en-US" sz="1600" dirty="0"/>
          </a:p>
          <a:p>
            <a:pPr>
              <a:defRPr/>
            </a:pPr>
            <a:r>
              <a:rPr lang="en-US" sz="1600" dirty="0"/>
              <a:t>Regulation 9 deals with the realisation period of export and states that- </a:t>
            </a:r>
            <a:r>
              <a:rPr lang="en-US" sz="1600" u="sng" dirty="0"/>
              <a:t>Full Export value</a:t>
            </a:r>
            <a:r>
              <a:rPr lang="en-US" sz="1600" dirty="0"/>
              <a:t> of goods or software exported shall be realised and repatriated in India within 9 months from the date of export. [However, goods exported to a warehouse established outside India shall be repatriated as soon as it is realized and in any case within 15 months from the date of shipment of goods]</a:t>
            </a:r>
          </a:p>
          <a:p>
            <a:pPr>
              <a:defRPr/>
            </a:pPr>
            <a:endParaRPr lang="en-US" sz="1600" dirty="0"/>
          </a:p>
          <a:p>
            <a:pPr marL="1036638" indent="-746125">
              <a:defRPr/>
            </a:pPr>
            <a:r>
              <a:rPr lang="en-US" sz="1600" dirty="0"/>
              <a:t>Thus : a) Goods taken out by a PRII is to be treated as export irrespective of the fact that it is exported  to Branch. However it may not be so in case of service as in that case what is required is provision of service from India to any person outside India .[Branch is person resident in India]</a:t>
            </a:r>
          </a:p>
          <a:p>
            <a:pPr marL="1030288" indent="-741363">
              <a:defRPr/>
            </a:pPr>
            <a:r>
              <a:rPr lang="en-US" sz="1600" dirty="0"/>
              <a:t> b) Since it is export full value to be realised within 9 months unless period is extended by RBI </a:t>
            </a:r>
            <a:r>
              <a:rPr lang="en-US" sz="1600" dirty="0" smtClean="0"/>
              <a:t>.(Recently RBI has increased the period to 15 months on account of the current pandemic)</a:t>
            </a:r>
            <a:endParaRPr lang="en-US" sz="1600" dirty="0"/>
          </a:p>
          <a:p>
            <a:pPr marL="1030288" indent="-741363">
              <a:defRPr/>
            </a:pPr>
            <a:r>
              <a:rPr lang="en-US" sz="1600" dirty="0"/>
              <a:t> c)  “Full value” is referred to be repatriated. So, sale value net of expense can not be considered.</a:t>
            </a:r>
          </a:p>
        </p:txBody>
      </p:sp>
      <p:sp>
        <p:nvSpPr>
          <p:cNvPr id="29700" name="Date Placeholder 3"/>
          <p:cNvSpPr>
            <a:spLocks noGrp="1"/>
          </p:cNvSpPr>
          <p:nvPr>
            <p:ph type="dt" sz="quarter" idx="10"/>
          </p:nvPr>
        </p:nvSpPr>
        <p:spPr/>
        <p:txBody>
          <a:bodyPr/>
          <a:lstStyle/>
          <a:p>
            <a:pPr>
              <a:defRPr/>
            </a:pPr>
            <a:r>
              <a:rPr lang="en-US" smtClean="0"/>
              <a:t>21 April, 2020</a:t>
            </a:r>
            <a:endParaRPr lang="en-US" dirty="0"/>
          </a:p>
        </p:txBody>
      </p:sp>
      <p:sp>
        <p:nvSpPr>
          <p:cNvPr id="29702" name="Slide Number Placeholder 5"/>
          <p:cNvSpPr>
            <a:spLocks noGrp="1"/>
          </p:cNvSpPr>
          <p:nvPr>
            <p:ph type="sldNum" sz="quarter" idx="12"/>
          </p:nvPr>
        </p:nvSpPr>
        <p:spPr/>
        <p:txBody>
          <a:bodyPr/>
          <a:lstStyle/>
          <a:p>
            <a:pPr>
              <a:defRPr/>
            </a:pPr>
            <a:fld id="{99D85D09-10D5-4BEC-B3C2-DF32E37D2F09}" type="slidenum">
              <a:rPr lang="en-US" smtClean="0"/>
              <a:pPr>
                <a:defRPr/>
              </a:pPr>
              <a:t>55</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2674940" y="214316"/>
            <a:ext cx="7793037" cy="852487"/>
          </a:xfrm>
        </p:spPr>
        <p:txBody>
          <a:bodyPr/>
          <a:lstStyle/>
          <a:p>
            <a:pPr algn="ctr"/>
            <a:r>
              <a:rPr lang="en-US" sz="3200" dirty="0"/>
              <a:t>Case study – III A Export of Project</a:t>
            </a:r>
          </a:p>
        </p:txBody>
      </p:sp>
      <p:sp>
        <p:nvSpPr>
          <p:cNvPr id="37891" name="Content Placeholder 2"/>
          <p:cNvSpPr>
            <a:spLocks noGrp="1"/>
          </p:cNvSpPr>
          <p:nvPr>
            <p:ph idx="1"/>
          </p:nvPr>
        </p:nvSpPr>
        <p:spPr>
          <a:xfrm>
            <a:off x="2209800" y="1295401"/>
            <a:ext cx="8305800" cy="5046663"/>
          </a:xfrm>
        </p:spPr>
        <p:txBody>
          <a:bodyPr/>
          <a:lstStyle/>
          <a:p>
            <a:r>
              <a:rPr lang="en-US" sz="1800" b="1" u="sng" dirty="0"/>
              <a:t>Project export </a:t>
            </a:r>
          </a:p>
          <a:p>
            <a:r>
              <a:rPr lang="en-US" sz="1800" dirty="0"/>
              <a:t> Turnkey Project Ltd. an Indian company has bagged a contract to set up a sugar mill in Uganda for a lumpsum price of US $ 10 mn. The contract includes supply of Plant &amp; Machinery from India, services of Indian company in installation and commissioning of plant at site. A part of machinery is also to be outsourced from third country for about US $ 2,00,000 to be installed at site. It also requires various local services for installation estimated at US $ 8,00,000.</a:t>
            </a:r>
          </a:p>
          <a:p>
            <a:r>
              <a:rPr lang="en-US" sz="1800" dirty="0"/>
              <a:t> Indian company has been funded by the nationalised bank to execute the turnkey project including the provision of services.</a:t>
            </a:r>
          </a:p>
          <a:p>
            <a:r>
              <a:rPr lang="en-US" sz="1800" dirty="0"/>
              <a:t> Indian company seeks your advise to execute the transaction from stand point of FEMA’1999 and secure arrangement to receive payment from foreign customer, who is willing to deal through the banker.</a:t>
            </a:r>
          </a:p>
          <a:p>
            <a:endParaRPr lang="en-US" sz="1800" dirty="0"/>
          </a:p>
          <a:p>
            <a:endParaRPr lang="en-US" sz="1800" dirty="0"/>
          </a:p>
        </p:txBody>
      </p:sp>
      <p:sp>
        <p:nvSpPr>
          <p:cNvPr id="29700" name="Date Placeholder 3"/>
          <p:cNvSpPr>
            <a:spLocks noGrp="1"/>
          </p:cNvSpPr>
          <p:nvPr>
            <p:ph type="dt" sz="quarter" idx="10"/>
          </p:nvPr>
        </p:nvSpPr>
        <p:spPr/>
        <p:txBody>
          <a:bodyPr/>
          <a:lstStyle/>
          <a:p>
            <a:pPr>
              <a:defRPr/>
            </a:pPr>
            <a:r>
              <a:rPr lang="en-US" smtClean="0"/>
              <a:t>21 April, 2020</a:t>
            </a:r>
            <a:endParaRPr lang="en-US" dirty="0"/>
          </a:p>
        </p:txBody>
      </p:sp>
      <p:sp>
        <p:nvSpPr>
          <p:cNvPr id="29702" name="Slide Number Placeholder 5"/>
          <p:cNvSpPr>
            <a:spLocks noGrp="1"/>
          </p:cNvSpPr>
          <p:nvPr>
            <p:ph type="sldNum" sz="quarter" idx="12"/>
          </p:nvPr>
        </p:nvSpPr>
        <p:spPr/>
        <p:txBody>
          <a:bodyPr/>
          <a:lstStyle/>
          <a:p>
            <a:pPr>
              <a:defRPr/>
            </a:pPr>
            <a:fld id="{028F768F-8383-493E-98C7-743AB3B5A614}" type="slidenum">
              <a:rPr lang="en-US" smtClean="0"/>
              <a:pPr>
                <a:defRPr/>
              </a:pPr>
              <a:t>56</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674940" y="214316"/>
            <a:ext cx="7793037" cy="776287"/>
          </a:xfrm>
        </p:spPr>
        <p:txBody>
          <a:bodyPr/>
          <a:lstStyle/>
          <a:p>
            <a:pPr algn="ctr"/>
            <a:r>
              <a:rPr lang="en-US" sz="3200" dirty="0"/>
              <a:t>Case study III A – Export of Project</a:t>
            </a:r>
          </a:p>
        </p:txBody>
      </p:sp>
      <p:sp>
        <p:nvSpPr>
          <p:cNvPr id="36867" name="Content Placeholder 2"/>
          <p:cNvSpPr>
            <a:spLocks noGrp="1"/>
          </p:cNvSpPr>
          <p:nvPr>
            <p:ph idx="1"/>
          </p:nvPr>
        </p:nvSpPr>
        <p:spPr>
          <a:xfrm>
            <a:off x="2057400" y="1219200"/>
            <a:ext cx="8421688" cy="5181600"/>
          </a:xfrm>
        </p:spPr>
        <p:txBody>
          <a:bodyPr/>
          <a:lstStyle/>
          <a:p>
            <a:pPr>
              <a:defRPr/>
            </a:pPr>
            <a:r>
              <a:rPr lang="en-US" sz="1800" b="1" u="sng" dirty="0">
                <a:latin typeface="Arial" charset="0"/>
                <a:cs typeface="Arial" charset="0"/>
              </a:rPr>
              <a:t>Issue</a:t>
            </a:r>
            <a:r>
              <a:rPr lang="en-US" sz="1800" dirty="0">
                <a:latin typeface="Arial" charset="0"/>
                <a:cs typeface="Arial" charset="0"/>
              </a:rPr>
              <a:t>: Deferred payment contract</a:t>
            </a:r>
          </a:p>
          <a:p>
            <a:pPr>
              <a:defRPr/>
            </a:pPr>
            <a:r>
              <a:rPr lang="en-US" sz="1800" dirty="0">
                <a:latin typeface="Arial" charset="0"/>
                <a:cs typeface="Arial" charset="0"/>
              </a:rPr>
              <a:t>           Purchase of goods without import into India</a:t>
            </a:r>
          </a:p>
          <a:p>
            <a:pPr>
              <a:defRPr/>
            </a:pPr>
            <a:r>
              <a:rPr lang="en-US" sz="1800" dirty="0">
                <a:latin typeface="Arial" charset="0"/>
                <a:cs typeface="Arial" charset="0"/>
              </a:rPr>
              <a:t>           Purchase of Overseas service</a:t>
            </a:r>
          </a:p>
          <a:p>
            <a:pPr>
              <a:defRPr/>
            </a:pPr>
            <a:r>
              <a:rPr lang="en-US" sz="1800" dirty="0">
                <a:latin typeface="Arial" charset="0"/>
                <a:cs typeface="Arial" charset="0"/>
              </a:rPr>
              <a:t>           Payment through bank</a:t>
            </a:r>
          </a:p>
          <a:p>
            <a:pPr marL="0" indent="0">
              <a:buNone/>
              <a:defRPr/>
            </a:pPr>
            <a:r>
              <a:rPr lang="en-US" sz="1800" b="1" u="sng" dirty="0">
                <a:latin typeface="Arial" charset="0"/>
                <a:cs typeface="Arial" charset="0"/>
              </a:rPr>
              <a:t>Leads :</a:t>
            </a:r>
          </a:p>
          <a:p>
            <a:pPr>
              <a:defRPr/>
            </a:pPr>
            <a:r>
              <a:rPr lang="en-US" sz="1800" b="1" u="sng" dirty="0">
                <a:latin typeface="Arial" charset="0"/>
                <a:cs typeface="Arial" charset="0"/>
              </a:rPr>
              <a:t>Documents for Export of goods</a:t>
            </a:r>
            <a:r>
              <a:rPr lang="en-US" sz="1800" dirty="0">
                <a:latin typeface="Arial" charset="0"/>
                <a:cs typeface="Arial" charset="0"/>
              </a:rPr>
              <a:t>: Delivery of title to the goods can be exchanged by overseas Bank on acceptance of Letter of credit by the overseas customer</a:t>
            </a:r>
          </a:p>
          <a:p>
            <a:pPr>
              <a:defRPr/>
            </a:pPr>
            <a:r>
              <a:rPr lang="en-US" sz="1800" b="1" u="sng" dirty="0">
                <a:latin typeface="Arial" charset="0"/>
                <a:cs typeface="Arial" charset="0"/>
              </a:rPr>
              <a:t>Service export</a:t>
            </a:r>
            <a:r>
              <a:rPr lang="en-US" sz="1800" dirty="0">
                <a:latin typeface="Arial" charset="0"/>
                <a:cs typeface="Arial" charset="0"/>
              </a:rPr>
              <a:t>: Title to the design, drawings, could be a milestone to ensure payment mobilisation, advance, Performance guarantee, Neutral Certification agency approved by Bank</a:t>
            </a:r>
          </a:p>
          <a:p>
            <a:pPr>
              <a:defRPr/>
            </a:pPr>
            <a:r>
              <a:rPr lang="en-US" sz="1800" b="1" u="sng" dirty="0">
                <a:latin typeface="Arial" charset="0"/>
                <a:cs typeface="Arial" charset="0"/>
              </a:rPr>
              <a:t>Other issue: </a:t>
            </a:r>
            <a:r>
              <a:rPr lang="en-US" sz="1800" dirty="0">
                <a:latin typeface="Arial" charset="0"/>
                <a:cs typeface="Arial" charset="0"/>
              </a:rPr>
              <a:t>Income tax on provision of service</a:t>
            </a:r>
          </a:p>
          <a:p>
            <a:pPr>
              <a:defRPr/>
            </a:pPr>
            <a:r>
              <a:rPr lang="en-US" sz="1800" dirty="0">
                <a:latin typeface="Arial" charset="0"/>
                <a:cs typeface="Arial" charset="0"/>
              </a:rPr>
              <a:t>                      Service tax on provision of service </a:t>
            </a:r>
          </a:p>
          <a:p>
            <a:pPr marL="1600200" indent="-1600200">
              <a:buNone/>
              <a:defRPr/>
            </a:pPr>
            <a:endParaRPr lang="en-US" sz="1800" dirty="0">
              <a:latin typeface="Arial" charset="0"/>
              <a:cs typeface="Arial" charset="0"/>
            </a:endParaRPr>
          </a:p>
          <a:p>
            <a:pPr marL="2514600" indent="-2514600">
              <a:buNone/>
              <a:defRPr/>
            </a:pPr>
            <a:r>
              <a:rPr lang="en-US" sz="1800" b="1" u="sng" dirty="0">
                <a:latin typeface="Arial" charset="0"/>
                <a:cs typeface="Arial" charset="0"/>
              </a:rPr>
              <a:t>Comprehensive solution</a:t>
            </a:r>
            <a:r>
              <a:rPr lang="en-US" sz="1800" dirty="0">
                <a:latin typeface="Arial" charset="0"/>
                <a:cs typeface="Arial" charset="0"/>
              </a:rPr>
              <a:t>: Project export through AD/Exim bank, Form DPX and the procedure</a:t>
            </a:r>
          </a:p>
          <a:p>
            <a:pPr>
              <a:defRPr/>
            </a:pPr>
            <a:endParaRPr lang="en-US" sz="1800" dirty="0">
              <a:latin typeface="Arial" charset="0"/>
              <a:cs typeface="Arial" charset="0"/>
            </a:endParaRPr>
          </a:p>
        </p:txBody>
      </p:sp>
      <p:sp>
        <p:nvSpPr>
          <p:cNvPr id="86020" name="Date Placeholder 3"/>
          <p:cNvSpPr>
            <a:spLocks noGrp="1"/>
          </p:cNvSpPr>
          <p:nvPr>
            <p:ph type="dt" sz="quarter" idx="10"/>
          </p:nvPr>
        </p:nvSpPr>
        <p:spPr/>
        <p:txBody>
          <a:bodyPr/>
          <a:lstStyle/>
          <a:p>
            <a:pPr>
              <a:defRPr/>
            </a:pPr>
            <a:r>
              <a:rPr lang="en-US" smtClean="0"/>
              <a:t>21 April, 2020</a:t>
            </a:r>
            <a:endParaRPr lang="en-US" dirty="0"/>
          </a:p>
        </p:txBody>
      </p:sp>
      <p:sp>
        <p:nvSpPr>
          <p:cNvPr id="86022" name="Slide Number Placeholder 5"/>
          <p:cNvSpPr>
            <a:spLocks noGrp="1"/>
          </p:cNvSpPr>
          <p:nvPr>
            <p:ph type="sldNum" sz="quarter" idx="12"/>
          </p:nvPr>
        </p:nvSpPr>
        <p:spPr/>
        <p:txBody>
          <a:bodyPr/>
          <a:lstStyle/>
          <a:p>
            <a:pPr>
              <a:defRPr/>
            </a:pPr>
            <a:fld id="{E0C1E19B-F169-4AB4-98B4-A7EA2F29B3BB}" type="slidenum">
              <a:rPr lang="en-US" smtClean="0"/>
              <a:pPr>
                <a:defRPr/>
              </a:pPr>
              <a:t>57</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674940" y="214316"/>
            <a:ext cx="7793037" cy="776287"/>
          </a:xfrm>
        </p:spPr>
        <p:txBody>
          <a:bodyPr/>
          <a:lstStyle/>
          <a:p>
            <a:pPr algn="ctr"/>
            <a:r>
              <a:rPr lang="en-US" sz="3200" dirty="0"/>
              <a:t>Case study III A Export of Project</a:t>
            </a:r>
          </a:p>
        </p:txBody>
      </p:sp>
      <p:sp>
        <p:nvSpPr>
          <p:cNvPr id="39939" name="Content Placeholder 2"/>
          <p:cNvSpPr>
            <a:spLocks noGrp="1"/>
          </p:cNvSpPr>
          <p:nvPr>
            <p:ph idx="1"/>
          </p:nvPr>
        </p:nvSpPr>
        <p:spPr>
          <a:xfrm>
            <a:off x="1524000" y="1219200"/>
            <a:ext cx="9144000" cy="5181600"/>
          </a:xfrm>
        </p:spPr>
        <p:txBody>
          <a:bodyPr/>
          <a:lstStyle/>
          <a:p>
            <a:r>
              <a:rPr lang="en-IN" sz="1600" b="1" u="sng" dirty="0">
                <a:latin typeface="Arial" charset="0"/>
                <a:cs typeface="Arial" charset="0"/>
              </a:rPr>
              <a:t>Project Export</a:t>
            </a:r>
          </a:p>
          <a:p>
            <a:r>
              <a:rPr lang="en-US" sz="1600" dirty="0"/>
              <a:t>Indian exporters offering deferred payment terms to overseas buyers in respect of export of goods and those who have been awarded turnkey, civil construction contracts by overseas parties have to secure </a:t>
            </a:r>
            <a:r>
              <a:rPr lang="en-US" sz="1600" u="sng" dirty="0"/>
              <a:t>prior approval at post award </a:t>
            </a:r>
            <a:r>
              <a:rPr lang="en-US" sz="1600" dirty="0"/>
              <a:t>stage for credit terms to be offered, third country imports etc</a:t>
            </a:r>
            <a:r>
              <a:rPr lang="en-IN" sz="1600" dirty="0">
                <a:latin typeface="Arial" charset="0"/>
                <a:cs typeface="Arial" charset="0"/>
              </a:rPr>
              <a:t>, </a:t>
            </a:r>
            <a:r>
              <a:rPr lang="en-US" sz="1600" dirty="0"/>
              <a:t>from Authorised Dealer / Exim Bank </a:t>
            </a:r>
            <a:r>
              <a:rPr lang="en-IN" sz="1600" dirty="0">
                <a:latin typeface="Arial" charset="0"/>
                <a:cs typeface="Arial" charset="0"/>
              </a:rPr>
              <a:t>which shall consider the proposal in accordance with the guidelines issued by RBI under ‘PEM - Memorandum of Instructions on Project Exports and Service Exports’.</a:t>
            </a:r>
          </a:p>
          <a:p>
            <a:r>
              <a:rPr lang="en-GB" sz="1600" dirty="0">
                <a:latin typeface="Arial" charset="0"/>
                <a:cs typeface="Arial" charset="0"/>
              </a:rPr>
              <a:t>After entering into contract, the exporter should submit to his bankers an application in form DPX-1 (in respect of turnkey and deferred payment supply contracts) or in form PEX-1 (in respect of civil construction contracts), as the case may be, in six copies along with six copies of the contract.(Cir 118 dt 26.6.2013)</a:t>
            </a:r>
          </a:p>
          <a:p>
            <a:pPr>
              <a:buFont typeface="Wingdings" pitchFamily="2" charset="2"/>
              <a:buNone/>
            </a:pPr>
            <a:r>
              <a:rPr lang="en-GB" sz="1600" dirty="0">
                <a:solidFill>
                  <a:schemeClr val="tx2"/>
                </a:solidFill>
                <a:latin typeface="Arial" charset="0"/>
                <a:cs typeface="Arial" charset="0"/>
              </a:rPr>
              <a:t>      </a:t>
            </a:r>
            <a:r>
              <a:rPr lang="en-GB" sz="1600" dirty="0">
                <a:latin typeface="Arial" charset="0"/>
                <a:cs typeface="Arial" charset="0"/>
              </a:rPr>
              <a:t>By virtue of  A.P. Dir cir 51 dt 20.9.2013, the above requirement of cir. 118 is dispensed with if fund based or non fund based facility is availed from the AD/Exim Bank. However information to ECGC will be required if insurance cover is taken.</a:t>
            </a:r>
            <a:endParaRPr lang="en-IN" sz="1600" dirty="0">
              <a:latin typeface="Arial" charset="0"/>
              <a:cs typeface="Arial" charset="0"/>
            </a:endParaRPr>
          </a:p>
          <a:p>
            <a:pPr>
              <a:buNone/>
            </a:pPr>
            <a:r>
              <a:rPr lang="en-GB" sz="1600" dirty="0"/>
              <a:t>      Authorised dealers / Exim Bank may grant post-award clearance to the project proposal without any monetary limit. </a:t>
            </a:r>
            <a:r>
              <a:rPr lang="en-US" sz="1600" dirty="0"/>
              <a:t>If the authorised dealer desires participation of Exim Bank in the financial arrangements and /or guarantee facilities, concurrence of Exim Bank should be obtained before granting post award clearance.</a:t>
            </a:r>
            <a:endParaRPr lang="en-GB" sz="1600" dirty="0"/>
          </a:p>
          <a:p>
            <a:r>
              <a:rPr lang="en-GB" sz="1600" dirty="0">
                <a:latin typeface="Arial" charset="0"/>
                <a:cs typeface="Arial" charset="0"/>
              </a:rPr>
              <a:t>Conditions necessary for Clearance of proposals by Authorised Dealers / Exim Bank laid down in para B.5 in PEM</a:t>
            </a:r>
            <a:r>
              <a:rPr lang="en-GB" sz="1600" dirty="0"/>
              <a:t> of July 2014</a:t>
            </a:r>
            <a:endParaRPr lang="en-US" sz="1600" dirty="0"/>
          </a:p>
          <a:p>
            <a:pPr>
              <a:buFont typeface="Wingdings" pitchFamily="2" charset="2"/>
              <a:buNone/>
            </a:pPr>
            <a:r>
              <a:rPr lang="en-GB" sz="1600" dirty="0">
                <a:latin typeface="Arial" charset="0"/>
                <a:cs typeface="Arial" charset="0"/>
              </a:rPr>
              <a:t>.</a:t>
            </a:r>
            <a:endParaRPr lang="en-US" sz="1600" dirty="0">
              <a:latin typeface="Arial" charset="0"/>
              <a:cs typeface="Arial" charset="0"/>
            </a:endParaRPr>
          </a:p>
        </p:txBody>
      </p:sp>
      <p:sp>
        <p:nvSpPr>
          <p:cNvPr id="86020" name="Date Placeholder 3"/>
          <p:cNvSpPr>
            <a:spLocks noGrp="1"/>
          </p:cNvSpPr>
          <p:nvPr>
            <p:ph type="dt" sz="quarter" idx="10"/>
          </p:nvPr>
        </p:nvSpPr>
        <p:spPr/>
        <p:txBody>
          <a:bodyPr/>
          <a:lstStyle/>
          <a:p>
            <a:pPr>
              <a:defRPr/>
            </a:pPr>
            <a:r>
              <a:rPr lang="en-US" smtClean="0"/>
              <a:t>21 April, 2020</a:t>
            </a:r>
            <a:endParaRPr lang="en-US" dirty="0"/>
          </a:p>
        </p:txBody>
      </p:sp>
      <p:sp>
        <p:nvSpPr>
          <p:cNvPr id="86022" name="Slide Number Placeholder 5"/>
          <p:cNvSpPr>
            <a:spLocks noGrp="1"/>
          </p:cNvSpPr>
          <p:nvPr>
            <p:ph type="sldNum" sz="quarter" idx="12"/>
          </p:nvPr>
        </p:nvSpPr>
        <p:spPr/>
        <p:txBody>
          <a:bodyPr/>
          <a:lstStyle/>
          <a:p>
            <a:pPr>
              <a:defRPr/>
            </a:pPr>
            <a:fld id="{63B89115-E4D8-4FE1-8099-7258A345C608}" type="slidenum">
              <a:rPr lang="en-US" smtClean="0"/>
              <a:pPr>
                <a:defRPr/>
              </a:pPr>
              <a:t>58</a:t>
            </a:fld>
            <a:endParaRPr lang="en-US" dirty="0"/>
          </a:p>
        </p:txBody>
      </p:sp>
      <p:sp>
        <p:nvSpPr>
          <p:cNvPr id="2" name="Footer Placeholder 1"/>
          <p:cNvSpPr>
            <a:spLocks noGrp="1"/>
          </p:cNvSpPr>
          <p:nvPr>
            <p:ph type="ftr" sz="quarter" idx="11"/>
          </p:nvPr>
        </p:nvSpPr>
        <p:spPr/>
        <p:txBody>
          <a:bodyPr/>
          <a:lstStyle/>
          <a:p>
            <a:pPr>
              <a:defRPr/>
            </a:pPr>
            <a:r>
              <a:rPr lang="en-US" dirty="0" smtClean="0"/>
              <a:t>P. P. Shah &amp; </a:t>
            </a:r>
            <a:r>
              <a:rPr lang="en-US" dirty="0" err="1" smtClean="0"/>
              <a:t>Asso</a:t>
            </a:r>
            <a:r>
              <a:rPr lang="en-US" dirty="0" smtClean="0"/>
              <a:t>.</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2674940" y="214316"/>
            <a:ext cx="7793037" cy="776287"/>
          </a:xfrm>
        </p:spPr>
        <p:txBody>
          <a:bodyPr/>
          <a:lstStyle/>
          <a:p>
            <a:pPr algn="ctr"/>
            <a:r>
              <a:rPr lang="en-US" sz="3200" dirty="0"/>
              <a:t>Case study III A</a:t>
            </a:r>
          </a:p>
        </p:txBody>
      </p:sp>
      <p:sp>
        <p:nvSpPr>
          <p:cNvPr id="40963" name="Content Placeholder 2"/>
          <p:cNvSpPr>
            <a:spLocks noGrp="1"/>
          </p:cNvSpPr>
          <p:nvPr>
            <p:ph idx="1"/>
          </p:nvPr>
        </p:nvSpPr>
        <p:spPr>
          <a:xfrm>
            <a:off x="2057400" y="1143000"/>
            <a:ext cx="8610600" cy="5257800"/>
          </a:xfrm>
        </p:spPr>
        <p:txBody>
          <a:bodyPr/>
          <a:lstStyle/>
          <a:p>
            <a:r>
              <a:rPr lang="en-GB" sz="1800" u="sng" dirty="0"/>
              <a:t>Third Party purchase</a:t>
            </a:r>
          </a:p>
          <a:p>
            <a:pPr>
              <a:buFont typeface="Wingdings" pitchFamily="2" charset="2"/>
              <a:buNone/>
            </a:pPr>
            <a:r>
              <a:rPr lang="en-GB" sz="1800" dirty="0"/>
              <a:t>      While granting package approval for turnkey/civil construction contracts involving purchase of machinery/equipment/materials from third country sources, the authorised dealer or Exim Bank will indicate the extent upto which such purchases may be made. If the part of proposed BOE is not required and AD will inform accordingly to RBI</a:t>
            </a:r>
          </a:p>
          <a:p>
            <a:pPr>
              <a:buFont typeface="Wingdings" pitchFamily="2" charset="2"/>
              <a:buNone/>
            </a:pPr>
            <a:endParaRPr lang="en-GB" sz="1800" dirty="0"/>
          </a:p>
          <a:p>
            <a:r>
              <a:rPr lang="en-GB" sz="1800" u="sng" dirty="0"/>
              <a:t>Service Export</a:t>
            </a:r>
            <a:r>
              <a:rPr lang="en-GB" sz="1800" dirty="0"/>
              <a:t>: Payment will be made by AD for service provider if that is part of information in Form DPX</a:t>
            </a:r>
          </a:p>
          <a:p>
            <a:pPr>
              <a:buFont typeface="Wingdings" pitchFamily="2" charset="2"/>
              <a:buNone/>
            </a:pPr>
            <a:endParaRPr lang="en-GB" sz="1800" dirty="0"/>
          </a:p>
          <a:p>
            <a:r>
              <a:rPr lang="en-GB" sz="1800" dirty="0"/>
              <a:t> Project/ Service exporters may avail of facilities such as opening of foreign currency accounts, temporary site offices, payment of agency commission and availing of temporary overseas borrowings subject to the conditions as may be stipulated by the Exim Bank on behalf of the Working Group on project exports or Exim Bank/authorised dealer under the powers delegated to them</a:t>
            </a:r>
          </a:p>
          <a:p>
            <a:endParaRPr lang="en-GB" sz="1800" dirty="0"/>
          </a:p>
          <a:p>
            <a:r>
              <a:rPr lang="en-GB" sz="1800" dirty="0"/>
              <a:t>Overseas Branch/Project office for Export</a:t>
            </a:r>
          </a:p>
          <a:p>
            <a:pPr>
              <a:buFont typeface="Wingdings" pitchFamily="2" charset="2"/>
              <a:buNone/>
            </a:pPr>
            <a:endParaRPr lang="en-US" sz="1800" dirty="0">
              <a:latin typeface="Arial" charset="0"/>
              <a:cs typeface="Arial" charset="0"/>
            </a:endParaRPr>
          </a:p>
        </p:txBody>
      </p:sp>
      <p:sp>
        <p:nvSpPr>
          <p:cNvPr id="87044" name="Date Placeholder 3"/>
          <p:cNvSpPr>
            <a:spLocks noGrp="1"/>
          </p:cNvSpPr>
          <p:nvPr>
            <p:ph type="dt" sz="quarter" idx="10"/>
          </p:nvPr>
        </p:nvSpPr>
        <p:spPr/>
        <p:txBody>
          <a:bodyPr/>
          <a:lstStyle/>
          <a:p>
            <a:pPr>
              <a:defRPr/>
            </a:pPr>
            <a:r>
              <a:rPr lang="en-US" smtClean="0"/>
              <a:t>21 April, 2020</a:t>
            </a:r>
            <a:endParaRPr lang="en-US" dirty="0"/>
          </a:p>
        </p:txBody>
      </p:sp>
      <p:sp>
        <p:nvSpPr>
          <p:cNvPr id="87046" name="Slide Number Placeholder 5"/>
          <p:cNvSpPr>
            <a:spLocks noGrp="1"/>
          </p:cNvSpPr>
          <p:nvPr>
            <p:ph type="sldNum" sz="quarter" idx="12"/>
          </p:nvPr>
        </p:nvSpPr>
        <p:spPr/>
        <p:txBody>
          <a:bodyPr/>
          <a:lstStyle/>
          <a:p>
            <a:pPr>
              <a:defRPr/>
            </a:pPr>
            <a:fld id="{7011BE26-E56D-4307-B730-164872A43133}" type="slidenum">
              <a:rPr lang="en-US" smtClean="0"/>
              <a:pPr>
                <a:defRPr/>
              </a:pPr>
              <a:t>59</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6</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algn="ctr" eaLnBrk="1" hangingPunct="1"/>
            <a:r>
              <a:rPr lang="en-US" sz="3600" dirty="0"/>
              <a:t>Fundamentals of FEMA</a:t>
            </a:r>
          </a:p>
        </p:txBody>
      </p:sp>
      <p:sp>
        <p:nvSpPr>
          <p:cNvPr id="8198" name="Rectangle 5"/>
          <p:cNvSpPr>
            <a:spLocks noGrp="1" noChangeArrowheads="1"/>
          </p:cNvSpPr>
          <p:nvPr>
            <p:ph type="body" idx="1"/>
          </p:nvPr>
        </p:nvSpPr>
        <p:spPr>
          <a:xfrm>
            <a:off x="2286000" y="1219200"/>
            <a:ext cx="8153400" cy="5105400"/>
          </a:xfrm>
        </p:spPr>
        <p:txBody>
          <a:bodyPr/>
          <a:lstStyle/>
          <a:p>
            <a:pPr eaLnBrk="1" hangingPunct="1"/>
            <a:r>
              <a:rPr lang="en-US" sz="1400" b="1" dirty="0"/>
              <a:t>SEC. 3:  </a:t>
            </a:r>
            <a:r>
              <a:rPr lang="en-US" sz="1400" dirty="0"/>
              <a:t>Dealing in foreign exchange, etc.</a:t>
            </a:r>
          </a:p>
          <a:p>
            <a:pPr eaLnBrk="1" hangingPunct="1"/>
            <a:r>
              <a:rPr lang="en-US" sz="1400" dirty="0"/>
              <a:t>Save as otherwise provided in this Act, rules or regulations made there under, or with the general or special permission of the Reserve Bank, no person shall- </a:t>
            </a:r>
          </a:p>
          <a:p>
            <a:pPr eaLnBrk="1" hangingPunct="1"/>
            <a:endParaRPr lang="en-US" sz="1400" dirty="0"/>
          </a:p>
          <a:p>
            <a:pPr eaLnBrk="1" hangingPunct="1"/>
            <a:r>
              <a:rPr lang="en-US" sz="1400" dirty="0"/>
              <a:t>(a) deal in or transfer any foreign exchange or foreign security to any person not being an authorized person; </a:t>
            </a:r>
          </a:p>
          <a:p>
            <a:pPr eaLnBrk="1" hangingPunct="1"/>
            <a:r>
              <a:rPr lang="en-US" sz="1400" dirty="0"/>
              <a:t>(b) make any payment to or for the credit of any person resident outside India in any manner; </a:t>
            </a:r>
          </a:p>
          <a:p>
            <a:pPr eaLnBrk="1" hangingPunct="1"/>
            <a:r>
              <a:rPr lang="en-US" sz="1400" dirty="0"/>
              <a:t>(c) receive otherwise through an authorized person, any payment by order or on behalf of any person resident outside India in any manner. </a:t>
            </a:r>
          </a:p>
          <a:p>
            <a:pPr eaLnBrk="1" hangingPunct="1">
              <a:buNone/>
            </a:pPr>
            <a:r>
              <a:rPr lang="en-US" sz="1400" dirty="0"/>
              <a:t>           Explanation.- For the purpose of this clause, where any person in, or resident in, India receives any payment by order or on behalf of any person resident outside India through any other person (including an authorized person) without a corresponding inward remittance from any place outside India, then, such person shall be deemed to have received such payment otherwise than through an authorized person; </a:t>
            </a:r>
          </a:p>
          <a:p>
            <a:pPr eaLnBrk="1" hangingPunct="1"/>
            <a:r>
              <a:rPr lang="en-US" sz="1400" dirty="0"/>
              <a:t>(d) enter into any financial transaction in India as consideration for or in association with acquisition or creation or transfer of a right to acquire, any asset outside India by any person. </a:t>
            </a:r>
          </a:p>
          <a:p>
            <a:pPr eaLnBrk="1" hangingPunct="1">
              <a:buNone/>
            </a:pPr>
            <a:r>
              <a:rPr lang="en-US" sz="1400" dirty="0"/>
              <a:t>           Explanation.- For the purpose of this clause," financial transaction" means making any payment to, or for the credit of any person, or receiving any payment for, by order or on behalf of any person, or drawing, issuing or negotiating any bill of exchange r promissory note, or transferring any security or acknowledging any debt.</a:t>
            </a: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124324061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674940" y="214316"/>
            <a:ext cx="7793037" cy="776287"/>
          </a:xfrm>
        </p:spPr>
        <p:txBody>
          <a:bodyPr/>
          <a:lstStyle/>
          <a:p>
            <a:pPr algn="ctr"/>
            <a:r>
              <a:rPr lang="en-US" sz="3200" dirty="0"/>
              <a:t>Case study III A</a:t>
            </a:r>
          </a:p>
        </p:txBody>
      </p:sp>
      <p:sp>
        <p:nvSpPr>
          <p:cNvPr id="41987" name="Content Placeholder 2"/>
          <p:cNvSpPr>
            <a:spLocks noGrp="1"/>
          </p:cNvSpPr>
          <p:nvPr>
            <p:ph idx="1"/>
          </p:nvPr>
        </p:nvSpPr>
        <p:spPr>
          <a:xfrm>
            <a:off x="1905000" y="1143000"/>
            <a:ext cx="8458200" cy="5105400"/>
          </a:xfrm>
        </p:spPr>
        <p:txBody>
          <a:bodyPr/>
          <a:lstStyle/>
          <a:p>
            <a:r>
              <a:rPr lang="en-GB" sz="1800" u="sng" dirty="0">
                <a:latin typeface="Arial" charset="0"/>
                <a:cs typeface="Arial" charset="0"/>
              </a:rPr>
              <a:t>Manner of receipt and payment</a:t>
            </a:r>
          </a:p>
          <a:p>
            <a:pPr>
              <a:buNone/>
            </a:pPr>
            <a:r>
              <a:rPr lang="en-GB" sz="1800" dirty="0">
                <a:latin typeface="Arial" charset="0"/>
                <a:cs typeface="Arial" charset="0"/>
              </a:rPr>
              <a:t>      As per para A.3 of Master Direction on Export of goods and services</a:t>
            </a:r>
          </a:p>
          <a:p>
            <a:r>
              <a:rPr lang="en-US" sz="1800" dirty="0"/>
              <a:t>The amount representing the full export value of the goods exported shall be received through an AD Bank in the manner specified in the Foreign Exchange Management (Manner of Receipt &amp; Payment) Regulations, 2000 notified vide Notification No. FEMA.14 (R)/2016-RB dated May 2, 2016 in the following manner:</a:t>
            </a:r>
          </a:p>
          <a:p>
            <a:r>
              <a:rPr lang="en-US" sz="1800" dirty="0"/>
              <a:t>a. Bank draft, pay order, banker's or personal cheques.</a:t>
            </a:r>
          </a:p>
          <a:p>
            <a:r>
              <a:rPr lang="en-US" sz="1800" dirty="0"/>
              <a:t>b. Foreign currency notes/foreign currency travellers’ cheques from the buyer during his visit to India.</a:t>
            </a:r>
          </a:p>
          <a:p>
            <a:r>
              <a:rPr lang="en-US" sz="1800" dirty="0"/>
              <a:t>c. Payment out of funds held in the FCNR/NRE account maintained by the buyer</a:t>
            </a:r>
          </a:p>
          <a:p>
            <a:r>
              <a:rPr lang="en-US" sz="1800" dirty="0"/>
              <a:t>d. International Credit Cards of the buyer.</a:t>
            </a:r>
          </a:p>
          <a:p>
            <a:pPr>
              <a:buFont typeface="Wingdings" pitchFamily="2" charset="2"/>
              <a:buNone/>
            </a:pPr>
            <a:endParaRPr lang="en-US" sz="1800" dirty="0">
              <a:latin typeface="Arial" charset="0"/>
              <a:cs typeface="Arial" charset="0"/>
            </a:endParaRPr>
          </a:p>
        </p:txBody>
      </p:sp>
      <p:sp>
        <p:nvSpPr>
          <p:cNvPr id="87044" name="Date Placeholder 3"/>
          <p:cNvSpPr>
            <a:spLocks noGrp="1"/>
          </p:cNvSpPr>
          <p:nvPr>
            <p:ph type="dt" sz="quarter" idx="10"/>
          </p:nvPr>
        </p:nvSpPr>
        <p:spPr/>
        <p:txBody>
          <a:bodyPr/>
          <a:lstStyle/>
          <a:p>
            <a:pPr>
              <a:defRPr/>
            </a:pPr>
            <a:r>
              <a:rPr lang="en-US" smtClean="0"/>
              <a:t>21 April, 2020</a:t>
            </a:r>
            <a:endParaRPr lang="en-US" dirty="0"/>
          </a:p>
        </p:txBody>
      </p:sp>
      <p:sp>
        <p:nvSpPr>
          <p:cNvPr id="87046" name="Slide Number Placeholder 5"/>
          <p:cNvSpPr>
            <a:spLocks noGrp="1"/>
          </p:cNvSpPr>
          <p:nvPr>
            <p:ph type="sldNum" sz="quarter" idx="12"/>
          </p:nvPr>
        </p:nvSpPr>
        <p:spPr/>
        <p:txBody>
          <a:bodyPr/>
          <a:lstStyle/>
          <a:p>
            <a:pPr>
              <a:defRPr/>
            </a:pPr>
            <a:fld id="{9A203E1B-CCEF-4A45-961C-4A989351035E}" type="slidenum">
              <a:rPr lang="en-US" smtClean="0"/>
              <a:pPr>
                <a:defRPr/>
              </a:pPr>
              <a:t>60</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2674940" y="214316"/>
            <a:ext cx="7793037" cy="852487"/>
          </a:xfrm>
        </p:spPr>
        <p:txBody>
          <a:bodyPr/>
          <a:lstStyle/>
          <a:p>
            <a:pPr algn="ctr"/>
            <a:r>
              <a:rPr lang="en-US" sz="3200" dirty="0"/>
              <a:t>Case study - IV</a:t>
            </a:r>
          </a:p>
        </p:txBody>
      </p:sp>
      <p:sp>
        <p:nvSpPr>
          <p:cNvPr id="43011" name="Content Placeholder 2"/>
          <p:cNvSpPr>
            <a:spLocks noGrp="1"/>
          </p:cNvSpPr>
          <p:nvPr>
            <p:ph idx="1"/>
          </p:nvPr>
        </p:nvSpPr>
        <p:spPr>
          <a:xfrm>
            <a:off x="2133600" y="1295400"/>
            <a:ext cx="8345488" cy="5029200"/>
          </a:xfrm>
        </p:spPr>
        <p:txBody>
          <a:bodyPr/>
          <a:lstStyle/>
          <a:p>
            <a:r>
              <a:rPr lang="en-US" sz="1800" b="1" u="sng" dirty="0"/>
              <a:t>Investment in Real estate by </a:t>
            </a:r>
            <a:r>
              <a:rPr lang="en-US" sz="1800" b="1" u="sng" dirty="0" smtClean="0"/>
              <a:t>NRI/OCI </a:t>
            </a:r>
            <a:r>
              <a:rPr lang="en-US" sz="1800" b="1" u="sng" dirty="0"/>
              <a:t>in India .</a:t>
            </a:r>
          </a:p>
          <a:p>
            <a:endParaRPr lang="en-US" sz="1800" dirty="0"/>
          </a:p>
          <a:p>
            <a:r>
              <a:rPr lang="en-US" sz="1800" dirty="0"/>
              <a:t>Discuss the various alternative available to Mr. NRI in India to explore real estate business/ Purchase and sale of Immovable property in India</a:t>
            </a:r>
          </a:p>
          <a:p>
            <a:endParaRPr lang="en-US" sz="1800" dirty="0"/>
          </a:p>
          <a:p>
            <a:r>
              <a:rPr lang="en-US" sz="1800" dirty="0"/>
              <a:t>Discuss </a:t>
            </a:r>
            <a:r>
              <a:rPr lang="en-US" sz="1800" dirty="0" smtClean="0"/>
              <a:t>various distinguished  provisions </a:t>
            </a:r>
            <a:r>
              <a:rPr lang="en-US" sz="1800" dirty="0"/>
              <a:t>under </a:t>
            </a:r>
            <a:r>
              <a:rPr lang="en-US" sz="1800" dirty="0" smtClean="0"/>
              <a:t>FEMA for properties being </a:t>
            </a:r>
          </a:p>
          <a:p>
            <a:pPr marL="400050" indent="-400050">
              <a:buFont typeface="+mj-lt"/>
              <a:buAutoNum type="romanLcPeriod"/>
            </a:pPr>
            <a:r>
              <a:rPr lang="en-US" sz="1800" dirty="0" smtClean="0"/>
              <a:t>residential house/commercial property </a:t>
            </a:r>
          </a:p>
          <a:p>
            <a:pPr marL="400050" indent="-400050">
              <a:buFont typeface="+mj-lt"/>
              <a:buAutoNum type="romanLcPeriod"/>
            </a:pPr>
            <a:r>
              <a:rPr lang="en-US" sz="1800" dirty="0" smtClean="0"/>
              <a:t>dealing with immovable properties and </a:t>
            </a:r>
          </a:p>
          <a:p>
            <a:pPr marL="400050" indent="-400050">
              <a:buFont typeface="+mj-lt"/>
              <a:buAutoNum type="romanLcPeriod"/>
            </a:pPr>
            <a:r>
              <a:rPr lang="en-US" sz="1800" dirty="0" smtClean="0"/>
              <a:t>construction business</a:t>
            </a:r>
            <a:endParaRPr lang="en-US" sz="1800" dirty="0"/>
          </a:p>
        </p:txBody>
      </p:sp>
      <p:sp>
        <p:nvSpPr>
          <p:cNvPr id="4096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40966" name="Slide Number Placeholder 5"/>
          <p:cNvSpPr>
            <a:spLocks noGrp="1"/>
          </p:cNvSpPr>
          <p:nvPr>
            <p:ph type="sldNum" sz="quarter" idx="12"/>
          </p:nvPr>
        </p:nvSpPr>
        <p:spPr/>
        <p:txBody>
          <a:bodyPr/>
          <a:lstStyle/>
          <a:p>
            <a:pPr fontAlgn="base">
              <a:spcBef>
                <a:spcPct val="0"/>
              </a:spcBef>
              <a:spcAft>
                <a:spcPct val="0"/>
              </a:spcAft>
              <a:defRPr/>
            </a:pPr>
            <a:fld id="{BCFF81A9-C9BA-47FF-A6DD-D5E05227AF1C}" type="slidenum">
              <a:rPr lang="en-US">
                <a:solidFill>
                  <a:srgbClr val="000000"/>
                </a:solidFill>
                <a:latin typeface="Tahoma" pitchFamily="34" charset="0"/>
              </a:rPr>
              <a:pPr fontAlgn="base">
                <a:spcBef>
                  <a:spcPct val="0"/>
                </a:spcBef>
                <a:spcAft>
                  <a:spcPct val="0"/>
                </a:spcAft>
                <a:defRPr/>
              </a:pPr>
              <a:t>61</a:t>
            </a:fld>
            <a:endParaRPr lang="en-US" dirty="0">
              <a:solidFill>
                <a:srgbClr val="000000"/>
              </a:solidFill>
              <a:latin typeface="Tahoma" pitchFamily="34" charset="0"/>
            </a:endParaRP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2674940" y="214316"/>
            <a:ext cx="7793037" cy="852487"/>
          </a:xfrm>
        </p:spPr>
        <p:txBody>
          <a:bodyPr/>
          <a:lstStyle/>
          <a:p>
            <a:pPr algn="ctr"/>
            <a:r>
              <a:rPr lang="en-US" sz="3600" dirty="0"/>
              <a:t>Case study – IV</a:t>
            </a:r>
          </a:p>
        </p:txBody>
      </p:sp>
      <p:sp>
        <p:nvSpPr>
          <p:cNvPr id="44035" name="Content Placeholder 2"/>
          <p:cNvSpPr>
            <a:spLocks noGrp="1"/>
          </p:cNvSpPr>
          <p:nvPr>
            <p:ph idx="1"/>
          </p:nvPr>
        </p:nvSpPr>
        <p:spPr>
          <a:xfrm>
            <a:off x="1981200" y="1143000"/>
            <a:ext cx="8382000" cy="5181600"/>
          </a:xfrm>
        </p:spPr>
        <p:txBody>
          <a:bodyPr/>
          <a:lstStyle/>
          <a:p>
            <a:r>
              <a:rPr lang="en-US" sz="1400" b="1" u="sng" dirty="0"/>
              <a:t>Overview of legal provision:</a:t>
            </a:r>
          </a:p>
          <a:p>
            <a:r>
              <a:rPr lang="en-US" sz="1400" dirty="0"/>
              <a:t> 1. As per Foreign Exchange Management </a:t>
            </a:r>
            <a:r>
              <a:rPr lang="en-US" sz="1400" dirty="0" smtClean="0"/>
              <a:t>(Non Debt </a:t>
            </a:r>
            <a:r>
              <a:rPr lang="en-US" sz="1400" dirty="0"/>
              <a:t>Instruments) Regulations, 2019 FDI </a:t>
            </a:r>
            <a:r>
              <a:rPr lang="en-IN" sz="1400" dirty="0" smtClean="0"/>
              <a:t>or </a:t>
            </a:r>
            <a:r>
              <a:rPr lang="en-IN" sz="1400" dirty="0" smtClean="0"/>
              <a:t>“Foreign Direct Investment” means investment through equity instruments by a person resident outside India in an unlisted Indian company; or in ten per cent or more of the post issue paid-up equity capital on a fully diluted basis of a listed Indian company</a:t>
            </a:r>
            <a:endParaRPr lang="en-US" sz="1400" dirty="0"/>
          </a:p>
          <a:p>
            <a:r>
              <a:rPr lang="en-US" sz="1400" dirty="0"/>
              <a:t>2. As  per schedule 4 of Foreign Exchange Management (Non-debt Instruments) Rules, 2019  – a NRI including a company, a trust and a partnership firm incorporated outside India and owned and controlled by non-resident Indians may purchase and sale shares/Convertible debentures, warrants or units on Non- repatriation basis which will be deemed to be domestic investment at par with the investment made by residents</a:t>
            </a:r>
            <a:r>
              <a:rPr lang="en-US" sz="1400" dirty="0" smtClean="0"/>
              <a:t>.</a:t>
            </a:r>
            <a:endParaRPr lang="en-US" sz="1400" dirty="0"/>
          </a:p>
          <a:p>
            <a:pPr>
              <a:buFont typeface="Wingdings" pitchFamily="2" charset="2"/>
              <a:buNone/>
            </a:pPr>
            <a:r>
              <a:rPr lang="en-US" sz="1400" dirty="0"/>
              <a:t>       However, no purchase of shares or convertible debentures, etc of an Indian company shall be made under this Scheme if the company concerned is a Nidhi company or is engaged in agricultural/plantation activities or real estate business or construction of farm houses or dealing in Transfer of Development Rights.</a:t>
            </a:r>
          </a:p>
          <a:p>
            <a:r>
              <a:rPr lang="en-US" sz="1400" dirty="0"/>
              <a:t>Explanation: For the purpose of this paragraph, "Real estate business" means dealing in land and immovable property with a view to earning profit therefrom and does not include development of townships, construction of residential commercial premises, roads or bridges, educational institutions, recreational facilities, city and regional level infrastructure, townships. Further, earning of rent income on lease of the property, not amounting to transfer, will not amount to “real estate business”. Investment in units of Real Estate Investment Trusts (REITs) registered and regulated under the SEBI (REITs) regulations 2014 shall also be excluded from the definition of “real estate business”</a:t>
            </a:r>
            <a:endParaRPr lang="en-US" sz="1400" b="1" dirty="0"/>
          </a:p>
        </p:txBody>
      </p:sp>
      <p:sp>
        <p:nvSpPr>
          <p:cNvPr id="41988"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41990" name="Slide Number Placeholder 5"/>
          <p:cNvSpPr>
            <a:spLocks noGrp="1"/>
          </p:cNvSpPr>
          <p:nvPr>
            <p:ph type="sldNum" sz="quarter" idx="12"/>
          </p:nvPr>
        </p:nvSpPr>
        <p:spPr/>
        <p:txBody>
          <a:bodyPr/>
          <a:lstStyle/>
          <a:p>
            <a:pPr fontAlgn="base">
              <a:spcBef>
                <a:spcPct val="0"/>
              </a:spcBef>
              <a:spcAft>
                <a:spcPct val="0"/>
              </a:spcAft>
              <a:defRPr/>
            </a:pPr>
            <a:fld id="{68B723E8-F733-408B-9EA9-3C1FC6D7753A}" type="slidenum">
              <a:rPr lang="en-US">
                <a:solidFill>
                  <a:srgbClr val="000000"/>
                </a:solidFill>
                <a:latin typeface="Tahoma" pitchFamily="34" charset="0"/>
              </a:rPr>
              <a:pPr fontAlgn="base">
                <a:spcBef>
                  <a:spcPct val="0"/>
                </a:spcBef>
                <a:spcAft>
                  <a:spcPct val="0"/>
                </a:spcAft>
                <a:defRPr/>
              </a:pPr>
              <a:t>62</a:t>
            </a:fld>
            <a:endParaRPr lang="en-US" dirty="0">
              <a:solidFill>
                <a:srgbClr val="000000"/>
              </a:solidFill>
              <a:latin typeface="Tahoma" pitchFamily="34" charset="0"/>
            </a:endParaRP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674940" y="214316"/>
            <a:ext cx="7793037" cy="852487"/>
          </a:xfrm>
        </p:spPr>
        <p:txBody>
          <a:bodyPr/>
          <a:lstStyle/>
          <a:p>
            <a:pPr algn="ctr"/>
            <a:r>
              <a:rPr lang="en-US" sz="2800" dirty="0"/>
              <a:t>Case study – IV</a:t>
            </a:r>
          </a:p>
        </p:txBody>
      </p:sp>
      <p:sp>
        <p:nvSpPr>
          <p:cNvPr id="45059" name="Content Placeholder 2"/>
          <p:cNvSpPr>
            <a:spLocks noGrp="1"/>
          </p:cNvSpPr>
          <p:nvPr>
            <p:ph idx="1"/>
          </p:nvPr>
        </p:nvSpPr>
        <p:spPr>
          <a:xfrm>
            <a:off x="1524000" y="1143000"/>
            <a:ext cx="9144000" cy="5257800"/>
          </a:xfrm>
        </p:spPr>
        <p:txBody>
          <a:bodyPr/>
          <a:lstStyle/>
          <a:p>
            <a:r>
              <a:rPr lang="en-US" sz="1500" dirty="0"/>
              <a:t>3.As </a:t>
            </a:r>
            <a:r>
              <a:rPr lang="en-US" sz="1500" dirty="0" smtClean="0"/>
              <a:t>per para 10 of Schedule 1 of </a:t>
            </a:r>
            <a:r>
              <a:rPr lang="en-US" sz="1500" dirty="0"/>
              <a:t>Foreign Exchange Management </a:t>
            </a:r>
            <a:r>
              <a:rPr lang="en-US" sz="1500" dirty="0" smtClean="0"/>
              <a:t>(Non Debt </a:t>
            </a:r>
            <a:r>
              <a:rPr lang="en-US" sz="1500" dirty="0"/>
              <a:t>Instruments) Regulations, 2019</a:t>
            </a:r>
            <a:r>
              <a:rPr lang="en-US" sz="1500" dirty="0" smtClean="0"/>
              <a:t>– </a:t>
            </a:r>
            <a:r>
              <a:rPr lang="en-US" sz="1500" dirty="0"/>
              <a:t>100% FDI under automatic route is allowed in Construction Development projects (which would include development of townships, construction of residential/commercial premises, roads or bridges, hotels, resorts, hospitals, educational institutions, recreational facilities, city and regional level infrastructure, townships) subject to conditions specified in the policy. Conditions relating to lock-in period of 3 years do not apply to investment by NRIs.</a:t>
            </a:r>
          </a:p>
          <a:p>
            <a:r>
              <a:rPr lang="en-US" sz="1500" dirty="0"/>
              <a:t>4.Further as per Chapter IX of Foreign Exchange Management (Non-debt Instruments) Rules, 2019 </a:t>
            </a:r>
            <a:r>
              <a:rPr lang="en-US" sz="1500" dirty="0" smtClean="0"/>
              <a:t>      </a:t>
            </a:r>
            <a:r>
              <a:rPr lang="en-US" sz="1500" dirty="0"/>
              <a:t>A person resident outside India who is a citizen of India may - </a:t>
            </a:r>
          </a:p>
          <a:p>
            <a:r>
              <a:rPr lang="en-US" sz="1500" dirty="0"/>
              <a:t>a) acquire immovable property in India other than an agricultural property, plantation, or a farm house:</a:t>
            </a:r>
          </a:p>
          <a:p>
            <a:r>
              <a:rPr lang="en-US" sz="1500" dirty="0"/>
              <a:t>Provided that in case of acquisition of immovable property, payment of purchase price, if any, shall be made out of (i) funds received in India through normal banking channels by way of inward remittance from any place outside India or (ii) funds held in any non-resident account maintained in accordance with the provisions of the Act and the regulations made by the Reserve Bank.</a:t>
            </a:r>
          </a:p>
          <a:p>
            <a:r>
              <a:rPr lang="en-US" sz="1500" dirty="0"/>
              <a:t>Provided further that no payment of purchase price for acquisition of immovable property shall be made either by traveller's cheque or by foreign currency notes or by other mode other than those specifically permitted by this clause'.</a:t>
            </a:r>
          </a:p>
          <a:p>
            <a:r>
              <a:rPr lang="en-US" sz="1500" dirty="0"/>
              <a:t>b) transfer any immovable property in India to a person resident in India. </a:t>
            </a:r>
          </a:p>
          <a:p>
            <a:r>
              <a:rPr lang="en-US" sz="1500" dirty="0"/>
              <a:t>c) transfer any immovable property other than agricultural or plantation property or farm house to a person resident outside India who is a citizen of India or to a person of Indian origin resident outside India</a:t>
            </a:r>
          </a:p>
          <a:p>
            <a:pPr>
              <a:buFont typeface="Wingdings" pitchFamily="2" charset="2"/>
              <a:buNone/>
            </a:pPr>
            <a:r>
              <a:rPr lang="en-US" sz="1600" dirty="0"/>
              <a:t>	</a:t>
            </a:r>
          </a:p>
          <a:p>
            <a:endParaRPr lang="en-US" sz="1600" dirty="0"/>
          </a:p>
        </p:txBody>
      </p:sp>
      <p:sp>
        <p:nvSpPr>
          <p:cNvPr id="43012"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43014" name="Slide Number Placeholder 5"/>
          <p:cNvSpPr>
            <a:spLocks noGrp="1"/>
          </p:cNvSpPr>
          <p:nvPr>
            <p:ph type="sldNum" sz="quarter" idx="12"/>
          </p:nvPr>
        </p:nvSpPr>
        <p:spPr/>
        <p:txBody>
          <a:bodyPr/>
          <a:lstStyle/>
          <a:p>
            <a:pPr fontAlgn="base">
              <a:spcBef>
                <a:spcPct val="0"/>
              </a:spcBef>
              <a:spcAft>
                <a:spcPct val="0"/>
              </a:spcAft>
              <a:defRPr/>
            </a:pPr>
            <a:fld id="{220C6FD6-53B5-4654-AEE7-604623D232E0}" type="slidenum">
              <a:rPr lang="en-US">
                <a:solidFill>
                  <a:srgbClr val="000000"/>
                </a:solidFill>
                <a:latin typeface="Tahoma" pitchFamily="34" charset="0"/>
              </a:rPr>
              <a:pPr fontAlgn="base">
                <a:spcBef>
                  <a:spcPct val="0"/>
                </a:spcBef>
                <a:spcAft>
                  <a:spcPct val="0"/>
                </a:spcAft>
                <a:defRPr/>
              </a:pPr>
              <a:t>63</a:t>
            </a:fld>
            <a:endParaRPr lang="en-US" dirty="0">
              <a:solidFill>
                <a:srgbClr val="000000"/>
              </a:solidFill>
              <a:latin typeface="Tahoma" pitchFamily="34" charset="0"/>
            </a:endParaRP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2674940" y="214316"/>
            <a:ext cx="7793037" cy="852487"/>
          </a:xfrm>
        </p:spPr>
        <p:txBody>
          <a:bodyPr/>
          <a:lstStyle/>
          <a:p>
            <a:pPr algn="ctr"/>
            <a:r>
              <a:rPr lang="en-US" sz="3600" dirty="0"/>
              <a:t>Case study – IV</a:t>
            </a:r>
          </a:p>
        </p:txBody>
      </p:sp>
      <p:sp>
        <p:nvSpPr>
          <p:cNvPr id="46083" name="Content Placeholder 2"/>
          <p:cNvSpPr>
            <a:spLocks noGrp="1"/>
          </p:cNvSpPr>
          <p:nvPr>
            <p:ph idx="1"/>
          </p:nvPr>
        </p:nvSpPr>
        <p:spPr>
          <a:xfrm>
            <a:off x="1828800" y="1143000"/>
            <a:ext cx="8650288" cy="5257800"/>
          </a:xfrm>
        </p:spPr>
        <p:txBody>
          <a:bodyPr/>
          <a:lstStyle/>
          <a:p>
            <a:endParaRPr lang="en-US" sz="1800" b="1" u="sng" dirty="0" smtClean="0"/>
          </a:p>
          <a:p>
            <a:endParaRPr lang="en-US" sz="1800" b="1" u="sng" dirty="0" smtClean="0"/>
          </a:p>
          <a:p>
            <a:r>
              <a:rPr lang="en-US" sz="1800" dirty="0" err="1" smtClean="0"/>
              <a:t>Bonafide</a:t>
            </a:r>
            <a:r>
              <a:rPr lang="en-US" sz="1800" dirty="0" smtClean="0"/>
              <a:t> Branch Activities of Foreign companies in India, Foreign Embassies in India and Long Term Visa Holders in India and Joint Ownership of the spouses of the OCI card holders</a:t>
            </a:r>
          </a:p>
          <a:p>
            <a:pPr marL="0" indent="0">
              <a:buNone/>
            </a:pPr>
            <a:endParaRPr lang="en-US" sz="1800" dirty="0" smtClean="0"/>
          </a:p>
          <a:p>
            <a:r>
              <a:rPr lang="en-US" sz="1800" b="1" u="sng" dirty="0"/>
              <a:t>Repatriation of sale </a:t>
            </a:r>
            <a:r>
              <a:rPr lang="en-US" sz="1800" b="1" u="sng" dirty="0" smtClean="0"/>
              <a:t>proceeds</a:t>
            </a:r>
            <a:endParaRPr lang="en-US" sz="1800" b="1" u="sng" dirty="0"/>
          </a:p>
          <a:p>
            <a:r>
              <a:rPr lang="en-US" sz="1700" dirty="0"/>
              <a:t>In the event of sale of immovable property other than agricultural land/farm house /plantation property in India by a </a:t>
            </a:r>
            <a:r>
              <a:rPr lang="en-US" sz="1700" dirty="0" smtClean="0"/>
              <a:t>non-resident Indian or Overseas citizen of India, </a:t>
            </a:r>
            <a:r>
              <a:rPr lang="en-US" sz="1700" dirty="0"/>
              <a:t>the authorised dealer may allow repatriation of the sale proceeds outside India, provided the following conditions are satisfied, namely: </a:t>
            </a:r>
          </a:p>
          <a:p>
            <a:r>
              <a:rPr lang="en-US" sz="1700" dirty="0" smtClean="0"/>
              <a:t>Among other Cond(iii</a:t>
            </a:r>
            <a:r>
              <a:rPr lang="en-US" sz="1700" dirty="0"/>
              <a:t>) in the case of residential property, the repatriation of sale proceeds is restricted to not more than two such properties. </a:t>
            </a:r>
          </a:p>
          <a:p>
            <a:endParaRPr lang="en-US" sz="1800" dirty="0"/>
          </a:p>
        </p:txBody>
      </p:sp>
      <p:sp>
        <p:nvSpPr>
          <p:cNvPr id="44036"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44038" name="Slide Number Placeholder 5"/>
          <p:cNvSpPr>
            <a:spLocks noGrp="1"/>
          </p:cNvSpPr>
          <p:nvPr>
            <p:ph type="sldNum" sz="quarter" idx="12"/>
          </p:nvPr>
        </p:nvSpPr>
        <p:spPr/>
        <p:txBody>
          <a:bodyPr/>
          <a:lstStyle/>
          <a:p>
            <a:pPr fontAlgn="base">
              <a:spcBef>
                <a:spcPct val="0"/>
              </a:spcBef>
              <a:spcAft>
                <a:spcPct val="0"/>
              </a:spcAft>
              <a:defRPr/>
            </a:pPr>
            <a:fld id="{F947A728-4133-4C94-8C1D-0B1E1C8D51D0}" type="slidenum">
              <a:rPr lang="en-US">
                <a:solidFill>
                  <a:srgbClr val="000000"/>
                </a:solidFill>
                <a:latin typeface="Tahoma" pitchFamily="34" charset="0"/>
              </a:rPr>
              <a:pPr fontAlgn="base">
                <a:spcBef>
                  <a:spcPct val="0"/>
                </a:spcBef>
                <a:spcAft>
                  <a:spcPct val="0"/>
                </a:spcAft>
                <a:defRPr/>
              </a:pPr>
              <a:t>64</a:t>
            </a:fld>
            <a:endParaRPr lang="en-US" dirty="0">
              <a:solidFill>
                <a:srgbClr val="000000"/>
              </a:solidFill>
              <a:latin typeface="Tahoma" pitchFamily="34" charset="0"/>
            </a:endParaRP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2674940" y="214316"/>
            <a:ext cx="7793037" cy="852487"/>
          </a:xfrm>
        </p:spPr>
        <p:txBody>
          <a:bodyPr/>
          <a:lstStyle/>
          <a:p>
            <a:pPr algn="ctr"/>
            <a:r>
              <a:rPr lang="en-US" sz="3600" dirty="0">
                <a:solidFill>
                  <a:schemeClr val="tx1"/>
                </a:solidFill>
              </a:rPr>
              <a:t>Case study – IV</a:t>
            </a:r>
          </a:p>
        </p:txBody>
      </p:sp>
      <p:sp>
        <p:nvSpPr>
          <p:cNvPr id="46083" name="Content Placeholder 2"/>
          <p:cNvSpPr>
            <a:spLocks noGrp="1"/>
          </p:cNvSpPr>
          <p:nvPr>
            <p:ph idx="1"/>
          </p:nvPr>
        </p:nvSpPr>
        <p:spPr>
          <a:xfrm>
            <a:off x="1828800" y="1143000"/>
            <a:ext cx="8650288" cy="5257800"/>
          </a:xfrm>
        </p:spPr>
        <p:txBody>
          <a:bodyPr/>
          <a:lstStyle/>
          <a:p>
            <a:r>
              <a:rPr lang="en-US" sz="1400" dirty="0"/>
              <a:t>        </a:t>
            </a:r>
            <a:r>
              <a:rPr lang="en-US" sz="1400" b="1" dirty="0"/>
              <a:t>Summary of the provisions applicable to NRIs and </a:t>
            </a:r>
            <a:r>
              <a:rPr lang="en-US" sz="1400" b="1" dirty="0" smtClean="0"/>
              <a:t>OCIs </a:t>
            </a:r>
            <a:r>
              <a:rPr lang="en-US" sz="1400" b="1" dirty="0"/>
              <a:t>under Chapter IX of Foreign Exchange Management (Non-debt Instruments) Rules, 2019 </a:t>
            </a:r>
            <a:r>
              <a:rPr lang="en-US" sz="1400" b="1" dirty="0" smtClean="0"/>
              <a:t>: </a:t>
            </a:r>
            <a:endParaRPr lang="en-US" sz="1400" b="1" dirty="0"/>
          </a:p>
          <a:p>
            <a:endParaRPr lang="en-US" sz="1400" dirty="0"/>
          </a:p>
          <a:p>
            <a:endParaRPr lang="en-US" sz="1400" dirty="0"/>
          </a:p>
          <a:p>
            <a:endParaRPr lang="en-US" sz="1400" dirty="0"/>
          </a:p>
        </p:txBody>
      </p:sp>
      <p:sp>
        <p:nvSpPr>
          <p:cNvPr id="44036"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44038" name="Slide Number Placeholder 5"/>
          <p:cNvSpPr>
            <a:spLocks noGrp="1"/>
          </p:cNvSpPr>
          <p:nvPr>
            <p:ph type="sldNum" sz="quarter" idx="12"/>
          </p:nvPr>
        </p:nvSpPr>
        <p:spPr/>
        <p:txBody>
          <a:bodyPr/>
          <a:lstStyle/>
          <a:p>
            <a:pPr fontAlgn="base">
              <a:spcBef>
                <a:spcPct val="0"/>
              </a:spcBef>
              <a:spcAft>
                <a:spcPct val="0"/>
              </a:spcAft>
              <a:defRPr/>
            </a:pPr>
            <a:fld id="{F947A728-4133-4C94-8C1D-0B1E1C8D51D0}" type="slidenum">
              <a:rPr lang="en-US">
                <a:solidFill>
                  <a:srgbClr val="000000"/>
                </a:solidFill>
                <a:latin typeface="Tahoma" pitchFamily="34" charset="0"/>
              </a:rPr>
              <a:pPr fontAlgn="base">
                <a:spcBef>
                  <a:spcPct val="0"/>
                </a:spcBef>
                <a:spcAft>
                  <a:spcPct val="0"/>
                </a:spcAft>
                <a:defRPr/>
              </a:pPr>
              <a:t>65</a:t>
            </a:fld>
            <a:endParaRPr lang="en-US" dirty="0">
              <a:solidFill>
                <a:srgbClr val="000000"/>
              </a:solidFill>
              <a:latin typeface="Tahoma"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xmlns="" val="722464450"/>
              </p:ext>
            </p:extLst>
          </p:nvPr>
        </p:nvGraphicFramePr>
        <p:xfrm>
          <a:off x="2141343" y="1749184"/>
          <a:ext cx="8326632" cy="4494453"/>
        </p:xfrm>
        <a:graphic>
          <a:graphicData uri="http://schemas.openxmlformats.org/drawingml/2006/table">
            <a:tbl>
              <a:tblPr firstRow="1" firstCol="1" bandRow="1">
                <a:tableStyleId>{2D5ABB26-0587-4C30-8999-92F81FD0307C}</a:tableStyleId>
              </a:tblPr>
              <a:tblGrid>
                <a:gridCol w="4418891">
                  <a:extLst>
                    <a:ext uri="{9D8B030D-6E8A-4147-A177-3AD203B41FA5}">
                      <a16:colId xmlns="" xmlns:a16="http://schemas.microsoft.com/office/drawing/2014/main" val="20000"/>
                    </a:ext>
                  </a:extLst>
                </a:gridCol>
                <a:gridCol w="1992616">
                  <a:extLst>
                    <a:ext uri="{9D8B030D-6E8A-4147-A177-3AD203B41FA5}">
                      <a16:colId xmlns="" xmlns:a16="http://schemas.microsoft.com/office/drawing/2014/main" val="20001"/>
                    </a:ext>
                  </a:extLst>
                </a:gridCol>
                <a:gridCol w="1915125">
                  <a:extLst>
                    <a:ext uri="{9D8B030D-6E8A-4147-A177-3AD203B41FA5}">
                      <a16:colId xmlns="" xmlns:a16="http://schemas.microsoft.com/office/drawing/2014/main" val="20002"/>
                    </a:ext>
                  </a:extLst>
                </a:gridCol>
              </a:tblGrid>
              <a:tr h="274077">
                <a:tc>
                  <a:txBody>
                    <a:bodyPr/>
                    <a:lstStyle/>
                    <a:p>
                      <a:pPr marL="0" marR="0" algn="ctr">
                        <a:lnSpc>
                          <a:spcPct val="107000"/>
                        </a:lnSpc>
                        <a:spcBef>
                          <a:spcPts val="0"/>
                        </a:spcBef>
                        <a:spcAft>
                          <a:spcPts val="0"/>
                        </a:spcAft>
                      </a:pPr>
                      <a:r>
                        <a:rPr lang="en-US" sz="1200" b="1" dirty="0">
                          <a:effectLst/>
                        </a:rPr>
                        <a:t>Particulars</a:t>
                      </a:r>
                      <a:endParaRPr lang="en-US" sz="11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lnSpc>
                          <a:spcPct val="107000"/>
                        </a:lnSpc>
                        <a:spcBef>
                          <a:spcPts val="0"/>
                        </a:spcBef>
                        <a:spcAft>
                          <a:spcPts val="0"/>
                        </a:spcAft>
                      </a:pPr>
                      <a:r>
                        <a:rPr lang="en-US" sz="1200" b="1" dirty="0">
                          <a:effectLst/>
                        </a:rPr>
                        <a:t>NRI</a:t>
                      </a:r>
                      <a:endParaRPr lang="en-US" sz="11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lgn="ctr">
                        <a:lnSpc>
                          <a:spcPct val="107000"/>
                        </a:lnSpc>
                        <a:spcBef>
                          <a:spcPts val="0"/>
                        </a:spcBef>
                        <a:spcAft>
                          <a:spcPts val="0"/>
                        </a:spcAft>
                      </a:pPr>
                      <a:r>
                        <a:rPr lang="en-US" sz="1200" b="1" dirty="0" smtClean="0">
                          <a:solidFill>
                            <a:schemeClr val="tx1"/>
                          </a:solidFill>
                          <a:effectLst/>
                          <a:latin typeface="+mn-lt"/>
                          <a:ea typeface="+mn-ea"/>
                          <a:cs typeface="+mn-cs"/>
                        </a:rPr>
                        <a:t>OCI</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 xmlns:a16="http://schemas.microsoft.com/office/drawing/2014/main" val="10000"/>
                  </a:ext>
                </a:extLst>
              </a:tr>
              <a:tr h="563757">
                <a:tc>
                  <a:txBody>
                    <a:bodyPr/>
                    <a:lstStyle/>
                    <a:p>
                      <a:pPr marL="0" marR="0">
                        <a:lnSpc>
                          <a:spcPct val="107000"/>
                        </a:lnSpc>
                        <a:spcBef>
                          <a:spcPts val="0"/>
                        </a:spcBef>
                        <a:spcAft>
                          <a:spcPts val="0"/>
                        </a:spcAft>
                      </a:pPr>
                      <a:r>
                        <a:rPr lang="en-US" sz="1200" dirty="0">
                          <a:effectLst/>
                        </a:rPr>
                        <a:t> Purchase (other than agricultural land/ farmhouse/ plantation etc) from</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Resident/ NRI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Resident/ NRI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563757">
                <a:tc>
                  <a:txBody>
                    <a:bodyPr/>
                    <a:lstStyle/>
                    <a:p>
                      <a:pPr marL="0" marR="0">
                        <a:lnSpc>
                          <a:spcPct val="107000"/>
                        </a:lnSpc>
                        <a:spcBef>
                          <a:spcPts val="0"/>
                        </a:spcBef>
                        <a:spcAft>
                          <a:spcPts val="0"/>
                        </a:spcAft>
                      </a:pPr>
                      <a:r>
                        <a:rPr lang="en-US" sz="1200" dirty="0">
                          <a:effectLst/>
                        </a:rPr>
                        <a:t> Acquire as gift (other than agricultural land/ farmhouse/ plantation etc) from</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Resident / NRI/ </a:t>
                      </a:r>
                      <a:r>
                        <a:rPr lang="en-US" sz="1200" dirty="0" smtClean="0">
                          <a:effectLst/>
                        </a:rPr>
                        <a:t>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Resident/ NRI/ </a:t>
                      </a:r>
                      <a:r>
                        <a:rPr lang="en-US" sz="1200" dirty="0" smtClean="0">
                          <a:effectLst/>
                        </a:rPr>
                        <a:t>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853437">
                <a:tc>
                  <a:txBody>
                    <a:bodyPr/>
                    <a:lstStyle/>
                    <a:p>
                      <a:pPr marL="0" marR="0">
                        <a:lnSpc>
                          <a:spcPct val="107000"/>
                        </a:lnSpc>
                        <a:spcBef>
                          <a:spcPts val="0"/>
                        </a:spcBef>
                        <a:spcAft>
                          <a:spcPts val="0"/>
                        </a:spcAft>
                      </a:pPr>
                      <a:r>
                        <a:rPr lang="en-US" sz="1200" dirty="0">
                          <a:effectLst/>
                        </a:rPr>
                        <a:t> Acquire (any IP) as inheritance </a:t>
                      </a:r>
                      <a:r>
                        <a:rPr lang="en-US" sz="1200" dirty="0" smtClean="0">
                          <a:effectLst/>
                        </a:rPr>
                        <a:t>from a person resident outside India</a:t>
                      </a:r>
                      <a:r>
                        <a:rPr lang="en-US" sz="1200" baseline="0" dirty="0" smtClean="0">
                          <a:effectLst/>
                        </a:rPr>
                        <a:t> who had acquired such property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nSpc>
                          <a:spcPct val="107000"/>
                        </a:lnSpc>
                        <a:spcBef>
                          <a:spcPts val="0"/>
                        </a:spcBef>
                        <a:spcAft>
                          <a:spcPts val="0"/>
                        </a:spcAft>
                      </a:pPr>
                      <a:r>
                        <a:rPr lang="en-US" sz="1200" dirty="0">
                          <a:effectLst/>
                        </a:rPr>
                        <a:t> (a) </a:t>
                      </a:r>
                      <a:r>
                        <a:rPr lang="en-US" sz="1200" dirty="0" smtClean="0">
                          <a:effectLst/>
                        </a:rPr>
                        <a:t>in accordance with the provisions of the foreign exchange law in force at the time of acquisition by him or the provisions of these rules </a:t>
                      </a:r>
                    </a:p>
                    <a:p>
                      <a:pPr marL="0" marR="0">
                        <a:lnSpc>
                          <a:spcPct val="107000"/>
                        </a:lnSpc>
                        <a:spcBef>
                          <a:spcPts val="0"/>
                        </a:spcBef>
                        <a:spcAft>
                          <a:spcPts val="0"/>
                        </a:spcAft>
                      </a:pPr>
                      <a:r>
                        <a:rPr lang="en-US" sz="1200" dirty="0" smtClean="0">
                          <a:effectLst/>
                        </a:rPr>
                        <a:t> </a:t>
                      </a:r>
                      <a:r>
                        <a:rPr lang="en-US" sz="1200" dirty="0">
                          <a:effectLst/>
                        </a:rPr>
                        <a:t>(b) </a:t>
                      </a:r>
                      <a:r>
                        <a:rPr lang="en-US" sz="1200" dirty="0" smtClean="0">
                          <a:effectLst/>
                        </a:rPr>
                        <a:t>from</a:t>
                      </a:r>
                      <a:r>
                        <a:rPr lang="en-US" sz="1200" baseline="0" dirty="0" smtClean="0">
                          <a:effectLst/>
                        </a:rPr>
                        <a:t> a Resident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 xmlns:a16="http://schemas.microsoft.com/office/drawing/2014/main" val="10003"/>
                  </a:ext>
                </a:extLst>
              </a:tr>
              <a:tr h="563757">
                <a:tc>
                  <a:txBody>
                    <a:bodyPr/>
                    <a:lstStyle/>
                    <a:p>
                      <a:pPr marL="0" marR="0">
                        <a:lnSpc>
                          <a:spcPct val="107000"/>
                        </a:lnSpc>
                        <a:spcBef>
                          <a:spcPts val="0"/>
                        </a:spcBef>
                        <a:spcAft>
                          <a:spcPts val="0"/>
                        </a:spcAft>
                      </a:pPr>
                      <a:r>
                        <a:rPr lang="en-US" sz="1200" dirty="0">
                          <a:effectLst/>
                        </a:rPr>
                        <a:t> Sell (other than agricultural land/ farmhouse/ plantation etc)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Resident / NRI/ </a:t>
                      </a:r>
                      <a:r>
                        <a:rPr lang="en-US" sz="1200" dirty="0" smtClean="0">
                          <a:effectLst/>
                        </a:rPr>
                        <a:t>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a:t>
                      </a:r>
                      <a:r>
                        <a:rPr lang="en-US" sz="1200" dirty="0" smtClean="0">
                          <a:effectLst/>
                        </a:rPr>
                        <a:t>Resident/NRI/OCI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4"/>
                  </a:ext>
                </a:extLst>
              </a:tr>
              <a:tr h="563757">
                <a:tc>
                  <a:txBody>
                    <a:bodyPr/>
                    <a:lstStyle/>
                    <a:p>
                      <a:pPr marL="0" marR="0">
                        <a:lnSpc>
                          <a:spcPct val="107000"/>
                        </a:lnSpc>
                        <a:spcBef>
                          <a:spcPts val="0"/>
                        </a:spcBef>
                        <a:spcAft>
                          <a:spcPts val="0"/>
                        </a:spcAft>
                      </a:pPr>
                      <a:r>
                        <a:rPr lang="en-US" sz="1200" dirty="0">
                          <a:effectLst/>
                        </a:rPr>
                        <a:t> Sell (agricultural land)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Resident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a:t>
                      </a:r>
                      <a:r>
                        <a:rPr lang="en-US" sz="1200" dirty="0" smtClean="0">
                          <a:effectLst/>
                        </a:rPr>
                        <a:t>Resident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5"/>
                  </a:ext>
                </a:extLst>
              </a:tr>
              <a:tr h="274077">
                <a:tc>
                  <a:txBody>
                    <a:bodyPr/>
                    <a:lstStyle/>
                    <a:p>
                      <a:pPr marL="0" marR="0">
                        <a:lnSpc>
                          <a:spcPct val="107000"/>
                        </a:lnSpc>
                        <a:spcBef>
                          <a:spcPts val="0"/>
                        </a:spcBef>
                        <a:spcAft>
                          <a:spcPts val="0"/>
                        </a:spcAft>
                      </a:pPr>
                      <a:r>
                        <a:rPr lang="en-US" sz="1200" dirty="0">
                          <a:effectLst/>
                        </a:rPr>
                        <a:t> Gift (other than agricultural land)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Resident / NRI/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Resident / NRI/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6"/>
                  </a:ext>
                </a:extLst>
              </a:tr>
              <a:tr h="563757">
                <a:tc>
                  <a:txBody>
                    <a:bodyPr/>
                    <a:lstStyle/>
                    <a:p>
                      <a:pPr marL="0" marR="0">
                        <a:lnSpc>
                          <a:spcPct val="107000"/>
                        </a:lnSpc>
                        <a:spcBef>
                          <a:spcPts val="0"/>
                        </a:spcBef>
                        <a:spcAft>
                          <a:spcPts val="0"/>
                        </a:spcAft>
                      </a:pPr>
                      <a:r>
                        <a:rPr lang="en-US" sz="1200" dirty="0">
                          <a:effectLst/>
                        </a:rPr>
                        <a:t> Gift (agricultural land)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Resident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a:t>
                      </a:r>
                      <a:r>
                        <a:rPr lang="en-US" sz="1200" dirty="0" smtClean="0">
                          <a:effectLst/>
                        </a:rPr>
                        <a:t>Resident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7"/>
                  </a:ext>
                </a:extLst>
              </a:tr>
              <a:tr h="274077">
                <a:tc>
                  <a:txBody>
                    <a:bodyPr/>
                    <a:lstStyle/>
                    <a:p>
                      <a:pPr marL="0" marR="0">
                        <a:lnSpc>
                          <a:spcPct val="107000"/>
                        </a:lnSpc>
                        <a:spcBef>
                          <a:spcPts val="0"/>
                        </a:spcBef>
                        <a:spcAft>
                          <a:spcPts val="0"/>
                        </a:spcAft>
                      </a:pPr>
                      <a:r>
                        <a:rPr lang="en-US" sz="1200" dirty="0">
                          <a:effectLst/>
                        </a:rPr>
                        <a:t> Gift residential/ commercial property to</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Resident / NRI/ </a:t>
                      </a:r>
                      <a:r>
                        <a:rPr lang="en-US" sz="1200" dirty="0" smtClean="0">
                          <a:effectLst/>
                        </a:rPr>
                        <a:t>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effectLst/>
                        </a:rPr>
                        <a:t> Resident / NRI/ </a:t>
                      </a:r>
                      <a:r>
                        <a:rPr lang="en-US" sz="1200" dirty="0" smtClean="0">
                          <a:effectLst/>
                        </a:rPr>
                        <a:t>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8"/>
                  </a:ext>
                </a:extLst>
              </a:tr>
            </a:tbl>
          </a:graphicData>
        </a:graphic>
      </p:graphicFrame>
      <p:sp>
        <p:nvSpPr>
          <p:cNvPr id="3" name="Footer Placeholder 2"/>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265133608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2674940" y="214316"/>
            <a:ext cx="7793037" cy="776287"/>
          </a:xfrm>
        </p:spPr>
        <p:txBody>
          <a:bodyPr/>
          <a:lstStyle/>
          <a:p>
            <a:pPr algn="ctr"/>
            <a:r>
              <a:rPr lang="en-US" sz="3200" dirty="0"/>
              <a:t>Case study – V </a:t>
            </a:r>
          </a:p>
        </p:txBody>
      </p:sp>
      <p:sp>
        <p:nvSpPr>
          <p:cNvPr id="30723" name="Content Placeholder 2"/>
          <p:cNvSpPr>
            <a:spLocks noGrp="1"/>
          </p:cNvSpPr>
          <p:nvPr>
            <p:ph idx="1"/>
          </p:nvPr>
        </p:nvSpPr>
        <p:spPr>
          <a:xfrm>
            <a:off x="2133600" y="1143000"/>
            <a:ext cx="8305800" cy="5181600"/>
          </a:xfrm>
        </p:spPr>
        <p:txBody>
          <a:bodyPr/>
          <a:lstStyle/>
          <a:p>
            <a:pPr>
              <a:defRPr/>
            </a:pPr>
            <a:r>
              <a:rPr lang="en-US" sz="1800" b="1" u="sng" dirty="0"/>
              <a:t>Investment outside India for co-production of the Film</a:t>
            </a:r>
            <a:endParaRPr lang="en-US" sz="1800" dirty="0"/>
          </a:p>
          <a:p>
            <a:pPr>
              <a:defRPr/>
            </a:pPr>
            <a:r>
              <a:rPr lang="en-US" sz="1600" dirty="0"/>
              <a:t> A U.K. company engaged in production of International film, proposed its next production during F.Y. </a:t>
            </a:r>
            <a:r>
              <a:rPr lang="en-US" sz="1600" dirty="0" smtClean="0"/>
              <a:t>2019-20  </a:t>
            </a:r>
            <a:r>
              <a:rPr lang="en-US" sz="1600" dirty="0"/>
              <a:t>to be completed and released by 30th April </a:t>
            </a:r>
            <a:r>
              <a:rPr lang="en-US" sz="1600" dirty="0" smtClean="0"/>
              <a:t>2020. </a:t>
            </a:r>
            <a:r>
              <a:rPr lang="en-US" sz="1600" dirty="0"/>
              <a:t>The film is budgeted at a cost of GBP 1mn which is partly (equally) financed by Indian co-producer. On release of the film by UK Co, Indian Co will have all the right in relation to Indian territory and U.K. company will have world wide rights except that of India. The film contemplates:-</a:t>
            </a:r>
          </a:p>
          <a:p>
            <a:pPr marL="796925" indent="-285750">
              <a:buClr>
                <a:srgbClr val="FF0000"/>
              </a:buClr>
              <a:buSzPct val="125000"/>
              <a:buFont typeface="Wingdings" panose="05000000000000000000" pitchFamily="2" charset="2"/>
              <a:buChar char="§"/>
              <a:defRPr/>
            </a:pPr>
            <a:r>
              <a:rPr lang="en-US" sz="1600" dirty="0"/>
              <a:t>30% of shooting in India at a cost of GBP </a:t>
            </a:r>
            <a:r>
              <a:rPr lang="en-US" sz="1600" dirty="0" smtClean="0"/>
              <a:t>100,000</a:t>
            </a:r>
            <a:r>
              <a:rPr lang="en-US" sz="1600" dirty="0"/>
              <a:t>.</a:t>
            </a:r>
          </a:p>
          <a:p>
            <a:pPr lvl="1">
              <a:defRPr/>
            </a:pPr>
            <a:r>
              <a:rPr lang="en-US" sz="1600" dirty="0"/>
              <a:t>50% of principal star cast from India for a consideration of GBP 2,00,000.</a:t>
            </a:r>
          </a:p>
          <a:p>
            <a:pPr lvl="1">
              <a:defRPr/>
            </a:pPr>
            <a:r>
              <a:rPr lang="en-US" sz="1600" dirty="0"/>
              <a:t>Various pre productions &amp; post production activities in U.K. at a cost of GBP 7,00,000 which includes payment to storywriter, choreography, supporting artists, cameraman, production co-ordinator, technicians &amp; directors.</a:t>
            </a:r>
          </a:p>
          <a:p>
            <a:pPr>
              <a:defRPr/>
            </a:pPr>
            <a:r>
              <a:rPr lang="en-US" sz="1600" dirty="0"/>
              <a:t>  Indian co-producer is a company with paid up capital  &amp; reserves of equivalent to GBP </a:t>
            </a:r>
            <a:r>
              <a:rPr lang="en-US" sz="1600" dirty="0" smtClean="0"/>
              <a:t>75,000 </a:t>
            </a:r>
            <a:r>
              <a:rPr lang="en-US" sz="1600" dirty="0"/>
              <a:t>contemplating the funding of its share of  contribution of GBP 5,00,000 to part finance the film.</a:t>
            </a:r>
          </a:p>
          <a:p>
            <a:pPr>
              <a:defRPr/>
            </a:pPr>
            <a:r>
              <a:rPr lang="en-US" sz="1600" dirty="0"/>
              <a:t>Indian company is seeking immediate solution to finalise the structuring of the co-production finance as it did not have time to approach RBI for prior approval if any, kindly advise Indian company.</a:t>
            </a:r>
          </a:p>
          <a:p>
            <a:pPr>
              <a:buFont typeface="Wingdings" pitchFamily="2" charset="2"/>
              <a:buNone/>
              <a:defRPr/>
            </a:pPr>
            <a:endParaRPr lang="en-US" sz="1600" dirty="0"/>
          </a:p>
        </p:txBody>
      </p:sp>
      <p:sp>
        <p:nvSpPr>
          <p:cNvPr id="3072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30726" name="Slide Number Placeholder 5"/>
          <p:cNvSpPr>
            <a:spLocks noGrp="1"/>
          </p:cNvSpPr>
          <p:nvPr>
            <p:ph type="sldNum" sz="quarter" idx="12"/>
          </p:nvPr>
        </p:nvSpPr>
        <p:spPr/>
        <p:txBody>
          <a:bodyPr/>
          <a:lstStyle/>
          <a:p>
            <a:pPr fontAlgn="base">
              <a:spcBef>
                <a:spcPct val="0"/>
              </a:spcBef>
              <a:spcAft>
                <a:spcPct val="0"/>
              </a:spcAft>
              <a:defRPr/>
            </a:pPr>
            <a:fld id="{C72E0851-1156-4817-8F6B-ACC28BD7CDF7}" type="slidenum">
              <a:rPr lang="en-US">
                <a:solidFill>
                  <a:srgbClr val="000000"/>
                </a:solidFill>
                <a:latin typeface="Tahoma" pitchFamily="34" charset="0"/>
              </a:rPr>
              <a:pPr fontAlgn="base">
                <a:spcBef>
                  <a:spcPct val="0"/>
                </a:spcBef>
                <a:spcAft>
                  <a:spcPct val="0"/>
                </a:spcAft>
                <a:defRPr/>
              </a:pPr>
              <a:t>66</a:t>
            </a:fld>
            <a:endParaRPr lang="en-US" dirty="0">
              <a:solidFill>
                <a:srgbClr val="000000"/>
              </a:solidFill>
              <a:latin typeface="Tahoma" pitchFamily="34" charset="0"/>
            </a:endParaRP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2674940" y="214316"/>
            <a:ext cx="7793037" cy="776287"/>
          </a:xfrm>
        </p:spPr>
        <p:txBody>
          <a:bodyPr/>
          <a:lstStyle/>
          <a:p>
            <a:pPr algn="ctr"/>
            <a:r>
              <a:rPr lang="en-US" sz="3200" dirty="0"/>
              <a:t>Case study – V</a:t>
            </a:r>
          </a:p>
        </p:txBody>
      </p:sp>
      <p:sp>
        <p:nvSpPr>
          <p:cNvPr id="48131" name="Content Placeholder 2"/>
          <p:cNvSpPr>
            <a:spLocks noGrp="1"/>
          </p:cNvSpPr>
          <p:nvPr>
            <p:ph idx="1"/>
          </p:nvPr>
        </p:nvSpPr>
        <p:spPr>
          <a:xfrm>
            <a:off x="1828800" y="1219200"/>
            <a:ext cx="8839200" cy="5105400"/>
          </a:xfrm>
        </p:spPr>
        <p:txBody>
          <a:bodyPr/>
          <a:lstStyle/>
          <a:p>
            <a:r>
              <a:rPr lang="en-US" sz="1600" b="1" u="sng" dirty="0"/>
              <a:t>Overview of legal framework</a:t>
            </a:r>
            <a:endParaRPr lang="en-US" sz="1600" dirty="0"/>
          </a:p>
          <a:p>
            <a:r>
              <a:rPr lang="en-US" sz="1600" dirty="0"/>
              <a:t>Section 6(3)(a) of Foreign  Exchange Management Act deals with "Transfer or issue of any foreign security by a person resident in India". Regulation relating to this transaction is notified by RBI as Notification No. 120 dt 7.7.2004.</a:t>
            </a:r>
          </a:p>
          <a:p>
            <a:r>
              <a:rPr lang="en-US" sz="1600" dirty="0"/>
              <a:t>As per regulation 6 of FEMA Notification no. 120 an Indian party may make direct investment in a Joint Venture or Wholly Owned Subsidiary outside India. According to  regulation 2(k) "Indian party" means a company incorporated in India or a body created under an Act of Parliament or a partnership firm registered under the Indian Partnership Act, 1932 or a Limited Liability Partnership (LLP) as defined under clause (ma) of Regulation 2 of this Notification making investment in a Joint Venture or Wholly Owned Subsidiary abroad, and includes any other entity in India as may be notified by the Reserve Bank.</a:t>
            </a:r>
          </a:p>
          <a:p>
            <a:r>
              <a:rPr lang="en-US" sz="1600" dirty="0"/>
              <a:t>Further as per regulation 6(2) The total financial commitment of the Indian Party in Joint Ventures / Wholly Owned Subsidiaries shall not exceed 400%, or as amended  by the Reserve Bank from time to time, of the net worth of the Indian Party as on the date of the last audited balance sheet and as per regulation 2(o) Net worth’ means paid up capital and free reserves.</a:t>
            </a:r>
          </a:p>
          <a:p>
            <a:r>
              <a:rPr lang="en-US" sz="1600" dirty="0"/>
              <a:t>Other conditions of regulation of 6(2)</a:t>
            </a:r>
          </a:p>
          <a:p>
            <a:endParaRPr lang="en-US" sz="1600" dirty="0"/>
          </a:p>
        </p:txBody>
      </p:sp>
      <p:sp>
        <p:nvSpPr>
          <p:cNvPr id="31748"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31750" name="Slide Number Placeholder 5"/>
          <p:cNvSpPr>
            <a:spLocks noGrp="1"/>
          </p:cNvSpPr>
          <p:nvPr>
            <p:ph type="sldNum" sz="quarter" idx="12"/>
          </p:nvPr>
        </p:nvSpPr>
        <p:spPr/>
        <p:txBody>
          <a:bodyPr/>
          <a:lstStyle/>
          <a:p>
            <a:pPr fontAlgn="base">
              <a:spcBef>
                <a:spcPct val="0"/>
              </a:spcBef>
              <a:spcAft>
                <a:spcPct val="0"/>
              </a:spcAft>
              <a:defRPr/>
            </a:pPr>
            <a:fld id="{84AAA156-3ED6-4AAD-B2AF-0D4CA50A6334}" type="slidenum">
              <a:rPr lang="en-US">
                <a:solidFill>
                  <a:srgbClr val="000000"/>
                </a:solidFill>
                <a:latin typeface="Tahoma" pitchFamily="34" charset="0"/>
              </a:rPr>
              <a:pPr fontAlgn="base">
                <a:spcBef>
                  <a:spcPct val="0"/>
                </a:spcBef>
                <a:spcAft>
                  <a:spcPct val="0"/>
                </a:spcAft>
                <a:defRPr/>
              </a:pPr>
              <a:t>67</a:t>
            </a:fld>
            <a:endParaRPr lang="en-US" dirty="0">
              <a:solidFill>
                <a:srgbClr val="000000"/>
              </a:solidFill>
              <a:latin typeface="Tahoma" pitchFamily="34" charset="0"/>
            </a:endParaRP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2674940" y="214316"/>
            <a:ext cx="7793037" cy="776287"/>
          </a:xfrm>
        </p:spPr>
        <p:txBody>
          <a:bodyPr/>
          <a:lstStyle/>
          <a:p>
            <a:pPr algn="ctr"/>
            <a:r>
              <a:rPr lang="en-US" sz="3200" dirty="0"/>
              <a:t>Case study – V</a:t>
            </a:r>
          </a:p>
        </p:txBody>
      </p:sp>
      <p:sp>
        <p:nvSpPr>
          <p:cNvPr id="49155" name="Content Placeholder 2"/>
          <p:cNvSpPr>
            <a:spLocks noGrp="1"/>
          </p:cNvSpPr>
          <p:nvPr>
            <p:ph idx="1"/>
          </p:nvPr>
        </p:nvSpPr>
        <p:spPr>
          <a:xfrm>
            <a:off x="2286000" y="1371600"/>
            <a:ext cx="7924800" cy="4648200"/>
          </a:xfrm>
        </p:spPr>
        <p:txBody>
          <a:bodyPr/>
          <a:lstStyle/>
          <a:p>
            <a:r>
              <a:rPr lang="en-US" sz="2000" dirty="0"/>
              <a:t>Regulation 6(6) deals with investment outside India in </a:t>
            </a:r>
            <a:r>
              <a:rPr lang="en-US" sz="2000" b="1" u="sng" dirty="0"/>
              <a:t>existing company </a:t>
            </a:r>
            <a:r>
              <a:rPr lang="en-US" sz="2000" dirty="0"/>
              <a:t>that is required to be valued by a Category I Merchant Banker Registered with Securities and Exchange Board of India (SEBI), or an Investment Banker/Merchant Banker outside India registered with the appropriate regulatory authority in the host country, where investment is more than USD 5 (Five) million; and</a:t>
            </a:r>
          </a:p>
          <a:p>
            <a:r>
              <a:rPr lang="en-US" sz="2000" dirty="0"/>
              <a:t>(ii) in all other cases, by a Chartered Accountant or a Certified Public Accountant.</a:t>
            </a:r>
          </a:p>
          <a:p>
            <a:endParaRPr lang="en-US" sz="2000" dirty="0"/>
          </a:p>
          <a:p>
            <a:endParaRPr lang="en-US" sz="2000" dirty="0"/>
          </a:p>
        </p:txBody>
      </p:sp>
      <p:sp>
        <p:nvSpPr>
          <p:cNvPr id="3584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35846" name="Slide Number Placeholder 5"/>
          <p:cNvSpPr>
            <a:spLocks noGrp="1"/>
          </p:cNvSpPr>
          <p:nvPr>
            <p:ph type="sldNum" sz="quarter" idx="12"/>
          </p:nvPr>
        </p:nvSpPr>
        <p:spPr/>
        <p:txBody>
          <a:bodyPr/>
          <a:lstStyle/>
          <a:p>
            <a:pPr fontAlgn="base">
              <a:spcBef>
                <a:spcPct val="0"/>
              </a:spcBef>
              <a:spcAft>
                <a:spcPct val="0"/>
              </a:spcAft>
              <a:defRPr/>
            </a:pPr>
            <a:fld id="{8AAB0DA4-8774-40B8-B0DA-62F118E92A18}" type="slidenum">
              <a:rPr lang="en-US">
                <a:solidFill>
                  <a:srgbClr val="000000"/>
                </a:solidFill>
                <a:latin typeface="Tahoma" pitchFamily="34" charset="0"/>
              </a:rPr>
              <a:pPr fontAlgn="base">
                <a:spcBef>
                  <a:spcPct val="0"/>
                </a:spcBef>
                <a:spcAft>
                  <a:spcPct val="0"/>
                </a:spcAft>
                <a:defRPr/>
              </a:pPr>
              <a:t>68</a:t>
            </a:fld>
            <a:endParaRPr lang="en-US" dirty="0">
              <a:solidFill>
                <a:srgbClr val="000000"/>
              </a:solidFill>
              <a:latin typeface="Tahoma" pitchFamily="34" charset="0"/>
            </a:endParaRP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674940" y="214316"/>
            <a:ext cx="7793037" cy="776287"/>
          </a:xfrm>
        </p:spPr>
        <p:txBody>
          <a:bodyPr/>
          <a:lstStyle/>
          <a:p>
            <a:pPr algn="ctr"/>
            <a:r>
              <a:rPr lang="en-US" sz="3200" dirty="0"/>
              <a:t>Case study – V</a:t>
            </a:r>
          </a:p>
        </p:txBody>
      </p:sp>
      <p:sp>
        <p:nvSpPr>
          <p:cNvPr id="50179" name="Content Placeholder 2"/>
          <p:cNvSpPr>
            <a:spLocks noGrp="1"/>
          </p:cNvSpPr>
          <p:nvPr>
            <p:ph idx="1"/>
          </p:nvPr>
        </p:nvSpPr>
        <p:spPr>
          <a:xfrm>
            <a:off x="1524000" y="1143000"/>
            <a:ext cx="8915400" cy="5257800"/>
          </a:xfrm>
        </p:spPr>
        <p:txBody>
          <a:bodyPr/>
          <a:lstStyle/>
          <a:p>
            <a:r>
              <a:rPr lang="en-US" sz="1600" b="1" u="sng" dirty="0"/>
              <a:t>Conclusion</a:t>
            </a:r>
            <a:endParaRPr lang="en-US" sz="1600" b="1" dirty="0"/>
          </a:p>
          <a:p>
            <a:r>
              <a:rPr lang="en-US" sz="1600" u="sng" dirty="0"/>
              <a:t>Case(a)</a:t>
            </a:r>
          </a:p>
          <a:p>
            <a:r>
              <a:rPr lang="en-US" sz="1600" dirty="0"/>
              <a:t>Thus, Indian party can invest upto 400% of net worth (i.e. capital and reserve) in JV or WOS outside India without prior approval of RBI. </a:t>
            </a:r>
          </a:p>
          <a:p>
            <a:r>
              <a:rPr lang="en-US" sz="1600" dirty="0"/>
              <a:t>In the given case Indian Party is Indian company and net worth of the company is GBP </a:t>
            </a:r>
            <a:r>
              <a:rPr lang="en-US" sz="1600" dirty="0" smtClean="0"/>
              <a:t>75,000 </a:t>
            </a:r>
            <a:r>
              <a:rPr lang="en-US" sz="1600" dirty="0"/>
              <a:t>and investment to be made is also GBP 5,00,000 (which is </a:t>
            </a:r>
            <a:r>
              <a:rPr lang="en-US" sz="1600" dirty="0" smtClean="0"/>
              <a:t>exceeding 400% </a:t>
            </a:r>
            <a:r>
              <a:rPr lang="en-US" sz="1600" dirty="0"/>
              <a:t>of its net worth).Thus it needs to take prior approval of RBI subject to condition specified in the regulation i.e.</a:t>
            </a:r>
          </a:p>
          <a:p>
            <a:r>
              <a:rPr lang="en-US" sz="1600" dirty="0"/>
              <a:t>(i) The direct investment is made in an overseas JV or WOS engaged in a bonafide business activity. </a:t>
            </a:r>
          </a:p>
          <a:p>
            <a:r>
              <a:rPr lang="en-US" sz="1600" dirty="0"/>
              <a:t>(ii) The Indian Party is not on the Reserve Bank’s Exporters caution list /list of defaulters to the banking system circulated by the Reserve Bank or under investigation by any investigation /enforcement agency or regulatory body.</a:t>
            </a:r>
          </a:p>
          <a:p>
            <a:r>
              <a:rPr lang="en-US" sz="1600" dirty="0"/>
              <a:t>(iii) The Indian party has submitted its Annual Performance Report  in respect of all its overseas investments in the format given in Part II of the Form ODI </a:t>
            </a:r>
          </a:p>
          <a:p>
            <a:r>
              <a:rPr lang="en-US" sz="1600" dirty="0"/>
              <a:t>(iv) The Indian Party routes all transactions relating to the investment in a Joint Venture/Wholly Owned Subsidiary through only one branch of an authorised dealer to be designated by it.</a:t>
            </a:r>
          </a:p>
          <a:p>
            <a:pPr>
              <a:buFont typeface="Wingdings" pitchFamily="2" charset="2"/>
              <a:buNone/>
            </a:pPr>
            <a:r>
              <a:rPr lang="en-US" sz="1600" dirty="0"/>
              <a:t>    B. Further, valuation by CA of Foreign company will be required since it is an existing company, which may take “considerable time”.</a:t>
            </a:r>
          </a:p>
          <a:p>
            <a:endParaRPr lang="en-US" sz="1600" dirty="0"/>
          </a:p>
          <a:p>
            <a:endParaRPr lang="en-US" sz="1600" dirty="0"/>
          </a:p>
        </p:txBody>
      </p:sp>
      <p:sp>
        <p:nvSpPr>
          <p:cNvPr id="38916" name="Date Placeholder 3"/>
          <p:cNvSpPr>
            <a:spLocks noGrp="1"/>
          </p:cNvSpPr>
          <p:nvPr>
            <p:ph type="dt" sz="quarter" idx="10"/>
          </p:nvPr>
        </p:nvSpPr>
        <p:spPr>
          <a:xfrm>
            <a:off x="2686051" y="6400800"/>
            <a:ext cx="1905000" cy="300038"/>
          </a:xfrm>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38918" name="Slide Number Placeholder 5"/>
          <p:cNvSpPr>
            <a:spLocks noGrp="1"/>
          </p:cNvSpPr>
          <p:nvPr>
            <p:ph type="sldNum" sz="quarter" idx="12"/>
          </p:nvPr>
        </p:nvSpPr>
        <p:spPr/>
        <p:txBody>
          <a:bodyPr/>
          <a:lstStyle/>
          <a:p>
            <a:pPr fontAlgn="base">
              <a:spcBef>
                <a:spcPct val="0"/>
              </a:spcBef>
              <a:spcAft>
                <a:spcPct val="0"/>
              </a:spcAft>
              <a:defRPr/>
            </a:pPr>
            <a:fld id="{3E057137-49A6-4B34-A264-F6DDF800B361}" type="slidenum">
              <a:rPr lang="en-US">
                <a:solidFill>
                  <a:srgbClr val="000000"/>
                </a:solidFill>
                <a:latin typeface="Tahoma" pitchFamily="34" charset="0"/>
              </a:rPr>
              <a:pPr fontAlgn="base">
                <a:spcBef>
                  <a:spcPct val="0"/>
                </a:spcBef>
                <a:spcAft>
                  <a:spcPct val="0"/>
                </a:spcAft>
                <a:defRPr/>
              </a:pPr>
              <a:t>69</a:t>
            </a:fld>
            <a:endParaRPr lang="en-US" dirty="0">
              <a:solidFill>
                <a:srgbClr val="000000"/>
              </a:solidFill>
              <a:latin typeface="Tahoma" pitchFamily="34" charset="0"/>
            </a:endParaRP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7</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algn="ctr" eaLnBrk="1" hangingPunct="1"/>
            <a:r>
              <a:rPr lang="en-US" sz="3600" dirty="0"/>
              <a:t>Fundamentals of FEMA</a:t>
            </a:r>
          </a:p>
        </p:txBody>
      </p:sp>
      <p:sp>
        <p:nvSpPr>
          <p:cNvPr id="8198" name="Rectangle 5"/>
          <p:cNvSpPr>
            <a:spLocks noGrp="1" noChangeArrowheads="1"/>
          </p:cNvSpPr>
          <p:nvPr>
            <p:ph type="body" idx="1"/>
          </p:nvPr>
        </p:nvSpPr>
        <p:spPr>
          <a:xfrm>
            <a:off x="1179871" y="1219200"/>
            <a:ext cx="10294375" cy="5105400"/>
          </a:xfrm>
        </p:spPr>
        <p:txBody>
          <a:bodyPr/>
          <a:lstStyle/>
          <a:p>
            <a:pPr eaLnBrk="1" hangingPunct="1">
              <a:buNone/>
            </a:pPr>
            <a:r>
              <a:rPr lang="en-US" sz="1400" b="1" dirty="0"/>
              <a:t>	SEC. 4: </a:t>
            </a:r>
            <a:r>
              <a:rPr lang="en-US" sz="1400" dirty="0"/>
              <a:t>Holding of foreign exchange, etc.</a:t>
            </a:r>
          </a:p>
          <a:p>
            <a:pPr eaLnBrk="1" hangingPunct="1"/>
            <a:r>
              <a:rPr lang="en-US" sz="1400" dirty="0"/>
              <a:t>Save as otherwise provided in this Act, no person resident in India shall acquire, hold, own, possess or transfer any foreign exchange, foreign security or any immovable property situated outside India.</a:t>
            </a:r>
          </a:p>
          <a:p>
            <a:pPr eaLnBrk="1" hangingPunct="1">
              <a:buNone/>
            </a:pPr>
            <a:endParaRPr lang="en-US" sz="1400" dirty="0"/>
          </a:p>
          <a:p>
            <a:pPr eaLnBrk="1" hangingPunct="1">
              <a:buNone/>
            </a:pPr>
            <a:r>
              <a:rPr lang="en-US" sz="1400" dirty="0"/>
              <a:t>     </a:t>
            </a:r>
            <a:r>
              <a:rPr lang="en-US" sz="1400" b="1" dirty="0"/>
              <a:t>SEC. 5: </a:t>
            </a:r>
            <a:r>
              <a:rPr lang="en-US" sz="1400" dirty="0"/>
              <a:t>Current account transactions</a:t>
            </a:r>
          </a:p>
          <a:p>
            <a:pPr eaLnBrk="1" hangingPunct="1"/>
            <a:r>
              <a:rPr lang="en-US" sz="1400" b="1" dirty="0"/>
              <a:t>Any person may </a:t>
            </a:r>
            <a:r>
              <a:rPr lang="en-US" sz="1400" dirty="0"/>
              <a:t>sell or draw foreign exchange to or from an authorized person if such sale or drawal is a current account transaction: </a:t>
            </a:r>
          </a:p>
          <a:p>
            <a:pPr eaLnBrk="1" hangingPunct="1">
              <a:buNone/>
            </a:pPr>
            <a:r>
              <a:rPr lang="en-US" sz="1400" dirty="0"/>
              <a:t>	Provided that the Central Government may, in public interest and in consultation with the Reserve Bank, impose such reasonable restrictions for current account transactions as may be prescribed.</a:t>
            </a:r>
          </a:p>
          <a:p>
            <a:pPr eaLnBrk="1" hangingPunct="1">
              <a:buNone/>
            </a:pPr>
            <a:endParaRPr lang="en-US" sz="1400" dirty="0"/>
          </a:p>
          <a:p>
            <a:pPr eaLnBrk="1" hangingPunct="1">
              <a:buNone/>
            </a:pPr>
            <a:r>
              <a:rPr lang="en-US" sz="1400" b="1" dirty="0"/>
              <a:t>      SEC. 6: </a:t>
            </a:r>
            <a:r>
              <a:rPr lang="en-US" sz="1400" dirty="0"/>
              <a:t>Capital account transactions</a:t>
            </a:r>
            <a:endParaRPr lang="en-US" sz="1400" b="1" dirty="0"/>
          </a:p>
          <a:p>
            <a:r>
              <a:rPr lang="en-US" sz="1400" dirty="0"/>
              <a:t>(1) Subject to the provisions of sub- section (2), any person may sell or draw foreign exchange to or from an authorized person for a capital account transaction. </a:t>
            </a:r>
          </a:p>
          <a:p>
            <a:r>
              <a:rPr lang="en-US" sz="1400" dirty="0"/>
              <a:t>(2) The Reserve Bank may, in consultation with the Central Government, specify-.</a:t>
            </a:r>
          </a:p>
          <a:p>
            <a:pPr marL="627063" lvl="1" indent="-6350">
              <a:buNone/>
            </a:pPr>
            <a:r>
              <a:rPr lang="en-US" sz="1400" dirty="0"/>
              <a:t>(a) </a:t>
            </a:r>
            <a:r>
              <a:rPr lang="en-IN" sz="1400" strike="sngStrike" dirty="0" smtClean="0"/>
              <a:t>any class or classes of capital account transactions which are permissible;</a:t>
            </a:r>
            <a:r>
              <a:rPr lang="en-IN" sz="1400" dirty="0" smtClean="0"/>
              <a:t> any class or classes of capital account transactions, involving debt instruments, which are permissible</a:t>
            </a:r>
            <a:r>
              <a:rPr lang="en-US" sz="1400" dirty="0" smtClean="0"/>
              <a:t>; </a:t>
            </a:r>
            <a:endParaRPr lang="en-US" sz="1400" dirty="0"/>
          </a:p>
          <a:p>
            <a:pPr marL="627063" lvl="1" indent="-6350">
              <a:buNone/>
            </a:pPr>
            <a:r>
              <a:rPr lang="en-US" sz="1400" dirty="0"/>
              <a:t>(b) the limit up to which foreign exchange shall be admissible for such </a:t>
            </a:r>
            <a:r>
              <a:rPr lang="en-US" sz="1400" dirty="0" smtClean="0"/>
              <a:t>transactions</a:t>
            </a:r>
            <a:r>
              <a:rPr lang="en-US" sz="1400" dirty="0" smtClean="0"/>
              <a:t>;</a:t>
            </a:r>
            <a:endParaRPr lang="en-US" sz="1400" dirty="0" smtClean="0"/>
          </a:p>
          <a:p>
            <a:pPr marL="627063" lvl="1" indent="-6350">
              <a:buNone/>
            </a:pPr>
            <a:r>
              <a:rPr lang="en-IN" sz="1400" dirty="0" smtClean="0"/>
              <a:t>(c) any conditions which may be placed on such transaction</a:t>
            </a:r>
          </a:p>
          <a:p>
            <a:pPr marL="627063" lvl="1" indent="-6350">
              <a:buNone/>
            </a:pPr>
            <a:r>
              <a:rPr lang="en-US" sz="1400" dirty="0" smtClean="0"/>
              <a:t>Provided </a:t>
            </a:r>
            <a:r>
              <a:rPr lang="en-US" sz="1400" dirty="0"/>
              <a:t>that the Reserve Bank shall not impose any restriction on the drawal of foreign exchange for payments due on account of amortization of loans or for depreciation of direct investments in the ordinary courts of business. </a:t>
            </a:r>
          </a:p>
          <a:p>
            <a:pPr eaLnBrk="1" hangingPunct="1">
              <a:buNone/>
            </a:pPr>
            <a:endParaRPr lang="en-US" sz="16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155038931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2590801" y="228600"/>
            <a:ext cx="7793039" cy="776288"/>
          </a:xfrm>
        </p:spPr>
        <p:txBody>
          <a:bodyPr/>
          <a:lstStyle/>
          <a:p>
            <a:pPr algn="ctr"/>
            <a:r>
              <a:rPr lang="en-US" sz="3200" dirty="0"/>
              <a:t>Case study - VI</a:t>
            </a:r>
          </a:p>
        </p:txBody>
      </p:sp>
      <p:sp>
        <p:nvSpPr>
          <p:cNvPr id="50179" name="Content Placeholder 2"/>
          <p:cNvSpPr>
            <a:spLocks noGrp="1"/>
          </p:cNvSpPr>
          <p:nvPr>
            <p:ph idx="1"/>
          </p:nvPr>
        </p:nvSpPr>
        <p:spPr>
          <a:xfrm>
            <a:off x="1828800" y="1143000"/>
            <a:ext cx="8839200" cy="5334000"/>
          </a:xfrm>
        </p:spPr>
        <p:txBody>
          <a:bodyPr/>
          <a:lstStyle/>
          <a:p>
            <a:pPr indent="4763">
              <a:buNone/>
              <a:defRPr/>
            </a:pPr>
            <a:r>
              <a:rPr lang="en-US" sz="2000" b="1" u="sng" dirty="0"/>
              <a:t>Guarantee By PRII in favour Of Foreign Step Down Subsidiary</a:t>
            </a:r>
          </a:p>
          <a:p>
            <a:pPr>
              <a:buFont typeface="Wingdings" pitchFamily="2" charset="2"/>
              <a:buNone/>
              <a:defRPr/>
            </a:pPr>
            <a:r>
              <a:rPr lang="en-US" sz="2000" b="1" dirty="0"/>
              <a:t>     </a:t>
            </a:r>
            <a:r>
              <a:rPr lang="en-US" sz="2000" b="1" u="sng" dirty="0"/>
              <a:t>Background</a:t>
            </a:r>
          </a:p>
          <a:p>
            <a:pPr>
              <a:defRPr/>
            </a:pPr>
            <a:r>
              <a:rPr lang="en-US" sz="2000" dirty="0"/>
              <a:t>XYZ Limited (XYZ) is an Indian subsidiary of ABC Ltd. (ABC). ABC holds 74% stake in XYZ. </a:t>
            </a:r>
          </a:p>
          <a:p>
            <a:pPr>
              <a:defRPr/>
            </a:pPr>
            <a:r>
              <a:rPr lang="en-US" sz="2000" dirty="0"/>
              <a:t>LMN SA, Spain (‘LMN’) is a subsidiary of XYZ, where XYZ holds 77%. The balance 23% is held by XYZ International PTE Ltd (XYZIIPL), Singapore which is a wholly owned subsidiary of XYZ. </a:t>
            </a:r>
          </a:p>
          <a:p>
            <a:pPr>
              <a:defRPr/>
            </a:pPr>
            <a:r>
              <a:rPr lang="en-US" sz="2000" dirty="0"/>
              <a:t>AAA Bank India, had sanctioned a Euro 10 mn Non fund based (SBLC) facility at the request of XYZ in favour of AAA Bank Spain, who in turn had provided a Working capital facility of Euro 10 mn to LMN SA. The said facility was secured by way of a corporate guarantee by ABC. </a:t>
            </a:r>
          </a:p>
          <a:p>
            <a:pPr>
              <a:defRPr/>
            </a:pPr>
            <a:r>
              <a:rPr lang="en-US" sz="2000" dirty="0"/>
              <a:t>Due to RBI raising certain objection to the above arrangement, AAA Bank India has now sanctioned the Euro 10 mn Non fund based (SBLC) facility directly to LMN, Spain. </a:t>
            </a:r>
          </a:p>
          <a:p>
            <a:pPr>
              <a:defRPr/>
            </a:pPr>
            <a:r>
              <a:rPr lang="en-US" sz="2000" dirty="0"/>
              <a:t>The said facility is to be secured by way of a letter of Comfort from XYZ &amp; a Corporate guarantee by ABC</a:t>
            </a:r>
          </a:p>
          <a:p>
            <a:pPr>
              <a:defRPr/>
            </a:pPr>
            <a:endParaRPr lang="en-US" sz="2000" dirty="0"/>
          </a:p>
          <a:p>
            <a:pPr>
              <a:defRPr/>
            </a:pPr>
            <a:endParaRPr lang="en-US" sz="2000" dirty="0"/>
          </a:p>
        </p:txBody>
      </p:sp>
      <p:sp>
        <p:nvSpPr>
          <p:cNvPr id="50180" name="Date Placeholder 3"/>
          <p:cNvSpPr>
            <a:spLocks noGrp="1"/>
          </p:cNvSpPr>
          <p:nvPr>
            <p:ph type="dt" sz="quarter" idx="10"/>
          </p:nvPr>
        </p:nvSpPr>
        <p:spPr/>
        <p:txBody>
          <a:bodyPr/>
          <a:lstStyle/>
          <a:p>
            <a:pPr>
              <a:defRPr/>
            </a:pPr>
            <a:r>
              <a:rPr lang="en-US" smtClean="0"/>
              <a:t>21 April, 2020</a:t>
            </a:r>
            <a:endParaRPr lang="en-US" dirty="0"/>
          </a:p>
        </p:txBody>
      </p:sp>
      <p:sp>
        <p:nvSpPr>
          <p:cNvPr id="50182" name="Slide Number Placeholder 5"/>
          <p:cNvSpPr>
            <a:spLocks noGrp="1"/>
          </p:cNvSpPr>
          <p:nvPr>
            <p:ph type="sldNum" sz="quarter" idx="12"/>
          </p:nvPr>
        </p:nvSpPr>
        <p:spPr/>
        <p:txBody>
          <a:bodyPr/>
          <a:lstStyle/>
          <a:p>
            <a:pPr>
              <a:defRPr/>
            </a:pPr>
            <a:fld id="{2688A760-F242-4DA6-BC6F-DDB15EAEA9D8}" type="slidenum">
              <a:rPr lang="en-US" smtClean="0"/>
              <a:pPr>
                <a:defRPr/>
              </a:pPr>
              <a:t>70</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p:txBody>
          <a:bodyPr/>
          <a:lstStyle/>
          <a:p>
            <a:pPr>
              <a:defRPr/>
            </a:pPr>
            <a:r>
              <a:rPr lang="en-US" smtClean="0"/>
              <a:t>21 April, 2020</a:t>
            </a:r>
            <a:endParaRPr lang="en-US" dirty="0"/>
          </a:p>
        </p:txBody>
      </p:sp>
      <p:sp>
        <p:nvSpPr>
          <p:cNvPr id="11268" name="Slide Number Placeholder 5"/>
          <p:cNvSpPr>
            <a:spLocks noGrp="1"/>
          </p:cNvSpPr>
          <p:nvPr>
            <p:ph type="sldNum" sz="quarter" idx="12"/>
          </p:nvPr>
        </p:nvSpPr>
        <p:spPr/>
        <p:txBody>
          <a:bodyPr/>
          <a:lstStyle/>
          <a:p>
            <a:pPr>
              <a:defRPr/>
            </a:pPr>
            <a:fld id="{D6B88ACA-DBF8-4F47-B9D6-749C17DDB819}" type="slidenum">
              <a:rPr lang="en-US" smtClean="0"/>
              <a:pPr>
                <a:defRPr/>
              </a:pPr>
              <a:t>71</a:t>
            </a:fld>
            <a:endParaRPr lang="en-US" dirty="0"/>
          </a:p>
        </p:txBody>
      </p:sp>
      <p:sp>
        <p:nvSpPr>
          <p:cNvPr id="52229" name="Rectangle 2"/>
          <p:cNvSpPr>
            <a:spLocks noGrp="1" noChangeArrowheads="1"/>
          </p:cNvSpPr>
          <p:nvPr>
            <p:ph type="title"/>
          </p:nvPr>
        </p:nvSpPr>
        <p:spPr>
          <a:xfrm>
            <a:off x="2674940" y="214316"/>
            <a:ext cx="7793037" cy="852487"/>
          </a:xfrm>
        </p:spPr>
        <p:txBody>
          <a:bodyPr/>
          <a:lstStyle/>
          <a:p>
            <a:pPr algn="ctr" eaLnBrk="1" hangingPunct="1"/>
            <a:r>
              <a:rPr lang="en-US" sz="3200" dirty="0"/>
              <a:t>Case study – VI</a:t>
            </a:r>
          </a:p>
        </p:txBody>
      </p:sp>
      <p:sp>
        <p:nvSpPr>
          <p:cNvPr id="52230" name="Rectangle 3"/>
          <p:cNvSpPr>
            <a:spLocks noGrp="1" noChangeArrowheads="1"/>
          </p:cNvSpPr>
          <p:nvPr>
            <p:ph type="body" idx="1"/>
          </p:nvPr>
        </p:nvSpPr>
        <p:spPr>
          <a:xfrm>
            <a:off x="2743202" y="1066803"/>
            <a:ext cx="7275513" cy="4913313"/>
          </a:xfrm>
        </p:spPr>
        <p:txBody>
          <a:bodyPr/>
          <a:lstStyle/>
          <a:p>
            <a:pPr eaLnBrk="1" hangingPunct="1"/>
            <a:endParaRPr lang="en-US" dirty="0"/>
          </a:p>
          <a:p>
            <a:pPr eaLnBrk="1" hangingPunct="1"/>
            <a:endParaRPr lang="en-US" dirty="0"/>
          </a:p>
          <a:p>
            <a:pPr eaLnBrk="1" hangingPunct="1">
              <a:buFont typeface="Wingdings" pitchFamily="2" charset="2"/>
              <a:buNone/>
            </a:pPr>
            <a:r>
              <a:rPr lang="en-US" dirty="0"/>
              <a:t>                               </a:t>
            </a:r>
            <a:r>
              <a:rPr lang="en-US" sz="1600" dirty="0"/>
              <a:t>74%</a:t>
            </a:r>
          </a:p>
          <a:p>
            <a:pPr eaLnBrk="1" hangingPunct="1">
              <a:buFont typeface="Wingdings" pitchFamily="2" charset="2"/>
              <a:buNone/>
            </a:pPr>
            <a:r>
              <a:rPr lang="en-US" sz="1600" dirty="0"/>
              <a:t>                                                           </a:t>
            </a:r>
          </a:p>
          <a:p>
            <a:pPr eaLnBrk="1" hangingPunct="1">
              <a:buFont typeface="Wingdings" pitchFamily="2" charset="2"/>
              <a:buNone/>
            </a:pPr>
            <a:r>
              <a:rPr lang="en-US" sz="1600" dirty="0"/>
              <a:t>                                                                     100%</a:t>
            </a:r>
          </a:p>
          <a:p>
            <a:pPr eaLnBrk="1" hangingPunct="1">
              <a:buFont typeface="Wingdings" pitchFamily="2" charset="2"/>
              <a:buNone/>
            </a:pPr>
            <a:r>
              <a:rPr lang="en-US" sz="1600" dirty="0"/>
              <a:t>                          Indian subsidiary </a:t>
            </a:r>
          </a:p>
          <a:p>
            <a:pPr eaLnBrk="1" hangingPunct="1">
              <a:buFont typeface="Wingdings" pitchFamily="2" charset="2"/>
              <a:buNone/>
            </a:pPr>
            <a:r>
              <a:rPr lang="en-US" sz="1600" dirty="0"/>
              <a:t>                                                        </a:t>
            </a:r>
          </a:p>
          <a:p>
            <a:pPr eaLnBrk="1" hangingPunct="1">
              <a:buFont typeface="Wingdings" pitchFamily="2" charset="2"/>
              <a:buNone/>
            </a:pPr>
            <a:r>
              <a:rPr lang="en-US" sz="1600" dirty="0"/>
              <a:t>                                                             77%</a:t>
            </a:r>
          </a:p>
          <a:p>
            <a:pPr eaLnBrk="1" hangingPunct="1">
              <a:buFont typeface="Wingdings" pitchFamily="2" charset="2"/>
              <a:buNone/>
            </a:pPr>
            <a:r>
              <a:rPr lang="en-US" sz="1600" dirty="0"/>
              <a:t>                           Outside India                            23%</a:t>
            </a:r>
          </a:p>
        </p:txBody>
      </p:sp>
      <p:sp>
        <p:nvSpPr>
          <p:cNvPr id="52231" name="Rectangle 6"/>
          <p:cNvSpPr>
            <a:spLocks noChangeArrowheads="1"/>
          </p:cNvSpPr>
          <p:nvPr/>
        </p:nvSpPr>
        <p:spPr bwMode="auto">
          <a:xfrm>
            <a:off x="6096000" y="1600200"/>
            <a:ext cx="990600" cy="762000"/>
          </a:xfrm>
          <a:prstGeom prst="rect">
            <a:avLst/>
          </a:prstGeom>
          <a:solidFill>
            <a:schemeClr val="accent1"/>
          </a:solidFill>
          <a:ln w="9525" algn="ctr">
            <a:solidFill>
              <a:schemeClr val="tx1"/>
            </a:solidFill>
            <a:round/>
            <a:headEnd/>
            <a:tailEnd/>
          </a:ln>
        </p:spPr>
        <p:txBody>
          <a:bodyPr/>
          <a:lstStyle/>
          <a:p>
            <a:pPr algn="ctr"/>
            <a:r>
              <a:rPr lang="en-US" dirty="0"/>
              <a:t>ABC </a:t>
            </a:r>
          </a:p>
        </p:txBody>
      </p:sp>
      <p:sp>
        <p:nvSpPr>
          <p:cNvPr id="52232" name="Rectangle 7"/>
          <p:cNvSpPr>
            <a:spLocks noChangeArrowheads="1"/>
          </p:cNvSpPr>
          <p:nvPr/>
        </p:nvSpPr>
        <p:spPr bwMode="auto">
          <a:xfrm>
            <a:off x="6096000" y="2971800"/>
            <a:ext cx="990600" cy="914400"/>
          </a:xfrm>
          <a:prstGeom prst="rect">
            <a:avLst/>
          </a:prstGeom>
          <a:solidFill>
            <a:schemeClr val="accent1"/>
          </a:solidFill>
          <a:ln w="9525" algn="ctr">
            <a:solidFill>
              <a:schemeClr val="tx1"/>
            </a:solidFill>
            <a:round/>
            <a:headEnd/>
            <a:tailEnd/>
          </a:ln>
        </p:spPr>
        <p:txBody>
          <a:bodyPr/>
          <a:lstStyle/>
          <a:p>
            <a:pPr algn="ctr"/>
            <a:r>
              <a:rPr lang="en-US" dirty="0"/>
              <a:t>XYZ</a:t>
            </a:r>
          </a:p>
        </p:txBody>
      </p:sp>
      <p:sp>
        <p:nvSpPr>
          <p:cNvPr id="52233" name="Rectangle 11"/>
          <p:cNvSpPr>
            <a:spLocks noChangeArrowheads="1"/>
          </p:cNvSpPr>
          <p:nvPr/>
        </p:nvSpPr>
        <p:spPr bwMode="auto">
          <a:xfrm>
            <a:off x="6172200" y="4419600"/>
            <a:ext cx="990600" cy="914400"/>
          </a:xfrm>
          <a:prstGeom prst="rect">
            <a:avLst/>
          </a:prstGeom>
          <a:solidFill>
            <a:schemeClr val="accent1"/>
          </a:solidFill>
          <a:ln w="9525" algn="ctr">
            <a:solidFill>
              <a:schemeClr val="tx1"/>
            </a:solidFill>
            <a:round/>
            <a:headEnd/>
            <a:tailEnd/>
          </a:ln>
        </p:spPr>
        <p:txBody>
          <a:bodyPr/>
          <a:lstStyle/>
          <a:p>
            <a:pPr algn="ctr"/>
            <a:r>
              <a:rPr lang="en-US" dirty="0"/>
              <a:t>LMN SA</a:t>
            </a:r>
          </a:p>
        </p:txBody>
      </p:sp>
      <p:cxnSp>
        <p:nvCxnSpPr>
          <p:cNvPr id="52234" name="Straight Arrow Connector 13"/>
          <p:cNvCxnSpPr>
            <a:cxnSpLocks noChangeShapeType="1"/>
            <a:stCxn id="52231" idx="2"/>
            <a:endCxn id="52232" idx="0"/>
          </p:cNvCxnSpPr>
          <p:nvPr/>
        </p:nvCxnSpPr>
        <p:spPr bwMode="auto">
          <a:xfrm>
            <a:off x="6591300" y="2362200"/>
            <a:ext cx="0" cy="609600"/>
          </a:xfrm>
          <a:prstGeom prst="straightConnector1">
            <a:avLst/>
          </a:prstGeom>
          <a:noFill/>
          <a:ln w="9525" algn="ctr">
            <a:solidFill>
              <a:schemeClr val="tx1"/>
            </a:solidFill>
            <a:round/>
            <a:headEnd/>
            <a:tailEnd type="arrow" w="med" len="med"/>
          </a:ln>
        </p:spPr>
      </p:cxnSp>
      <p:cxnSp>
        <p:nvCxnSpPr>
          <p:cNvPr id="52235" name="Straight Arrow Connector 17"/>
          <p:cNvCxnSpPr>
            <a:cxnSpLocks noChangeShapeType="1"/>
          </p:cNvCxnSpPr>
          <p:nvPr/>
        </p:nvCxnSpPr>
        <p:spPr bwMode="auto">
          <a:xfrm>
            <a:off x="6553200" y="3886200"/>
            <a:ext cx="0" cy="609600"/>
          </a:xfrm>
          <a:prstGeom prst="straightConnector1">
            <a:avLst/>
          </a:prstGeom>
          <a:noFill/>
          <a:ln w="9525" algn="ctr">
            <a:solidFill>
              <a:schemeClr val="tx1"/>
            </a:solidFill>
            <a:round/>
            <a:headEnd/>
            <a:tailEnd type="arrow" w="med" len="med"/>
          </a:ln>
        </p:spPr>
      </p:cxnSp>
      <p:cxnSp>
        <p:nvCxnSpPr>
          <p:cNvPr id="52236" name="Straight Arrow Connector 19"/>
          <p:cNvCxnSpPr>
            <a:cxnSpLocks noChangeShapeType="1"/>
          </p:cNvCxnSpPr>
          <p:nvPr/>
        </p:nvCxnSpPr>
        <p:spPr bwMode="auto">
          <a:xfrm>
            <a:off x="7086600" y="3505200"/>
            <a:ext cx="1295400" cy="0"/>
          </a:xfrm>
          <a:prstGeom prst="straightConnector1">
            <a:avLst/>
          </a:prstGeom>
          <a:noFill/>
          <a:ln w="9525" algn="ctr">
            <a:solidFill>
              <a:schemeClr val="tx1"/>
            </a:solidFill>
            <a:round/>
            <a:headEnd/>
            <a:tailEnd type="arrow" w="med" len="med"/>
          </a:ln>
        </p:spPr>
      </p:cxnSp>
      <p:cxnSp>
        <p:nvCxnSpPr>
          <p:cNvPr id="27" name="Straight Arrow Connector 26"/>
          <p:cNvCxnSpPr/>
          <p:nvPr/>
        </p:nvCxnSpPr>
        <p:spPr bwMode="auto">
          <a:xfrm>
            <a:off x="8305800" y="3505200"/>
            <a:ext cx="0" cy="1219200"/>
          </a:xfrm>
          <a:prstGeom prst="straightConnector1">
            <a:avLst/>
          </a:prstGeom>
          <a:ln>
            <a:headEnd type="none" w="med" len="med"/>
            <a:tailEnd type="arrow"/>
          </a:ln>
        </p:spPr>
        <p:style>
          <a:lnRef idx="1">
            <a:schemeClr val="dk1"/>
          </a:lnRef>
          <a:fillRef idx="0">
            <a:schemeClr val="dk1"/>
          </a:fillRef>
          <a:effectRef idx="0">
            <a:schemeClr val="dk1"/>
          </a:effectRef>
          <a:fontRef idx="minor">
            <a:schemeClr val="tx1"/>
          </a:fontRef>
        </p:style>
      </p:cxnSp>
      <p:cxnSp>
        <p:nvCxnSpPr>
          <p:cNvPr id="52238" name="Straight Arrow Connector 30"/>
          <p:cNvCxnSpPr>
            <a:cxnSpLocks noChangeShapeType="1"/>
          </p:cNvCxnSpPr>
          <p:nvPr/>
        </p:nvCxnSpPr>
        <p:spPr bwMode="auto">
          <a:xfrm flipH="1">
            <a:off x="7162800" y="4724400"/>
            <a:ext cx="1143000" cy="0"/>
          </a:xfrm>
          <a:prstGeom prst="straightConnector1">
            <a:avLst/>
          </a:prstGeom>
          <a:noFill/>
          <a:ln w="9525" algn="ctr">
            <a:solidFill>
              <a:schemeClr val="tx1"/>
            </a:solidFill>
            <a:round/>
            <a:headEnd/>
            <a:tailEnd type="arrow" w="med" len="med"/>
          </a:ln>
        </p:spPr>
      </p:cxnSp>
      <p:sp>
        <p:nvSpPr>
          <p:cNvPr id="52239" name="Rectangle 10"/>
          <p:cNvSpPr>
            <a:spLocks noChangeArrowheads="1"/>
          </p:cNvSpPr>
          <p:nvPr/>
        </p:nvSpPr>
        <p:spPr bwMode="auto">
          <a:xfrm>
            <a:off x="8153400" y="4419600"/>
            <a:ext cx="1066800" cy="990600"/>
          </a:xfrm>
          <a:prstGeom prst="rect">
            <a:avLst/>
          </a:prstGeom>
          <a:solidFill>
            <a:schemeClr val="accent1"/>
          </a:solidFill>
          <a:ln w="9525" algn="ctr">
            <a:solidFill>
              <a:schemeClr val="tx1"/>
            </a:solidFill>
            <a:round/>
            <a:headEnd/>
            <a:tailEnd/>
          </a:ln>
        </p:spPr>
        <p:txBody>
          <a:bodyPr/>
          <a:lstStyle/>
          <a:p>
            <a:pPr algn="ctr"/>
            <a:r>
              <a:rPr lang="en-US" dirty="0"/>
              <a:t>XYZIIPL</a:t>
            </a:r>
          </a:p>
        </p:txBody>
      </p:sp>
      <p:cxnSp>
        <p:nvCxnSpPr>
          <p:cNvPr id="52240" name="Straight Connector 19"/>
          <p:cNvCxnSpPr>
            <a:cxnSpLocks noChangeShapeType="1"/>
          </p:cNvCxnSpPr>
          <p:nvPr/>
        </p:nvCxnSpPr>
        <p:spPr bwMode="auto">
          <a:xfrm>
            <a:off x="3048000" y="3962400"/>
            <a:ext cx="6477000" cy="0"/>
          </a:xfrm>
          <a:prstGeom prst="line">
            <a:avLst/>
          </a:prstGeom>
          <a:noFill/>
          <a:ln w="9525" algn="ctr">
            <a:solidFill>
              <a:schemeClr val="tx1"/>
            </a:solidFill>
            <a:round/>
            <a:headEnd/>
            <a:tailEnd/>
          </a:ln>
        </p:spPr>
      </p:cxn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3"/>
          <p:cNvSpPr>
            <a:spLocks noGrp="1"/>
          </p:cNvSpPr>
          <p:nvPr>
            <p:ph type="dt" sz="quarter" idx="10"/>
          </p:nvPr>
        </p:nvSpPr>
        <p:spPr/>
        <p:txBody>
          <a:bodyPr/>
          <a:lstStyle/>
          <a:p>
            <a:pPr>
              <a:defRPr/>
            </a:pPr>
            <a:r>
              <a:rPr lang="en-US" smtClean="0"/>
              <a:t>21 April, 2020</a:t>
            </a:r>
            <a:endParaRPr lang="en-US" dirty="0"/>
          </a:p>
        </p:txBody>
      </p:sp>
      <p:sp>
        <p:nvSpPr>
          <p:cNvPr id="12292" name="Slide Number Placeholder 5"/>
          <p:cNvSpPr>
            <a:spLocks noGrp="1"/>
          </p:cNvSpPr>
          <p:nvPr>
            <p:ph type="sldNum" sz="quarter" idx="12"/>
          </p:nvPr>
        </p:nvSpPr>
        <p:spPr/>
        <p:txBody>
          <a:bodyPr/>
          <a:lstStyle/>
          <a:p>
            <a:pPr>
              <a:defRPr/>
            </a:pPr>
            <a:fld id="{4E8DB9E8-01C1-484E-BFE8-D4F737E431E7}" type="slidenum">
              <a:rPr lang="en-US" smtClean="0"/>
              <a:pPr>
                <a:defRPr/>
              </a:pPr>
              <a:t>72</a:t>
            </a:fld>
            <a:endParaRPr lang="en-US" dirty="0"/>
          </a:p>
        </p:txBody>
      </p:sp>
      <p:sp>
        <p:nvSpPr>
          <p:cNvPr id="53253" name="Rectangle 2"/>
          <p:cNvSpPr>
            <a:spLocks noGrp="1" noChangeArrowheads="1"/>
          </p:cNvSpPr>
          <p:nvPr>
            <p:ph type="title"/>
          </p:nvPr>
        </p:nvSpPr>
        <p:spPr>
          <a:xfrm>
            <a:off x="2674940" y="214316"/>
            <a:ext cx="7793037" cy="928687"/>
          </a:xfrm>
        </p:spPr>
        <p:txBody>
          <a:bodyPr/>
          <a:lstStyle/>
          <a:p>
            <a:pPr algn="ctr" eaLnBrk="1" hangingPunct="1"/>
            <a:r>
              <a:rPr lang="en-US" sz="3200" dirty="0"/>
              <a:t>Case study – VI</a:t>
            </a:r>
          </a:p>
        </p:txBody>
      </p:sp>
      <p:sp>
        <p:nvSpPr>
          <p:cNvPr id="53254" name="Rectangle 3"/>
          <p:cNvSpPr>
            <a:spLocks noGrp="1" noChangeArrowheads="1"/>
          </p:cNvSpPr>
          <p:nvPr>
            <p:ph type="body" idx="1"/>
          </p:nvPr>
        </p:nvSpPr>
        <p:spPr>
          <a:xfrm>
            <a:off x="2514600" y="1524000"/>
            <a:ext cx="7772400" cy="4724400"/>
          </a:xfrm>
        </p:spPr>
        <p:txBody>
          <a:bodyPr/>
          <a:lstStyle/>
          <a:p>
            <a:pPr>
              <a:buFont typeface="Wingdings" pitchFamily="2" charset="2"/>
              <a:buNone/>
            </a:pPr>
            <a:r>
              <a:rPr lang="en-US" sz="2000" dirty="0"/>
              <a:t>   </a:t>
            </a:r>
            <a:r>
              <a:rPr lang="en-US" sz="2000" b="1" u="sng" dirty="0"/>
              <a:t>Question for consideration</a:t>
            </a:r>
            <a:endParaRPr lang="en-US" sz="2000" b="1" dirty="0"/>
          </a:p>
          <a:p>
            <a:pPr>
              <a:buFont typeface="Wingdings" pitchFamily="2" charset="2"/>
              <a:buNone/>
            </a:pPr>
            <a:r>
              <a:rPr lang="en-US" sz="2000" dirty="0"/>
              <a:t>     Based on discussions with the ABC, the clarification is sought</a:t>
            </a:r>
          </a:p>
          <a:p>
            <a:r>
              <a:rPr lang="en-US" sz="2000" dirty="0"/>
              <a:t>A. Whether ABC can extend corporate guarantee for the arrangement? </a:t>
            </a:r>
          </a:p>
          <a:p>
            <a:r>
              <a:rPr lang="en-US" sz="2000" dirty="0"/>
              <a:t>    If No, Can you suggest a minimal requirement to do so?</a:t>
            </a:r>
          </a:p>
          <a:p>
            <a:r>
              <a:rPr lang="en-US" sz="2000" dirty="0"/>
              <a:t>B. Whether LMN is a first level step down subsidiary or a second level step down subsidiary for Indian party that intends to issue a corporate guarantee to AAA Bank, India for the purpose of providing the facility for Euro 10mn to LMN?</a:t>
            </a:r>
          </a:p>
          <a:p>
            <a:endParaRPr lang="en-US" sz="2000" dirty="0"/>
          </a:p>
          <a:p>
            <a:r>
              <a:rPr lang="en-US" sz="2000" dirty="0"/>
              <a:t>Leads: Notf. 8 on Guarantee</a:t>
            </a:r>
          </a:p>
          <a:p>
            <a:r>
              <a:rPr lang="en-US" sz="2000" dirty="0"/>
              <a:t>          Notf. 120 on overseas investment</a:t>
            </a:r>
          </a:p>
          <a:p>
            <a:r>
              <a:rPr lang="en-US" sz="2000" dirty="0"/>
              <a:t>          Definition of Indian Party </a:t>
            </a:r>
          </a:p>
          <a:p>
            <a:pPr>
              <a:buFont typeface="Wingdings" pitchFamily="2" charset="2"/>
              <a:buNone/>
            </a:pPr>
            <a:r>
              <a:rPr lang="en-US" sz="2000" b="1" u="sng" dirty="0"/>
              <a:t/>
            </a:r>
            <a:br>
              <a:rPr lang="en-US" sz="2000" b="1" u="sng" dirty="0"/>
            </a:br>
            <a:endParaRPr lang="en-US" sz="20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p:txBody>
          <a:bodyPr/>
          <a:lstStyle/>
          <a:p>
            <a:pPr>
              <a:defRPr/>
            </a:pPr>
            <a:r>
              <a:rPr lang="en-US" smtClean="0"/>
              <a:t>21 April, 2020</a:t>
            </a:r>
            <a:endParaRPr lang="en-US" dirty="0"/>
          </a:p>
        </p:txBody>
      </p:sp>
      <p:sp>
        <p:nvSpPr>
          <p:cNvPr id="13316" name="Slide Number Placeholder 5"/>
          <p:cNvSpPr>
            <a:spLocks noGrp="1"/>
          </p:cNvSpPr>
          <p:nvPr>
            <p:ph type="sldNum" sz="quarter" idx="12"/>
          </p:nvPr>
        </p:nvSpPr>
        <p:spPr/>
        <p:txBody>
          <a:bodyPr/>
          <a:lstStyle/>
          <a:p>
            <a:pPr>
              <a:defRPr/>
            </a:pPr>
            <a:fld id="{B28AB041-AB72-4988-A883-AC605B6F05F1}" type="slidenum">
              <a:rPr lang="en-US" smtClean="0"/>
              <a:pPr>
                <a:defRPr/>
              </a:pPr>
              <a:t>73</a:t>
            </a:fld>
            <a:endParaRPr lang="en-US" dirty="0"/>
          </a:p>
        </p:txBody>
      </p:sp>
      <p:sp>
        <p:nvSpPr>
          <p:cNvPr id="54277" name="Rectangle 2"/>
          <p:cNvSpPr>
            <a:spLocks noGrp="1" noChangeArrowheads="1"/>
          </p:cNvSpPr>
          <p:nvPr>
            <p:ph type="title"/>
          </p:nvPr>
        </p:nvSpPr>
        <p:spPr>
          <a:xfrm>
            <a:off x="2674940" y="214316"/>
            <a:ext cx="7793037" cy="852487"/>
          </a:xfrm>
        </p:spPr>
        <p:txBody>
          <a:bodyPr/>
          <a:lstStyle/>
          <a:p>
            <a:pPr algn="ctr" eaLnBrk="1" hangingPunct="1"/>
            <a:r>
              <a:rPr lang="en-US" sz="3200" dirty="0"/>
              <a:t>Case study – VI</a:t>
            </a:r>
          </a:p>
        </p:txBody>
      </p:sp>
      <p:sp>
        <p:nvSpPr>
          <p:cNvPr id="54278" name="Rectangle 3"/>
          <p:cNvSpPr>
            <a:spLocks noGrp="1" noChangeArrowheads="1"/>
          </p:cNvSpPr>
          <p:nvPr>
            <p:ph type="body" idx="1"/>
          </p:nvPr>
        </p:nvSpPr>
        <p:spPr>
          <a:xfrm>
            <a:off x="2209800" y="1219200"/>
            <a:ext cx="8077200" cy="5105400"/>
          </a:xfrm>
        </p:spPr>
        <p:txBody>
          <a:bodyPr/>
          <a:lstStyle/>
          <a:p>
            <a:r>
              <a:rPr lang="en-US" sz="2000" b="1" u="sng" dirty="0"/>
              <a:t>Overview of Legal framework on Guarantees</a:t>
            </a:r>
            <a:r>
              <a:rPr lang="en-US" sz="2000" b="1" dirty="0"/>
              <a:t>:</a:t>
            </a:r>
            <a:endParaRPr lang="en-US" sz="2000" dirty="0"/>
          </a:p>
          <a:p>
            <a:r>
              <a:rPr lang="en-US" sz="2000" dirty="0"/>
              <a:t>Issue of guarantees by a PRII is regulated by RBI under Foreign Exchange Management (Guarantees) Regulations, 2000 issued under Notification No. FEMA 8/2000-RB dated 3rd May 2000 ('FEMA 8') as amended from time to time.</a:t>
            </a:r>
          </a:p>
          <a:p>
            <a:r>
              <a:rPr lang="en-US" sz="2000" dirty="0"/>
              <a:t>Regulation 5(b) of FEMA 8 permits a company in India which is promoter of a JV / WOS outside India to give a guarantee to or on behalf of the JV / WOS in connection with its business subject to the terms and conditions stipulated in Foreign Exchange Management (Transfer or Issue of any Foreign Security) Regulations, 2000.</a:t>
            </a:r>
          </a:p>
          <a:p>
            <a:pPr>
              <a:buFont typeface="Wingdings" pitchFamily="2" charset="2"/>
              <a:buNone/>
            </a:pPr>
            <a:endParaRPr lang="en-US" sz="2000" dirty="0"/>
          </a:p>
          <a:p>
            <a:pPr eaLnBrk="1" hangingPunct="1">
              <a:lnSpc>
                <a:spcPct val="80000"/>
              </a:lnSpc>
            </a:pPr>
            <a:endParaRPr lang="en-US" sz="20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3"/>
          <p:cNvSpPr>
            <a:spLocks noGrp="1"/>
          </p:cNvSpPr>
          <p:nvPr>
            <p:ph type="dt" sz="quarter" idx="10"/>
          </p:nvPr>
        </p:nvSpPr>
        <p:spPr/>
        <p:txBody>
          <a:bodyPr/>
          <a:lstStyle/>
          <a:p>
            <a:pPr>
              <a:defRPr/>
            </a:pPr>
            <a:r>
              <a:rPr lang="en-US" smtClean="0"/>
              <a:t>21 April, 2020</a:t>
            </a:r>
            <a:endParaRPr lang="en-US" dirty="0"/>
          </a:p>
        </p:txBody>
      </p:sp>
      <p:sp>
        <p:nvSpPr>
          <p:cNvPr id="13316" name="Slide Number Placeholder 5"/>
          <p:cNvSpPr>
            <a:spLocks noGrp="1"/>
          </p:cNvSpPr>
          <p:nvPr>
            <p:ph type="sldNum" sz="quarter" idx="12"/>
          </p:nvPr>
        </p:nvSpPr>
        <p:spPr/>
        <p:txBody>
          <a:bodyPr/>
          <a:lstStyle/>
          <a:p>
            <a:pPr>
              <a:defRPr/>
            </a:pPr>
            <a:fld id="{9EABBD87-42A7-44C6-9801-BAFE61CDF1BE}" type="slidenum">
              <a:rPr lang="en-US" smtClean="0"/>
              <a:pPr>
                <a:defRPr/>
              </a:pPr>
              <a:t>74</a:t>
            </a:fld>
            <a:endParaRPr lang="en-US" dirty="0"/>
          </a:p>
        </p:txBody>
      </p:sp>
      <p:sp>
        <p:nvSpPr>
          <p:cNvPr id="55301" name="Rectangle 2"/>
          <p:cNvSpPr>
            <a:spLocks noGrp="1" noChangeArrowheads="1"/>
          </p:cNvSpPr>
          <p:nvPr>
            <p:ph type="title"/>
          </p:nvPr>
        </p:nvSpPr>
        <p:spPr>
          <a:xfrm>
            <a:off x="2674940" y="214316"/>
            <a:ext cx="7793037" cy="852487"/>
          </a:xfrm>
        </p:spPr>
        <p:txBody>
          <a:bodyPr/>
          <a:lstStyle/>
          <a:p>
            <a:pPr algn="ctr" eaLnBrk="1" hangingPunct="1"/>
            <a:r>
              <a:rPr lang="en-US" sz="3200" dirty="0"/>
              <a:t>Case study – VI </a:t>
            </a:r>
          </a:p>
        </p:txBody>
      </p:sp>
      <p:sp>
        <p:nvSpPr>
          <p:cNvPr id="55302" name="Rectangle 3"/>
          <p:cNvSpPr>
            <a:spLocks noGrp="1" noChangeArrowheads="1"/>
          </p:cNvSpPr>
          <p:nvPr>
            <p:ph type="body" idx="1"/>
          </p:nvPr>
        </p:nvSpPr>
        <p:spPr>
          <a:xfrm>
            <a:off x="2286000" y="1219200"/>
            <a:ext cx="8077200" cy="5105400"/>
          </a:xfrm>
        </p:spPr>
        <p:txBody>
          <a:bodyPr/>
          <a:lstStyle/>
          <a:p>
            <a:r>
              <a:rPr lang="en-US" sz="1800" b="1" u="sng" dirty="0"/>
              <a:t>Overseas Investments</a:t>
            </a:r>
            <a:r>
              <a:rPr lang="en-US" sz="1800" u="sng" dirty="0"/>
              <a:t>:</a:t>
            </a:r>
            <a:endParaRPr lang="en-US" sz="1800" dirty="0"/>
          </a:p>
          <a:p>
            <a:r>
              <a:rPr lang="en-US" sz="1800" dirty="0"/>
              <a:t>Direct Investments outside India are regulated by RBI under Foreign Exchange Management (Transfer or Issue of any Foreign Security) Regulations, 2000 issued under Notification No. FEMA 120/2000-RB dated 7th July 2004 ('FEMA 120') as amended from time to time. The procedural instructions are issued by the RBI vide A.P. (DIR Series) Circulars from time to time. Various existing instructions are consolidated vide Master Directions No. 15/2015-16 dated Jan. 01, 2016,last updated on 4</a:t>
            </a:r>
            <a:r>
              <a:rPr lang="en-US" sz="1800" baseline="30000" dirty="0"/>
              <a:t>th</a:t>
            </a:r>
            <a:r>
              <a:rPr lang="en-US" sz="1800" dirty="0"/>
              <a:t> Jan,2018 on Direct Investments by Residents in Joint Ventures and Wholly Owned Subsidiaries abroad.</a:t>
            </a:r>
          </a:p>
          <a:p>
            <a:r>
              <a:rPr lang="en-US" sz="1800" b="1" dirty="0"/>
              <a:t>Relevant provisions regarding Financial Commitment under FEMA 120:</a:t>
            </a:r>
            <a:endParaRPr lang="en-US" sz="1800" dirty="0"/>
          </a:p>
          <a:p>
            <a:r>
              <a:rPr lang="en-US" sz="1800" dirty="0"/>
              <a:t>Regulation 6 specifies the conditions for Overseas Direct investments under the automatic route.</a:t>
            </a:r>
          </a:p>
          <a:p>
            <a:r>
              <a:rPr lang="en-US" sz="1800" dirty="0"/>
              <a:t>In terms of Regulation 6(2) of the Notification, an Indian party has been permitted to make total financial commitment in overseas Joint Ventures (JV) / Wholly Owned Subsidiaries (WOS), not exceeding 400 per cent of the net worth as on the date of its last audited balance sheet</a:t>
            </a:r>
          </a:p>
          <a:p>
            <a:pPr eaLnBrk="1" hangingPunct="1">
              <a:lnSpc>
                <a:spcPct val="80000"/>
              </a:lnSpc>
            </a:pPr>
            <a:endParaRPr lang="en-US" sz="18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p:txBody>
          <a:bodyPr/>
          <a:lstStyle/>
          <a:p>
            <a:pPr>
              <a:defRPr/>
            </a:pPr>
            <a:r>
              <a:rPr lang="en-US" smtClean="0"/>
              <a:t>21 April, 2020</a:t>
            </a:r>
            <a:endParaRPr lang="en-US" dirty="0"/>
          </a:p>
        </p:txBody>
      </p:sp>
      <p:sp>
        <p:nvSpPr>
          <p:cNvPr id="16388" name="Slide Number Placeholder 5"/>
          <p:cNvSpPr>
            <a:spLocks noGrp="1"/>
          </p:cNvSpPr>
          <p:nvPr>
            <p:ph type="sldNum" sz="quarter" idx="12"/>
          </p:nvPr>
        </p:nvSpPr>
        <p:spPr/>
        <p:txBody>
          <a:bodyPr/>
          <a:lstStyle/>
          <a:p>
            <a:pPr>
              <a:defRPr/>
            </a:pPr>
            <a:fld id="{2AD65B3B-B02D-492D-AFA6-1629C93C782B}" type="slidenum">
              <a:rPr lang="en-US" smtClean="0"/>
              <a:pPr>
                <a:defRPr/>
              </a:pPr>
              <a:t>75</a:t>
            </a:fld>
            <a:endParaRPr lang="en-US" dirty="0"/>
          </a:p>
        </p:txBody>
      </p:sp>
      <p:sp>
        <p:nvSpPr>
          <p:cNvPr id="56325" name="Rectangle 2"/>
          <p:cNvSpPr>
            <a:spLocks noGrp="1" noChangeArrowheads="1"/>
          </p:cNvSpPr>
          <p:nvPr>
            <p:ph type="title"/>
          </p:nvPr>
        </p:nvSpPr>
        <p:spPr>
          <a:xfrm>
            <a:off x="2667001" y="0"/>
            <a:ext cx="7793039" cy="1081088"/>
          </a:xfrm>
        </p:spPr>
        <p:txBody>
          <a:bodyPr/>
          <a:lstStyle/>
          <a:p>
            <a:pPr algn="ctr" eaLnBrk="1" hangingPunct="1"/>
            <a:r>
              <a:rPr lang="en-US" sz="3200" dirty="0"/>
              <a:t>Case study – VI</a:t>
            </a:r>
          </a:p>
        </p:txBody>
      </p:sp>
      <p:sp>
        <p:nvSpPr>
          <p:cNvPr id="56326" name="Rectangle 3"/>
          <p:cNvSpPr>
            <a:spLocks noGrp="1" noChangeArrowheads="1"/>
          </p:cNvSpPr>
          <p:nvPr>
            <p:ph type="body" idx="1"/>
          </p:nvPr>
        </p:nvSpPr>
        <p:spPr>
          <a:xfrm>
            <a:off x="1905000" y="1143000"/>
            <a:ext cx="8763000" cy="5257800"/>
          </a:xfrm>
        </p:spPr>
        <p:txBody>
          <a:bodyPr/>
          <a:lstStyle/>
          <a:p>
            <a:r>
              <a:rPr lang="en-US" sz="1600" b="1" dirty="0"/>
              <a:t>   Relevant provisions of the Master Direction: [Also Reg. 6(2)(i)]</a:t>
            </a:r>
            <a:endParaRPr lang="en-US" sz="1600" dirty="0"/>
          </a:p>
          <a:p>
            <a:r>
              <a:rPr lang="en-US" sz="1600" u="sng" dirty="0"/>
              <a:t>'Financial Commitment':</a:t>
            </a:r>
            <a:endParaRPr lang="en-US" sz="1600" dirty="0"/>
          </a:p>
          <a:p>
            <a:r>
              <a:rPr lang="en-US" sz="1600" dirty="0"/>
              <a:t>As consolidated by the aforesaid Master Direction in its Para B.1 (3), for the purpose of determining the 'total financial commitment' within the limit of 400% as specified above, the following shall be reckoned, namely:</a:t>
            </a:r>
          </a:p>
          <a:p>
            <a:r>
              <a:rPr lang="en-US" sz="1600" dirty="0"/>
              <a:t>100% of the amount of equity shares;</a:t>
            </a:r>
          </a:p>
          <a:p>
            <a:r>
              <a:rPr lang="en-US" sz="1600" dirty="0"/>
              <a:t>100% of the amount of compulsorily and mandatorily convertible preference shares;</a:t>
            </a:r>
          </a:p>
          <a:p>
            <a:r>
              <a:rPr lang="en-US" sz="1600" dirty="0"/>
              <a:t>100% of the amount of other preference shares;</a:t>
            </a:r>
          </a:p>
          <a:p>
            <a:r>
              <a:rPr lang="en-US" sz="1600" dirty="0"/>
              <a:t>100% of the amount of loan;</a:t>
            </a:r>
          </a:p>
          <a:p>
            <a:r>
              <a:rPr lang="en-US" sz="1600" dirty="0"/>
              <a:t>100% of the amount of guarantee (other than performance guarantee) issued by the Indian party;</a:t>
            </a:r>
          </a:p>
          <a:p>
            <a:r>
              <a:rPr lang="en-US" sz="1600" dirty="0"/>
              <a:t>100% of the amount of bank guarantee issued by a resident bank on behalf of JV or WOS of the Indian party provided the bank guarantee is backed by a counter guarantee / collateral by the Indian party.</a:t>
            </a:r>
          </a:p>
          <a:p>
            <a:r>
              <a:rPr lang="en-US" sz="1600" dirty="0"/>
              <a:t>50% of the amount of performance guarantee issued by the Indian party provided that the outflow on account of invocation of performance guarantee results in the breach of the limit of the financial commitment in force, prior permission of the Reserve Bank is to be obtained before executing remittance beyond the limit prescribed for the financial commitment.</a:t>
            </a:r>
          </a:p>
          <a:p>
            <a:endParaRPr lang="en-US" sz="16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2674940" y="214316"/>
            <a:ext cx="7793037" cy="928687"/>
          </a:xfrm>
        </p:spPr>
        <p:txBody>
          <a:bodyPr/>
          <a:lstStyle/>
          <a:p>
            <a:pPr algn="ctr"/>
            <a:r>
              <a:rPr lang="en-US" sz="3200" dirty="0"/>
              <a:t>Case study – VI</a:t>
            </a:r>
          </a:p>
        </p:txBody>
      </p:sp>
      <p:sp>
        <p:nvSpPr>
          <p:cNvPr id="57347" name="Content Placeholder 2"/>
          <p:cNvSpPr>
            <a:spLocks noGrp="1"/>
          </p:cNvSpPr>
          <p:nvPr>
            <p:ph idx="1"/>
          </p:nvPr>
        </p:nvSpPr>
        <p:spPr>
          <a:xfrm>
            <a:off x="1524000" y="1143000"/>
            <a:ext cx="8955088" cy="5334000"/>
          </a:xfrm>
        </p:spPr>
        <p:txBody>
          <a:bodyPr/>
          <a:lstStyle/>
          <a:p>
            <a:r>
              <a:rPr lang="en-US" sz="1600" dirty="0"/>
              <a:t>As provided in the Explanation to Regulation 6(3), an Indian Party may offer to a person resident outside India any form of guarantees, that is, corporate or personal / primary or collateral / guarantee by promoter company in India / guarantee by group company, sister concern or associate company in India, provided that:</a:t>
            </a:r>
          </a:p>
          <a:p>
            <a:r>
              <a:rPr lang="en-US" sz="1600" dirty="0"/>
              <a:t>a) total 'financial commitment' including all forms of guarantees remains within the overall ceiling stipulated for overseas investment by an Indian Party and </a:t>
            </a:r>
          </a:p>
          <a:p>
            <a:r>
              <a:rPr lang="en-US" sz="1600" dirty="0"/>
              <a:t>b) no guarantee is 'open ended‘</a:t>
            </a:r>
          </a:p>
          <a:p>
            <a:r>
              <a:rPr lang="en-US" sz="1600" u="sng" dirty="0"/>
              <a:t>Definition of Net worth:</a:t>
            </a:r>
            <a:endParaRPr lang="en-US" sz="1600" dirty="0"/>
          </a:p>
          <a:p>
            <a:r>
              <a:rPr lang="en-US" sz="1600" dirty="0"/>
              <a:t>Net worth has been defined in Regulation 2(o) of the said Notification as paid-up capital and free reserves. </a:t>
            </a:r>
          </a:p>
          <a:p>
            <a:r>
              <a:rPr lang="en-US" sz="1600" u="sng" dirty="0"/>
              <a:t>Indian Party has been defined in Regulation 2(k) as under:</a:t>
            </a:r>
            <a:endParaRPr lang="en-US" sz="1600" dirty="0"/>
          </a:p>
          <a:p>
            <a:r>
              <a:rPr lang="en-US" sz="1600" dirty="0"/>
              <a:t>"Indian party" means a company incorporated in India or a body created under an Act of Parliament or a partnership firm registered under the Indian Partnership Act, 1932 or a Limited Liability Partnership (LLP) as defined under clause (ma) of Regulation 2 of this Notification making investment in a Joint Venture or Wholly Owned Subsidiary abroad, and includes any other entity in India as may be notified by the Reserve Bank;</a:t>
            </a:r>
          </a:p>
          <a:p>
            <a:r>
              <a:rPr lang="en-US" sz="1600" dirty="0"/>
              <a:t>Provided that when more than one such company, body or entity make an investment in the foreign entity, all such companies or bodies or entities shall together constitute the "Indian party”.</a:t>
            </a:r>
          </a:p>
          <a:p>
            <a:endParaRPr lang="en-US" sz="1600" dirty="0"/>
          </a:p>
          <a:p>
            <a:endParaRPr lang="en-US" sz="1600" dirty="0"/>
          </a:p>
        </p:txBody>
      </p:sp>
      <p:sp>
        <p:nvSpPr>
          <p:cNvPr id="15364" name="Date Placeholder 3"/>
          <p:cNvSpPr>
            <a:spLocks noGrp="1"/>
          </p:cNvSpPr>
          <p:nvPr>
            <p:ph type="dt" sz="quarter" idx="10"/>
          </p:nvPr>
        </p:nvSpPr>
        <p:spPr/>
        <p:txBody>
          <a:bodyPr/>
          <a:lstStyle/>
          <a:p>
            <a:pPr>
              <a:defRPr/>
            </a:pPr>
            <a:r>
              <a:rPr lang="en-US" smtClean="0"/>
              <a:t>21 April, 2020</a:t>
            </a:r>
            <a:endParaRPr lang="en-US" dirty="0"/>
          </a:p>
        </p:txBody>
      </p:sp>
      <p:sp>
        <p:nvSpPr>
          <p:cNvPr id="15366" name="Slide Number Placeholder 5"/>
          <p:cNvSpPr>
            <a:spLocks noGrp="1"/>
          </p:cNvSpPr>
          <p:nvPr>
            <p:ph type="sldNum" sz="quarter" idx="12"/>
          </p:nvPr>
        </p:nvSpPr>
        <p:spPr/>
        <p:txBody>
          <a:bodyPr/>
          <a:lstStyle/>
          <a:p>
            <a:pPr>
              <a:defRPr/>
            </a:pPr>
            <a:fld id="{22C6EAD4-FFA4-4DC7-AA6A-306A6DAF9B54}" type="slidenum">
              <a:rPr lang="en-US" smtClean="0"/>
              <a:pPr>
                <a:defRPr/>
              </a:pPr>
              <a:t>76</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p:txBody>
          <a:bodyPr/>
          <a:lstStyle/>
          <a:p>
            <a:pPr>
              <a:defRPr/>
            </a:pPr>
            <a:r>
              <a:rPr lang="en-US" smtClean="0"/>
              <a:t>21 April, 2020</a:t>
            </a:r>
            <a:endParaRPr lang="en-US" dirty="0"/>
          </a:p>
        </p:txBody>
      </p:sp>
      <p:sp>
        <p:nvSpPr>
          <p:cNvPr id="16388" name="Slide Number Placeholder 5"/>
          <p:cNvSpPr>
            <a:spLocks noGrp="1"/>
          </p:cNvSpPr>
          <p:nvPr>
            <p:ph type="sldNum" sz="quarter" idx="12"/>
          </p:nvPr>
        </p:nvSpPr>
        <p:spPr/>
        <p:txBody>
          <a:bodyPr/>
          <a:lstStyle/>
          <a:p>
            <a:pPr>
              <a:defRPr/>
            </a:pPr>
            <a:fld id="{5F321361-78DB-4DD1-8B63-FD14A5F802A9}" type="slidenum">
              <a:rPr lang="en-US" smtClean="0"/>
              <a:pPr>
                <a:defRPr/>
              </a:pPr>
              <a:t>77</a:t>
            </a:fld>
            <a:endParaRPr lang="en-US" dirty="0"/>
          </a:p>
        </p:txBody>
      </p:sp>
      <p:sp>
        <p:nvSpPr>
          <p:cNvPr id="58373" name="Rectangle 2"/>
          <p:cNvSpPr>
            <a:spLocks noGrp="1" noChangeArrowheads="1"/>
          </p:cNvSpPr>
          <p:nvPr>
            <p:ph type="title"/>
          </p:nvPr>
        </p:nvSpPr>
        <p:spPr>
          <a:xfrm>
            <a:off x="2667001" y="0"/>
            <a:ext cx="7793039" cy="1081088"/>
          </a:xfrm>
        </p:spPr>
        <p:txBody>
          <a:bodyPr/>
          <a:lstStyle/>
          <a:p>
            <a:pPr algn="ctr" eaLnBrk="1" hangingPunct="1"/>
            <a:r>
              <a:rPr lang="en-US" sz="3200" dirty="0"/>
              <a:t>Case study – VI </a:t>
            </a:r>
          </a:p>
        </p:txBody>
      </p:sp>
      <p:sp>
        <p:nvSpPr>
          <p:cNvPr id="58374" name="Rectangle 3"/>
          <p:cNvSpPr>
            <a:spLocks noGrp="1" noChangeArrowheads="1"/>
          </p:cNvSpPr>
          <p:nvPr>
            <p:ph type="body" idx="1"/>
          </p:nvPr>
        </p:nvSpPr>
        <p:spPr>
          <a:xfrm>
            <a:off x="1905000" y="1143000"/>
            <a:ext cx="8763000" cy="5257800"/>
          </a:xfrm>
        </p:spPr>
        <p:txBody>
          <a:bodyPr/>
          <a:lstStyle/>
          <a:p>
            <a:r>
              <a:rPr lang="en-US" sz="2000" u="sng" dirty="0"/>
              <a:t>Issue of Guarantee by Indian Party to step down subsidiary of JV / WOS:</a:t>
            </a:r>
            <a:endParaRPr lang="en-US" sz="2000" dirty="0"/>
          </a:p>
          <a:p>
            <a:r>
              <a:rPr lang="en-US" sz="2000" dirty="0"/>
              <a:t>As provided in regulation6(4) of FEMA Notf. 120,(i) An Indian Party may extend a loan or a guarantee to or on behalf of the Joint Venture / Wholly Owned Subsidiary abroad, within the permissible financial commitment, provided that the Indian Party has made investment by way of contribution to the equity capital of the Joint Venture.</a:t>
            </a:r>
          </a:p>
          <a:p>
            <a:r>
              <a:rPr lang="en-US" sz="2000" dirty="0"/>
              <a:t>Notwithstanding the above regulation, the following shall also be permitted.</a:t>
            </a:r>
          </a:p>
          <a:p>
            <a:r>
              <a:rPr lang="en-US" sz="2000" dirty="0"/>
              <a:t>(ii) </a:t>
            </a:r>
            <a:r>
              <a:rPr lang="en-US" sz="2000" b="1" dirty="0"/>
              <a:t>An Indian Party may extend corporate guarantee on behalf of its first generation step down operating company within the prevailing limit for overseas direct investment.</a:t>
            </a:r>
          </a:p>
          <a:p>
            <a:r>
              <a:rPr lang="en-US" sz="2000" dirty="0"/>
              <a:t>Explanation: Issue of corporate guarantee on behalf of second level or subsequent level step down operating subsidiaries will be considered under the Approval Route, provided the Indian Party indirectly holds 51 per cent or more stake in the overseas subsidiary for which such guarantee is intended to be issued.”</a:t>
            </a:r>
          </a:p>
          <a:p>
            <a:endParaRPr lang="en-US" sz="20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p:txBody>
          <a:bodyPr/>
          <a:lstStyle/>
          <a:p>
            <a:pPr>
              <a:defRPr/>
            </a:pPr>
            <a:r>
              <a:rPr lang="en-US" smtClean="0"/>
              <a:t>21 April, 2020</a:t>
            </a:r>
            <a:endParaRPr lang="en-US" dirty="0"/>
          </a:p>
        </p:txBody>
      </p:sp>
      <p:sp>
        <p:nvSpPr>
          <p:cNvPr id="17412" name="Slide Number Placeholder 5"/>
          <p:cNvSpPr>
            <a:spLocks noGrp="1"/>
          </p:cNvSpPr>
          <p:nvPr>
            <p:ph type="sldNum" sz="quarter" idx="12"/>
          </p:nvPr>
        </p:nvSpPr>
        <p:spPr/>
        <p:txBody>
          <a:bodyPr/>
          <a:lstStyle/>
          <a:p>
            <a:pPr>
              <a:defRPr/>
            </a:pPr>
            <a:fld id="{388C575E-ADF6-417D-A433-42AEAB6495DF}" type="slidenum">
              <a:rPr lang="en-US" smtClean="0"/>
              <a:pPr>
                <a:defRPr/>
              </a:pPr>
              <a:t>78</a:t>
            </a:fld>
            <a:endParaRPr lang="en-US" dirty="0"/>
          </a:p>
        </p:txBody>
      </p:sp>
      <p:sp>
        <p:nvSpPr>
          <p:cNvPr id="59397" name="Rectangle 2"/>
          <p:cNvSpPr>
            <a:spLocks noGrp="1" noChangeArrowheads="1"/>
          </p:cNvSpPr>
          <p:nvPr>
            <p:ph type="title"/>
          </p:nvPr>
        </p:nvSpPr>
        <p:spPr>
          <a:xfrm>
            <a:off x="2286000" y="228600"/>
            <a:ext cx="8382000" cy="928688"/>
          </a:xfrm>
        </p:spPr>
        <p:txBody>
          <a:bodyPr/>
          <a:lstStyle/>
          <a:p>
            <a:pPr algn="ctr" eaLnBrk="1" hangingPunct="1"/>
            <a:r>
              <a:rPr lang="en-US" sz="3200" dirty="0"/>
              <a:t>Case study – VI</a:t>
            </a:r>
          </a:p>
        </p:txBody>
      </p:sp>
      <p:sp>
        <p:nvSpPr>
          <p:cNvPr id="59398" name="Rectangle 3"/>
          <p:cNvSpPr>
            <a:spLocks noGrp="1" noChangeArrowheads="1"/>
          </p:cNvSpPr>
          <p:nvPr>
            <p:ph type="body" idx="1"/>
          </p:nvPr>
        </p:nvSpPr>
        <p:spPr>
          <a:xfrm>
            <a:off x="1752600" y="1219200"/>
            <a:ext cx="8915400" cy="5334000"/>
          </a:xfrm>
        </p:spPr>
        <p:txBody>
          <a:bodyPr/>
          <a:lstStyle/>
          <a:p>
            <a:r>
              <a:rPr lang="en-US" sz="1600" b="1" dirty="0"/>
              <a:t>Applicability to the case study:</a:t>
            </a:r>
            <a:endParaRPr lang="en-US" sz="1600" dirty="0"/>
          </a:p>
          <a:p>
            <a:r>
              <a:rPr lang="en-US" sz="1600" dirty="0"/>
              <a:t>As provided in Regulation 2(k) of FEMA 120, when more than one Indian company, body or entity make an investment in the foreign entity, all such companies or bodies or entities shall together constitute the "Indian Party”. Accordingly, when more than one Indian company has participated in the investment in a foreign entity, all such Indian companies jointly constitute “Indian party”. If 100% ownership of the foreign entity is held by such multiple Indian companies comprising the “Indian Party”, the foreign entity will be in the nature of a wholly-owned subsidiary of the “Indian Party” and not a joint venture between the companies comprised in the “Indian Party”. Thus FEMA does not seek to distinguish between the various entities located within India or the group structure in India but is concerned with the structure of the entities set up outside India. Under FEMA, the concept of JV / WOS and step down entities refers only to foreign entities and not to a wholly owned subsidiary in India which is part of the Indian Party.</a:t>
            </a:r>
          </a:p>
          <a:p>
            <a:r>
              <a:rPr lang="en-US" sz="1600" dirty="0"/>
              <a:t>e.g. If Co. A is the holding company of Co. B in India and they both invest in a foreign entity Co. C, then, keeping in view the definition of “Indian Party” both Co. A and Co. B shall be the “Indian Party” and Co. C shall be its wholly-owned subsidiary abroad (‘WOS’). Since Co. C is an WOS, it cannot be considered as  first level step down subsidiary under FEMA even though it is a step down subsidiary for Co. A as per company law.</a:t>
            </a:r>
          </a:p>
          <a:p>
            <a:pPr eaLnBrk="1" hangingPunct="1"/>
            <a:endParaRPr lang="en-US" sz="16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p:txBody>
          <a:bodyPr/>
          <a:lstStyle/>
          <a:p>
            <a:pPr>
              <a:defRPr/>
            </a:pPr>
            <a:r>
              <a:rPr lang="en-US" smtClean="0"/>
              <a:t>21 April, 2020</a:t>
            </a:r>
            <a:endParaRPr lang="en-US" dirty="0"/>
          </a:p>
        </p:txBody>
      </p:sp>
      <p:sp>
        <p:nvSpPr>
          <p:cNvPr id="18436" name="Slide Number Placeholder 5"/>
          <p:cNvSpPr>
            <a:spLocks noGrp="1"/>
          </p:cNvSpPr>
          <p:nvPr>
            <p:ph type="sldNum" sz="quarter" idx="12"/>
          </p:nvPr>
        </p:nvSpPr>
        <p:spPr/>
        <p:txBody>
          <a:bodyPr/>
          <a:lstStyle/>
          <a:p>
            <a:pPr>
              <a:defRPr/>
            </a:pPr>
            <a:fld id="{EDCBC2A1-4328-4A7F-8799-AF0232C1AA45}" type="slidenum">
              <a:rPr lang="en-US" smtClean="0"/>
              <a:pPr>
                <a:defRPr/>
              </a:pPr>
              <a:t>79</a:t>
            </a:fld>
            <a:endParaRPr lang="en-US" dirty="0"/>
          </a:p>
        </p:txBody>
      </p:sp>
      <p:sp>
        <p:nvSpPr>
          <p:cNvPr id="60421" name="Rectangle 2"/>
          <p:cNvSpPr>
            <a:spLocks noGrp="1" noChangeArrowheads="1"/>
          </p:cNvSpPr>
          <p:nvPr>
            <p:ph type="title"/>
          </p:nvPr>
        </p:nvSpPr>
        <p:spPr>
          <a:xfrm>
            <a:off x="2674940" y="214316"/>
            <a:ext cx="7793037" cy="928687"/>
          </a:xfrm>
        </p:spPr>
        <p:txBody>
          <a:bodyPr/>
          <a:lstStyle/>
          <a:p>
            <a:pPr algn="ctr" eaLnBrk="1" hangingPunct="1"/>
            <a:r>
              <a:rPr lang="en-US" sz="3600" dirty="0"/>
              <a:t>Case study – VI</a:t>
            </a:r>
          </a:p>
        </p:txBody>
      </p:sp>
      <p:sp>
        <p:nvSpPr>
          <p:cNvPr id="60422" name="Rectangle 3"/>
          <p:cNvSpPr>
            <a:spLocks noGrp="1" noChangeArrowheads="1"/>
          </p:cNvSpPr>
          <p:nvPr>
            <p:ph type="body" idx="1"/>
          </p:nvPr>
        </p:nvSpPr>
        <p:spPr>
          <a:xfrm>
            <a:off x="2057400" y="1295400"/>
            <a:ext cx="8305800" cy="5181600"/>
          </a:xfrm>
        </p:spPr>
        <p:txBody>
          <a:bodyPr/>
          <a:lstStyle/>
          <a:p>
            <a:r>
              <a:rPr lang="en-US" sz="1800" dirty="0"/>
              <a:t>In the instant case, XYZ, the Indian Party, is the holding company of LMN, which it has promoted along with XYZIIPL. As LMN has direct investment from XYZ, it is a JV / WOS of the Indian Party and not a first level step down subsidiary. In case LMN had received entire investment from XYZIIPL, it would have been construed as a first level step down subsidiary of XYZ. However, given the shareholding pattern of LMN, there is no issue whatsoever that it is a JV / WOS of Indian Party and not a first level or second level step down subsidiary.</a:t>
            </a:r>
          </a:p>
          <a:p>
            <a:r>
              <a:rPr lang="en-US" sz="1800" dirty="0"/>
              <a:t>As regards extending corporate guarantee on behalf of LMN, it would be permissible under Regn. 6(2)(i)(c) of FEMA 120 within the financial commitment of 400% of the net worth of the Indian Party. As this is a direct case of Indian Party extending guarantee on behalf of its JV / WOS, it does not fall under provisions regulation 6(4)(ii) of FEMA notf. 120 that is applicable to first level and second level step down subsidiaries. Thus the Indian Party can extend the said guarantee under Regn. 6(2)(i)(c) without attracting the provisions relating to first or second level step down subsidiaries. </a:t>
            </a:r>
          </a:p>
          <a:p>
            <a:pPr eaLnBrk="1" hangingPunct="1"/>
            <a:endParaRPr lang="en-US" sz="18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8</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algn="ctr" eaLnBrk="1" hangingPunct="1"/>
            <a:r>
              <a:rPr lang="en-US" sz="3600" dirty="0"/>
              <a:t>Fundamentals of FEMA</a:t>
            </a:r>
          </a:p>
        </p:txBody>
      </p:sp>
      <p:sp>
        <p:nvSpPr>
          <p:cNvPr id="8198" name="Rectangle 5"/>
          <p:cNvSpPr>
            <a:spLocks noGrp="1" noChangeArrowheads="1"/>
          </p:cNvSpPr>
          <p:nvPr>
            <p:ph type="body" idx="1"/>
          </p:nvPr>
        </p:nvSpPr>
        <p:spPr>
          <a:xfrm>
            <a:off x="2286000" y="1219200"/>
            <a:ext cx="8153400" cy="5105400"/>
          </a:xfrm>
        </p:spPr>
        <p:txBody>
          <a:bodyPr/>
          <a:lstStyle/>
          <a:p>
            <a:pPr eaLnBrk="1" hangingPunct="1">
              <a:buNone/>
            </a:pPr>
            <a:r>
              <a:rPr lang="en-US" sz="1400" b="1" dirty="0"/>
              <a:t>	SEC. 6: </a:t>
            </a:r>
            <a:r>
              <a:rPr lang="en-US" sz="1400" dirty="0"/>
              <a:t>Capital account transactions (con’t)</a:t>
            </a:r>
          </a:p>
          <a:p>
            <a:pPr eaLnBrk="1" hangingPunct="1"/>
            <a:endParaRPr lang="en-US" sz="1400" dirty="0" smtClean="0"/>
          </a:p>
          <a:p>
            <a:pPr eaLnBrk="1" hangingPunct="1"/>
            <a:r>
              <a:rPr lang="en-US" sz="1400" dirty="0" smtClean="0"/>
              <a:t>(</a:t>
            </a:r>
            <a:r>
              <a:rPr lang="en-US" sz="1400" dirty="0" smtClean="0"/>
              <a:t>2A) The Central Government may, in consultation with the Reserve Bank, prescribe––</a:t>
            </a:r>
          </a:p>
          <a:p>
            <a:pPr marL="400050" lvl="1" indent="0" eaLnBrk="1" hangingPunct="1">
              <a:buNone/>
            </a:pPr>
            <a:r>
              <a:rPr lang="en-US" sz="1400" dirty="0" smtClean="0"/>
              <a:t>(a) any class or classes of capital account transactions, not involving debt instruments, which are permissible;</a:t>
            </a:r>
          </a:p>
          <a:p>
            <a:pPr marL="400050" lvl="1" indent="0" eaLnBrk="1" hangingPunct="1">
              <a:buNone/>
            </a:pPr>
            <a:r>
              <a:rPr lang="en-US" sz="1400" dirty="0" smtClean="0"/>
              <a:t>(b) the limit up to which foreign exchange shall be admissible for such transactions; and</a:t>
            </a:r>
          </a:p>
          <a:p>
            <a:pPr marL="400050" lvl="1" indent="0" eaLnBrk="1" hangingPunct="1">
              <a:buNone/>
            </a:pPr>
            <a:r>
              <a:rPr lang="en-US" sz="1400" dirty="0" smtClean="0"/>
              <a:t>(c) any conditions which may be placed on such transactions</a:t>
            </a:r>
            <a:r>
              <a:rPr lang="en-US" sz="1000" dirty="0" smtClean="0"/>
              <a:t>.</a:t>
            </a:r>
          </a:p>
          <a:p>
            <a:pPr eaLnBrk="1" hangingPunct="1"/>
            <a:endParaRPr lang="en-US" sz="1400" dirty="0" smtClean="0"/>
          </a:p>
          <a:p>
            <a:pPr eaLnBrk="1" hangingPunct="1"/>
            <a:r>
              <a:rPr lang="en-US" sz="1400" dirty="0" smtClean="0"/>
              <a:t>(3) Omitted;</a:t>
            </a:r>
          </a:p>
          <a:p>
            <a:pPr eaLnBrk="1" hangingPunct="1"/>
            <a:endParaRPr lang="en-US" sz="1400" dirty="0" smtClean="0"/>
          </a:p>
          <a:p>
            <a:pPr eaLnBrk="1" hangingPunct="1"/>
            <a:r>
              <a:rPr lang="en-US" sz="1400" dirty="0" smtClean="0"/>
              <a:t>(7) For the purposes of this section, the term “debt instruments” shall mean, such instruments as may be determined by the Central Government in consultation with the Reserve Bank.</a:t>
            </a:r>
          </a:p>
          <a:p>
            <a:pPr eaLnBrk="1" hangingPunct="1"/>
            <a:endParaRPr lang="en-US" sz="14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317861804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p:txBody>
          <a:bodyPr/>
          <a:lstStyle/>
          <a:p>
            <a:pPr>
              <a:defRPr/>
            </a:pPr>
            <a:r>
              <a:rPr lang="en-US" smtClean="0"/>
              <a:t>21 April, 2020</a:t>
            </a:r>
            <a:endParaRPr lang="en-US" dirty="0"/>
          </a:p>
        </p:txBody>
      </p:sp>
      <p:sp>
        <p:nvSpPr>
          <p:cNvPr id="19460" name="Slide Number Placeholder 5"/>
          <p:cNvSpPr>
            <a:spLocks noGrp="1"/>
          </p:cNvSpPr>
          <p:nvPr>
            <p:ph type="sldNum" sz="quarter" idx="12"/>
          </p:nvPr>
        </p:nvSpPr>
        <p:spPr/>
        <p:txBody>
          <a:bodyPr/>
          <a:lstStyle/>
          <a:p>
            <a:pPr>
              <a:defRPr/>
            </a:pPr>
            <a:fld id="{55A3EC6A-1B6B-4012-AF1F-775171CEE9BF}" type="slidenum">
              <a:rPr lang="en-US" smtClean="0"/>
              <a:pPr>
                <a:defRPr/>
              </a:pPr>
              <a:t>80</a:t>
            </a:fld>
            <a:endParaRPr lang="en-US" dirty="0"/>
          </a:p>
        </p:txBody>
      </p:sp>
      <p:sp>
        <p:nvSpPr>
          <p:cNvPr id="61445" name="Rectangle 2"/>
          <p:cNvSpPr>
            <a:spLocks noGrp="1" noChangeArrowheads="1"/>
          </p:cNvSpPr>
          <p:nvPr>
            <p:ph type="title"/>
          </p:nvPr>
        </p:nvSpPr>
        <p:spPr>
          <a:xfrm>
            <a:off x="2667001" y="228600"/>
            <a:ext cx="7793039" cy="914400"/>
          </a:xfrm>
        </p:spPr>
        <p:txBody>
          <a:bodyPr/>
          <a:lstStyle/>
          <a:p>
            <a:pPr algn="ctr" eaLnBrk="1" hangingPunct="1"/>
            <a:r>
              <a:rPr lang="en-US" sz="3600" dirty="0"/>
              <a:t>Case study – VI</a:t>
            </a:r>
          </a:p>
        </p:txBody>
      </p:sp>
      <p:sp>
        <p:nvSpPr>
          <p:cNvPr id="61446" name="Rectangle 3"/>
          <p:cNvSpPr>
            <a:spLocks noGrp="1" noChangeArrowheads="1"/>
          </p:cNvSpPr>
          <p:nvPr>
            <p:ph type="body" idx="1"/>
          </p:nvPr>
        </p:nvSpPr>
        <p:spPr>
          <a:xfrm>
            <a:off x="2057400" y="1371600"/>
            <a:ext cx="8421688" cy="4953000"/>
          </a:xfrm>
        </p:spPr>
        <p:txBody>
          <a:bodyPr/>
          <a:lstStyle/>
          <a:p>
            <a:r>
              <a:rPr lang="en-US" sz="2000" b="1" u="sng" dirty="0"/>
              <a:t>Applicability to case study:</a:t>
            </a:r>
            <a:endParaRPr lang="en-US" sz="2000" dirty="0"/>
          </a:p>
          <a:p>
            <a:r>
              <a:rPr lang="en-US" sz="2000" dirty="0"/>
              <a:t>Q. (a)  Whether guarantee can be  issued by ABC ltd.</a:t>
            </a:r>
          </a:p>
          <a:p>
            <a:r>
              <a:rPr lang="en-US" sz="2000" dirty="0"/>
              <a:t>Ans. (a) Since ABC is an India party, guarantee can be extended by it. However in view of the language used in the Notf. about who can provide loan or guarantee, it is advisable to make a small investment by ABC  along with  XYZ in to LMN ,in order to avoid any issue of contravention in future</a:t>
            </a: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p:txBody>
          <a:bodyPr/>
          <a:lstStyle/>
          <a:p>
            <a:pPr>
              <a:defRPr/>
            </a:pPr>
            <a:r>
              <a:rPr lang="en-US" smtClean="0"/>
              <a:t>21 April, 2020</a:t>
            </a:r>
            <a:endParaRPr lang="en-US" dirty="0"/>
          </a:p>
        </p:txBody>
      </p:sp>
      <p:sp>
        <p:nvSpPr>
          <p:cNvPr id="19460" name="Slide Number Placeholder 5"/>
          <p:cNvSpPr>
            <a:spLocks noGrp="1"/>
          </p:cNvSpPr>
          <p:nvPr>
            <p:ph type="sldNum" sz="quarter" idx="12"/>
          </p:nvPr>
        </p:nvSpPr>
        <p:spPr/>
        <p:txBody>
          <a:bodyPr/>
          <a:lstStyle/>
          <a:p>
            <a:pPr>
              <a:defRPr/>
            </a:pPr>
            <a:fld id="{632B0DFC-41F4-496E-B6CB-AAE3B1A11916}" type="slidenum">
              <a:rPr lang="en-US" smtClean="0"/>
              <a:pPr>
                <a:defRPr/>
              </a:pPr>
              <a:t>81</a:t>
            </a:fld>
            <a:endParaRPr lang="en-US" dirty="0"/>
          </a:p>
        </p:txBody>
      </p:sp>
      <p:sp>
        <p:nvSpPr>
          <p:cNvPr id="62469" name="Rectangle 2"/>
          <p:cNvSpPr>
            <a:spLocks noGrp="1" noChangeArrowheads="1"/>
          </p:cNvSpPr>
          <p:nvPr>
            <p:ph type="title"/>
          </p:nvPr>
        </p:nvSpPr>
        <p:spPr>
          <a:xfrm>
            <a:off x="2667001" y="228600"/>
            <a:ext cx="7793039" cy="914400"/>
          </a:xfrm>
        </p:spPr>
        <p:txBody>
          <a:bodyPr/>
          <a:lstStyle/>
          <a:p>
            <a:pPr algn="ctr" eaLnBrk="1" hangingPunct="1"/>
            <a:r>
              <a:rPr lang="en-US" sz="3600" dirty="0"/>
              <a:t>Case study – VI</a:t>
            </a:r>
          </a:p>
        </p:txBody>
      </p:sp>
      <p:sp>
        <p:nvSpPr>
          <p:cNvPr id="62470" name="Rectangle 3"/>
          <p:cNvSpPr>
            <a:spLocks noGrp="1" noChangeArrowheads="1"/>
          </p:cNvSpPr>
          <p:nvPr>
            <p:ph type="body" idx="1"/>
          </p:nvPr>
        </p:nvSpPr>
        <p:spPr>
          <a:xfrm>
            <a:off x="2057400" y="1371600"/>
            <a:ext cx="8421688" cy="4953000"/>
          </a:xfrm>
        </p:spPr>
        <p:txBody>
          <a:bodyPr/>
          <a:lstStyle/>
          <a:p>
            <a:r>
              <a:rPr lang="en-US" sz="1800" b="1" u="sng" dirty="0"/>
              <a:t>Applicability to case study:</a:t>
            </a:r>
            <a:endParaRPr lang="en-US" sz="1800" dirty="0"/>
          </a:p>
          <a:p>
            <a:r>
              <a:rPr lang="en-US" sz="1800" dirty="0"/>
              <a:t>Q. (b)  Whether LMN is a first level step down subsidiary or a second level step down subsidiary for Indian party that intends to issue a corporate guarantee to AAA Bank, India for the purpose of providing the facility for Euro 10mn to LMN?</a:t>
            </a:r>
          </a:p>
          <a:p>
            <a:r>
              <a:rPr lang="en-US" sz="1800" dirty="0"/>
              <a:t>A. (b)  As discussed in detail , LMN has received direct investment from the Indian Party, it shall be regarded as an JV / WOS of such Indian Party and not a step down subsidiary and guarantee can be extended under Regn. 6(2)(i)(c) of FEMA 120 within the limit of 400% of net worth without attracting the provisions &amp; restrictions relating to step down subsidiaries. Further, even If LMN was an 100% subsidiary of XYZIIPL, only in that case </a:t>
            </a:r>
            <a:r>
              <a:rPr lang="en-US" sz="1800" dirty="0" smtClean="0"/>
              <a:t>it would </a:t>
            </a:r>
            <a:r>
              <a:rPr lang="en-US" sz="1800" dirty="0"/>
              <a:t>be considered as 1</a:t>
            </a:r>
            <a:r>
              <a:rPr lang="en-US" sz="1800" baseline="30000" dirty="0"/>
              <a:t>st</a:t>
            </a:r>
            <a:r>
              <a:rPr lang="en-US" sz="1800" dirty="0"/>
              <a:t> level step down subsidiary of the Indian Party and guarantee could be extended by such Indian Party under the automatic route as provided under regulation 6(4)(ii)of Notf. 120. Thus in no case is LMN a second level subsidiary which would have necessitated RBI approval for guarantee by Indian Party.</a:t>
            </a:r>
          </a:p>
          <a:p>
            <a:pPr eaLnBrk="1" hangingPunct="1">
              <a:buFont typeface="Wingdings" pitchFamily="2" charset="2"/>
              <a:buNone/>
            </a:pPr>
            <a:endParaRPr lang="en-US" sz="1800"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2674940" y="214316"/>
            <a:ext cx="7793037" cy="776287"/>
          </a:xfrm>
        </p:spPr>
        <p:txBody>
          <a:bodyPr/>
          <a:lstStyle/>
          <a:p>
            <a:pPr algn="ctr"/>
            <a:r>
              <a:rPr lang="en-US" sz="3200" dirty="0"/>
              <a:t>Case Study – VII -A</a:t>
            </a:r>
          </a:p>
        </p:txBody>
      </p:sp>
      <p:sp>
        <p:nvSpPr>
          <p:cNvPr id="63491" name="Content Placeholder 2"/>
          <p:cNvSpPr>
            <a:spLocks noGrp="1"/>
          </p:cNvSpPr>
          <p:nvPr>
            <p:ph idx="1"/>
          </p:nvPr>
        </p:nvSpPr>
        <p:spPr>
          <a:xfrm>
            <a:off x="2209800" y="1295403"/>
            <a:ext cx="8269288" cy="4837113"/>
          </a:xfrm>
        </p:spPr>
        <p:txBody>
          <a:bodyPr/>
          <a:lstStyle/>
          <a:p>
            <a:r>
              <a:rPr lang="en-US" sz="1800" u="sng" dirty="0"/>
              <a:t>A. ODI- Investment by Individual under Liberalised Remittance Scheme</a:t>
            </a:r>
          </a:p>
          <a:p>
            <a:endParaRPr lang="en-US" sz="1800" dirty="0"/>
          </a:p>
          <a:p>
            <a:r>
              <a:rPr lang="en-US" sz="1800" dirty="0"/>
              <a:t>Mr. A desires to make investment in shares of a foreign company. He seeks guidance on the relevant provisions and routes available to him under </a:t>
            </a:r>
            <a:r>
              <a:rPr lang="en-US" sz="1800" dirty="0" smtClean="0"/>
              <a:t>FEMA as to how the various provisions are distinguished as to the flexibility of the various aspects of the investment.</a:t>
            </a:r>
            <a:r>
              <a:rPr lang="en-US" sz="1800" dirty="0"/>
              <a:t> </a:t>
            </a:r>
          </a:p>
          <a:p>
            <a:endParaRPr lang="en-US" sz="1800" dirty="0"/>
          </a:p>
          <a:p>
            <a:r>
              <a:rPr lang="en-US" sz="1800" dirty="0"/>
              <a:t>Leads:</a:t>
            </a:r>
          </a:p>
          <a:p>
            <a:pPr lvl="1"/>
            <a:r>
              <a:rPr lang="en-US" sz="1800" dirty="0"/>
              <a:t>Liberalised Remittance Scheme (LRS) under A.P.(Dir) Circular No. 64 dt. 04.02.2004</a:t>
            </a:r>
          </a:p>
          <a:p>
            <a:pPr lvl="1"/>
            <a:r>
              <a:rPr lang="en-US" sz="1800" dirty="0"/>
              <a:t>Overseas Direct Investment under Regn. 20A read with Schedule V of FEMA Ntf. 120</a:t>
            </a:r>
          </a:p>
          <a:p>
            <a:endParaRPr lang="en-US" sz="1800" dirty="0"/>
          </a:p>
        </p:txBody>
      </p:sp>
      <p:sp>
        <p:nvSpPr>
          <p:cNvPr id="60420" name="Date Placeholder 3"/>
          <p:cNvSpPr>
            <a:spLocks noGrp="1"/>
          </p:cNvSpPr>
          <p:nvPr>
            <p:ph type="dt" sz="quarter" idx="10"/>
          </p:nvPr>
        </p:nvSpPr>
        <p:spPr/>
        <p:txBody>
          <a:bodyPr/>
          <a:lstStyle/>
          <a:p>
            <a:pPr>
              <a:defRPr/>
            </a:pPr>
            <a:r>
              <a:rPr lang="en-US" smtClean="0"/>
              <a:t>21 April, 2020</a:t>
            </a:r>
            <a:endParaRPr lang="en-US" dirty="0"/>
          </a:p>
        </p:txBody>
      </p:sp>
      <p:sp>
        <p:nvSpPr>
          <p:cNvPr id="60422" name="Slide Number Placeholder 5"/>
          <p:cNvSpPr>
            <a:spLocks noGrp="1"/>
          </p:cNvSpPr>
          <p:nvPr>
            <p:ph type="sldNum" sz="quarter" idx="12"/>
          </p:nvPr>
        </p:nvSpPr>
        <p:spPr/>
        <p:txBody>
          <a:bodyPr/>
          <a:lstStyle/>
          <a:p>
            <a:pPr>
              <a:defRPr/>
            </a:pPr>
            <a:fld id="{3BA56FA4-C03A-412E-98CD-B140AA0A7B72}" type="slidenum">
              <a:rPr lang="en-US" smtClean="0"/>
              <a:pPr>
                <a:defRPr/>
              </a:pPr>
              <a:t>82</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2674940" y="214316"/>
            <a:ext cx="7793037" cy="776287"/>
          </a:xfrm>
        </p:spPr>
        <p:txBody>
          <a:bodyPr/>
          <a:lstStyle/>
          <a:p>
            <a:pPr algn="ctr"/>
            <a:r>
              <a:rPr lang="en-US" sz="3200" dirty="0"/>
              <a:t>Case Study – VII -A</a:t>
            </a:r>
          </a:p>
        </p:txBody>
      </p:sp>
      <p:sp>
        <p:nvSpPr>
          <p:cNvPr id="63491" name="Content Placeholder 2"/>
          <p:cNvSpPr>
            <a:spLocks noGrp="1"/>
          </p:cNvSpPr>
          <p:nvPr>
            <p:ph idx="1"/>
          </p:nvPr>
        </p:nvSpPr>
        <p:spPr>
          <a:xfrm>
            <a:off x="2002301" y="1295400"/>
            <a:ext cx="8476787" cy="5091332"/>
          </a:xfrm>
        </p:spPr>
        <p:txBody>
          <a:bodyPr/>
          <a:lstStyle/>
          <a:p>
            <a:pPr>
              <a:buSzPct val="125000"/>
              <a:buFont typeface="Wingdings" panose="05000000000000000000" pitchFamily="2" charset="2"/>
              <a:buChar char="§"/>
            </a:pPr>
            <a:r>
              <a:rPr lang="en-US" sz="1600" b="1" dirty="0"/>
              <a:t> Overview of legal framework:</a:t>
            </a:r>
          </a:p>
          <a:p>
            <a:r>
              <a:rPr lang="en-US" sz="1600" dirty="0"/>
              <a:t>Under LRS, resident individuals can freely remit up to USD 2,50,000 per Financial Year (April-March) for any permitted current or capital account transaction or a combination of both</a:t>
            </a:r>
          </a:p>
          <a:p>
            <a:r>
              <a:rPr lang="en-US" sz="1600" dirty="0"/>
              <a:t>Permissible capital account transactions by an individual under LRS includes:</a:t>
            </a:r>
          </a:p>
          <a:p>
            <a:pPr lvl="1"/>
            <a:r>
              <a:rPr lang="en-US" sz="1600" dirty="0"/>
              <a:t>making investments abroad - acquisition and holding shares of both listed and unlisted overseas company or debt instruments; acquisition of ESOPs; investment in units of Mutual Funds, Venture Capital Funds, unrated debt securities, promissory notes;</a:t>
            </a:r>
          </a:p>
          <a:p>
            <a:pPr lvl="1"/>
            <a:r>
              <a:rPr lang="en-US" sz="1600" dirty="0"/>
              <a:t>setting up Wholly Owned Subsidiaries and Joint Ventures (with effect from August 05, 2013) outside India for bonafide business subject to the terms &amp; conditions stipulated in Notification No FEMA.263/RB-2013 dated March 5, 2013 which got amended Notification No FEMA 120 relating to Overseas Direct Investments</a:t>
            </a:r>
          </a:p>
          <a:p>
            <a:pPr marL="457200" lvl="1" indent="0">
              <a:buNone/>
            </a:pPr>
            <a:endParaRPr lang="en-US" sz="1600" dirty="0">
              <a:ea typeface="+mn-ea"/>
              <a:cs typeface="+mn-cs"/>
            </a:endParaRPr>
          </a:p>
          <a:p>
            <a:r>
              <a:rPr lang="en-US" sz="1600" dirty="0"/>
              <a:t>Under FEMA 120, "Direct investment outside India" means investment by way of contribution to the capital or subscription to the Memorandum of Association of a foreign entity or by way of purchase of existing shares of a foreign entity either by market purchase or private placement or through stock exchange, </a:t>
            </a:r>
            <a:r>
              <a:rPr lang="en-US" sz="1600" b="1" u="sng" dirty="0"/>
              <a:t>but does not include portfolio investment</a:t>
            </a:r>
            <a:r>
              <a:rPr lang="en-US" sz="1600" b="1" dirty="0"/>
              <a:t> (emphasis applied)</a:t>
            </a:r>
          </a:p>
        </p:txBody>
      </p:sp>
      <p:sp>
        <p:nvSpPr>
          <p:cNvPr id="60420" name="Date Placeholder 3"/>
          <p:cNvSpPr>
            <a:spLocks noGrp="1"/>
          </p:cNvSpPr>
          <p:nvPr>
            <p:ph type="dt" sz="quarter" idx="10"/>
          </p:nvPr>
        </p:nvSpPr>
        <p:spPr/>
        <p:txBody>
          <a:bodyPr/>
          <a:lstStyle/>
          <a:p>
            <a:pPr>
              <a:defRPr/>
            </a:pPr>
            <a:r>
              <a:rPr lang="en-US" smtClean="0"/>
              <a:t>21 April, 2020</a:t>
            </a:r>
            <a:endParaRPr lang="en-US" dirty="0"/>
          </a:p>
        </p:txBody>
      </p:sp>
      <p:sp>
        <p:nvSpPr>
          <p:cNvPr id="60422" name="Slide Number Placeholder 5"/>
          <p:cNvSpPr>
            <a:spLocks noGrp="1"/>
          </p:cNvSpPr>
          <p:nvPr>
            <p:ph type="sldNum" sz="quarter" idx="12"/>
          </p:nvPr>
        </p:nvSpPr>
        <p:spPr/>
        <p:txBody>
          <a:bodyPr/>
          <a:lstStyle/>
          <a:p>
            <a:pPr>
              <a:defRPr/>
            </a:pPr>
            <a:fld id="{3BA56FA4-C03A-412E-98CD-B140AA0A7B72}" type="slidenum">
              <a:rPr lang="en-US" smtClean="0"/>
              <a:pPr>
                <a:defRPr/>
              </a:pPr>
              <a:t>83</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88613076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2674940" y="214316"/>
            <a:ext cx="7793037" cy="776287"/>
          </a:xfrm>
        </p:spPr>
        <p:txBody>
          <a:bodyPr/>
          <a:lstStyle/>
          <a:p>
            <a:pPr algn="ctr"/>
            <a:r>
              <a:rPr lang="en-US" sz="3200" dirty="0"/>
              <a:t>Case Study – VII -A</a:t>
            </a:r>
          </a:p>
        </p:txBody>
      </p:sp>
      <p:sp>
        <p:nvSpPr>
          <p:cNvPr id="63491" name="Content Placeholder 2"/>
          <p:cNvSpPr>
            <a:spLocks noGrp="1"/>
          </p:cNvSpPr>
          <p:nvPr>
            <p:ph idx="1"/>
          </p:nvPr>
        </p:nvSpPr>
        <p:spPr>
          <a:xfrm>
            <a:off x="2002301" y="1295400"/>
            <a:ext cx="8476787" cy="5274212"/>
          </a:xfrm>
        </p:spPr>
        <p:txBody>
          <a:bodyPr/>
          <a:lstStyle/>
          <a:p>
            <a:pPr>
              <a:buSzPct val="125000"/>
              <a:buFont typeface="Wingdings" panose="05000000000000000000" pitchFamily="2" charset="2"/>
              <a:buChar char="§"/>
            </a:pPr>
            <a:r>
              <a:rPr lang="en-US" sz="1500" b="1" dirty="0"/>
              <a:t> Discussions:</a:t>
            </a:r>
          </a:p>
          <a:p>
            <a:r>
              <a:rPr lang="en-US" sz="1500" dirty="0"/>
              <a:t>From the definition of Direct investment outside India, it is evident that investment in the nature of portfolio investment does not fall under the same and hence is outside the purview of provisions specified in Ntf. FEMA 120</a:t>
            </a:r>
          </a:p>
          <a:p>
            <a:endParaRPr lang="en-US" sz="1500" dirty="0"/>
          </a:p>
          <a:p>
            <a:r>
              <a:rPr lang="en-US" sz="1500" dirty="0"/>
              <a:t>The term ‘portfolio investments’ is not defined in FEMA or in any of its regulations. The Advance Law Lexicon defines the term ‘portfolio investment’ as “the purchase of foreign financial asset with the purpose of deriving returns from the security without intervening in the management of the foreign operations”. </a:t>
            </a:r>
          </a:p>
          <a:p>
            <a:endParaRPr lang="en-US" sz="1500" dirty="0"/>
          </a:p>
          <a:p>
            <a:r>
              <a:rPr lang="en-US" sz="1500" dirty="0"/>
              <a:t>Hence, in common parlance, portfolio investments may be considered as “hands-off” investments which are made only with the intention to earn returns and do not include  control/ participation in decision making of an offshore entity by the resident individual. </a:t>
            </a:r>
          </a:p>
          <a:p>
            <a:endParaRPr lang="en-US" sz="1500" dirty="0"/>
          </a:p>
          <a:p>
            <a:r>
              <a:rPr lang="en-US" sz="1500" dirty="0"/>
              <a:t>Therefore, the route available to Mr. A depends on whether his investment in foreign company is for undertaking business with participation / control in decision making by him or is “hands-off” i.e. in nature of portfolio investment.</a:t>
            </a:r>
          </a:p>
          <a:p>
            <a:endParaRPr lang="en-US" sz="1500" dirty="0"/>
          </a:p>
          <a:p>
            <a:r>
              <a:rPr lang="en-US" sz="1500" dirty="0"/>
              <a:t>Issue arises as to whether investment in unlisted securities can be considered as portfolio investment if it does not involve management participation or control because,  as per common parlance, only listed investments are generally considered as portfolio investments</a:t>
            </a:r>
          </a:p>
        </p:txBody>
      </p:sp>
      <p:sp>
        <p:nvSpPr>
          <p:cNvPr id="60420" name="Date Placeholder 3"/>
          <p:cNvSpPr>
            <a:spLocks noGrp="1"/>
          </p:cNvSpPr>
          <p:nvPr>
            <p:ph type="dt" sz="quarter" idx="10"/>
          </p:nvPr>
        </p:nvSpPr>
        <p:spPr>
          <a:xfrm>
            <a:off x="2573508" y="6367830"/>
            <a:ext cx="1905000" cy="457200"/>
          </a:xfrm>
        </p:spPr>
        <p:txBody>
          <a:bodyPr/>
          <a:lstStyle/>
          <a:p>
            <a:pPr>
              <a:defRPr/>
            </a:pPr>
            <a:r>
              <a:rPr lang="en-US" smtClean="0"/>
              <a:t>21 April, 2020</a:t>
            </a:r>
            <a:endParaRPr lang="en-US" dirty="0"/>
          </a:p>
        </p:txBody>
      </p:sp>
      <p:sp>
        <p:nvSpPr>
          <p:cNvPr id="60422" name="Slide Number Placeholder 5"/>
          <p:cNvSpPr>
            <a:spLocks noGrp="1"/>
          </p:cNvSpPr>
          <p:nvPr>
            <p:ph type="sldNum" sz="quarter" idx="12"/>
          </p:nvPr>
        </p:nvSpPr>
        <p:spPr>
          <a:xfrm>
            <a:off x="8763000" y="6341012"/>
            <a:ext cx="1905000" cy="457200"/>
          </a:xfrm>
        </p:spPr>
        <p:txBody>
          <a:bodyPr/>
          <a:lstStyle/>
          <a:p>
            <a:pPr>
              <a:defRPr/>
            </a:pPr>
            <a:fld id="{3BA56FA4-C03A-412E-98CD-B140AA0A7B72}" type="slidenum">
              <a:rPr lang="en-US" smtClean="0"/>
              <a:pPr>
                <a:defRPr/>
              </a:pPr>
              <a:t>84</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38820045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2674940" y="214316"/>
            <a:ext cx="7793037" cy="776287"/>
          </a:xfrm>
        </p:spPr>
        <p:txBody>
          <a:bodyPr/>
          <a:lstStyle/>
          <a:p>
            <a:pPr algn="ctr"/>
            <a:r>
              <a:rPr lang="en-US" sz="3200" dirty="0"/>
              <a:t>Case Study – VII -A</a:t>
            </a:r>
          </a:p>
        </p:txBody>
      </p:sp>
      <p:sp>
        <p:nvSpPr>
          <p:cNvPr id="63491" name="Content Placeholder 2"/>
          <p:cNvSpPr>
            <a:spLocks noGrp="1"/>
          </p:cNvSpPr>
          <p:nvPr>
            <p:ph idx="1"/>
          </p:nvPr>
        </p:nvSpPr>
        <p:spPr>
          <a:xfrm>
            <a:off x="2002301" y="1295400"/>
            <a:ext cx="8476787" cy="5274212"/>
          </a:xfrm>
        </p:spPr>
        <p:txBody>
          <a:bodyPr/>
          <a:lstStyle/>
          <a:p>
            <a:pPr>
              <a:buSzPct val="125000"/>
              <a:buFont typeface="Wingdings" panose="05000000000000000000" pitchFamily="2" charset="2"/>
              <a:buChar char="§"/>
            </a:pPr>
            <a:r>
              <a:rPr lang="en-US" sz="1500" b="1" dirty="0"/>
              <a:t> Discussions:</a:t>
            </a:r>
          </a:p>
          <a:p>
            <a:r>
              <a:rPr lang="en-US" sz="1500" dirty="0"/>
              <a:t>The maximum amount of investment in foreign shares by resident individual is limited to the LRS limit of US$ 250,000 whether through LRS or through ODI route</a:t>
            </a:r>
          </a:p>
          <a:p>
            <a:endParaRPr lang="en-US" sz="1500" dirty="0"/>
          </a:p>
          <a:p>
            <a:r>
              <a:rPr lang="en-US" sz="1500" dirty="0"/>
              <a:t>If Mr. A’s case falls under ODI route, it is subject to conditions specified in Schedule V of FEMA Ntf. 120. The following conditions are more restrictive in case of ODI by individual compared to ODI by a company / registered partnership firm / LLP:</a:t>
            </a:r>
          </a:p>
          <a:p>
            <a:pPr lvl="1"/>
            <a:r>
              <a:rPr lang="en-US" sz="1500" dirty="0"/>
              <a:t>The JV or WOS, to be acquired / set up by a resident individual under Schedule V, shall be </a:t>
            </a:r>
            <a:r>
              <a:rPr lang="en-US" sz="1500" u="sng" dirty="0"/>
              <a:t>an operating entity only and no step down subsidiary is allowed </a:t>
            </a:r>
            <a:r>
              <a:rPr lang="en-US" sz="1500" dirty="0"/>
              <a:t>to be acquired or set up by the JV or WOS</a:t>
            </a:r>
          </a:p>
          <a:p>
            <a:pPr lvl="1"/>
            <a:r>
              <a:rPr lang="en-US" sz="1500" dirty="0"/>
              <a:t>The financial commitment by a resident individual to / on behalf of the JV or WOS, other than the overseas direct investments as defined under Regulation 2(e) read with Regulation 20A of this Notification, is prohibited. As per said definition, investment is permissible only by way of contribution to the capital or subscription to the Memorandum of Association of a foreign entity or by way of purchase of existing shares of a foreign entity; hence it </a:t>
            </a:r>
            <a:r>
              <a:rPr lang="en-US" sz="1500" u="sng" dirty="0"/>
              <a:t>may not be possible for Mr. A to grant loan to or issue guarantee </a:t>
            </a:r>
            <a:r>
              <a:rPr lang="en-US" sz="1500" dirty="0"/>
              <a:t>on behalf of his JV / WOS abroad</a:t>
            </a:r>
          </a:p>
          <a:p>
            <a:pPr lvl="1"/>
            <a:endParaRPr lang="en-US" sz="1500" dirty="0"/>
          </a:p>
          <a:p>
            <a:pPr lvl="1"/>
            <a:r>
              <a:rPr lang="en-US" sz="1500" dirty="0"/>
              <a:t>In case an individual invests in JV / WOS along with Indian company as part of Indian Party, issue arises whether the above mentioned restrictive provisions relating to step down subsidiaries, loans &amp; guarantees would apply to such ODI. </a:t>
            </a:r>
          </a:p>
        </p:txBody>
      </p:sp>
      <p:sp>
        <p:nvSpPr>
          <p:cNvPr id="60420" name="Date Placeholder 3"/>
          <p:cNvSpPr>
            <a:spLocks noGrp="1"/>
          </p:cNvSpPr>
          <p:nvPr>
            <p:ph type="dt" sz="quarter" idx="10"/>
          </p:nvPr>
        </p:nvSpPr>
        <p:spPr>
          <a:xfrm>
            <a:off x="2573508" y="6367830"/>
            <a:ext cx="1905000" cy="457200"/>
          </a:xfrm>
        </p:spPr>
        <p:txBody>
          <a:bodyPr/>
          <a:lstStyle/>
          <a:p>
            <a:pPr>
              <a:defRPr/>
            </a:pPr>
            <a:r>
              <a:rPr lang="en-US" smtClean="0"/>
              <a:t>21 April, 2020</a:t>
            </a:r>
            <a:endParaRPr lang="en-US" dirty="0"/>
          </a:p>
        </p:txBody>
      </p:sp>
      <p:sp>
        <p:nvSpPr>
          <p:cNvPr id="60422" name="Slide Number Placeholder 5"/>
          <p:cNvSpPr>
            <a:spLocks noGrp="1"/>
          </p:cNvSpPr>
          <p:nvPr>
            <p:ph type="sldNum" sz="quarter" idx="12"/>
          </p:nvPr>
        </p:nvSpPr>
        <p:spPr>
          <a:xfrm>
            <a:off x="8763000" y="6341012"/>
            <a:ext cx="1905000" cy="457200"/>
          </a:xfrm>
        </p:spPr>
        <p:txBody>
          <a:bodyPr/>
          <a:lstStyle/>
          <a:p>
            <a:pPr>
              <a:defRPr/>
            </a:pPr>
            <a:fld id="{3BA56FA4-C03A-412E-98CD-B140AA0A7B72}" type="slidenum">
              <a:rPr lang="en-US" smtClean="0"/>
              <a:pPr>
                <a:defRPr/>
              </a:pPr>
              <a:t>85</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287699768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2674940" y="214316"/>
            <a:ext cx="7793037" cy="776287"/>
          </a:xfrm>
        </p:spPr>
        <p:txBody>
          <a:bodyPr/>
          <a:lstStyle/>
          <a:p>
            <a:r>
              <a:rPr lang="en-US" sz="3200" dirty="0"/>
              <a:t>ODI under LRS: Case Study </a:t>
            </a:r>
            <a:r>
              <a:rPr lang="en-US" sz="3200" dirty="0" smtClean="0"/>
              <a:t>– VII -A</a:t>
            </a:r>
            <a:endParaRPr lang="en-US" sz="3200" dirty="0"/>
          </a:p>
        </p:txBody>
      </p:sp>
      <p:sp>
        <p:nvSpPr>
          <p:cNvPr id="63491" name="Content Placeholder 2"/>
          <p:cNvSpPr>
            <a:spLocks noGrp="1"/>
          </p:cNvSpPr>
          <p:nvPr>
            <p:ph idx="1"/>
          </p:nvPr>
        </p:nvSpPr>
        <p:spPr>
          <a:xfrm>
            <a:off x="2002301" y="1295400"/>
            <a:ext cx="8476787" cy="5274212"/>
          </a:xfrm>
        </p:spPr>
        <p:txBody>
          <a:bodyPr/>
          <a:lstStyle/>
          <a:p>
            <a:pPr>
              <a:buSzPct val="125000"/>
              <a:buFont typeface="Wingdings" panose="05000000000000000000" pitchFamily="2" charset="2"/>
              <a:buChar char="§"/>
            </a:pPr>
            <a:r>
              <a:rPr lang="en-US" sz="2000" b="1" dirty="0"/>
              <a:t>  Kindly examine the following issues:</a:t>
            </a:r>
          </a:p>
          <a:p>
            <a:pPr>
              <a:buSzPct val="125000"/>
              <a:buFont typeface="Wingdings" panose="05000000000000000000" pitchFamily="2" charset="2"/>
              <a:buChar char="§"/>
            </a:pPr>
            <a:endParaRPr lang="en-US" sz="2000" b="1" dirty="0"/>
          </a:p>
          <a:p>
            <a:r>
              <a:rPr lang="en-US" sz="2000" dirty="0"/>
              <a:t>Is it possible to make payment for incorporation of foreign company to service provider before the incorporation? </a:t>
            </a:r>
          </a:p>
          <a:p>
            <a:endParaRPr lang="en-US" sz="2000" dirty="0"/>
          </a:p>
          <a:p>
            <a:r>
              <a:rPr lang="en-US" sz="2000" dirty="0"/>
              <a:t>Is purchase of minimum shares from a company agent treated a purchase of shares of an existing company?</a:t>
            </a:r>
          </a:p>
          <a:p>
            <a:endParaRPr lang="en-US" sz="2000" dirty="0"/>
          </a:p>
          <a:p>
            <a:r>
              <a:rPr lang="en-US" sz="2000" dirty="0"/>
              <a:t>Portfolio Investment is permitted under LRS?</a:t>
            </a:r>
          </a:p>
          <a:p>
            <a:endParaRPr lang="en-US" sz="2000" dirty="0"/>
          </a:p>
          <a:p>
            <a:r>
              <a:rPr lang="en-US" sz="2000" dirty="0"/>
              <a:t>Such a combination of Individual with company is in order</a:t>
            </a:r>
          </a:p>
          <a:p>
            <a:pPr marL="0" indent="0">
              <a:buNone/>
            </a:pPr>
            <a:endParaRPr lang="en-US" sz="2000" dirty="0"/>
          </a:p>
          <a:p>
            <a:endParaRPr lang="en-US" sz="2000" dirty="0"/>
          </a:p>
        </p:txBody>
      </p:sp>
      <p:sp>
        <p:nvSpPr>
          <p:cNvPr id="60420" name="Date Placeholder 3"/>
          <p:cNvSpPr>
            <a:spLocks noGrp="1"/>
          </p:cNvSpPr>
          <p:nvPr>
            <p:ph type="dt" sz="quarter" idx="10"/>
          </p:nvPr>
        </p:nvSpPr>
        <p:spPr>
          <a:xfrm>
            <a:off x="2010240" y="6183850"/>
            <a:ext cx="1905000" cy="457200"/>
          </a:xfrm>
        </p:spPr>
        <p:txBody>
          <a:bodyPr/>
          <a:lstStyle/>
          <a:p>
            <a:pPr>
              <a:defRPr/>
            </a:pPr>
            <a:r>
              <a:rPr lang="en-US" smtClean="0"/>
              <a:t>21 April, 2020</a:t>
            </a:r>
            <a:endParaRPr lang="en-US" dirty="0"/>
          </a:p>
        </p:txBody>
      </p:sp>
      <p:sp>
        <p:nvSpPr>
          <p:cNvPr id="60422" name="Slide Number Placeholder 5"/>
          <p:cNvSpPr>
            <a:spLocks noGrp="1"/>
          </p:cNvSpPr>
          <p:nvPr>
            <p:ph type="sldNum" sz="quarter" idx="12"/>
          </p:nvPr>
        </p:nvSpPr>
        <p:spPr>
          <a:xfrm>
            <a:off x="8763000" y="6341012"/>
            <a:ext cx="1905000" cy="457200"/>
          </a:xfrm>
        </p:spPr>
        <p:txBody>
          <a:bodyPr/>
          <a:lstStyle/>
          <a:p>
            <a:pPr>
              <a:defRPr/>
            </a:pPr>
            <a:fld id="{3BA56FA4-C03A-412E-98CD-B140AA0A7B72}" type="slidenum">
              <a:rPr lang="en-US" smtClean="0"/>
              <a:pPr>
                <a:defRPr/>
              </a:pPr>
              <a:t>86</a:t>
            </a:fld>
            <a:endParaRPr lang="en-US" dirty="0"/>
          </a:p>
        </p:txBody>
      </p:sp>
      <p:sp>
        <p:nvSpPr>
          <p:cNvPr id="3" name="Footer Placeholder 2"/>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108276911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2674940" y="214316"/>
            <a:ext cx="7793037" cy="776287"/>
          </a:xfrm>
        </p:spPr>
        <p:txBody>
          <a:bodyPr/>
          <a:lstStyle/>
          <a:p>
            <a:pPr algn="ctr"/>
            <a:r>
              <a:rPr lang="en-US" sz="3200" dirty="0"/>
              <a:t>Case Study – VII -B</a:t>
            </a:r>
          </a:p>
        </p:txBody>
      </p:sp>
      <p:sp>
        <p:nvSpPr>
          <p:cNvPr id="63491" name="Content Placeholder 2"/>
          <p:cNvSpPr>
            <a:spLocks noGrp="1"/>
          </p:cNvSpPr>
          <p:nvPr>
            <p:ph idx="1"/>
          </p:nvPr>
        </p:nvSpPr>
        <p:spPr>
          <a:xfrm>
            <a:off x="2209800" y="1295403"/>
            <a:ext cx="8269288" cy="4837113"/>
          </a:xfrm>
        </p:spPr>
        <p:txBody>
          <a:bodyPr/>
          <a:lstStyle/>
          <a:p>
            <a:r>
              <a:rPr lang="en-US" sz="1800" b="1" u="sng" dirty="0"/>
              <a:t>ODI- Recognition of investment in Overseas subsidiary – FEMA 120</a:t>
            </a:r>
          </a:p>
          <a:p>
            <a:r>
              <a:rPr lang="en-US" sz="1800" b="1" dirty="0"/>
              <a:t> A)</a:t>
            </a:r>
            <a:r>
              <a:rPr lang="en-US" sz="1800" dirty="0"/>
              <a:t>ABC is a company incorporated under Indian Companies Act.</a:t>
            </a:r>
          </a:p>
          <a:p>
            <a:pPr lvl="1"/>
            <a:r>
              <a:rPr lang="en-US" sz="1800" dirty="0"/>
              <a:t>XYZ is a company incorporated in Singapore on 1st October 2011.</a:t>
            </a:r>
          </a:p>
          <a:p>
            <a:pPr lvl="1"/>
            <a:r>
              <a:rPr lang="en-US" sz="1800" dirty="0"/>
              <a:t>Upon incorporation 1 share of S$ 1, representing 100% capital of the company was allotted to a resident of Singapore.</a:t>
            </a:r>
          </a:p>
          <a:p>
            <a:pPr lvl="1"/>
            <a:r>
              <a:rPr lang="en-US" sz="1800" dirty="0"/>
              <a:t>The shares was transferred by resident shareholder to ABC Ltd. on 25th October 2011 but yet no remittance has been made to resident shareholder towards the purchase consideration.</a:t>
            </a:r>
          </a:p>
          <a:p>
            <a:pPr>
              <a:buFont typeface="Wingdings" pitchFamily="2" charset="2"/>
              <a:buNone/>
            </a:pPr>
            <a:r>
              <a:rPr lang="en-US" sz="1800" b="1" dirty="0"/>
              <a:t>      Questions for consideration</a:t>
            </a:r>
            <a:endParaRPr lang="en-US" sz="1800" dirty="0"/>
          </a:p>
          <a:p>
            <a:r>
              <a:rPr lang="en-US" sz="1800" dirty="0"/>
              <a:t> The queriest seeks clarification on recognition of investment in it's Books of Accounts, made outside India by way of purchase, pending the payment of consideration to the seller and compliance with the Foreign Exchange Management Act (FEMA)</a:t>
            </a:r>
          </a:p>
          <a:p>
            <a:pPr lvl="1"/>
            <a:endParaRPr lang="en-US" sz="1800" dirty="0"/>
          </a:p>
          <a:p>
            <a:endParaRPr lang="en-US" sz="1800" dirty="0"/>
          </a:p>
        </p:txBody>
      </p:sp>
      <p:sp>
        <p:nvSpPr>
          <p:cNvPr id="60420" name="Date Placeholder 3"/>
          <p:cNvSpPr>
            <a:spLocks noGrp="1"/>
          </p:cNvSpPr>
          <p:nvPr>
            <p:ph type="dt" sz="quarter" idx="10"/>
          </p:nvPr>
        </p:nvSpPr>
        <p:spPr/>
        <p:txBody>
          <a:bodyPr/>
          <a:lstStyle/>
          <a:p>
            <a:pPr>
              <a:defRPr/>
            </a:pPr>
            <a:r>
              <a:rPr lang="en-US" smtClean="0"/>
              <a:t>21 April, 2020</a:t>
            </a:r>
            <a:endParaRPr lang="en-US" dirty="0"/>
          </a:p>
        </p:txBody>
      </p:sp>
      <p:sp>
        <p:nvSpPr>
          <p:cNvPr id="60422" name="Slide Number Placeholder 5"/>
          <p:cNvSpPr>
            <a:spLocks noGrp="1"/>
          </p:cNvSpPr>
          <p:nvPr>
            <p:ph type="sldNum" sz="quarter" idx="12"/>
          </p:nvPr>
        </p:nvSpPr>
        <p:spPr/>
        <p:txBody>
          <a:bodyPr/>
          <a:lstStyle/>
          <a:p>
            <a:pPr>
              <a:defRPr/>
            </a:pPr>
            <a:fld id="{3BA56FA4-C03A-412E-98CD-B140AA0A7B72}" type="slidenum">
              <a:rPr lang="en-US" smtClean="0"/>
              <a:pPr>
                <a:defRPr/>
              </a:pPr>
              <a:t>87</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63077240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2674940" y="214316"/>
            <a:ext cx="7793037" cy="852487"/>
          </a:xfrm>
        </p:spPr>
        <p:txBody>
          <a:bodyPr/>
          <a:lstStyle/>
          <a:p>
            <a:pPr algn="ctr"/>
            <a:r>
              <a:rPr lang="en-US" sz="3200" dirty="0"/>
              <a:t>Case study – VII – B</a:t>
            </a:r>
          </a:p>
        </p:txBody>
      </p:sp>
      <p:sp>
        <p:nvSpPr>
          <p:cNvPr id="64515" name="Content Placeholder 2"/>
          <p:cNvSpPr>
            <a:spLocks noGrp="1"/>
          </p:cNvSpPr>
          <p:nvPr>
            <p:ph idx="1"/>
          </p:nvPr>
        </p:nvSpPr>
        <p:spPr>
          <a:xfrm>
            <a:off x="2209800" y="1295403"/>
            <a:ext cx="8269288" cy="4837113"/>
          </a:xfrm>
        </p:spPr>
        <p:txBody>
          <a:bodyPr/>
          <a:lstStyle/>
          <a:p>
            <a:r>
              <a:rPr lang="en-US" sz="1600" b="1" u="sng" dirty="0"/>
              <a:t>B.FEMA 120 - ODI- Recognition of investment in Overseas subsidiary</a:t>
            </a:r>
            <a:endParaRPr lang="en-US" sz="1600" b="1" dirty="0"/>
          </a:p>
          <a:p>
            <a:r>
              <a:rPr lang="en-US" sz="1600" b="1" dirty="0"/>
              <a:t> </a:t>
            </a:r>
            <a:r>
              <a:rPr lang="en-US" sz="1600" dirty="0"/>
              <a:t>Investment in the securities of a company outside India is governed by Notification No. FEMA 120/2004-RB dt. 07/07/2004</a:t>
            </a:r>
          </a:p>
          <a:p>
            <a:pPr lvl="1"/>
            <a:r>
              <a:rPr lang="en-US" sz="1600" dirty="0"/>
              <a:t>According to sub regulation (vi) of Regulation 6, Indian Party may invest outside India on filing of form ODI and related documents</a:t>
            </a:r>
          </a:p>
          <a:p>
            <a:pPr lvl="1"/>
            <a:r>
              <a:rPr lang="en-US" sz="1600" dirty="0"/>
              <a:t>There is no obligation under FEMA to record the transaction of investment outside India unless there is remittance from India or any contractual obligation undertaken by the queriest.</a:t>
            </a:r>
          </a:p>
          <a:p>
            <a:pPr>
              <a:buFont typeface="Wingdings" pitchFamily="2" charset="2"/>
              <a:buNone/>
            </a:pPr>
            <a:r>
              <a:rPr lang="en-US" sz="1600" b="1" dirty="0"/>
              <a:t>      </a:t>
            </a:r>
            <a:r>
              <a:rPr lang="en-US" sz="1600" b="1" u="sng" dirty="0"/>
              <a:t>Applicability to case study</a:t>
            </a:r>
            <a:endParaRPr lang="en-US" sz="1600" dirty="0"/>
          </a:p>
          <a:p>
            <a:r>
              <a:rPr lang="en-US" sz="1600" dirty="0"/>
              <a:t>Under the provisions of FEMA there is no obligation on ABC to record the investment in XYZ in its books until the remittance is made to shareholder resident in Singapore or unless there is any commitment made by way of any resolution or other wise as per the normal corporate governance norms of the Indian Company. However considering various new requirements in the form ODI. It will be advisable to file form ODI and recognize the liability of S$ 1 created by the Indian Party</a:t>
            </a:r>
          </a:p>
          <a:p>
            <a:endParaRPr lang="en-US" sz="1600" dirty="0"/>
          </a:p>
        </p:txBody>
      </p:sp>
      <p:sp>
        <p:nvSpPr>
          <p:cNvPr id="61444" name="Date Placeholder 3"/>
          <p:cNvSpPr>
            <a:spLocks noGrp="1"/>
          </p:cNvSpPr>
          <p:nvPr>
            <p:ph type="dt" sz="quarter" idx="10"/>
          </p:nvPr>
        </p:nvSpPr>
        <p:spPr/>
        <p:txBody>
          <a:bodyPr/>
          <a:lstStyle/>
          <a:p>
            <a:pPr>
              <a:defRPr/>
            </a:pPr>
            <a:r>
              <a:rPr lang="en-US" smtClean="0"/>
              <a:t>21 April, 2020</a:t>
            </a:r>
            <a:endParaRPr lang="en-US" dirty="0"/>
          </a:p>
        </p:txBody>
      </p:sp>
      <p:sp>
        <p:nvSpPr>
          <p:cNvPr id="61446" name="Slide Number Placeholder 5"/>
          <p:cNvSpPr>
            <a:spLocks noGrp="1"/>
          </p:cNvSpPr>
          <p:nvPr>
            <p:ph type="sldNum" sz="quarter" idx="12"/>
          </p:nvPr>
        </p:nvSpPr>
        <p:spPr/>
        <p:txBody>
          <a:bodyPr/>
          <a:lstStyle/>
          <a:p>
            <a:pPr>
              <a:defRPr/>
            </a:pPr>
            <a:fld id="{743BD651-90EA-475F-9399-89B1FDF48BB4}" type="slidenum">
              <a:rPr lang="en-US" smtClean="0"/>
              <a:pPr>
                <a:defRPr/>
              </a:pPr>
              <a:t>88</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2674940" y="214316"/>
            <a:ext cx="7793037" cy="776287"/>
          </a:xfrm>
        </p:spPr>
        <p:txBody>
          <a:bodyPr/>
          <a:lstStyle/>
          <a:p>
            <a:pPr algn="ctr"/>
            <a:r>
              <a:rPr lang="en-US" sz="3200" dirty="0"/>
              <a:t>Case Study – VII -C</a:t>
            </a:r>
          </a:p>
        </p:txBody>
      </p:sp>
      <p:sp>
        <p:nvSpPr>
          <p:cNvPr id="65539" name="Content Placeholder 2"/>
          <p:cNvSpPr>
            <a:spLocks noGrp="1"/>
          </p:cNvSpPr>
          <p:nvPr>
            <p:ph idx="1"/>
          </p:nvPr>
        </p:nvSpPr>
        <p:spPr>
          <a:xfrm>
            <a:off x="2209800" y="1295403"/>
            <a:ext cx="8269288" cy="4837113"/>
          </a:xfrm>
        </p:spPr>
        <p:txBody>
          <a:bodyPr/>
          <a:lstStyle/>
          <a:p>
            <a:r>
              <a:rPr lang="en-US" sz="1800" dirty="0"/>
              <a:t>C)A ltd. has Overseas Venture engaged into marketing of the products of A Ltd. in the overseas territory. Number of payments are made by A Ltd. on behalf of Overseas Venture in India and outside India. These are in the nature of facility management, travelling, payments made on behalf of overseas venture to its supplier/s, etc.</a:t>
            </a:r>
          </a:p>
          <a:p>
            <a:pPr>
              <a:buFont typeface="Wingdings" pitchFamily="2" charset="2"/>
              <a:buNone/>
            </a:pPr>
            <a:r>
              <a:rPr lang="en-US" sz="1800" dirty="0"/>
              <a:t>     </a:t>
            </a:r>
          </a:p>
          <a:p>
            <a:pPr>
              <a:buFont typeface="Wingdings" pitchFamily="2" charset="2"/>
              <a:buNone/>
            </a:pPr>
            <a:r>
              <a:rPr lang="en-US" sz="1800" dirty="0"/>
              <a:t>     A ltd. has approached participants at </a:t>
            </a:r>
            <a:r>
              <a:rPr lang="en-US" sz="1800" dirty="0" smtClean="0"/>
              <a:t>BCA </a:t>
            </a:r>
            <a:r>
              <a:rPr lang="en-US" sz="1800" dirty="0"/>
              <a:t>conference to advise them on the nature of transaction and its validity under FEMA.</a:t>
            </a:r>
          </a:p>
          <a:p>
            <a:r>
              <a:rPr lang="en-US" sz="1800" dirty="0"/>
              <a:t>A. Is it a loan transaction from A ltd. to Overseas Venture ?</a:t>
            </a:r>
          </a:p>
          <a:p>
            <a:r>
              <a:rPr lang="en-US" sz="1800" dirty="0"/>
              <a:t>B. Is it a temporary advance?</a:t>
            </a:r>
          </a:p>
          <a:p>
            <a:r>
              <a:rPr lang="en-US" sz="1800" dirty="0"/>
              <a:t>C.Is it Capital account or Current account transaction?</a:t>
            </a:r>
          </a:p>
          <a:p>
            <a:r>
              <a:rPr lang="en-US" sz="1800" dirty="0"/>
              <a:t>Kindly discuss</a:t>
            </a:r>
          </a:p>
          <a:p>
            <a:pPr lvl="1">
              <a:buFont typeface="Wingdings" pitchFamily="2" charset="2"/>
              <a:buNone/>
            </a:pPr>
            <a:endParaRPr lang="en-US" sz="1800" dirty="0"/>
          </a:p>
          <a:p>
            <a:endParaRPr lang="en-US" sz="1800" dirty="0"/>
          </a:p>
        </p:txBody>
      </p:sp>
      <p:sp>
        <p:nvSpPr>
          <p:cNvPr id="60420" name="Date Placeholder 3"/>
          <p:cNvSpPr>
            <a:spLocks noGrp="1"/>
          </p:cNvSpPr>
          <p:nvPr>
            <p:ph type="dt" sz="quarter" idx="10"/>
          </p:nvPr>
        </p:nvSpPr>
        <p:spPr/>
        <p:txBody>
          <a:bodyPr/>
          <a:lstStyle/>
          <a:p>
            <a:pPr>
              <a:defRPr/>
            </a:pPr>
            <a:r>
              <a:rPr lang="en-US" smtClean="0"/>
              <a:t>21 April, 2020</a:t>
            </a:r>
            <a:endParaRPr lang="en-US" dirty="0"/>
          </a:p>
        </p:txBody>
      </p:sp>
      <p:sp>
        <p:nvSpPr>
          <p:cNvPr id="60422" name="Slide Number Placeholder 5"/>
          <p:cNvSpPr>
            <a:spLocks noGrp="1"/>
          </p:cNvSpPr>
          <p:nvPr>
            <p:ph type="sldNum" sz="quarter" idx="12"/>
          </p:nvPr>
        </p:nvSpPr>
        <p:spPr/>
        <p:txBody>
          <a:bodyPr/>
          <a:lstStyle/>
          <a:p>
            <a:pPr>
              <a:defRPr/>
            </a:pPr>
            <a:fld id="{D46D833A-E1B2-49DD-8600-3F4BE2349FDF}" type="slidenum">
              <a:rPr lang="en-US" smtClean="0"/>
              <a:pPr>
                <a:defRPr/>
              </a:pPr>
              <a:t>89</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fontAlgn="base">
              <a:spcBef>
                <a:spcPct val="0"/>
              </a:spcBef>
              <a:spcAft>
                <a:spcPct val="0"/>
              </a:spcAft>
              <a:defRPr/>
            </a:pPr>
            <a:r>
              <a:rPr lang="en-US" smtClean="0">
                <a:solidFill>
                  <a:srgbClr val="000000"/>
                </a:solidFill>
                <a:latin typeface="Tahoma" pitchFamily="34" charset="0"/>
              </a:rPr>
              <a:t>21 April, 2020</a:t>
            </a:r>
            <a:endParaRPr lang="en-US" dirty="0">
              <a:solidFill>
                <a:srgbClr val="000000"/>
              </a:solidFill>
              <a:latin typeface="Tahoma" pitchFamily="34" charset="0"/>
            </a:endParaRPr>
          </a:p>
        </p:txBody>
      </p:sp>
      <p:sp>
        <p:nvSpPr>
          <p:cNvPr id="8196" name="Slide Number Placeholder 5"/>
          <p:cNvSpPr>
            <a:spLocks noGrp="1"/>
          </p:cNvSpPr>
          <p:nvPr>
            <p:ph type="sldNum" sz="quarter" idx="12"/>
          </p:nvPr>
        </p:nvSpPr>
        <p:spPr/>
        <p:txBody>
          <a:bodyPr/>
          <a:lstStyle/>
          <a:p>
            <a:pPr fontAlgn="base">
              <a:spcBef>
                <a:spcPct val="0"/>
              </a:spcBef>
              <a:spcAft>
                <a:spcPct val="0"/>
              </a:spcAft>
              <a:defRPr/>
            </a:pPr>
            <a:fld id="{A99C179A-76A7-4B77-950C-279ADB174F97}" type="slidenum">
              <a:rPr lang="en-US">
                <a:solidFill>
                  <a:srgbClr val="000000"/>
                </a:solidFill>
                <a:latin typeface="Tahoma" pitchFamily="34" charset="0"/>
              </a:rPr>
              <a:pPr fontAlgn="base">
                <a:spcBef>
                  <a:spcPct val="0"/>
                </a:spcBef>
                <a:spcAft>
                  <a:spcPct val="0"/>
                </a:spcAft>
                <a:defRPr/>
              </a:pPr>
              <a:t>9</a:t>
            </a:fld>
            <a:endParaRPr lang="en-US" dirty="0">
              <a:solidFill>
                <a:srgbClr val="000000"/>
              </a:solidFill>
              <a:latin typeface="Tahoma" pitchFamily="34" charset="0"/>
            </a:endParaRPr>
          </a:p>
        </p:txBody>
      </p:sp>
      <p:sp>
        <p:nvSpPr>
          <p:cNvPr id="8197" name="Rectangle 4"/>
          <p:cNvSpPr>
            <a:spLocks noGrp="1" noChangeArrowheads="1"/>
          </p:cNvSpPr>
          <p:nvPr>
            <p:ph type="title"/>
          </p:nvPr>
        </p:nvSpPr>
        <p:spPr>
          <a:xfrm>
            <a:off x="2674940" y="214316"/>
            <a:ext cx="7793037" cy="1004887"/>
          </a:xfrm>
        </p:spPr>
        <p:txBody>
          <a:bodyPr/>
          <a:lstStyle/>
          <a:p>
            <a:pPr algn="ctr" eaLnBrk="1" hangingPunct="1"/>
            <a:r>
              <a:rPr lang="en-US" sz="3600" dirty="0"/>
              <a:t>Fundamentals of FEMA</a:t>
            </a:r>
          </a:p>
        </p:txBody>
      </p:sp>
      <p:sp>
        <p:nvSpPr>
          <p:cNvPr id="8198" name="Rectangle 5"/>
          <p:cNvSpPr>
            <a:spLocks noGrp="1" noChangeArrowheads="1"/>
          </p:cNvSpPr>
          <p:nvPr>
            <p:ph type="body" idx="1"/>
          </p:nvPr>
        </p:nvSpPr>
        <p:spPr>
          <a:xfrm>
            <a:off x="2286000" y="1219200"/>
            <a:ext cx="8153400" cy="5105400"/>
          </a:xfrm>
        </p:spPr>
        <p:txBody>
          <a:bodyPr/>
          <a:lstStyle/>
          <a:p>
            <a:pPr eaLnBrk="1" hangingPunct="1">
              <a:buNone/>
            </a:pPr>
            <a:r>
              <a:rPr lang="en-US" sz="1400" b="1" dirty="0"/>
              <a:t>	</a:t>
            </a:r>
            <a:r>
              <a:rPr lang="en-US" sz="1600" b="1" dirty="0"/>
              <a:t>SEC. 6: </a:t>
            </a:r>
            <a:r>
              <a:rPr lang="en-US" sz="1600" dirty="0"/>
              <a:t>Capital account transactions (con’t)</a:t>
            </a:r>
          </a:p>
          <a:p>
            <a:r>
              <a:rPr lang="en-US" sz="1600" dirty="0"/>
              <a:t>(4) A person resident in India may hold, own, transfer or invest in foreign currency, foreign security or any immovable property situated outside India if such currency, security or property was acquired, held or owned by such person when he was resident outside India </a:t>
            </a:r>
            <a:r>
              <a:rPr lang="en-US" sz="1600" b="1" dirty="0"/>
              <a:t>or inherited from a person who was resident outside India. </a:t>
            </a:r>
          </a:p>
          <a:p>
            <a:pPr>
              <a:buNone/>
            </a:pPr>
            <a:r>
              <a:rPr lang="en-IN" sz="1600" dirty="0"/>
              <a:t>     Thus Asset held abroad  can be inherited however for asset in India one may have to look for the concerned notification for inheritance two residents of such asset outside India </a:t>
            </a:r>
            <a:endParaRPr lang="en-US" sz="1600" dirty="0"/>
          </a:p>
          <a:p>
            <a:r>
              <a:rPr lang="en-US" sz="1600" dirty="0"/>
              <a:t>(5) A person resident outside India may hold, own, transfer or invest in Indian currency, security or any immovable property situated in India if such currency, security or property was acquired, held or owned by such person when he was resident in India </a:t>
            </a:r>
            <a:r>
              <a:rPr lang="en-US" sz="1600" b="1" dirty="0"/>
              <a:t>or inherited from a person who was resident in India. </a:t>
            </a:r>
          </a:p>
          <a:p>
            <a:pPr>
              <a:buNone/>
            </a:pPr>
            <a:r>
              <a:rPr lang="en-IN" sz="1600" dirty="0"/>
              <a:t>      This is similar to note on 6(4) for inheritance of assets in India  between two non Residents </a:t>
            </a:r>
            <a:endParaRPr lang="en-US" sz="1600" dirty="0"/>
          </a:p>
          <a:p>
            <a:r>
              <a:rPr lang="en-US" sz="1600" dirty="0"/>
              <a:t>(6) Without prejudice to the provisions of this section, the Reserve Bank may, by regulation, prohibit, restrict, or regulate establishment in India of a branch, office or other place of business by a person resident outside India, for carrying on any activity relating to such branch, office or other place of business.</a:t>
            </a:r>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extLst>
      <p:ext uri="{BB962C8B-B14F-4D97-AF65-F5344CB8AC3E}">
        <p14:creationId xmlns:p14="http://schemas.microsoft.com/office/powerpoint/2010/main" xmlns="" val="297840841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2674940" y="214316"/>
            <a:ext cx="7793037" cy="776287"/>
          </a:xfrm>
        </p:spPr>
        <p:txBody>
          <a:bodyPr/>
          <a:lstStyle/>
          <a:p>
            <a:pPr algn="ctr"/>
            <a:r>
              <a:rPr lang="en-US" sz="2800" dirty="0"/>
              <a:t>Case study VII–C</a:t>
            </a:r>
          </a:p>
        </p:txBody>
      </p:sp>
      <p:sp>
        <p:nvSpPr>
          <p:cNvPr id="66563" name="Content Placeholder 2"/>
          <p:cNvSpPr>
            <a:spLocks noGrp="1"/>
          </p:cNvSpPr>
          <p:nvPr>
            <p:ph idx="1"/>
          </p:nvPr>
        </p:nvSpPr>
        <p:spPr>
          <a:xfrm>
            <a:off x="1828800" y="1219200"/>
            <a:ext cx="8839200" cy="5181600"/>
          </a:xfrm>
        </p:spPr>
        <p:txBody>
          <a:bodyPr/>
          <a:lstStyle/>
          <a:p>
            <a:r>
              <a:rPr lang="en-US" sz="1600" b="1" u="sng" dirty="0"/>
              <a:t>C. Overview of legal framework</a:t>
            </a:r>
          </a:p>
          <a:p>
            <a:r>
              <a:rPr lang="en-US" sz="1600" dirty="0"/>
              <a:t>There are two type of transaction under FEMA, Current Account Transaction and Capital Account Transaction.</a:t>
            </a:r>
          </a:p>
          <a:p>
            <a:r>
              <a:rPr lang="en-US" sz="1600" dirty="0"/>
              <a:t>Capital Account transaction under FEMA is defined as under</a:t>
            </a:r>
          </a:p>
          <a:p>
            <a:pPr>
              <a:buFont typeface="Wingdings" pitchFamily="2" charset="2"/>
              <a:buNone/>
            </a:pPr>
            <a:r>
              <a:rPr lang="en-US" sz="1600" dirty="0"/>
              <a:t>     As per Sec.2(e) of Foreign Exchange Management Act -capital account transaction" means a transaction which alters the assets or liabilities, including contingent liabilities, outside India of persons resident in India or assets or liabilities in India of persons resident outside India, and includes transactions referred to in sub- section (3) of section 6; </a:t>
            </a:r>
          </a:p>
          <a:p>
            <a:r>
              <a:rPr lang="en-US" sz="1600" dirty="0"/>
              <a:t>Current Account transaction under FEMA is defined as under</a:t>
            </a:r>
          </a:p>
          <a:p>
            <a:pPr>
              <a:buFont typeface="Wingdings" pitchFamily="2" charset="2"/>
              <a:buNone/>
            </a:pPr>
            <a:r>
              <a:rPr lang="en-US" sz="1600" dirty="0"/>
              <a:t>     As per Sec. 2(j) of Foreign Exchange Management Act - " current account transaction" means a transaction other than a capital account transaction and without prejudice to the generality of the foregoing such transaction includes,- </a:t>
            </a:r>
          </a:p>
          <a:p>
            <a:pPr>
              <a:buFont typeface="Wingdings" pitchFamily="2" charset="2"/>
              <a:buNone/>
            </a:pPr>
            <a:r>
              <a:rPr lang="en-US" sz="1600" dirty="0"/>
              <a:t>     (i)payments due in connection with foreign trade, other current business, services, and short- term banking and credit facilities in the ordinary course of business, </a:t>
            </a:r>
          </a:p>
          <a:p>
            <a:r>
              <a:rPr lang="en-US" sz="1600" dirty="0"/>
              <a:t>(ii)payments due as interest on loans and as net income from investments, </a:t>
            </a:r>
          </a:p>
          <a:p>
            <a:r>
              <a:rPr lang="en-US" sz="1600" dirty="0"/>
              <a:t>(iii)remittances for living expenses of parents, spouse and children residing abroad, and </a:t>
            </a:r>
          </a:p>
          <a:p>
            <a:r>
              <a:rPr lang="en-US" sz="1600" dirty="0"/>
              <a:t>(iv)expenses in connection with foreign travel, education and medical care of parents, spouse and children; </a:t>
            </a:r>
          </a:p>
          <a:p>
            <a:endParaRPr lang="en-US" sz="1600" dirty="0"/>
          </a:p>
          <a:p>
            <a:pPr>
              <a:buFont typeface="Wingdings" pitchFamily="2" charset="2"/>
              <a:buNone/>
            </a:pPr>
            <a:endParaRPr lang="en-US" sz="1600" dirty="0"/>
          </a:p>
        </p:txBody>
      </p:sp>
      <p:sp>
        <p:nvSpPr>
          <p:cNvPr id="109572" name="Date Placeholder 3"/>
          <p:cNvSpPr>
            <a:spLocks noGrp="1"/>
          </p:cNvSpPr>
          <p:nvPr>
            <p:ph type="dt" sz="quarter" idx="10"/>
          </p:nvPr>
        </p:nvSpPr>
        <p:spPr/>
        <p:txBody>
          <a:bodyPr/>
          <a:lstStyle/>
          <a:p>
            <a:pPr>
              <a:defRPr/>
            </a:pPr>
            <a:r>
              <a:rPr lang="en-US" smtClean="0"/>
              <a:t>21 April, 2020</a:t>
            </a:r>
            <a:endParaRPr lang="en-US" dirty="0"/>
          </a:p>
        </p:txBody>
      </p:sp>
      <p:sp>
        <p:nvSpPr>
          <p:cNvPr id="109574" name="Slide Number Placeholder 5"/>
          <p:cNvSpPr>
            <a:spLocks noGrp="1"/>
          </p:cNvSpPr>
          <p:nvPr>
            <p:ph type="sldNum" sz="quarter" idx="12"/>
          </p:nvPr>
        </p:nvSpPr>
        <p:spPr/>
        <p:txBody>
          <a:bodyPr/>
          <a:lstStyle/>
          <a:p>
            <a:pPr>
              <a:defRPr/>
            </a:pPr>
            <a:fld id="{4549F441-DFE9-4AEF-B26E-34EB8262EF01}" type="slidenum">
              <a:rPr lang="en-US" smtClean="0"/>
              <a:pPr>
                <a:defRPr/>
              </a:pPr>
              <a:t>90</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2674940" y="214316"/>
            <a:ext cx="7793037" cy="776287"/>
          </a:xfrm>
        </p:spPr>
        <p:txBody>
          <a:bodyPr/>
          <a:lstStyle/>
          <a:p>
            <a:pPr algn="ctr"/>
            <a:r>
              <a:rPr lang="en-US" sz="2800" dirty="0"/>
              <a:t>Case study VII - C</a:t>
            </a:r>
          </a:p>
        </p:txBody>
      </p:sp>
      <p:sp>
        <p:nvSpPr>
          <p:cNvPr id="67587" name="Content Placeholder 2"/>
          <p:cNvSpPr>
            <a:spLocks noGrp="1"/>
          </p:cNvSpPr>
          <p:nvPr>
            <p:ph idx="1"/>
          </p:nvPr>
        </p:nvSpPr>
        <p:spPr>
          <a:xfrm>
            <a:off x="1828800" y="1219200"/>
            <a:ext cx="8839200" cy="5181600"/>
          </a:xfrm>
        </p:spPr>
        <p:txBody>
          <a:bodyPr/>
          <a:lstStyle/>
          <a:p>
            <a:endParaRPr lang="en-US" sz="1600" dirty="0"/>
          </a:p>
          <a:p>
            <a:endParaRPr lang="en-US" sz="1600" dirty="0"/>
          </a:p>
          <a:p>
            <a:r>
              <a:rPr lang="en-US" sz="1600" b="1" u="sng" dirty="0"/>
              <a:t>C. Applicability to case study</a:t>
            </a:r>
          </a:p>
          <a:p>
            <a:pPr>
              <a:buFont typeface="Wingdings" pitchFamily="2" charset="2"/>
              <a:buNone/>
            </a:pPr>
            <a:r>
              <a:rPr lang="en-US" sz="1600" b="1" dirty="0"/>
              <a:t>  </a:t>
            </a:r>
          </a:p>
          <a:p>
            <a:pPr>
              <a:buFont typeface="Wingdings" pitchFamily="2" charset="2"/>
              <a:buNone/>
            </a:pPr>
            <a:r>
              <a:rPr lang="en-US" sz="1600" dirty="0"/>
              <a:t>      It may be noted from the wording of Section 2(j)(i) as reproduced here that the transactions of A Ltd. with its overseas venture may be covered as Current Account transaction and therefore they may be settled periodically within 12 months time from time to time.</a:t>
            </a:r>
          </a:p>
        </p:txBody>
      </p:sp>
      <p:sp>
        <p:nvSpPr>
          <p:cNvPr id="109572" name="Date Placeholder 3"/>
          <p:cNvSpPr>
            <a:spLocks noGrp="1"/>
          </p:cNvSpPr>
          <p:nvPr>
            <p:ph type="dt" sz="quarter" idx="10"/>
          </p:nvPr>
        </p:nvSpPr>
        <p:spPr/>
        <p:txBody>
          <a:bodyPr/>
          <a:lstStyle/>
          <a:p>
            <a:pPr>
              <a:defRPr/>
            </a:pPr>
            <a:r>
              <a:rPr lang="en-US" smtClean="0"/>
              <a:t>21 April, 2020</a:t>
            </a:r>
            <a:endParaRPr lang="en-US" dirty="0"/>
          </a:p>
        </p:txBody>
      </p:sp>
      <p:sp>
        <p:nvSpPr>
          <p:cNvPr id="109574" name="Slide Number Placeholder 5"/>
          <p:cNvSpPr>
            <a:spLocks noGrp="1"/>
          </p:cNvSpPr>
          <p:nvPr>
            <p:ph type="sldNum" sz="quarter" idx="12"/>
          </p:nvPr>
        </p:nvSpPr>
        <p:spPr/>
        <p:txBody>
          <a:bodyPr/>
          <a:lstStyle/>
          <a:p>
            <a:pPr>
              <a:defRPr/>
            </a:pPr>
            <a:fld id="{FD7E835A-FA38-4474-868D-2759D28B97CF}" type="slidenum">
              <a:rPr lang="en-US" smtClean="0"/>
              <a:pPr>
                <a:defRPr/>
              </a:pPr>
              <a:t>91</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a:xfrm>
            <a:off x="2674940" y="214316"/>
            <a:ext cx="7793037" cy="852487"/>
          </a:xfrm>
        </p:spPr>
        <p:txBody>
          <a:bodyPr/>
          <a:lstStyle/>
          <a:p>
            <a:pPr algn="ctr"/>
            <a:r>
              <a:rPr lang="en-US" sz="3200" dirty="0"/>
              <a:t>Case study – VII -D</a:t>
            </a:r>
          </a:p>
        </p:txBody>
      </p:sp>
      <p:sp>
        <p:nvSpPr>
          <p:cNvPr id="68611" name="Content Placeholder 2"/>
          <p:cNvSpPr>
            <a:spLocks noGrp="1"/>
          </p:cNvSpPr>
          <p:nvPr>
            <p:ph idx="1"/>
          </p:nvPr>
        </p:nvSpPr>
        <p:spPr>
          <a:xfrm>
            <a:off x="1524000" y="1143000"/>
            <a:ext cx="9144000" cy="5334000"/>
          </a:xfrm>
        </p:spPr>
        <p:txBody>
          <a:bodyPr/>
          <a:lstStyle/>
          <a:p>
            <a:r>
              <a:rPr lang="en-US" sz="1800" u="sng" dirty="0"/>
              <a:t>D) Capitalisation of export proceeds </a:t>
            </a:r>
          </a:p>
          <a:p>
            <a:r>
              <a:rPr lang="en-US" sz="1800" dirty="0"/>
              <a:t>A large export house (Ex group) has two distinct registration as a trading house with DGFT (Director General of Foreign Trade) one as a company and another as a proprietary business. Both the concern has huge outstanding export realisation from various of its overseas customers. It faces problems of realising its export value in time in accordance with the provisions of FEMA although its average realisation period is lower than the stipulated period under FEMA. Ex group is considering the proposal to incorporate wholly owned subsidiary to avoid the mismatch of realisables without any remittance of cash from India.</a:t>
            </a:r>
          </a:p>
          <a:p>
            <a:pPr>
              <a:buFont typeface="Wingdings" pitchFamily="2" charset="2"/>
              <a:buNone/>
            </a:pPr>
            <a:r>
              <a:rPr lang="en-US" sz="1800" dirty="0"/>
              <a:t>       Advise Ex-group as to -</a:t>
            </a:r>
          </a:p>
          <a:p>
            <a:r>
              <a:rPr lang="en-US" sz="1800" dirty="0"/>
              <a:t>How it can accomplish this under FEMA and </a:t>
            </a:r>
          </a:p>
          <a:p>
            <a:r>
              <a:rPr lang="en-US" sz="1800" dirty="0"/>
              <a:t>Whether proprietary business should consider the proposal or company be preferred to incorporate WOS and why?</a:t>
            </a:r>
          </a:p>
          <a:p>
            <a:r>
              <a:rPr lang="en-US" sz="1800" dirty="0"/>
              <a:t>Issue involved in annual reporting to Reserve Bank of India</a:t>
            </a:r>
          </a:p>
          <a:p>
            <a:r>
              <a:rPr lang="en-US" sz="1800" dirty="0"/>
              <a:t>(b)(i)Is it possible for a firm of Chartered Accountant from India to capitalise its foreign fees to incorporate WOS for its international business?</a:t>
            </a:r>
          </a:p>
          <a:p>
            <a:r>
              <a:rPr lang="en-US" sz="1800" dirty="0" smtClean="0"/>
              <a:t>(b)(ii)Is </a:t>
            </a:r>
            <a:r>
              <a:rPr lang="en-US" sz="1800" dirty="0"/>
              <a:t>it possible for the firm to incorporate joint venture in Mauritius, by capitalising fees receivable from Chartered Accountant firm of U.K. with 10% stake?</a:t>
            </a:r>
          </a:p>
          <a:p>
            <a:endParaRPr lang="en-US" sz="1800" dirty="0"/>
          </a:p>
        </p:txBody>
      </p:sp>
      <p:sp>
        <p:nvSpPr>
          <p:cNvPr id="71684" name="Date Placeholder 3"/>
          <p:cNvSpPr>
            <a:spLocks noGrp="1"/>
          </p:cNvSpPr>
          <p:nvPr>
            <p:ph type="dt" sz="quarter" idx="10"/>
          </p:nvPr>
        </p:nvSpPr>
        <p:spPr/>
        <p:txBody>
          <a:bodyPr/>
          <a:lstStyle/>
          <a:p>
            <a:pPr>
              <a:defRPr/>
            </a:pPr>
            <a:r>
              <a:rPr lang="en-US" smtClean="0"/>
              <a:t>21 April, 2020</a:t>
            </a:r>
            <a:endParaRPr lang="en-US" dirty="0"/>
          </a:p>
        </p:txBody>
      </p:sp>
      <p:sp>
        <p:nvSpPr>
          <p:cNvPr id="71686" name="Slide Number Placeholder 5"/>
          <p:cNvSpPr>
            <a:spLocks noGrp="1"/>
          </p:cNvSpPr>
          <p:nvPr>
            <p:ph type="sldNum" sz="quarter" idx="12"/>
          </p:nvPr>
        </p:nvSpPr>
        <p:spPr/>
        <p:txBody>
          <a:bodyPr/>
          <a:lstStyle/>
          <a:p>
            <a:pPr>
              <a:defRPr/>
            </a:pPr>
            <a:fld id="{240C7526-8DD7-4515-A423-6E92C17ADDE0}" type="slidenum">
              <a:rPr lang="en-US" smtClean="0"/>
              <a:pPr>
                <a:defRPr/>
              </a:pPr>
              <a:t>92</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a:xfrm>
            <a:off x="2674940" y="214316"/>
            <a:ext cx="7793037" cy="776287"/>
          </a:xfrm>
        </p:spPr>
        <p:txBody>
          <a:bodyPr/>
          <a:lstStyle/>
          <a:p>
            <a:pPr algn="ctr"/>
            <a:r>
              <a:rPr lang="en-US" sz="3200" dirty="0"/>
              <a:t>Case study – VII -D</a:t>
            </a:r>
          </a:p>
        </p:txBody>
      </p:sp>
      <p:sp>
        <p:nvSpPr>
          <p:cNvPr id="69635" name="Content Placeholder 2"/>
          <p:cNvSpPr>
            <a:spLocks noGrp="1"/>
          </p:cNvSpPr>
          <p:nvPr>
            <p:ph idx="1"/>
          </p:nvPr>
        </p:nvSpPr>
        <p:spPr>
          <a:xfrm>
            <a:off x="2057400" y="1143000"/>
            <a:ext cx="8610600" cy="5257800"/>
          </a:xfrm>
        </p:spPr>
        <p:txBody>
          <a:bodyPr/>
          <a:lstStyle/>
          <a:p>
            <a:r>
              <a:rPr lang="en-US" sz="1600" dirty="0"/>
              <a:t> Legal Framework: As per regulation 11 an Indian Party may make direct investment outside India in accordance with the Regulations in Part I by way of capitalisation in full or part of the amount due to the Indian Party from the foreign entity towards: -</a:t>
            </a:r>
          </a:p>
          <a:p>
            <a:r>
              <a:rPr lang="en-US" sz="1600" dirty="0"/>
              <a:t>i. payment for export of plant, machinery, equipment and other goods/software to the foreign entity; </a:t>
            </a:r>
          </a:p>
          <a:p>
            <a:r>
              <a:rPr lang="en-US" sz="1600" dirty="0"/>
              <a:t>ii. fees, royalties, commissions or other entitlements due to the Indian Party from the foreign entity for the supply of technical know-how, consultancy, managerial or other services </a:t>
            </a:r>
          </a:p>
          <a:p>
            <a:r>
              <a:rPr lang="en-US" sz="1600" dirty="0"/>
              <a:t>Provided that where the export proceeds have remained unrealised beyond the prescribed period of realization from the date of export, and fees, royalties, commissions or other entitlements of the Indian party have remained unrealised from the date on which such payment is due, such proceeds shall not be capitalized without the prior permission of the Reserve Bank.</a:t>
            </a:r>
          </a:p>
          <a:p>
            <a:endParaRPr lang="en-US" sz="1600" dirty="0"/>
          </a:p>
          <a:p>
            <a:endParaRPr lang="en-US" sz="1600" dirty="0"/>
          </a:p>
          <a:p>
            <a:endParaRPr lang="en-US" sz="1600" dirty="0"/>
          </a:p>
          <a:p>
            <a:endParaRPr lang="en-US" sz="1600" dirty="0"/>
          </a:p>
          <a:p>
            <a:endParaRPr lang="en-US" sz="1600" dirty="0"/>
          </a:p>
        </p:txBody>
      </p:sp>
      <p:sp>
        <p:nvSpPr>
          <p:cNvPr id="75780" name="Date Placeholder 3"/>
          <p:cNvSpPr>
            <a:spLocks noGrp="1"/>
          </p:cNvSpPr>
          <p:nvPr>
            <p:ph type="dt" sz="quarter" idx="10"/>
          </p:nvPr>
        </p:nvSpPr>
        <p:spPr/>
        <p:txBody>
          <a:bodyPr/>
          <a:lstStyle/>
          <a:p>
            <a:pPr>
              <a:defRPr/>
            </a:pPr>
            <a:r>
              <a:rPr lang="en-US" smtClean="0"/>
              <a:t>21 April, 2020</a:t>
            </a:r>
            <a:endParaRPr lang="en-US" dirty="0"/>
          </a:p>
        </p:txBody>
      </p:sp>
      <p:sp>
        <p:nvSpPr>
          <p:cNvPr id="75782" name="Slide Number Placeholder 5"/>
          <p:cNvSpPr>
            <a:spLocks noGrp="1"/>
          </p:cNvSpPr>
          <p:nvPr>
            <p:ph type="sldNum" sz="quarter" idx="12"/>
          </p:nvPr>
        </p:nvSpPr>
        <p:spPr/>
        <p:txBody>
          <a:bodyPr/>
          <a:lstStyle/>
          <a:p>
            <a:pPr>
              <a:defRPr/>
            </a:pPr>
            <a:fld id="{810A3ECA-D5C2-4694-925A-7D1BFE0E9785}" type="slidenum">
              <a:rPr lang="en-US" smtClean="0"/>
              <a:pPr>
                <a:defRPr/>
              </a:pPr>
              <a:t>93</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a:xfrm>
            <a:off x="2674940" y="214316"/>
            <a:ext cx="7793037" cy="852487"/>
          </a:xfrm>
        </p:spPr>
        <p:txBody>
          <a:bodyPr/>
          <a:lstStyle/>
          <a:p>
            <a:pPr algn="ctr"/>
            <a:r>
              <a:rPr lang="en-US" sz="3200" dirty="0"/>
              <a:t>Case study – VII - D</a:t>
            </a:r>
          </a:p>
        </p:txBody>
      </p:sp>
      <p:sp>
        <p:nvSpPr>
          <p:cNvPr id="70659" name="Content Placeholder 2"/>
          <p:cNvSpPr>
            <a:spLocks noGrp="1"/>
          </p:cNvSpPr>
          <p:nvPr>
            <p:ph idx="1"/>
          </p:nvPr>
        </p:nvSpPr>
        <p:spPr>
          <a:xfrm>
            <a:off x="2209800" y="1143000"/>
            <a:ext cx="8269288" cy="5257800"/>
          </a:xfrm>
        </p:spPr>
        <p:txBody>
          <a:bodyPr/>
          <a:lstStyle/>
          <a:p>
            <a:r>
              <a:rPr lang="en-US" sz="1600" dirty="0" smtClean="0"/>
              <a:t>As per regulation 19 - a sole proprietary concern can </a:t>
            </a:r>
            <a:r>
              <a:rPr lang="en-US" sz="1600" dirty="0"/>
              <a:t>accept shares in lieu of fees due to it for professional services rendered </a:t>
            </a:r>
            <a:r>
              <a:rPr lang="en-US" sz="1600" dirty="0" smtClean="0"/>
              <a:t>with prior approval of RBI</a:t>
            </a:r>
          </a:p>
          <a:p>
            <a:endParaRPr lang="en-US" sz="1600" dirty="0"/>
          </a:p>
          <a:p>
            <a:r>
              <a:rPr lang="en-US" sz="1600" dirty="0" smtClean="0"/>
              <a:t>As per Regulation 19A -  </a:t>
            </a:r>
            <a:r>
              <a:rPr lang="en-US" sz="1600" dirty="0"/>
              <a:t>a proprietorship concern or an unregistered partnership firm in India, satisfying the criteria for Overseas Direct Investment as prescribed by the Reserve Bank from time to time, may set up / acquire a Joint Venture (JV) / Wholly Owned Subsidiary (WOS) outside India with the prior approval of the Reserve </a:t>
            </a:r>
            <a:r>
              <a:rPr lang="en-US" sz="1600" dirty="0" smtClean="0"/>
              <a:t>Bank</a:t>
            </a:r>
          </a:p>
          <a:p>
            <a:endParaRPr lang="en-US" sz="1600" dirty="0"/>
          </a:p>
          <a:p>
            <a:r>
              <a:rPr lang="en-US" sz="1600" dirty="0" smtClean="0"/>
              <a:t>As </a:t>
            </a:r>
            <a:r>
              <a:rPr lang="en-US" sz="1600" dirty="0"/>
              <a:t>per Regulation </a:t>
            </a:r>
            <a:r>
              <a:rPr lang="en-US" sz="1600" dirty="0" smtClean="0"/>
              <a:t>20 -  a </a:t>
            </a:r>
            <a:r>
              <a:rPr lang="en-US" sz="1600" dirty="0"/>
              <a:t>resident individual may acquire shares of a foreign entity in part / full consideration of the professional services rendered to the foreign entity or in lieu of director’s </a:t>
            </a:r>
            <a:r>
              <a:rPr lang="en-US" sz="1600" dirty="0" smtClean="0"/>
              <a:t>remuneration within the LRS limit</a:t>
            </a:r>
          </a:p>
          <a:p>
            <a:endParaRPr lang="en-US" sz="1600" dirty="0"/>
          </a:p>
          <a:p>
            <a:r>
              <a:rPr lang="en-US" sz="1600" dirty="0" smtClean="0"/>
              <a:t>As per Regulation 20A – a resident individual (single or in association with another resident individual</a:t>
            </a:r>
            <a:r>
              <a:rPr lang="en-US" sz="1600" dirty="0"/>
              <a:t>) may make overseas direct investment in the equity shares and compulsorily convertible preference shares of a Joint Venture (JV) or Wholly Owned Subsidiary (WOS) outside </a:t>
            </a:r>
            <a:r>
              <a:rPr lang="en-US" sz="1600" dirty="0" smtClean="0"/>
              <a:t>India</a:t>
            </a:r>
            <a:r>
              <a:rPr lang="en-US" sz="1600" dirty="0"/>
              <a:t> </a:t>
            </a:r>
            <a:r>
              <a:rPr lang="en-US" sz="1600" dirty="0" smtClean="0"/>
              <a:t>as per Schedule V of Notification 120</a:t>
            </a:r>
            <a:endParaRPr lang="en-US" sz="1600" dirty="0"/>
          </a:p>
        </p:txBody>
      </p:sp>
      <p:sp>
        <p:nvSpPr>
          <p:cNvPr id="76804" name="Date Placeholder 3"/>
          <p:cNvSpPr>
            <a:spLocks noGrp="1"/>
          </p:cNvSpPr>
          <p:nvPr>
            <p:ph type="dt" sz="quarter" idx="10"/>
          </p:nvPr>
        </p:nvSpPr>
        <p:spPr/>
        <p:txBody>
          <a:bodyPr/>
          <a:lstStyle/>
          <a:p>
            <a:pPr>
              <a:defRPr/>
            </a:pPr>
            <a:r>
              <a:rPr lang="en-US" smtClean="0"/>
              <a:t>21 April, 2020</a:t>
            </a:r>
            <a:endParaRPr lang="en-US" dirty="0"/>
          </a:p>
        </p:txBody>
      </p:sp>
      <p:sp>
        <p:nvSpPr>
          <p:cNvPr id="76806" name="Slide Number Placeholder 5"/>
          <p:cNvSpPr>
            <a:spLocks noGrp="1"/>
          </p:cNvSpPr>
          <p:nvPr>
            <p:ph type="sldNum" sz="quarter" idx="12"/>
          </p:nvPr>
        </p:nvSpPr>
        <p:spPr/>
        <p:txBody>
          <a:bodyPr/>
          <a:lstStyle/>
          <a:p>
            <a:pPr>
              <a:defRPr/>
            </a:pPr>
            <a:fld id="{C76B2D59-D9F7-4571-9749-AFB5AF5E956C}" type="slidenum">
              <a:rPr lang="en-US" smtClean="0"/>
              <a:pPr>
                <a:defRPr/>
              </a:pPr>
              <a:t>94</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itle 1"/>
          <p:cNvSpPr>
            <a:spLocks noGrp="1"/>
          </p:cNvSpPr>
          <p:nvPr>
            <p:ph type="title"/>
          </p:nvPr>
        </p:nvSpPr>
        <p:spPr>
          <a:xfrm>
            <a:off x="2674940" y="214316"/>
            <a:ext cx="7793037" cy="852487"/>
          </a:xfrm>
        </p:spPr>
        <p:txBody>
          <a:bodyPr/>
          <a:lstStyle/>
          <a:p>
            <a:pPr algn="ctr"/>
            <a:r>
              <a:rPr lang="en-US" sz="3200" dirty="0"/>
              <a:t>Case study – VII - D</a:t>
            </a:r>
          </a:p>
        </p:txBody>
      </p:sp>
      <p:sp>
        <p:nvSpPr>
          <p:cNvPr id="3" name="Content Placeholder 2"/>
          <p:cNvSpPr>
            <a:spLocks noGrp="1"/>
          </p:cNvSpPr>
          <p:nvPr>
            <p:ph idx="1"/>
          </p:nvPr>
        </p:nvSpPr>
        <p:spPr>
          <a:xfrm>
            <a:off x="1828800" y="1143000"/>
            <a:ext cx="8650288" cy="5029200"/>
          </a:xfrm>
        </p:spPr>
        <p:txBody>
          <a:bodyPr/>
          <a:lstStyle/>
          <a:p>
            <a:pPr lvl="1">
              <a:buFont typeface="Wingdings" pitchFamily="2" charset="2"/>
              <a:buNone/>
              <a:defRPr/>
            </a:pPr>
            <a:r>
              <a:rPr lang="en-US" sz="1400" b="1" u="sng" dirty="0"/>
              <a:t>D.Applicability to case study :</a:t>
            </a:r>
          </a:p>
          <a:p>
            <a:pPr marL="465138" lvl="1" indent="-7938">
              <a:buNone/>
              <a:defRPr/>
            </a:pPr>
            <a:r>
              <a:rPr lang="en-US" sz="1400" dirty="0"/>
              <a:t> In the given case Ex group, registered as trading house with DGFT is considering the proposal of setting up WOS abroad as it is facing problem in realising its export proceeds and it wants to do the same without any cash remittance from India. Further, it has two distinct registration as a trading house with DGFT (Director General of Foreign Trade) one as a company and another as a proprietory business.</a:t>
            </a:r>
          </a:p>
          <a:p>
            <a:pPr>
              <a:defRPr/>
            </a:pPr>
            <a:r>
              <a:rPr lang="en-US" sz="1400" dirty="0"/>
              <a:t>   How it can accomplish its objective? </a:t>
            </a:r>
          </a:p>
          <a:p>
            <a:pPr marL="508000" indent="-508000">
              <a:defRPr/>
            </a:pPr>
            <a:r>
              <a:rPr lang="en-US" sz="1400" dirty="0"/>
              <a:t>Whether proprietory business should consider the proposal or company be preferred to incorporate WOS and why?</a:t>
            </a:r>
          </a:p>
          <a:p>
            <a:pPr marL="508000" indent="-508000">
              <a:defRPr/>
            </a:pPr>
            <a:r>
              <a:rPr lang="en-US" sz="1400" dirty="0"/>
              <a:t>Ans. By virtue of Regulation 6(1) of Foreign Exchange Management (Transfer or issue of any foreign security) an Indian party may make direct investment outside India in JV or WOS. Further regulation 6(2) discusses about financial commitment which shall not exceed 400% of the net worth of Indian party. Regulation 6(3)discuss about modes of funding ,which amongst other includes capitalization of export proceeds as per regulation 11.As per regulation 11 proceeds shall not be capitalized without the prior permission of the Reserve Bank if have remained unrealised beyond the prescribed period of realization.</a:t>
            </a:r>
          </a:p>
          <a:p>
            <a:pPr marL="508000" indent="-508000">
              <a:defRPr/>
            </a:pPr>
            <a:r>
              <a:rPr lang="en-US" sz="1400" dirty="0"/>
              <a:t>Thus, EX group can incorporate WOS by capitalising export proceeds by virtue of regulation 6 &amp; 11 also it does not need to take prior approval from RBI as its average realisation period is lower than the stipulated period under FEMA. </a:t>
            </a:r>
          </a:p>
          <a:p>
            <a:pPr marL="508000" indent="-508000">
              <a:defRPr/>
            </a:pPr>
            <a:r>
              <a:rPr lang="en-US" sz="1400" dirty="0"/>
              <a:t>For this company should be considered as  in this case it does need to take RBI approval whereas in case of proprietary business as per regulation 19A  of Notf. 120 approval is required.</a:t>
            </a:r>
          </a:p>
          <a:p>
            <a:pPr marL="508000" indent="-508000">
              <a:defRPr/>
            </a:pPr>
            <a:endParaRPr lang="en-US" sz="1400" dirty="0"/>
          </a:p>
          <a:p>
            <a:pPr lvl="1">
              <a:buFont typeface="Wingdings" pitchFamily="2" charset="2"/>
              <a:buNone/>
              <a:defRPr/>
            </a:pPr>
            <a:endParaRPr lang="en-US" sz="1400" dirty="0"/>
          </a:p>
        </p:txBody>
      </p:sp>
      <p:sp>
        <p:nvSpPr>
          <p:cNvPr id="79876" name="Date Placeholder 3"/>
          <p:cNvSpPr>
            <a:spLocks noGrp="1"/>
          </p:cNvSpPr>
          <p:nvPr>
            <p:ph type="dt" sz="quarter" idx="10"/>
          </p:nvPr>
        </p:nvSpPr>
        <p:spPr/>
        <p:txBody>
          <a:bodyPr/>
          <a:lstStyle/>
          <a:p>
            <a:pPr>
              <a:defRPr/>
            </a:pPr>
            <a:r>
              <a:rPr lang="en-US" smtClean="0"/>
              <a:t>21 April, 2020</a:t>
            </a:r>
            <a:endParaRPr lang="en-US" dirty="0"/>
          </a:p>
        </p:txBody>
      </p:sp>
      <p:sp>
        <p:nvSpPr>
          <p:cNvPr id="79878" name="Slide Number Placeholder 5"/>
          <p:cNvSpPr>
            <a:spLocks noGrp="1"/>
          </p:cNvSpPr>
          <p:nvPr>
            <p:ph type="sldNum" sz="quarter" idx="12"/>
          </p:nvPr>
        </p:nvSpPr>
        <p:spPr/>
        <p:txBody>
          <a:bodyPr/>
          <a:lstStyle/>
          <a:p>
            <a:pPr>
              <a:defRPr/>
            </a:pPr>
            <a:fld id="{526F05B7-6678-4742-BC25-416E5627C808}" type="slidenum">
              <a:rPr lang="en-US" smtClean="0"/>
              <a:pPr>
                <a:defRPr/>
              </a:pPr>
              <a:t>95</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p:nvPr>
        </p:nvSpPr>
        <p:spPr>
          <a:xfrm>
            <a:off x="2674940" y="214316"/>
            <a:ext cx="7793037" cy="852487"/>
          </a:xfrm>
        </p:spPr>
        <p:txBody>
          <a:bodyPr/>
          <a:lstStyle/>
          <a:p>
            <a:pPr algn="ctr"/>
            <a:r>
              <a:rPr lang="en-US" sz="3600" dirty="0"/>
              <a:t>Case study – VII - D</a:t>
            </a:r>
          </a:p>
        </p:txBody>
      </p:sp>
      <p:sp>
        <p:nvSpPr>
          <p:cNvPr id="73731" name="Content Placeholder 2"/>
          <p:cNvSpPr>
            <a:spLocks noGrp="1"/>
          </p:cNvSpPr>
          <p:nvPr>
            <p:ph idx="1"/>
          </p:nvPr>
        </p:nvSpPr>
        <p:spPr>
          <a:xfrm>
            <a:off x="1524000" y="1143000"/>
            <a:ext cx="9144000" cy="5410200"/>
          </a:xfrm>
        </p:spPr>
        <p:txBody>
          <a:bodyPr/>
          <a:lstStyle/>
          <a:p>
            <a:r>
              <a:rPr lang="en-US" sz="1400" dirty="0"/>
              <a:t>  Q.I      Issue involved in annual reporting to Reserve Bank of India</a:t>
            </a:r>
          </a:p>
          <a:p>
            <a:pPr>
              <a:buFont typeface="Wingdings" pitchFamily="2" charset="2"/>
              <a:buNone/>
            </a:pPr>
            <a:r>
              <a:rPr lang="en-US" sz="1400" dirty="0"/>
              <a:t>                  APR to be filed every year on before the specified date in part III of form ODI.</a:t>
            </a:r>
          </a:p>
          <a:p>
            <a:pPr>
              <a:buFont typeface="Wingdings" pitchFamily="2" charset="2"/>
              <a:buNone/>
            </a:pPr>
            <a:endParaRPr lang="en-US" sz="1400" dirty="0"/>
          </a:p>
          <a:p>
            <a:pPr>
              <a:buFont typeface="Wingdings" pitchFamily="2" charset="2"/>
              <a:buNone/>
            </a:pPr>
            <a:r>
              <a:rPr lang="en-US" sz="1400" dirty="0"/>
              <a:t>       (b)(i)Is it possible for a firm of Chartered Accountant from India to capitalise its foreign fees to incorporate WOS for its international business?</a:t>
            </a:r>
          </a:p>
          <a:p>
            <a:pPr>
              <a:buFont typeface="Wingdings" pitchFamily="2" charset="2"/>
              <a:buNone/>
            </a:pPr>
            <a:r>
              <a:rPr lang="en-US" sz="1400" dirty="0"/>
              <a:t>           ii)Is it possible for the firm to incorporate joint venture in Mauritius, by capitalising fees receivable from Chartered Accountant firm of U.K. with 10% stake?</a:t>
            </a:r>
          </a:p>
          <a:p>
            <a:pPr>
              <a:buFont typeface="Wingdings" pitchFamily="2" charset="2"/>
              <a:buNone/>
            </a:pPr>
            <a:r>
              <a:rPr lang="en-US" sz="1400" dirty="0"/>
              <a:t>          Ans. According to regulation 19 A proprietary concern in India may apply to the Reserve Bank through the authorized dealer in </a:t>
            </a:r>
            <a:r>
              <a:rPr lang="en-US" sz="1400" i="1" dirty="0"/>
              <a:t>Part I of the Form ODI</a:t>
            </a:r>
            <a:r>
              <a:rPr lang="en-US" sz="1400" dirty="0"/>
              <a:t> for permission to accept shares of a company outside India in lieu of fees due to it for professional services rendered to the said company subject to condition specified in the said regulation.</a:t>
            </a:r>
          </a:p>
          <a:p>
            <a:pPr>
              <a:buFont typeface="Wingdings" pitchFamily="2" charset="2"/>
              <a:buNone/>
            </a:pPr>
            <a:r>
              <a:rPr lang="en-US" sz="1400" dirty="0"/>
              <a:t>       i)Thus, a firm of Chartered Accountant from India can  not capitalise its foreign fees to incorporate WOS for its international business, but it can only acquire share of the company to which fees are due.</a:t>
            </a:r>
          </a:p>
          <a:p>
            <a:r>
              <a:rPr lang="en-US" sz="1400" dirty="0"/>
              <a:t> ii) It is  possible to establish JV in Mauritius by capitalising fees receivable from CA firm of U.K. as the proviso clause of the regulation clearly states that</a:t>
            </a:r>
          </a:p>
          <a:p>
            <a:r>
              <a:rPr lang="en-US" sz="1400" dirty="0"/>
              <a:t> (a) the value of the shares accepted from each company outside India shall not exceed fifty per cent of the fees receivable by the Indian concern from that company; and,</a:t>
            </a:r>
          </a:p>
          <a:p>
            <a:r>
              <a:rPr lang="en-US" sz="1400" dirty="0"/>
              <a:t>(b) the Indian concern’s shareholding in any one company outside India by virtue of shares accepted as aforesaid shall not exceed ten per cent of the paid-up capital of the company outside India, whose shares are accepted .</a:t>
            </a:r>
          </a:p>
          <a:p>
            <a:r>
              <a:rPr lang="en-US" sz="1400" dirty="0"/>
              <a:t>It just need to make sure that value of share does not exceed 50% of the fees receivable.</a:t>
            </a:r>
          </a:p>
          <a:p>
            <a:pPr>
              <a:buFont typeface="Wingdings" pitchFamily="2" charset="2"/>
              <a:buNone/>
            </a:pPr>
            <a:r>
              <a:rPr lang="en-US" sz="1400" dirty="0"/>
              <a:t> (Note: The wordings are </a:t>
            </a:r>
            <a:r>
              <a:rPr lang="en-US" sz="1400" u="sng" dirty="0"/>
              <a:t>from each company </a:t>
            </a:r>
            <a:r>
              <a:rPr lang="en-US" sz="1400" dirty="0"/>
              <a:t>in clause a and </a:t>
            </a:r>
            <a:r>
              <a:rPr lang="en-US" sz="1400" u="sng" dirty="0"/>
              <a:t>shareholding in any one co. outside India </a:t>
            </a:r>
            <a:r>
              <a:rPr lang="en-US" sz="1400" dirty="0"/>
              <a:t>in clause b )</a:t>
            </a:r>
          </a:p>
          <a:p>
            <a:endParaRPr lang="en-US" sz="1400" dirty="0"/>
          </a:p>
        </p:txBody>
      </p:sp>
      <p:sp>
        <p:nvSpPr>
          <p:cNvPr id="80900" name="Date Placeholder 3"/>
          <p:cNvSpPr>
            <a:spLocks noGrp="1"/>
          </p:cNvSpPr>
          <p:nvPr>
            <p:ph type="dt" sz="quarter" idx="10"/>
          </p:nvPr>
        </p:nvSpPr>
        <p:spPr>
          <a:xfrm>
            <a:off x="2686051" y="6629400"/>
            <a:ext cx="1905000" cy="228600"/>
          </a:xfrm>
        </p:spPr>
        <p:txBody>
          <a:bodyPr/>
          <a:lstStyle/>
          <a:p>
            <a:pPr>
              <a:defRPr/>
            </a:pPr>
            <a:r>
              <a:rPr lang="en-US" smtClean="0"/>
              <a:t>21 April, 2020</a:t>
            </a:r>
            <a:endParaRPr lang="en-US" dirty="0"/>
          </a:p>
        </p:txBody>
      </p:sp>
      <p:sp>
        <p:nvSpPr>
          <p:cNvPr id="80902" name="Slide Number Placeholder 5"/>
          <p:cNvSpPr>
            <a:spLocks noGrp="1"/>
          </p:cNvSpPr>
          <p:nvPr>
            <p:ph type="sldNum" sz="quarter" idx="12"/>
          </p:nvPr>
        </p:nvSpPr>
        <p:spPr/>
        <p:txBody>
          <a:bodyPr/>
          <a:lstStyle/>
          <a:p>
            <a:pPr>
              <a:defRPr/>
            </a:pPr>
            <a:fld id="{960A6EDF-E09B-4F5A-873A-392B5F52248A}" type="slidenum">
              <a:rPr lang="en-US" smtClean="0"/>
              <a:pPr>
                <a:defRPr/>
              </a:pPr>
              <a:t>96</a:t>
            </a:fld>
            <a:endParaRPr lang="en-US" dirty="0"/>
          </a:p>
        </p:txBody>
      </p:sp>
      <p:sp>
        <p:nvSpPr>
          <p:cNvPr id="2" name="Footer Placeholder 1"/>
          <p:cNvSpPr>
            <a:spLocks noGrp="1"/>
          </p:cNvSpPr>
          <p:nvPr>
            <p:ph type="ftr" sz="quarter" idx="11"/>
          </p:nvPr>
        </p:nvSpPr>
        <p:spPr/>
        <p:txBody>
          <a:bodyPr/>
          <a:lstStyle/>
          <a:p>
            <a:pPr>
              <a:defRPr/>
            </a:pPr>
            <a:r>
              <a:rPr lang="en-US" smtClean="0"/>
              <a:t>P. P. Shah &amp; Asso.</a:t>
            </a:r>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2674940" y="214316"/>
            <a:ext cx="7793037" cy="852487"/>
          </a:xfrm>
        </p:spPr>
        <p:txBody>
          <a:bodyPr/>
          <a:lstStyle/>
          <a:p>
            <a:r>
              <a:rPr lang="en-US" sz="3200" dirty="0"/>
              <a:t>Case study – </a:t>
            </a:r>
            <a:r>
              <a:rPr lang="en-US" sz="3200" dirty="0" smtClean="0"/>
              <a:t>VIII – Advance remittance of imports of goods &amp; services</a:t>
            </a:r>
            <a:endParaRPr lang="en-US" sz="3200" dirty="0"/>
          </a:p>
        </p:txBody>
      </p:sp>
      <p:sp>
        <p:nvSpPr>
          <p:cNvPr id="80899" name="Content Placeholder 2"/>
          <p:cNvSpPr>
            <a:spLocks noGrp="1"/>
          </p:cNvSpPr>
          <p:nvPr>
            <p:ph idx="1"/>
          </p:nvPr>
        </p:nvSpPr>
        <p:spPr>
          <a:xfrm>
            <a:off x="1253613" y="1342104"/>
            <a:ext cx="10545097" cy="5134896"/>
          </a:xfrm>
        </p:spPr>
        <p:txBody>
          <a:bodyPr/>
          <a:lstStyle/>
          <a:p>
            <a:r>
              <a:rPr lang="en-US" sz="1600" b="1" u="sng" dirty="0" smtClean="0"/>
              <a:t>Background </a:t>
            </a:r>
            <a:r>
              <a:rPr lang="en-US" sz="1600" b="1" u="sng" dirty="0"/>
              <a:t>:</a:t>
            </a:r>
            <a:endParaRPr lang="en-US" sz="1600" dirty="0"/>
          </a:p>
          <a:p>
            <a:r>
              <a:rPr lang="en-IN" sz="1600" dirty="0" smtClean="0"/>
              <a:t>XYZ International Co. Ltd. is a Company incorporated in UAE and has factories in </a:t>
            </a:r>
            <a:r>
              <a:rPr lang="en-IN" sz="1600" dirty="0" err="1" smtClean="0"/>
              <a:t>Hamriyah</a:t>
            </a:r>
            <a:r>
              <a:rPr lang="en-IN" sz="1600" dirty="0" smtClean="0"/>
              <a:t> Free Zone and Fujairah. It is into large scale EPC Contracts for more than two decades and specializes in Oil &amp; Gas Sector. Recently, it is in final negotiations with an Ind. Co., a Private Ltd. Co., for an EPC Contract involving:</a:t>
            </a:r>
          </a:p>
          <a:p>
            <a:pPr marL="812800" indent="-400050">
              <a:buFont typeface="+mj-lt"/>
              <a:buAutoNum type="romanLcPeriod"/>
            </a:pPr>
            <a:endParaRPr lang="en-IN" sz="1600" dirty="0" smtClean="0"/>
          </a:p>
          <a:p>
            <a:pPr marL="812800" indent="-400050">
              <a:buFont typeface="+mj-lt"/>
              <a:buAutoNum type="romanLcPeriod"/>
            </a:pPr>
            <a:r>
              <a:rPr lang="en-IN" sz="1600" dirty="0" smtClean="0"/>
              <a:t>Design, Fabrication and Supply of equipment valued at US$ 30mn. Delivery of the final fabricated equipment is to be made ex-works at UAE. Ind. Co. to arrange for transport to India and installation of equipment at its site in India.</a:t>
            </a:r>
          </a:p>
          <a:p>
            <a:pPr marL="812800" indent="-400050">
              <a:buFont typeface="+mj-lt"/>
              <a:buAutoNum type="romanLcPeriod"/>
            </a:pPr>
            <a:endParaRPr lang="en-IN" sz="1600" dirty="0" smtClean="0"/>
          </a:p>
          <a:p>
            <a:pPr marL="812800" indent="-400050">
              <a:buFont typeface="+mj-lt"/>
              <a:buAutoNum type="romanLcPeriod"/>
            </a:pPr>
            <a:r>
              <a:rPr lang="en-IN" sz="1600" dirty="0" smtClean="0"/>
              <a:t>Provision of Services by XYZ to Ind. Co. in nature of Pre-commissioning and Trials valued at US$ 1mn</a:t>
            </a:r>
          </a:p>
          <a:p>
            <a:pPr marL="812800" indent="-400050">
              <a:buFont typeface="+mj-lt"/>
              <a:buAutoNum type="romanLcPeriod"/>
            </a:pPr>
            <a:endParaRPr lang="en-IN" sz="1600" dirty="0" smtClean="0"/>
          </a:p>
          <a:p>
            <a:pPr marL="812800" indent="-400050">
              <a:buFont typeface="+mj-lt"/>
              <a:buAutoNum type="romanLcPeriod"/>
            </a:pPr>
            <a:r>
              <a:rPr lang="en-IN" sz="1600" dirty="0" smtClean="0"/>
              <a:t>10% Advance on Execution of Contract to be paid by Ind. Co. to XYZ against Advance Payment Bank Guarantee(s). Such Advance to be adjusted in full against milestone payments</a:t>
            </a:r>
          </a:p>
          <a:p>
            <a:pPr marL="812800" indent="-400050">
              <a:buFont typeface="+mj-lt"/>
              <a:buAutoNum type="romanLcPeriod"/>
            </a:pPr>
            <a:endParaRPr lang="en-IN" sz="1600" dirty="0" smtClean="0"/>
          </a:p>
          <a:p>
            <a:pPr marL="812800" indent="-400050">
              <a:buFont typeface="+mj-lt"/>
              <a:buAutoNum type="romanLcPeriod"/>
            </a:pPr>
            <a:r>
              <a:rPr lang="en-IN" sz="1600" dirty="0" smtClean="0"/>
              <a:t>XYZ to provide performance bank guarantee of 10% to total contract price at inception of contract.</a:t>
            </a:r>
          </a:p>
          <a:p>
            <a:pPr marL="812800" indent="-400050">
              <a:buFont typeface="+mj-lt"/>
              <a:buAutoNum type="romanLcPeriod"/>
            </a:pPr>
            <a:endParaRPr lang="en-IN" sz="1600" dirty="0" smtClean="0"/>
          </a:p>
          <a:p>
            <a:pPr marL="812800" indent="-400050">
              <a:buFont typeface="+mj-lt"/>
              <a:buAutoNum type="romanLcPeriod"/>
            </a:pPr>
            <a:r>
              <a:rPr lang="en-IN" sz="1600" dirty="0" smtClean="0"/>
              <a:t>Periodic interim payments by Ind. Co. to XYZ based on milestones towards Design, Procurement, Fabrication, Load out and final 10% on Pre-commissioning. </a:t>
            </a:r>
          </a:p>
          <a:p>
            <a:pPr marL="444500" indent="-400050">
              <a:buFont typeface="Wingdings" pitchFamily="2" charset="2"/>
              <a:buChar char="§"/>
            </a:pPr>
            <a:endParaRPr lang="en-IN" sz="1600" dirty="0" smtClean="0"/>
          </a:p>
        </p:txBody>
      </p:sp>
      <p:sp>
        <p:nvSpPr>
          <p:cNvPr id="44036" name="Date Placeholder 3"/>
          <p:cNvSpPr>
            <a:spLocks noGrp="1"/>
          </p:cNvSpPr>
          <p:nvPr>
            <p:ph type="dt" sz="quarter" idx="10"/>
          </p:nvPr>
        </p:nvSpPr>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p:txBody>
          <a:bodyPr/>
          <a:lstStyle/>
          <a:p>
            <a:pPr>
              <a:defRPr/>
            </a:pPr>
            <a:r>
              <a:rPr lang="en-US"/>
              <a:t>P. P. Shah &amp; Asso.</a:t>
            </a:r>
            <a:endParaRPr lang="en-US" dirty="0"/>
          </a:p>
        </p:txBody>
      </p:sp>
      <p:sp>
        <p:nvSpPr>
          <p:cNvPr id="44038" name="Slide Number Placeholder 5"/>
          <p:cNvSpPr>
            <a:spLocks noGrp="1"/>
          </p:cNvSpPr>
          <p:nvPr>
            <p:ph type="sldNum" sz="quarter" idx="12"/>
          </p:nvPr>
        </p:nvSpPr>
        <p:spPr/>
        <p:txBody>
          <a:bodyPr/>
          <a:lstStyle/>
          <a:p>
            <a:pPr>
              <a:defRPr/>
            </a:pPr>
            <a:fld id="{C09A8BDE-9A61-4F3D-A4DC-3B63232BC56F}" type="slidenum">
              <a:rPr lang="en-US" smtClean="0"/>
              <a:pPr>
                <a:defRPr/>
              </a:pPr>
              <a:t>97</a:t>
            </a:fld>
            <a:endParaRPr lang="en-US" dirty="0"/>
          </a:p>
        </p:txBody>
      </p:sp>
    </p:spTree>
    <p:extLst>
      <p:ext uri="{BB962C8B-B14F-4D97-AF65-F5344CB8AC3E}">
        <p14:creationId xmlns:p14="http://schemas.microsoft.com/office/powerpoint/2010/main" xmlns="" val="2401500618"/>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1703390" y="251493"/>
            <a:ext cx="7793037" cy="852487"/>
          </a:xfrm>
        </p:spPr>
        <p:txBody>
          <a:bodyPr/>
          <a:lstStyle/>
          <a:p>
            <a:r>
              <a:rPr lang="en-US" sz="3200"/>
              <a:t>Case study – VIII</a:t>
            </a:r>
            <a:endParaRPr lang="en-US" sz="3200" dirty="0"/>
          </a:p>
        </p:txBody>
      </p:sp>
      <p:sp>
        <p:nvSpPr>
          <p:cNvPr id="80899" name="Content Placeholder 2"/>
          <p:cNvSpPr>
            <a:spLocks noGrp="1"/>
          </p:cNvSpPr>
          <p:nvPr>
            <p:ph idx="1"/>
          </p:nvPr>
        </p:nvSpPr>
        <p:spPr>
          <a:xfrm>
            <a:off x="1253613" y="1342104"/>
            <a:ext cx="10545097" cy="5134896"/>
          </a:xfrm>
        </p:spPr>
        <p:txBody>
          <a:bodyPr/>
          <a:lstStyle/>
          <a:p>
            <a:r>
              <a:rPr lang="en-US" sz="1600" b="1" u="sng" dirty="0" smtClean="0"/>
              <a:t>Key Issues:</a:t>
            </a:r>
            <a:endParaRPr lang="en-IN" sz="1600" b="1" u="sng" dirty="0" smtClean="0"/>
          </a:p>
          <a:p>
            <a:r>
              <a:rPr lang="en-IN" sz="1600" dirty="0" smtClean="0"/>
              <a:t>As the contract value for supply of equipment is US$30mn and 90% of the payment would be made on milestones before the receipt of the equipment by Ind. Co., it is evident that all such milestone-based payments by Ind. Co. to XYZ are in nature of advance remittances against imports which being in excess of US$ 5 </a:t>
            </a:r>
            <a:r>
              <a:rPr lang="en-IN" sz="1600" dirty="0" err="1" smtClean="0"/>
              <a:t>mn</a:t>
            </a:r>
            <a:r>
              <a:rPr lang="en-IN" sz="1600" dirty="0" smtClean="0"/>
              <a:t> require RBI approval. </a:t>
            </a:r>
          </a:p>
          <a:p>
            <a:endParaRPr lang="en-IN" sz="1600" dirty="0" smtClean="0"/>
          </a:p>
          <a:p>
            <a:r>
              <a:rPr lang="en-IN" sz="1600" dirty="0" smtClean="0"/>
              <a:t>XYZ is not interested in receiving its revenue in INR in India but direct USD in UAE as over 95% of the contract would be executed in UAE in nature of manufacture and balance 5% of the contract is onsite which does not require presence of its personnel for more than 30 days.</a:t>
            </a:r>
            <a:endParaRPr lang="en-US" sz="1600" dirty="0" smtClean="0"/>
          </a:p>
          <a:p>
            <a:endParaRPr lang="en-US" sz="1600" dirty="0" smtClean="0"/>
          </a:p>
          <a:p>
            <a:r>
              <a:rPr lang="en-US" sz="1600" b="1" u="sng" dirty="0" smtClean="0"/>
              <a:t>Questions for consideration:</a:t>
            </a:r>
            <a:endParaRPr lang="en-US" sz="1600" dirty="0" smtClean="0"/>
          </a:p>
          <a:p>
            <a:r>
              <a:rPr lang="en-IN" sz="1600" dirty="0" smtClean="0"/>
              <a:t>Whether Advance remittance in excess of USD 5 </a:t>
            </a:r>
            <a:r>
              <a:rPr lang="en-IN" sz="1600" dirty="0" err="1" smtClean="0"/>
              <a:t>mn</a:t>
            </a:r>
            <a:r>
              <a:rPr lang="en-IN" sz="1600" dirty="0" smtClean="0"/>
              <a:t>. can be made by the Ind. Co. to the overseas EPC contractor i.e. XYZ, UAE?</a:t>
            </a:r>
          </a:p>
          <a:p>
            <a:endParaRPr lang="en-IN" sz="1600" dirty="0" smtClean="0"/>
          </a:p>
          <a:p>
            <a:r>
              <a:rPr lang="en-IN" sz="1600" dirty="0" smtClean="0"/>
              <a:t>Whether any RBI approval is required for the proposed contract irrespective of the value of advance remittance as goods would not be delivered within 6 months of advance remittance?</a:t>
            </a:r>
          </a:p>
          <a:p>
            <a:endParaRPr lang="en-IN" sz="1600" dirty="0" smtClean="0"/>
          </a:p>
          <a:p>
            <a:pPr>
              <a:buNone/>
            </a:pPr>
            <a:r>
              <a:rPr lang="en-IN" sz="1600" dirty="0" smtClean="0"/>
              <a:t> </a:t>
            </a:r>
            <a:endParaRPr lang="en-US" sz="1600" dirty="0"/>
          </a:p>
        </p:txBody>
      </p:sp>
      <p:sp>
        <p:nvSpPr>
          <p:cNvPr id="44036" name="Date Placeholder 3"/>
          <p:cNvSpPr>
            <a:spLocks noGrp="1"/>
          </p:cNvSpPr>
          <p:nvPr>
            <p:ph type="dt" sz="quarter" idx="10"/>
          </p:nvPr>
        </p:nvSpPr>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p:txBody>
          <a:bodyPr/>
          <a:lstStyle/>
          <a:p>
            <a:pPr>
              <a:defRPr/>
            </a:pPr>
            <a:r>
              <a:rPr lang="en-US"/>
              <a:t>P. P. Shah &amp; Asso.</a:t>
            </a:r>
            <a:endParaRPr lang="en-US" dirty="0"/>
          </a:p>
        </p:txBody>
      </p:sp>
      <p:sp>
        <p:nvSpPr>
          <p:cNvPr id="44038" name="Slide Number Placeholder 5"/>
          <p:cNvSpPr>
            <a:spLocks noGrp="1"/>
          </p:cNvSpPr>
          <p:nvPr>
            <p:ph type="sldNum" sz="quarter" idx="12"/>
          </p:nvPr>
        </p:nvSpPr>
        <p:spPr/>
        <p:txBody>
          <a:bodyPr/>
          <a:lstStyle/>
          <a:p>
            <a:pPr>
              <a:defRPr/>
            </a:pPr>
            <a:fld id="{C09A8BDE-9A61-4F3D-A4DC-3B63232BC56F}" type="slidenum">
              <a:rPr lang="en-US" smtClean="0"/>
              <a:pPr>
                <a:defRPr/>
              </a:pPr>
              <a:t>98</a:t>
            </a:fld>
            <a:endParaRPr lang="en-US" dirty="0"/>
          </a:p>
        </p:txBody>
      </p:sp>
    </p:spTree>
    <p:extLst>
      <p:ext uri="{BB962C8B-B14F-4D97-AF65-F5344CB8AC3E}">
        <p14:creationId xmlns:p14="http://schemas.microsoft.com/office/powerpoint/2010/main" xmlns="" val="161735283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itle 1"/>
          <p:cNvSpPr>
            <a:spLocks noGrp="1"/>
          </p:cNvSpPr>
          <p:nvPr>
            <p:ph type="title"/>
          </p:nvPr>
        </p:nvSpPr>
        <p:spPr>
          <a:xfrm>
            <a:off x="1596496" y="251493"/>
            <a:ext cx="7793037" cy="852487"/>
          </a:xfrm>
        </p:spPr>
        <p:txBody>
          <a:bodyPr/>
          <a:lstStyle/>
          <a:p>
            <a:r>
              <a:rPr lang="en-US" sz="3200" dirty="0"/>
              <a:t>Case study – VIII</a:t>
            </a:r>
          </a:p>
        </p:txBody>
      </p:sp>
      <p:sp>
        <p:nvSpPr>
          <p:cNvPr id="80899" name="Content Placeholder 2"/>
          <p:cNvSpPr>
            <a:spLocks noGrp="1"/>
          </p:cNvSpPr>
          <p:nvPr>
            <p:ph idx="1"/>
          </p:nvPr>
        </p:nvSpPr>
        <p:spPr>
          <a:xfrm>
            <a:off x="1253613" y="1342104"/>
            <a:ext cx="10545097" cy="5134896"/>
          </a:xfrm>
        </p:spPr>
        <p:txBody>
          <a:bodyPr/>
          <a:lstStyle/>
          <a:p>
            <a:r>
              <a:rPr lang="en-US" sz="1600" b="1" dirty="0" smtClean="0"/>
              <a:t>Overview of Legal framework:</a:t>
            </a:r>
            <a:endParaRPr lang="en-IN" sz="1600" dirty="0" smtClean="0"/>
          </a:p>
          <a:p>
            <a:endParaRPr lang="en-US" sz="1600" dirty="0" smtClean="0"/>
          </a:p>
          <a:p>
            <a:r>
              <a:rPr lang="en-US" sz="1600" dirty="0" smtClean="0"/>
              <a:t>Import of Goods and Services into India are allowed in terms of Section 5 of the Foreign Exchange Management Act 1999 ('FEMA Act'), read with Notification No. G.S.R. 381(E) dated May 3, 2000 viz. Foreign Exchange Management (Current Account Transactions) Rules, 2000 as amended from time to time.</a:t>
            </a:r>
            <a:endParaRPr lang="en-IN" sz="1600" dirty="0" smtClean="0"/>
          </a:p>
          <a:p>
            <a:endParaRPr lang="en-US" sz="1600" dirty="0" smtClean="0"/>
          </a:p>
          <a:p>
            <a:r>
              <a:rPr lang="en-US" sz="1600" dirty="0" smtClean="0"/>
              <a:t>Master Direction No. 17/2016-17 dated Jan. 1,2016 issued by Reserve Bank of India ('RBI") on Import of Goods and Services consolidates the existing instructions on the subject of "Import of Goods and Services" at one place. </a:t>
            </a:r>
            <a:endParaRPr lang="en-IN" sz="1600" dirty="0" smtClean="0"/>
          </a:p>
          <a:p>
            <a:endParaRPr lang="en-US" sz="1600" dirty="0" smtClean="0"/>
          </a:p>
          <a:p>
            <a:r>
              <a:rPr lang="en-US" sz="1600" dirty="0" smtClean="0"/>
              <a:t>Import trade is regulated by the Directorate General of Foreign Trade (DGFT) under the Ministry of Commerce &amp; Industry, Department of Commerce, Government of India. As per the said Master Direction, </a:t>
            </a:r>
            <a:r>
              <a:rPr lang="en-US" sz="1600" dirty="0" err="1" smtClean="0"/>
              <a:t>Authorised</a:t>
            </a:r>
            <a:r>
              <a:rPr lang="en-US" sz="1600" dirty="0" smtClean="0"/>
              <a:t> Dealer Category – I (AD Category – I) banks should ensure that the imports into India are in conformity with the Foreign Trade Policy in force and the said Foreign Exchange Management (Current Account Transactions) Rules, 2000</a:t>
            </a:r>
            <a:endParaRPr lang="en-IN" sz="1600" dirty="0" smtClean="0"/>
          </a:p>
          <a:p>
            <a:endParaRPr lang="en-IN" sz="1600" dirty="0" smtClean="0"/>
          </a:p>
          <a:p>
            <a:endParaRPr lang="en-IN" sz="1600" dirty="0" smtClean="0"/>
          </a:p>
          <a:p>
            <a:pPr>
              <a:buNone/>
            </a:pPr>
            <a:r>
              <a:rPr lang="en-IN" sz="1600" dirty="0" smtClean="0"/>
              <a:t> </a:t>
            </a:r>
            <a:endParaRPr lang="en-US" sz="1600" dirty="0"/>
          </a:p>
        </p:txBody>
      </p:sp>
      <p:sp>
        <p:nvSpPr>
          <p:cNvPr id="44036" name="Date Placeholder 3"/>
          <p:cNvSpPr>
            <a:spLocks noGrp="1"/>
          </p:cNvSpPr>
          <p:nvPr>
            <p:ph type="dt" sz="quarter" idx="10"/>
          </p:nvPr>
        </p:nvSpPr>
        <p:spPr/>
        <p:txBody>
          <a:bodyPr/>
          <a:lstStyle/>
          <a:p>
            <a:pPr>
              <a:defRPr/>
            </a:pPr>
            <a:r>
              <a:rPr lang="en-US" smtClean="0"/>
              <a:t>21 April, 2020</a:t>
            </a:r>
            <a:endParaRPr lang="en-US" dirty="0"/>
          </a:p>
        </p:txBody>
      </p:sp>
      <p:sp>
        <p:nvSpPr>
          <p:cNvPr id="44037" name="Footer Placeholder 4"/>
          <p:cNvSpPr>
            <a:spLocks noGrp="1"/>
          </p:cNvSpPr>
          <p:nvPr>
            <p:ph type="ftr" sz="quarter" idx="11"/>
          </p:nvPr>
        </p:nvSpPr>
        <p:spPr/>
        <p:txBody>
          <a:bodyPr/>
          <a:lstStyle/>
          <a:p>
            <a:pPr>
              <a:defRPr/>
            </a:pPr>
            <a:r>
              <a:rPr lang="en-US"/>
              <a:t>P. P. Shah &amp; Asso.</a:t>
            </a:r>
            <a:endParaRPr lang="en-US" dirty="0"/>
          </a:p>
        </p:txBody>
      </p:sp>
      <p:sp>
        <p:nvSpPr>
          <p:cNvPr id="44038" name="Slide Number Placeholder 5"/>
          <p:cNvSpPr>
            <a:spLocks noGrp="1"/>
          </p:cNvSpPr>
          <p:nvPr>
            <p:ph type="sldNum" sz="quarter" idx="12"/>
          </p:nvPr>
        </p:nvSpPr>
        <p:spPr/>
        <p:txBody>
          <a:bodyPr/>
          <a:lstStyle/>
          <a:p>
            <a:pPr>
              <a:defRPr/>
            </a:pPr>
            <a:fld id="{C09A8BDE-9A61-4F3D-A4DC-3B63232BC56F}" type="slidenum">
              <a:rPr lang="en-US" smtClean="0"/>
              <a:pPr>
                <a:defRPr/>
              </a:pPr>
              <a:t>99</a:t>
            </a:fld>
            <a:endParaRPr lang="en-US" dirty="0"/>
          </a:p>
        </p:txBody>
      </p:sp>
    </p:spTree>
    <p:extLst>
      <p:ext uri="{BB962C8B-B14F-4D97-AF65-F5344CB8AC3E}">
        <p14:creationId xmlns:p14="http://schemas.microsoft.com/office/powerpoint/2010/main" xmlns="" val="2058971071"/>
      </p:ext>
    </p:extLst>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2908</TotalTime>
  <Words>21962</Words>
  <Application>Microsoft Office PowerPoint</Application>
  <PresentationFormat>Custom</PresentationFormat>
  <Paragraphs>2004</Paragraphs>
  <Slides>121</Slides>
  <Notes>117</Notes>
  <HiddenSlides>0</HiddenSlides>
  <MMClips>0</MMClips>
  <ScaleCrop>false</ScaleCrop>
  <HeadingPairs>
    <vt:vector size="4" baseType="variant">
      <vt:variant>
        <vt:lpstr>Theme</vt:lpstr>
      </vt:variant>
      <vt:variant>
        <vt:i4>5</vt:i4>
      </vt:variant>
      <vt:variant>
        <vt:lpstr>Slide Titles</vt:lpstr>
      </vt:variant>
      <vt:variant>
        <vt:i4>121</vt:i4>
      </vt:variant>
    </vt:vector>
  </HeadingPairs>
  <TitlesOfParts>
    <vt:vector size="126" baseType="lpstr">
      <vt:lpstr>Blends</vt:lpstr>
      <vt:lpstr>1_Blends</vt:lpstr>
      <vt:lpstr>2_Blends</vt:lpstr>
      <vt:lpstr>3_Blends</vt:lpstr>
      <vt:lpstr>4_Blends</vt:lpstr>
      <vt:lpstr>Bombay Chartered Accountants Society   Intensive Study Course on FEMA Case Studies  </vt:lpstr>
      <vt:lpstr>Overview</vt:lpstr>
      <vt:lpstr>Overview of Foreign Exchange Management Act</vt:lpstr>
      <vt:lpstr>Overview of Foreign Exchange Management Act</vt:lpstr>
      <vt:lpstr>Overview of Foreign Exchange Management Act</vt:lpstr>
      <vt:lpstr>Fundamentals of FEMA</vt:lpstr>
      <vt:lpstr>Fundamentals of FEMA</vt:lpstr>
      <vt:lpstr>Fundamentals of FEMA</vt:lpstr>
      <vt:lpstr>Fundamentals of FEMA</vt:lpstr>
      <vt:lpstr>Fundamentals of FEMA</vt:lpstr>
      <vt:lpstr>Fundamentals of FEMA</vt:lpstr>
      <vt:lpstr>Section 46 of FEMA - amendments by Finance Act, 2015</vt:lpstr>
      <vt:lpstr>Important Definitions under FEMA</vt:lpstr>
      <vt:lpstr>Relevance of Capital Account &amp; Current Account Transactions</vt:lpstr>
      <vt:lpstr>Current Account vs Capital Account transactions</vt:lpstr>
      <vt:lpstr>Current Account vs Capital Account transactions</vt:lpstr>
      <vt:lpstr>Important Definitions under FEMA (con’t)</vt:lpstr>
      <vt:lpstr>Important Definitions under FEMA</vt:lpstr>
      <vt:lpstr>Important Definitions under FEMA</vt:lpstr>
      <vt:lpstr>Important Definitions under FEMA</vt:lpstr>
      <vt:lpstr>Fundamentals of FEMA</vt:lpstr>
      <vt:lpstr>FEMA Practice -  Revised Notifications &amp; Master Directions</vt:lpstr>
      <vt:lpstr>FEMA Practice -  Revised Notifications &amp; Master Directions</vt:lpstr>
      <vt:lpstr>FEMA Practice -  Revised Notifications &amp; Master Directions</vt:lpstr>
      <vt:lpstr>FEMA Practice</vt:lpstr>
      <vt:lpstr>FEMA Practice</vt:lpstr>
      <vt:lpstr>FEMA Practice</vt:lpstr>
      <vt:lpstr>FEMA Practice</vt:lpstr>
      <vt:lpstr>FEMA Practice </vt:lpstr>
      <vt:lpstr>FEMA Practice </vt:lpstr>
      <vt:lpstr>FEMA Practice </vt:lpstr>
      <vt:lpstr>FEMA Practice </vt:lpstr>
      <vt:lpstr>FEMA Practice </vt:lpstr>
      <vt:lpstr>Case study - Overview</vt:lpstr>
      <vt:lpstr>Case study –I Overseas Employment</vt:lpstr>
      <vt:lpstr>Case study –I Overseas Employment</vt:lpstr>
      <vt:lpstr>Case study –I</vt:lpstr>
      <vt:lpstr>Case study –I</vt:lpstr>
      <vt:lpstr>Case study –I</vt:lpstr>
      <vt:lpstr>Case study –I</vt:lpstr>
      <vt:lpstr>Case Study –I</vt:lpstr>
      <vt:lpstr>Definition of Resident – Sec 6</vt:lpstr>
      <vt:lpstr>Case study – I</vt:lpstr>
      <vt:lpstr>Case study –I</vt:lpstr>
      <vt:lpstr>Case study –I</vt:lpstr>
      <vt:lpstr>Case study – II (Travel Allowance)</vt:lpstr>
      <vt:lpstr>Case study – II (Travel Allowance)</vt:lpstr>
      <vt:lpstr>Case study – II</vt:lpstr>
      <vt:lpstr>Case study – II</vt:lpstr>
      <vt:lpstr>Case study – II</vt:lpstr>
      <vt:lpstr>Case study – II</vt:lpstr>
      <vt:lpstr>Case study – II</vt:lpstr>
      <vt:lpstr>Case study – III Export of goods</vt:lpstr>
      <vt:lpstr>Case study – III</vt:lpstr>
      <vt:lpstr>Case study – III</vt:lpstr>
      <vt:lpstr>Case study – III A Export of Project</vt:lpstr>
      <vt:lpstr>Case study III A – Export of Project</vt:lpstr>
      <vt:lpstr>Case study III A Export of Project</vt:lpstr>
      <vt:lpstr>Case study III A</vt:lpstr>
      <vt:lpstr>Case study III A</vt:lpstr>
      <vt:lpstr>Case study - IV</vt:lpstr>
      <vt:lpstr>Case study – IV</vt:lpstr>
      <vt:lpstr>Case study – IV</vt:lpstr>
      <vt:lpstr>Case study – IV</vt:lpstr>
      <vt:lpstr>Case study – IV</vt:lpstr>
      <vt:lpstr>Case study – V </vt:lpstr>
      <vt:lpstr>Case study – V</vt:lpstr>
      <vt:lpstr>Case study – V</vt:lpstr>
      <vt:lpstr>Case study – V</vt:lpstr>
      <vt:lpstr>Case study - VI</vt:lpstr>
      <vt:lpstr>Case study – VI</vt:lpstr>
      <vt:lpstr>Case study – VI</vt:lpstr>
      <vt:lpstr>Case study – VI</vt:lpstr>
      <vt:lpstr>Case study – VI </vt:lpstr>
      <vt:lpstr>Case study – VI</vt:lpstr>
      <vt:lpstr>Case study – VI</vt:lpstr>
      <vt:lpstr>Case study – VI </vt:lpstr>
      <vt:lpstr>Case study – VI</vt:lpstr>
      <vt:lpstr>Case study – VI</vt:lpstr>
      <vt:lpstr>Case study – VI</vt:lpstr>
      <vt:lpstr>Case study – VI</vt:lpstr>
      <vt:lpstr>Case Study – VII -A</vt:lpstr>
      <vt:lpstr>Case Study – VII -A</vt:lpstr>
      <vt:lpstr>Case Study – VII -A</vt:lpstr>
      <vt:lpstr>Case Study – VII -A</vt:lpstr>
      <vt:lpstr>ODI under LRS: Case Study – VII -A</vt:lpstr>
      <vt:lpstr>Case Study – VII -B</vt:lpstr>
      <vt:lpstr>Case study – VII – B</vt:lpstr>
      <vt:lpstr>Case Study – VII -C</vt:lpstr>
      <vt:lpstr>Case study VII–C</vt:lpstr>
      <vt:lpstr>Case study VII - C</vt:lpstr>
      <vt:lpstr>Case study – VII -D</vt:lpstr>
      <vt:lpstr>Case study – VII -D</vt:lpstr>
      <vt:lpstr>Case study – VII - D</vt:lpstr>
      <vt:lpstr>Case study – VII - D</vt:lpstr>
      <vt:lpstr>Case study – VII - D</vt:lpstr>
      <vt:lpstr>Case study – VIII – Advance remittance of imports of goods &amp; services</vt:lpstr>
      <vt:lpstr>Case study – VIII</vt:lpstr>
      <vt:lpstr>Case study – VIII</vt:lpstr>
      <vt:lpstr>Case study – VIII</vt:lpstr>
      <vt:lpstr>Case study – VIII</vt:lpstr>
      <vt:lpstr>Case study – VIII</vt:lpstr>
      <vt:lpstr>Case study – VIII </vt:lpstr>
      <vt:lpstr>Case study – VIII</vt:lpstr>
      <vt:lpstr>Case study – VIII</vt:lpstr>
      <vt:lpstr>Case study – VIII</vt:lpstr>
      <vt:lpstr>Case study- IX</vt:lpstr>
      <vt:lpstr>Case study- IX</vt:lpstr>
      <vt:lpstr>Case study- IX</vt:lpstr>
      <vt:lpstr>Case study- IX</vt:lpstr>
      <vt:lpstr>Case study- IX</vt:lpstr>
      <vt:lpstr>Case study- IX</vt:lpstr>
      <vt:lpstr>Case study- IX</vt:lpstr>
      <vt:lpstr>Case study- IX</vt:lpstr>
      <vt:lpstr>Case study – X </vt:lpstr>
      <vt:lpstr>Case study – X</vt:lpstr>
      <vt:lpstr>Case study – X</vt:lpstr>
      <vt:lpstr>Case study – X</vt:lpstr>
      <vt:lpstr>Case study – X</vt:lpstr>
      <vt:lpstr>Case study – X</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sid shah</dc:creator>
  <cp:lastModifiedBy>PPS</cp:lastModifiedBy>
  <cp:revision>154</cp:revision>
  <dcterms:created xsi:type="dcterms:W3CDTF">2019-04-12T07:42:32Z</dcterms:created>
  <dcterms:modified xsi:type="dcterms:W3CDTF">2020-04-21T10:22:51Z</dcterms:modified>
</cp:coreProperties>
</file>