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7" r:id="rId2"/>
    <p:sldId id="258" r:id="rId3"/>
    <p:sldId id="299" r:id="rId4"/>
    <p:sldId id="300" r:id="rId5"/>
    <p:sldId id="260" r:id="rId6"/>
    <p:sldId id="301" r:id="rId7"/>
    <p:sldId id="259" r:id="rId8"/>
    <p:sldId id="261" r:id="rId9"/>
    <p:sldId id="286" r:id="rId10"/>
    <p:sldId id="290" r:id="rId11"/>
    <p:sldId id="262" r:id="rId12"/>
    <p:sldId id="302" r:id="rId13"/>
    <p:sldId id="265" r:id="rId14"/>
    <p:sldId id="272" r:id="rId15"/>
    <p:sldId id="273" r:id="rId16"/>
    <p:sldId id="266" r:id="rId17"/>
    <p:sldId id="303" r:id="rId18"/>
    <p:sldId id="274" r:id="rId19"/>
    <p:sldId id="287" r:id="rId20"/>
    <p:sldId id="289" r:id="rId21"/>
    <p:sldId id="268" r:id="rId22"/>
    <p:sldId id="269" r:id="rId23"/>
    <p:sldId id="270" r:id="rId24"/>
    <p:sldId id="271" r:id="rId25"/>
    <p:sldId id="275" r:id="rId26"/>
    <p:sldId id="276" r:id="rId27"/>
    <p:sldId id="277" r:id="rId28"/>
    <p:sldId id="278" r:id="rId29"/>
    <p:sldId id="279" r:id="rId30"/>
    <p:sldId id="295" r:id="rId31"/>
    <p:sldId id="280" r:id="rId32"/>
    <p:sldId id="282" r:id="rId33"/>
    <p:sldId id="291" r:id="rId34"/>
    <p:sldId id="292" r:id="rId35"/>
    <p:sldId id="293" r:id="rId36"/>
    <p:sldId id="294" r:id="rId37"/>
    <p:sldId id="283" r:id="rId38"/>
    <p:sldId id="284" r:id="rId39"/>
    <p:sldId id="296"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49A32B4-8A2A-4CCB-8BA3-47A065BA026C}">
          <p14:sldIdLst>
            <p14:sldId id="257"/>
            <p14:sldId id="258"/>
            <p14:sldId id="299"/>
            <p14:sldId id="300"/>
            <p14:sldId id="260"/>
            <p14:sldId id="301"/>
            <p14:sldId id="259"/>
            <p14:sldId id="261"/>
            <p14:sldId id="286"/>
            <p14:sldId id="290"/>
            <p14:sldId id="262"/>
            <p14:sldId id="302"/>
            <p14:sldId id="265"/>
            <p14:sldId id="272"/>
            <p14:sldId id="273"/>
            <p14:sldId id="266"/>
            <p14:sldId id="303"/>
            <p14:sldId id="274"/>
            <p14:sldId id="287"/>
            <p14:sldId id="289"/>
            <p14:sldId id="268"/>
            <p14:sldId id="269"/>
            <p14:sldId id="270"/>
            <p14:sldId id="271"/>
            <p14:sldId id="275"/>
            <p14:sldId id="276"/>
            <p14:sldId id="277"/>
            <p14:sldId id="278"/>
            <p14:sldId id="279"/>
            <p14:sldId id="295"/>
            <p14:sldId id="280"/>
            <p14:sldId id="282"/>
            <p14:sldId id="291"/>
            <p14:sldId id="292"/>
            <p14:sldId id="293"/>
            <p14:sldId id="294"/>
            <p14:sldId id="283"/>
            <p14:sldId id="284"/>
            <p14:sldId id="29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d shah" initials="ss" lastIdx="1" clrIdx="0">
    <p:extLst>
      <p:ext uri="{19B8F6BF-5375-455C-9EA6-DF929625EA0E}">
        <p15:presenceInfo xmlns:p15="http://schemas.microsoft.com/office/powerpoint/2012/main" userId="a5e80ec9850ea10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CC"/>
    <a:srgbClr val="3399FF"/>
    <a:srgbClr val="003399"/>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68190" autoAdjust="0"/>
  </p:normalViewPr>
  <p:slideViewPr>
    <p:cSldViewPr snapToGrid="0">
      <p:cViewPr varScale="1">
        <p:scale>
          <a:sx n="72" d="100"/>
          <a:sy n="72" d="100"/>
        </p:scale>
        <p:origin x="558" y="72"/>
      </p:cViewPr>
      <p:guideLst/>
    </p:cSldViewPr>
  </p:slideViewPr>
  <p:notesTextViewPr>
    <p:cViewPr>
      <p:scale>
        <a:sx n="1" d="1"/>
        <a:sy n="1" d="1"/>
      </p:scale>
      <p:origin x="0" y="0"/>
    </p:cViewPr>
  </p:notesTextViewPr>
  <p:notesViewPr>
    <p:cSldViewPr snapToGrid="0">
      <p:cViewPr varScale="1">
        <p:scale>
          <a:sx n="53" d="100"/>
          <a:sy n="53" d="100"/>
        </p:scale>
        <p:origin x="2844"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F0D0FF-49B8-47AD-8676-2361AF9D8FFA}" type="datetimeFigureOut">
              <a:rPr lang="en-IN" smtClean="0"/>
              <a:t>12-03-2019</a:t>
            </a:fld>
            <a:endParaRPr lang="en-IN"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155457-9803-48C9-86B3-68CF77F1F4FC}" type="slidenum">
              <a:rPr lang="en-IN" smtClean="0"/>
              <a:t>‹#›</a:t>
            </a:fld>
            <a:endParaRPr lang="en-IN" dirty="0"/>
          </a:p>
        </p:txBody>
      </p:sp>
    </p:spTree>
    <p:extLst>
      <p:ext uri="{BB962C8B-B14F-4D97-AF65-F5344CB8AC3E}">
        <p14:creationId xmlns:p14="http://schemas.microsoft.com/office/powerpoint/2010/main" val="31621661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155457-9803-48C9-86B3-68CF77F1F4FC}" type="slidenum">
              <a:rPr lang="en-IN" smtClean="0"/>
              <a:t>1</a:t>
            </a:fld>
            <a:endParaRPr lang="en-IN" dirty="0"/>
          </a:p>
        </p:txBody>
      </p:sp>
    </p:spTree>
    <p:extLst>
      <p:ext uri="{BB962C8B-B14F-4D97-AF65-F5344CB8AC3E}">
        <p14:creationId xmlns:p14="http://schemas.microsoft.com/office/powerpoint/2010/main" val="40445650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51155457-9803-48C9-86B3-68CF77F1F4FC}" type="slidenum">
              <a:rPr lang="en-IN" smtClean="0"/>
              <a:t>29</a:t>
            </a:fld>
            <a:endParaRPr lang="en-IN" dirty="0"/>
          </a:p>
        </p:txBody>
      </p:sp>
    </p:spTree>
    <p:extLst>
      <p:ext uri="{BB962C8B-B14F-4D97-AF65-F5344CB8AC3E}">
        <p14:creationId xmlns:p14="http://schemas.microsoft.com/office/powerpoint/2010/main" val="3432098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N" dirty="0"/>
          </a:p>
        </p:txBody>
      </p:sp>
      <p:sp>
        <p:nvSpPr>
          <p:cNvPr id="4" name="Slide Number Placeholder 3"/>
          <p:cNvSpPr>
            <a:spLocks noGrp="1"/>
          </p:cNvSpPr>
          <p:nvPr>
            <p:ph type="sldNum" sz="quarter" idx="5"/>
          </p:nvPr>
        </p:nvSpPr>
        <p:spPr/>
        <p:txBody>
          <a:bodyPr/>
          <a:lstStyle/>
          <a:p>
            <a:fld id="{51155457-9803-48C9-86B3-68CF77F1F4FC}" type="slidenum">
              <a:rPr lang="en-IN" smtClean="0"/>
              <a:t>31</a:t>
            </a:fld>
            <a:endParaRPr lang="en-IN" dirty="0"/>
          </a:p>
        </p:txBody>
      </p:sp>
    </p:spTree>
    <p:extLst>
      <p:ext uri="{BB962C8B-B14F-4D97-AF65-F5344CB8AC3E}">
        <p14:creationId xmlns:p14="http://schemas.microsoft.com/office/powerpoint/2010/main" val="3555734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N" dirty="0"/>
          </a:p>
        </p:txBody>
      </p:sp>
      <p:sp>
        <p:nvSpPr>
          <p:cNvPr id="4" name="Slide Number Placeholder 3"/>
          <p:cNvSpPr>
            <a:spLocks noGrp="1"/>
          </p:cNvSpPr>
          <p:nvPr>
            <p:ph type="sldNum" sz="quarter" idx="5"/>
          </p:nvPr>
        </p:nvSpPr>
        <p:spPr/>
        <p:txBody>
          <a:bodyPr/>
          <a:lstStyle/>
          <a:p>
            <a:fld id="{51155457-9803-48C9-86B3-68CF77F1F4FC}" type="slidenum">
              <a:rPr lang="en-IN" smtClean="0"/>
              <a:t>32</a:t>
            </a:fld>
            <a:endParaRPr lang="en-IN" dirty="0"/>
          </a:p>
        </p:txBody>
      </p:sp>
    </p:spTree>
    <p:extLst>
      <p:ext uri="{BB962C8B-B14F-4D97-AF65-F5344CB8AC3E}">
        <p14:creationId xmlns:p14="http://schemas.microsoft.com/office/powerpoint/2010/main" val="23695247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1</a:t>
            </a:r>
          </a:p>
        </p:txBody>
      </p:sp>
      <p:sp>
        <p:nvSpPr>
          <p:cNvPr id="4" name="Slide Number Placeholder 3"/>
          <p:cNvSpPr>
            <a:spLocks noGrp="1"/>
          </p:cNvSpPr>
          <p:nvPr>
            <p:ph type="sldNum" sz="quarter" idx="5"/>
          </p:nvPr>
        </p:nvSpPr>
        <p:spPr/>
        <p:txBody>
          <a:bodyPr/>
          <a:lstStyle/>
          <a:p>
            <a:fld id="{51155457-9803-48C9-86B3-68CF77F1F4FC}" type="slidenum">
              <a:rPr lang="en-IN" smtClean="0"/>
              <a:t>33</a:t>
            </a:fld>
            <a:endParaRPr lang="en-IN" dirty="0"/>
          </a:p>
        </p:txBody>
      </p:sp>
    </p:spTree>
    <p:extLst>
      <p:ext uri="{BB962C8B-B14F-4D97-AF65-F5344CB8AC3E}">
        <p14:creationId xmlns:p14="http://schemas.microsoft.com/office/powerpoint/2010/main" val="5484481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N" dirty="0"/>
          </a:p>
        </p:txBody>
      </p:sp>
      <p:sp>
        <p:nvSpPr>
          <p:cNvPr id="4" name="Slide Number Placeholder 3"/>
          <p:cNvSpPr>
            <a:spLocks noGrp="1"/>
          </p:cNvSpPr>
          <p:nvPr>
            <p:ph type="sldNum" sz="quarter" idx="5"/>
          </p:nvPr>
        </p:nvSpPr>
        <p:spPr/>
        <p:txBody>
          <a:bodyPr/>
          <a:lstStyle/>
          <a:p>
            <a:fld id="{51155457-9803-48C9-86B3-68CF77F1F4FC}" type="slidenum">
              <a:rPr lang="en-IN" smtClean="0"/>
              <a:t>34</a:t>
            </a:fld>
            <a:endParaRPr lang="en-IN" dirty="0"/>
          </a:p>
        </p:txBody>
      </p:sp>
    </p:spTree>
    <p:extLst>
      <p:ext uri="{BB962C8B-B14F-4D97-AF65-F5344CB8AC3E}">
        <p14:creationId xmlns:p14="http://schemas.microsoft.com/office/powerpoint/2010/main" val="4204307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N" dirty="0"/>
          </a:p>
        </p:txBody>
      </p:sp>
      <p:sp>
        <p:nvSpPr>
          <p:cNvPr id="4" name="Slide Number Placeholder 3"/>
          <p:cNvSpPr>
            <a:spLocks noGrp="1"/>
          </p:cNvSpPr>
          <p:nvPr>
            <p:ph type="sldNum" sz="quarter" idx="5"/>
          </p:nvPr>
        </p:nvSpPr>
        <p:spPr/>
        <p:txBody>
          <a:bodyPr/>
          <a:lstStyle/>
          <a:p>
            <a:fld id="{51155457-9803-48C9-86B3-68CF77F1F4FC}" type="slidenum">
              <a:rPr lang="en-IN" smtClean="0"/>
              <a:t>35</a:t>
            </a:fld>
            <a:endParaRPr lang="en-IN" dirty="0"/>
          </a:p>
        </p:txBody>
      </p:sp>
    </p:spTree>
    <p:extLst>
      <p:ext uri="{BB962C8B-B14F-4D97-AF65-F5344CB8AC3E}">
        <p14:creationId xmlns:p14="http://schemas.microsoft.com/office/powerpoint/2010/main" val="29201935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N" dirty="0"/>
          </a:p>
        </p:txBody>
      </p:sp>
      <p:sp>
        <p:nvSpPr>
          <p:cNvPr id="4" name="Slide Number Placeholder 3"/>
          <p:cNvSpPr>
            <a:spLocks noGrp="1"/>
          </p:cNvSpPr>
          <p:nvPr>
            <p:ph type="sldNum" sz="quarter" idx="5"/>
          </p:nvPr>
        </p:nvSpPr>
        <p:spPr/>
        <p:txBody>
          <a:bodyPr/>
          <a:lstStyle/>
          <a:p>
            <a:fld id="{51155457-9803-48C9-86B3-68CF77F1F4FC}" type="slidenum">
              <a:rPr lang="en-IN" smtClean="0"/>
              <a:t>36</a:t>
            </a:fld>
            <a:endParaRPr lang="en-IN" dirty="0"/>
          </a:p>
        </p:txBody>
      </p:sp>
    </p:spTree>
    <p:extLst>
      <p:ext uri="{BB962C8B-B14F-4D97-AF65-F5344CB8AC3E}">
        <p14:creationId xmlns:p14="http://schemas.microsoft.com/office/powerpoint/2010/main" val="277218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51155457-9803-48C9-86B3-68CF77F1F4FC}" type="slidenum">
              <a:rPr lang="en-IN" smtClean="0"/>
              <a:t>13</a:t>
            </a:fld>
            <a:endParaRPr lang="en-IN" dirty="0"/>
          </a:p>
        </p:txBody>
      </p:sp>
    </p:spTree>
    <p:extLst>
      <p:ext uri="{BB962C8B-B14F-4D97-AF65-F5344CB8AC3E}">
        <p14:creationId xmlns:p14="http://schemas.microsoft.com/office/powerpoint/2010/main" val="8588980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51155457-9803-48C9-86B3-68CF77F1F4FC}" type="slidenum">
              <a:rPr lang="en-IN" smtClean="0"/>
              <a:t>14</a:t>
            </a:fld>
            <a:endParaRPr lang="en-IN" dirty="0"/>
          </a:p>
        </p:txBody>
      </p:sp>
    </p:spTree>
    <p:extLst>
      <p:ext uri="{BB962C8B-B14F-4D97-AF65-F5344CB8AC3E}">
        <p14:creationId xmlns:p14="http://schemas.microsoft.com/office/powerpoint/2010/main" val="4211473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51155457-9803-48C9-86B3-68CF77F1F4FC}" type="slidenum">
              <a:rPr lang="en-IN" smtClean="0"/>
              <a:t>16</a:t>
            </a:fld>
            <a:endParaRPr lang="en-IN" dirty="0"/>
          </a:p>
        </p:txBody>
      </p:sp>
    </p:spTree>
    <p:extLst>
      <p:ext uri="{BB962C8B-B14F-4D97-AF65-F5344CB8AC3E}">
        <p14:creationId xmlns:p14="http://schemas.microsoft.com/office/powerpoint/2010/main" val="2400322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51155457-9803-48C9-86B3-68CF77F1F4FC}" type="slidenum">
              <a:rPr lang="en-IN" smtClean="0"/>
              <a:t>17</a:t>
            </a:fld>
            <a:endParaRPr lang="en-IN" dirty="0"/>
          </a:p>
        </p:txBody>
      </p:sp>
    </p:spTree>
    <p:extLst>
      <p:ext uri="{BB962C8B-B14F-4D97-AF65-F5344CB8AC3E}">
        <p14:creationId xmlns:p14="http://schemas.microsoft.com/office/powerpoint/2010/main" val="3054315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51155457-9803-48C9-86B3-68CF77F1F4FC}" type="slidenum">
              <a:rPr lang="en-IN" smtClean="0"/>
              <a:t>19</a:t>
            </a:fld>
            <a:endParaRPr lang="en-IN" dirty="0"/>
          </a:p>
        </p:txBody>
      </p:sp>
    </p:spTree>
    <p:extLst>
      <p:ext uri="{BB962C8B-B14F-4D97-AF65-F5344CB8AC3E}">
        <p14:creationId xmlns:p14="http://schemas.microsoft.com/office/powerpoint/2010/main" val="2540321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51155457-9803-48C9-86B3-68CF77F1F4FC}" type="slidenum">
              <a:rPr lang="en-IN" smtClean="0"/>
              <a:t>20</a:t>
            </a:fld>
            <a:endParaRPr lang="en-IN" dirty="0"/>
          </a:p>
        </p:txBody>
      </p:sp>
    </p:spTree>
    <p:extLst>
      <p:ext uri="{BB962C8B-B14F-4D97-AF65-F5344CB8AC3E}">
        <p14:creationId xmlns:p14="http://schemas.microsoft.com/office/powerpoint/2010/main" val="38632749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51155457-9803-48C9-86B3-68CF77F1F4FC}" type="slidenum">
              <a:rPr lang="en-IN" smtClean="0"/>
              <a:t>26</a:t>
            </a:fld>
            <a:endParaRPr lang="en-IN" dirty="0"/>
          </a:p>
        </p:txBody>
      </p:sp>
    </p:spTree>
    <p:extLst>
      <p:ext uri="{BB962C8B-B14F-4D97-AF65-F5344CB8AC3E}">
        <p14:creationId xmlns:p14="http://schemas.microsoft.com/office/powerpoint/2010/main" val="36619195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51155457-9803-48C9-86B3-68CF77F1F4FC}" type="slidenum">
              <a:rPr lang="en-IN" smtClean="0"/>
              <a:t>27</a:t>
            </a:fld>
            <a:endParaRPr lang="en-IN" dirty="0"/>
          </a:p>
        </p:txBody>
      </p:sp>
    </p:spTree>
    <p:extLst>
      <p:ext uri="{BB962C8B-B14F-4D97-AF65-F5344CB8AC3E}">
        <p14:creationId xmlns:p14="http://schemas.microsoft.com/office/powerpoint/2010/main" val="52672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a:extLst>
              <a:ext uri="{FF2B5EF4-FFF2-40B4-BE49-F238E27FC236}">
                <a16:creationId xmlns="" xmlns:a16="http://schemas.microsoft.com/office/drawing/2014/main" id="{6A850950-2EEB-4192-B90D-6B4112BC7DC2}"/>
              </a:ext>
            </a:extLst>
          </p:cNvPr>
          <p:cNvGrpSpPr>
            <a:grpSpLocks/>
          </p:cNvGrpSpPr>
          <p:nvPr/>
        </p:nvGrpSpPr>
        <p:grpSpPr bwMode="auto">
          <a:xfrm>
            <a:off x="1" y="2438401"/>
            <a:ext cx="12012084" cy="1052513"/>
            <a:chOff x="0" y="1536"/>
            <a:chExt cx="5675" cy="663"/>
          </a:xfrm>
        </p:grpSpPr>
        <p:grpSp>
          <p:nvGrpSpPr>
            <p:cNvPr id="7171" name="Group 3">
              <a:extLst>
                <a:ext uri="{FF2B5EF4-FFF2-40B4-BE49-F238E27FC236}">
                  <a16:creationId xmlns="" xmlns:a16="http://schemas.microsoft.com/office/drawing/2014/main" id="{CB109664-2EE3-4B71-A877-0D602E7C7F1E}"/>
                </a:ext>
              </a:extLst>
            </p:cNvPr>
            <p:cNvGrpSpPr>
              <a:grpSpLocks/>
            </p:cNvGrpSpPr>
            <p:nvPr/>
          </p:nvGrpSpPr>
          <p:grpSpPr bwMode="auto">
            <a:xfrm>
              <a:off x="183" y="1604"/>
              <a:ext cx="448" cy="299"/>
              <a:chOff x="720" y="336"/>
              <a:chExt cx="624" cy="432"/>
            </a:xfrm>
          </p:grpSpPr>
          <p:sp>
            <p:nvSpPr>
              <p:cNvPr id="7172" name="Rectangle 4">
                <a:extLst>
                  <a:ext uri="{FF2B5EF4-FFF2-40B4-BE49-F238E27FC236}">
                    <a16:creationId xmlns="" xmlns:a16="http://schemas.microsoft.com/office/drawing/2014/main" id="{FA5EADDE-7897-4804-8D68-915DDBE93AF0}"/>
                  </a:ext>
                </a:extLst>
              </p:cNvPr>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800" dirty="0"/>
              </a:p>
            </p:txBody>
          </p:sp>
          <p:sp>
            <p:nvSpPr>
              <p:cNvPr id="7173" name="Rectangle 5">
                <a:extLst>
                  <a:ext uri="{FF2B5EF4-FFF2-40B4-BE49-F238E27FC236}">
                    <a16:creationId xmlns="" xmlns:a16="http://schemas.microsoft.com/office/drawing/2014/main" id="{E03CBD62-6D98-421B-80A4-0A661F62F1B1}"/>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800" dirty="0"/>
              </a:p>
            </p:txBody>
          </p:sp>
        </p:grpSp>
        <p:grpSp>
          <p:nvGrpSpPr>
            <p:cNvPr id="7174" name="Group 6">
              <a:extLst>
                <a:ext uri="{FF2B5EF4-FFF2-40B4-BE49-F238E27FC236}">
                  <a16:creationId xmlns="" xmlns:a16="http://schemas.microsoft.com/office/drawing/2014/main" id="{C932A05E-AAC9-4B90-B1C3-7F9F5EA0FCD5}"/>
                </a:ext>
              </a:extLst>
            </p:cNvPr>
            <p:cNvGrpSpPr>
              <a:grpSpLocks/>
            </p:cNvGrpSpPr>
            <p:nvPr/>
          </p:nvGrpSpPr>
          <p:grpSpPr bwMode="auto">
            <a:xfrm>
              <a:off x="261" y="1870"/>
              <a:ext cx="465" cy="299"/>
              <a:chOff x="912" y="2640"/>
              <a:chExt cx="672" cy="432"/>
            </a:xfrm>
          </p:grpSpPr>
          <p:sp>
            <p:nvSpPr>
              <p:cNvPr id="7175" name="Rectangle 7">
                <a:extLst>
                  <a:ext uri="{FF2B5EF4-FFF2-40B4-BE49-F238E27FC236}">
                    <a16:creationId xmlns="" xmlns:a16="http://schemas.microsoft.com/office/drawing/2014/main" id="{44D4AFFA-062F-4658-B6AE-4B6FC15AB32C}"/>
                  </a:ext>
                </a:extLst>
              </p:cNvPr>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800" dirty="0"/>
              </a:p>
            </p:txBody>
          </p:sp>
          <p:sp>
            <p:nvSpPr>
              <p:cNvPr id="7176" name="Rectangle 8">
                <a:extLst>
                  <a:ext uri="{FF2B5EF4-FFF2-40B4-BE49-F238E27FC236}">
                    <a16:creationId xmlns="" xmlns:a16="http://schemas.microsoft.com/office/drawing/2014/main" id="{22F8A406-3BAD-49EC-9F77-B9267B6B9C24}"/>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800" dirty="0"/>
              </a:p>
            </p:txBody>
          </p:sp>
        </p:grpSp>
        <p:sp>
          <p:nvSpPr>
            <p:cNvPr id="7177" name="Rectangle 9">
              <a:extLst>
                <a:ext uri="{FF2B5EF4-FFF2-40B4-BE49-F238E27FC236}">
                  <a16:creationId xmlns="" xmlns:a16="http://schemas.microsoft.com/office/drawing/2014/main" id="{41189186-F0BF-4400-B4EC-2A44CFEF9581}"/>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800" dirty="0"/>
            </a:p>
          </p:txBody>
        </p:sp>
        <p:sp>
          <p:nvSpPr>
            <p:cNvPr id="7178" name="Rectangle 10">
              <a:extLst>
                <a:ext uri="{FF2B5EF4-FFF2-40B4-BE49-F238E27FC236}">
                  <a16:creationId xmlns="" xmlns:a16="http://schemas.microsoft.com/office/drawing/2014/main" id="{5D9B94A3-9E9E-45BC-A8D4-71301E59E7F5}"/>
                </a:ext>
              </a:extLst>
            </p:cNvPr>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800" dirty="0"/>
            </a:p>
          </p:txBody>
        </p:sp>
        <p:sp>
          <p:nvSpPr>
            <p:cNvPr id="7179" name="Rectangle 11">
              <a:extLst>
                <a:ext uri="{FF2B5EF4-FFF2-40B4-BE49-F238E27FC236}">
                  <a16:creationId xmlns="" xmlns:a16="http://schemas.microsoft.com/office/drawing/2014/main" id="{49914725-09E9-4EDF-BF34-A4A531B54D81}"/>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800" dirty="0"/>
            </a:p>
          </p:txBody>
        </p:sp>
      </p:grpSp>
      <p:sp>
        <p:nvSpPr>
          <p:cNvPr id="7180" name="Rectangle 12">
            <a:extLst>
              <a:ext uri="{FF2B5EF4-FFF2-40B4-BE49-F238E27FC236}">
                <a16:creationId xmlns="" xmlns:a16="http://schemas.microsoft.com/office/drawing/2014/main" id="{99A95C78-2301-4724-85FE-942DD23B8097}"/>
              </a:ext>
            </a:extLst>
          </p:cNvPr>
          <p:cNvSpPr>
            <a:spLocks noGrp="1" noChangeArrowheads="1"/>
          </p:cNvSpPr>
          <p:nvPr>
            <p:ph type="ctrTitle"/>
          </p:nvPr>
        </p:nvSpPr>
        <p:spPr>
          <a:xfrm>
            <a:off x="1320800" y="1828800"/>
            <a:ext cx="10363200" cy="1143000"/>
          </a:xfrm>
        </p:spPr>
        <p:txBody>
          <a:bodyPr/>
          <a:lstStyle>
            <a:lvl1pPr>
              <a:defRPr/>
            </a:lvl1pPr>
          </a:lstStyle>
          <a:p>
            <a:pPr lvl="0"/>
            <a:r>
              <a:rPr lang="en-US" altLang="en-US" noProof="0"/>
              <a:t>Click to edit Master title style</a:t>
            </a:r>
          </a:p>
        </p:txBody>
      </p:sp>
      <p:sp>
        <p:nvSpPr>
          <p:cNvPr id="7181" name="Rectangle 13">
            <a:extLst>
              <a:ext uri="{FF2B5EF4-FFF2-40B4-BE49-F238E27FC236}">
                <a16:creationId xmlns="" xmlns:a16="http://schemas.microsoft.com/office/drawing/2014/main" id="{2E751DF7-1A00-47EF-ACFA-66A03CABF3CB}"/>
              </a:ext>
            </a:extLst>
          </p:cNvPr>
          <p:cNvSpPr>
            <a:spLocks noGrp="1" noChangeArrowheads="1"/>
          </p:cNvSpPr>
          <p:nvPr>
            <p:ph type="subTitle" idx="1"/>
          </p:nvPr>
        </p:nvSpPr>
        <p:spPr>
          <a:xfrm>
            <a:off x="1828800" y="3886200"/>
            <a:ext cx="85344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7182" name="Rectangle 14">
            <a:extLst>
              <a:ext uri="{FF2B5EF4-FFF2-40B4-BE49-F238E27FC236}">
                <a16:creationId xmlns="" xmlns:a16="http://schemas.microsoft.com/office/drawing/2014/main" id="{C6FA1E09-06D7-402B-94C0-7BA5225BF760}"/>
              </a:ext>
            </a:extLst>
          </p:cNvPr>
          <p:cNvSpPr>
            <a:spLocks noGrp="1" noChangeArrowheads="1"/>
          </p:cNvSpPr>
          <p:nvPr>
            <p:ph type="dt" sz="half" idx="2"/>
          </p:nvPr>
        </p:nvSpPr>
        <p:spPr>
          <a:xfrm>
            <a:off x="1320800" y="6248400"/>
            <a:ext cx="2540000" cy="457200"/>
          </a:xfrm>
        </p:spPr>
        <p:txBody>
          <a:bodyPr/>
          <a:lstStyle>
            <a:lvl1pPr>
              <a:defRPr>
                <a:solidFill>
                  <a:schemeClr val="bg2"/>
                </a:solidFill>
              </a:defRPr>
            </a:lvl1pPr>
          </a:lstStyle>
          <a:p>
            <a:r>
              <a:rPr lang="en-US" altLang="en-US" smtClean="0"/>
              <a:t>15th Mar 2019</a:t>
            </a:r>
            <a:endParaRPr lang="en-US" altLang="en-US" dirty="0"/>
          </a:p>
        </p:txBody>
      </p:sp>
      <p:sp>
        <p:nvSpPr>
          <p:cNvPr id="7183" name="Rectangle 15">
            <a:extLst>
              <a:ext uri="{FF2B5EF4-FFF2-40B4-BE49-F238E27FC236}">
                <a16:creationId xmlns="" xmlns:a16="http://schemas.microsoft.com/office/drawing/2014/main" id="{ED3A3D9A-0D62-443B-8CAD-888653433AFB}"/>
              </a:ext>
            </a:extLst>
          </p:cNvPr>
          <p:cNvSpPr>
            <a:spLocks noGrp="1" noChangeArrowheads="1"/>
          </p:cNvSpPr>
          <p:nvPr>
            <p:ph type="ftr" sz="quarter" idx="3"/>
          </p:nvPr>
        </p:nvSpPr>
        <p:spPr>
          <a:xfrm>
            <a:off x="4572000" y="6248400"/>
            <a:ext cx="3860800" cy="457200"/>
          </a:xfrm>
        </p:spPr>
        <p:txBody>
          <a:bodyPr/>
          <a:lstStyle>
            <a:lvl1pPr>
              <a:defRPr>
                <a:solidFill>
                  <a:schemeClr val="bg2"/>
                </a:solidFill>
              </a:defRPr>
            </a:lvl1pPr>
          </a:lstStyle>
          <a:p>
            <a:r>
              <a:rPr lang="en-US" altLang="en-US" dirty="0" smtClean="0"/>
              <a:t>P. P. Shah &amp; Asso.</a:t>
            </a:r>
            <a:endParaRPr lang="en-US" altLang="en-US" dirty="0"/>
          </a:p>
        </p:txBody>
      </p:sp>
      <p:sp>
        <p:nvSpPr>
          <p:cNvPr id="7184" name="Rectangle 16">
            <a:extLst>
              <a:ext uri="{FF2B5EF4-FFF2-40B4-BE49-F238E27FC236}">
                <a16:creationId xmlns="" xmlns:a16="http://schemas.microsoft.com/office/drawing/2014/main" id="{2193A3A3-4029-4B4F-ABBC-F95A0EAF0239}"/>
              </a:ext>
            </a:extLst>
          </p:cNvPr>
          <p:cNvSpPr>
            <a:spLocks noGrp="1" noChangeArrowheads="1"/>
          </p:cNvSpPr>
          <p:nvPr>
            <p:ph type="sldNum" sz="quarter" idx="4"/>
          </p:nvPr>
        </p:nvSpPr>
        <p:spPr>
          <a:xfrm>
            <a:off x="9144000" y="6248400"/>
            <a:ext cx="2540000" cy="457200"/>
          </a:xfrm>
        </p:spPr>
        <p:txBody>
          <a:bodyPr/>
          <a:lstStyle>
            <a:lvl1pPr>
              <a:defRPr>
                <a:solidFill>
                  <a:schemeClr val="bg2"/>
                </a:solidFill>
              </a:defRPr>
            </a:lvl1pPr>
          </a:lstStyle>
          <a:p>
            <a:fld id="{40434350-CB49-48A5-9528-505CC4782113}" type="slidenum">
              <a:rPr lang="en-US" altLang="en-US"/>
              <a:pPr/>
              <a:t>‹#›</a:t>
            </a:fld>
            <a:endParaRPr lang="en-US" altLang="en-US" dirty="0"/>
          </a:p>
        </p:txBody>
      </p:sp>
    </p:spTree>
    <p:extLst>
      <p:ext uri="{BB962C8B-B14F-4D97-AF65-F5344CB8AC3E}">
        <p14:creationId xmlns:p14="http://schemas.microsoft.com/office/powerpoint/2010/main" val="3493407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78C0E75-4C9F-4235-8125-AF55CEBC966D}"/>
              </a:ext>
            </a:extLst>
          </p:cNvPr>
          <p:cNvSpPr>
            <a:spLocks noGrp="1"/>
          </p:cNvSpPr>
          <p:nvPr>
            <p:ph type="title"/>
          </p:nvPr>
        </p:nvSpPr>
        <p:spPr>
          <a:xfrm>
            <a:off x="840318" y="457200"/>
            <a:ext cx="3932767" cy="1600200"/>
          </a:xfrm>
        </p:spPr>
        <p:txBody>
          <a:bodyPr/>
          <a:lstStyle>
            <a:lvl1pPr>
              <a:defRPr sz="3200"/>
            </a:lvl1pPr>
          </a:lstStyle>
          <a:p>
            <a:r>
              <a:rPr lang="en-US"/>
              <a:t>Click to edit Master title style</a:t>
            </a:r>
            <a:endParaRPr lang="en-IN"/>
          </a:p>
        </p:txBody>
      </p:sp>
      <p:sp>
        <p:nvSpPr>
          <p:cNvPr id="3" name="Picture Placeholder 2">
            <a:extLst>
              <a:ext uri="{FF2B5EF4-FFF2-40B4-BE49-F238E27FC236}">
                <a16:creationId xmlns="" xmlns:a16="http://schemas.microsoft.com/office/drawing/2014/main" id="{D3870685-BA72-4655-8485-A78964E356FF}"/>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a:extLst>
              <a:ext uri="{FF2B5EF4-FFF2-40B4-BE49-F238E27FC236}">
                <a16:creationId xmlns="" xmlns:a16="http://schemas.microsoft.com/office/drawing/2014/main" id="{BD94DB0E-27E8-4CF6-A4A8-D87FFF4B0DD8}"/>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9297412D-4075-4DC9-B6DA-6A1731DA9D29}"/>
              </a:ext>
            </a:extLst>
          </p:cNvPr>
          <p:cNvSpPr>
            <a:spLocks noGrp="1"/>
          </p:cNvSpPr>
          <p:nvPr>
            <p:ph type="dt" sz="half" idx="10"/>
          </p:nvPr>
        </p:nvSpPr>
        <p:spPr/>
        <p:txBody>
          <a:bodyPr/>
          <a:lstStyle>
            <a:lvl1pPr>
              <a:defRPr/>
            </a:lvl1pPr>
          </a:lstStyle>
          <a:p>
            <a:r>
              <a:rPr lang="en-US" altLang="en-US" smtClean="0"/>
              <a:t>15th Mar 2019</a:t>
            </a:r>
            <a:endParaRPr lang="en-US" altLang="en-US" dirty="0"/>
          </a:p>
        </p:txBody>
      </p:sp>
      <p:sp>
        <p:nvSpPr>
          <p:cNvPr id="6" name="Footer Placeholder 5">
            <a:extLst>
              <a:ext uri="{FF2B5EF4-FFF2-40B4-BE49-F238E27FC236}">
                <a16:creationId xmlns="" xmlns:a16="http://schemas.microsoft.com/office/drawing/2014/main" id="{BB5FD9C2-E480-44C9-ABED-8C2149B0F2EA}"/>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7" name="Slide Number Placeholder 6">
            <a:extLst>
              <a:ext uri="{FF2B5EF4-FFF2-40B4-BE49-F238E27FC236}">
                <a16:creationId xmlns="" xmlns:a16="http://schemas.microsoft.com/office/drawing/2014/main" id="{292C6D52-305D-4D14-8EC7-90414A3AE7E6}"/>
              </a:ext>
            </a:extLst>
          </p:cNvPr>
          <p:cNvSpPr>
            <a:spLocks noGrp="1"/>
          </p:cNvSpPr>
          <p:nvPr>
            <p:ph type="sldNum" sz="quarter" idx="12"/>
          </p:nvPr>
        </p:nvSpPr>
        <p:spPr/>
        <p:txBody>
          <a:bodyPr/>
          <a:lstStyle>
            <a:lvl1pPr>
              <a:defRPr/>
            </a:lvl1pPr>
          </a:lstStyle>
          <a:p>
            <a:fld id="{42763AEF-F752-48A7-BBA0-BD5182CCFA76}" type="slidenum">
              <a:rPr lang="en-US" altLang="en-US"/>
              <a:pPr/>
              <a:t>‹#›</a:t>
            </a:fld>
            <a:endParaRPr lang="en-US" altLang="en-US" dirty="0"/>
          </a:p>
        </p:txBody>
      </p:sp>
    </p:spTree>
    <p:extLst>
      <p:ext uri="{BB962C8B-B14F-4D97-AF65-F5344CB8AC3E}">
        <p14:creationId xmlns:p14="http://schemas.microsoft.com/office/powerpoint/2010/main" val="973951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A4EA3A4-2BCA-4A36-9BDC-08A453B6154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 xmlns:a16="http://schemas.microsoft.com/office/drawing/2014/main" id="{66ECB59B-5558-42F8-B2B7-C70242101C2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23ACC218-7422-4D6D-94B8-443EFE5CB490}"/>
              </a:ext>
            </a:extLst>
          </p:cNvPr>
          <p:cNvSpPr>
            <a:spLocks noGrp="1"/>
          </p:cNvSpPr>
          <p:nvPr>
            <p:ph type="dt" sz="half" idx="10"/>
          </p:nvPr>
        </p:nvSpPr>
        <p:spPr/>
        <p:txBody>
          <a:bodyPr/>
          <a:lstStyle>
            <a:lvl1pPr>
              <a:defRPr/>
            </a:lvl1pPr>
          </a:lstStyle>
          <a:p>
            <a:r>
              <a:rPr lang="en-US" altLang="en-US" smtClean="0"/>
              <a:t>15th Mar 2019</a:t>
            </a:r>
            <a:endParaRPr lang="en-US" altLang="en-US" dirty="0"/>
          </a:p>
        </p:txBody>
      </p:sp>
      <p:sp>
        <p:nvSpPr>
          <p:cNvPr id="5" name="Footer Placeholder 4">
            <a:extLst>
              <a:ext uri="{FF2B5EF4-FFF2-40B4-BE49-F238E27FC236}">
                <a16:creationId xmlns="" xmlns:a16="http://schemas.microsoft.com/office/drawing/2014/main" id="{1B893474-FEA7-4F47-BF9B-4B1D53C69A49}"/>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6" name="Slide Number Placeholder 5">
            <a:extLst>
              <a:ext uri="{FF2B5EF4-FFF2-40B4-BE49-F238E27FC236}">
                <a16:creationId xmlns="" xmlns:a16="http://schemas.microsoft.com/office/drawing/2014/main" id="{B27796D3-8160-470F-9FA3-ADBFF7F88513}"/>
              </a:ext>
            </a:extLst>
          </p:cNvPr>
          <p:cNvSpPr>
            <a:spLocks noGrp="1"/>
          </p:cNvSpPr>
          <p:nvPr>
            <p:ph type="sldNum" sz="quarter" idx="12"/>
          </p:nvPr>
        </p:nvSpPr>
        <p:spPr/>
        <p:txBody>
          <a:bodyPr/>
          <a:lstStyle>
            <a:lvl1pPr>
              <a:defRPr/>
            </a:lvl1pPr>
          </a:lstStyle>
          <a:p>
            <a:fld id="{19B76EB6-CC74-4095-9498-E458DC2E5165}" type="slidenum">
              <a:rPr lang="en-US" altLang="en-US"/>
              <a:pPr/>
              <a:t>‹#›</a:t>
            </a:fld>
            <a:endParaRPr lang="en-US" altLang="en-US" dirty="0"/>
          </a:p>
        </p:txBody>
      </p:sp>
    </p:spTree>
    <p:extLst>
      <p:ext uri="{BB962C8B-B14F-4D97-AF65-F5344CB8AC3E}">
        <p14:creationId xmlns:p14="http://schemas.microsoft.com/office/powerpoint/2010/main" val="32873755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C0F5F7FD-F8FF-4639-AA5E-C4535129162B}"/>
              </a:ext>
            </a:extLst>
          </p:cNvPr>
          <p:cNvSpPr>
            <a:spLocks noGrp="1"/>
          </p:cNvSpPr>
          <p:nvPr>
            <p:ph type="title" orient="vert"/>
          </p:nvPr>
        </p:nvSpPr>
        <p:spPr>
          <a:xfrm>
            <a:off x="9338733" y="617539"/>
            <a:ext cx="2601384" cy="5514975"/>
          </a:xfrm>
        </p:spPr>
        <p:txBody>
          <a:bodyPr vert="eaVert"/>
          <a:lstStyle/>
          <a:p>
            <a:r>
              <a:rPr lang="en-US"/>
              <a:t>Click to edit Master title style</a:t>
            </a:r>
            <a:endParaRPr lang="en-IN"/>
          </a:p>
        </p:txBody>
      </p:sp>
      <p:sp>
        <p:nvSpPr>
          <p:cNvPr id="3" name="Vertical Text Placeholder 2">
            <a:extLst>
              <a:ext uri="{FF2B5EF4-FFF2-40B4-BE49-F238E27FC236}">
                <a16:creationId xmlns="" xmlns:a16="http://schemas.microsoft.com/office/drawing/2014/main" id="{698834AF-E615-4F4A-B6C2-9EEBE266B295}"/>
              </a:ext>
            </a:extLst>
          </p:cNvPr>
          <p:cNvSpPr>
            <a:spLocks noGrp="1"/>
          </p:cNvSpPr>
          <p:nvPr>
            <p:ph type="body" orient="vert" idx="1"/>
          </p:nvPr>
        </p:nvSpPr>
        <p:spPr>
          <a:xfrm>
            <a:off x="1534584" y="617539"/>
            <a:ext cx="7600949" cy="55149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3DEC9BB3-85BC-41A3-827E-73E68A8AC2E1}"/>
              </a:ext>
            </a:extLst>
          </p:cNvPr>
          <p:cNvSpPr>
            <a:spLocks noGrp="1"/>
          </p:cNvSpPr>
          <p:nvPr>
            <p:ph type="dt" sz="half" idx="10"/>
          </p:nvPr>
        </p:nvSpPr>
        <p:spPr/>
        <p:txBody>
          <a:bodyPr/>
          <a:lstStyle>
            <a:lvl1pPr>
              <a:defRPr/>
            </a:lvl1pPr>
          </a:lstStyle>
          <a:p>
            <a:r>
              <a:rPr lang="en-US" altLang="en-US" smtClean="0"/>
              <a:t>15th Mar 2019</a:t>
            </a:r>
            <a:endParaRPr lang="en-US" altLang="en-US" dirty="0"/>
          </a:p>
        </p:txBody>
      </p:sp>
      <p:sp>
        <p:nvSpPr>
          <p:cNvPr id="5" name="Footer Placeholder 4">
            <a:extLst>
              <a:ext uri="{FF2B5EF4-FFF2-40B4-BE49-F238E27FC236}">
                <a16:creationId xmlns="" xmlns:a16="http://schemas.microsoft.com/office/drawing/2014/main" id="{74C9C740-80AC-4BCA-B139-D67F668504F7}"/>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6" name="Slide Number Placeholder 5">
            <a:extLst>
              <a:ext uri="{FF2B5EF4-FFF2-40B4-BE49-F238E27FC236}">
                <a16:creationId xmlns="" xmlns:a16="http://schemas.microsoft.com/office/drawing/2014/main" id="{73D3AB17-6012-40E0-B8A1-323EE80104A5}"/>
              </a:ext>
            </a:extLst>
          </p:cNvPr>
          <p:cNvSpPr>
            <a:spLocks noGrp="1"/>
          </p:cNvSpPr>
          <p:nvPr>
            <p:ph type="sldNum" sz="quarter" idx="12"/>
          </p:nvPr>
        </p:nvSpPr>
        <p:spPr/>
        <p:txBody>
          <a:bodyPr/>
          <a:lstStyle>
            <a:lvl1pPr>
              <a:defRPr/>
            </a:lvl1pPr>
          </a:lstStyle>
          <a:p>
            <a:fld id="{82D36593-F0FC-47F7-B27B-BC0F93DF300E}" type="slidenum">
              <a:rPr lang="en-US" altLang="en-US"/>
              <a:pPr/>
              <a:t>‹#›</a:t>
            </a:fld>
            <a:endParaRPr lang="en-US" altLang="en-US" dirty="0"/>
          </a:p>
        </p:txBody>
      </p:sp>
    </p:spTree>
    <p:extLst>
      <p:ext uri="{BB962C8B-B14F-4D97-AF65-F5344CB8AC3E}">
        <p14:creationId xmlns:p14="http://schemas.microsoft.com/office/powerpoint/2010/main" val="113958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F943327-DC2E-480E-A9B0-47543F4A3EB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0EEFC90F-0E4A-4A29-9A44-B7D408DC97B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E0EE1B14-F132-4F0E-99AF-B3EABC51B2DC}"/>
              </a:ext>
            </a:extLst>
          </p:cNvPr>
          <p:cNvSpPr>
            <a:spLocks noGrp="1"/>
          </p:cNvSpPr>
          <p:nvPr>
            <p:ph type="dt" sz="half" idx="10"/>
          </p:nvPr>
        </p:nvSpPr>
        <p:spPr/>
        <p:txBody>
          <a:bodyPr/>
          <a:lstStyle>
            <a:lvl1pPr>
              <a:defRPr/>
            </a:lvl1pPr>
          </a:lstStyle>
          <a:p>
            <a:r>
              <a:rPr lang="en-US" altLang="en-US" smtClean="0"/>
              <a:t>15th Mar 2019</a:t>
            </a:r>
            <a:endParaRPr lang="en-US" altLang="en-US" dirty="0"/>
          </a:p>
        </p:txBody>
      </p:sp>
      <p:sp>
        <p:nvSpPr>
          <p:cNvPr id="5" name="Footer Placeholder 4">
            <a:extLst>
              <a:ext uri="{FF2B5EF4-FFF2-40B4-BE49-F238E27FC236}">
                <a16:creationId xmlns="" xmlns:a16="http://schemas.microsoft.com/office/drawing/2014/main" id="{2C1894B9-3E8B-4894-8D57-FBFBE4826F4B}"/>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6" name="Slide Number Placeholder 5">
            <a:extLst>
              <a:ext uri="{FF2B5EF4-FFF2-40B4-BE49-F238E27FC236}">
                <a16:creationId xmlns="" xmlns:a16="http://schemas.microsoft.com/office/drawing/2014/main" id="{1EA1DC5E-50A0-4A0C-9A40-0F64DF72CF39}"/>
              </a:ext>
            </a:extLst>
          </p:cNvPr>
          <p:cNvSpPr>
            <a:spLocks noGrp="1"/>
          </p:cNvSpPr>
          <p:nvPr>
            <p:ph type="sldNum" sz="quarter" idx="12"/>
          </p:nvPr>
        </p:nvSpPr>
        <p:spPr/>
        <p:txBody>
          <a:bodyPr/>
          <a:lstStyle>
            <a:lvl1pPr>
              <a:defRPr/>
            </a:lvl1pPr>
          </a:lstStyle>
          <a:p>
            <a:fld id="{44761764-2A2A-4D24-A814-B2A54A696260}" type="slidenum">
              <a:rPr lang="en-US" altLang="en-US"/>
              <a:pPr/>
              <a:t>‹#›</a:t>
            </a:fld>
            <a:endParaRPr lang="en-US" altLang="en-US" dirty="0"/>
          </a:p>
        </p:txBody>
      </p:sp>
    </p:spTree>
    <p:extLst>
      <p:ext uri="{BB962C8B-B14F-4D97-AF65-F5344CB8AC3E}">
        <p14:creationId xmlns:p14="http://schemas.microsoft.com/office/powerpoint/2010/main" val="169274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2400880-EA94-48E5-B98C-355AC33989C6}"/>
              </a:ext>
            </a:extLst>
          </p:cNvPr>
          <p:cNvSpPr>
            <a:spLocks noGrp="1"/>
          </p:cNvSpPr>
          <p:nvPr>
            <p:ph type="title"/>
          </p:nvPr>
        </p:nvSpPr>
        <p:spPr>
          <a:xfrm>
            <a:off x="831851" y="1709739"/>
            <a:ext cx="10515600" cy="2852737"/>
          </a:xfrm>
        </p:spPr>
        <p:txBody>
          <a:bodyPr/>
          <a:lstStyle>
            <a:lvl1pPr>
              <a:defRPr sz="6000"/>
            </a:lvl1pPr>
          </a:lstStyle>
          <a:p>
            <a:r>
              <a:rPr lang="en-US"/>
              <a:t>Click to edit Master title style</a:t>
            </a:r>
            <a:endParaRPr lang="en-IN"/>
          </a:p>
        </p:txBody>
      </p:sp>
      <p:sp>
        <p:nvSpPr>
          <p:cNvPr id="3" name="Text Placeholder 2">
            <a:extLst>
              <a:ext uri="{FF2B5EF4-FFF2-40B4-BE49-F238E27FC236}">
                <a16:creationId xmlns="" xmlns:a16="http://schemas.microsoft.com/office/drawing/2014/main" id="{BED872F5-7527-4A7F-9A75-BD76B6D6FBA1}"/>
              </a:ext>
            </a:extLst>
          </p:cNvPr>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a:extLst>
              <a:ext uri="{FF2B5EF4-FFF2-40B4-BE49-F238E27FC236}">
                <a16:creationId xmlns="" xmlns:a16="http://schemas.microsoft.com/office/drawing/2014/main" id="{BBF665CD-7A12-411A-AF5F-F7A3DE687E78}"/>
              </a:ext>
            </a:extLst>
          </p:cNvPr>
          <p:cNvSpPr>
            <a:spLocks noGrp="1"/>
          </p:cNvSpPr>
          <p:nvPr>
            <p:ph type="dt" sz="half" idx="10"/>
          </p:nvPr>
        </p:nvSpPr>
        <p:spPr/>
        <p:txBody>
          <a:bodyPr/>
          <a:lstStyle>
            <a:lvl1pPr>
              <a:defRPr/>
            </a:lvl1pPr>
          </a:lstStyle>
          <a:p>
            <a:r>
              <a:rPr lang="en-US" altLang="en-US" smtClean="0"/>
              <a:t>15th Mar 2019</a:t>
            </a:r>
            <a:endParaRPr lang="en-US" altLang="en-US" dirty="0"/>
          </a:p>
        </p:txBody>
      </p:sp>
      <p:sp>
        <p:nvSpPr>
          <p:cNvPr id="5" name="Footer Placeholder 4">
            <a:extLst>
              <a:ext uri="{FF2B5EF4-FFF2-40B4-BE49-F238E27FC236}">
                <a16:creationId xmlns="" xmlns:a16="http://schemas.microsoft.com/office/drawing/2014/main" id="{9D67E0FD-5FC9-4231-B664-6480736F1CAA}"/>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6" name="Slide Number Placeholder 5">
            <a:extLst>
              <a:ext uri="{FF2B5EF4-FFF2-40B4-BE49-F238E27FC236}">
                <a16:creationId xmlns="" xmlns:a16="http://schemas.microsoft.com/office/drawing/2014/main" id="{E2600FB0-07FF-4066-83DE-19D3F6DB8499}"/>
              </a:ext>
            </a:extLst>
          </p:cNvPr>
          <p:cNvSpPr>
            <a:spLocks noGrp="1"/>
          </p:cNvSpPr>
          <p:nvPr>
            <p:ph type="sldNum" sz="quarter" idx="12"/>
          </p:nvPr>
        </p:nvSpPr>
        <p:spPr/>
        <p:txBody>
          <a:bodyPr/>
          <a:lstStyle>
            <a:lvl1pPr>
              <a:defRPr/>
            </a:lvl1pPr>
          </a:lstStyle>
          <a:p>
            <a:fld id="{C52A6F87-AAFA-40DB-9AAA-9B681A0F00CE}" type="slidenum">
              <a:rPr lang="en-US" altLang="en-US"/>
              <a:pPr/>
              <a:t>‹#›</a:t>
            </a:fld>
            <a:endParaRPr lang="en-US" altLang="en-US" dirty="0"/>
          </a:p>
        </p:txBody>
      </p:sp>
    </p:spTree>
    <p:extLst>
      <p:ext uri="{BB962C8B-B14F-4D97-AF65-F5344CB8AC3E}">
        <p14:creationId xmlns:p14="http://schemas.microsoft.com/office/powerpoint/2010/main" val="3147364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3B46CBA-C332-4520-92D8-2C241808CC8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 xmlns:a16="http://schemas.microsoft.com/office/drawing/2014/main" id="{2A0191B7-9C30-41B4-909F-5367A8DD7E32}"/>
              </a:ext>
            </a:extLst>
          </p:cNvPr>
          <p:cNvSpPr>
            <a:spLocks noGrp="1"/>
          </p:cNvSpPr>
          <p:nvPr>
            <p:ph type="dt" sz="half" idx="10"/>
          </p:nvPr>
        </p:nvSpPr>
        <p:spPr/>
        <p:txBody>
          <a:bodyPr/>
          <a:lstStyle/>
          <a:p>
            <a:r>
              <a:rPr lang="en-US" altLang="en-US" smtClean="0"/>
              <a:t>15th Mar 2019</a:t>
            </a:r>
            <a:endParaRPr lang="en-US" altLang="en-US" dirty="0"/>
          </a:p>
        </p:txBody>
      </p:sp>
      <p:sp>
        <p:nvSpPr>
          <p:cNvPr id="4" name="Footer Placeholder 3">
            <a:extLst>
              <a:ext uri="{FF2B5EF4-FFF2-40B4-BE49-F238E27FC236}">
                <a16:creationId xmlns="" xmlns:a16="http://schemas.microsoft.com/office/drawing/2014/main" id="{C0B06B6E-F2F5-4574-BFEE-7680CE63C5AB}"/>
              </a:ext>
            </a:extLst>
          </p:cNvPr>
          <p:cNvSpPr>
            <a:spLocks noGrp="1"/>
          </p:cNvSpPr>
          <p:nvPr>
            <p:ph type="ftr" sz="quarter" idx="11"/>
          </p:nvPr>
        </p:nvSpPr>
        <p:spPr/>
        <p:txBody>
          <a:bodyPr/>
          <a:lstStyle/>
          <a:p>
            <a:r>
              <a:rPr lang="en-US" altLang="en-US" dirty="0" smtClean="0"/>
              <a:t>P. P. Shah &amp; Asso.</a:t>
            </a:r>
            <a:endParaRPr lang="en-US" altLang="en-US" dirty="0"/>
          </a:p>
        </p:txBody>
      </p:sp>
      <p:sp>
        <p:nvSpPr>
          <p:cNvPr id="5" name="Slide Number Placeholder 4">
            <a:extLst>
              <a:ext uri="{FF2B5EF4-FFF2-40B4-BE49-F238E27FC236}">
                <a16:creationId xmlns="" xmlns:a16="http://schemas.microsoft.com/office/drawing/2014/main" id="{6827F5AD-612A-486C-8BFC-0AA019AEEB94}"/>
              </a:ext>
            </a:extLst>
          </p:cNvPr>
          <p:cNvSpPr>
            <a:spLocks noGrp="1"/>
          </p:cNvSpPr>
          <p:nvPr>
            <p:ph type="sldNum" sz="quarter" idx="12"/>
          </p:nvPr>
        </p:nvSpPr>
        <p:spPr/>
        <p:txBody>
          <a:bodyPr/>
          <a:lstStyle/>
          <a:p>
            <a:fld id="{B3C03D45-8EF9-4056-8768-35C7BDB95398}" type="slidenum">
              <a:rPr lang="en-US" altLang="en-US" smtClean="0"/>
              <a:pPr/>
              <a:t>‹#›</a:t>
            </a:fld>
            <a:endParaRPr lang="en-US" altLang="en-US" dirty="0"/>
          </a:p>
        </p:txBody>
      </p:sp>
    </p:spTree>
    <p:extLst>
      <p:ext uri="{BB962C8B-B14F-4D97-AF65-F5344CB8AC3E}">
        <p14:creationId xmlns:p14="http://schemas.microsoft.com/office/powerpoint/2010/main" val="2640445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5EF379-19C7-491A-9F79-73832AE2307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0E24216B-FC49-4B04-952B-A738C90E8617}"/>
              </a:ext>
            </a:extLst>
          </p:cNvPr>
          <p:cNvSpPr>
            <a:spLocks noGrp="1"/>
          </p:cNvSpPr>
          <p:nvPr>
            <p:ph sz="half" idx="1"/>
          </p:nvPr>
        </p:nvSpPr>
        <p:spPr>
          <a:xfrm>
            <a:off x="1576917" y="2017713"/>
            <a:ext cx="508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 xmlns:a16="http://schemas.microsoft.com/office/drawing/2014/main" id="{5B8AD291-F06C-410E-8498-041E0D4B878C}"/>
              </a:ext>
            </a:extLst>
          </p:cNvPr>
          <p:cNvSpPr>
            <a:spLocks noGrp="1"/>
          </p:cNvSpPr>
          <p:nvPr>
            <p:ph sz="half" idx="2"/>
          </p:nvPr>
        </p:nvSpPr>
        <p:spPr>
          <a:xfrm>
            <a:off x="6860117" y="2017713"/>
            <a:ext cx="508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 xmlns:a16="http://schemas.microsoft.com/office/drawing/2014/main" id="{A6B7E09B-D6B1-492B-8D06-FB4BA36BDC8A}"/>
              </a:ext>
            </a:extLst>
          </p:cNvPr>
          <p:cNvSpPr>
            <a:spLocks noGrp="1"/>
          </p:cNvSpPr>
          <p:nvPr>
            <p:ph type="dt" sz="half" idx="10"/>
          </p:nvPr>
        </p:nvSpPr>
        <p:spPr/>
        <p:txBody>
          <a:bodyPr/>
          <a:lstStyle>
            <a:lvl1pPr>
              <a:defRPr/>
            </a:lvl1pPr>
          </a:lstStyle>
          <a:p>
            <a:r>
              <a:rPr lang="en-US" altLang="en-US" smtClean="0"/>
              <a:t>15th Mar 2019</a:t>
            </a:r>
            <a:endParaRPr lang="en-US" altLang="en-US" dirty="0"/>
          </a:p>
        </p:txBody>
      </p:sp>
      <p:sp>
        <p:nvSpPr>
          <p:cNvPr id="6" name="Footer Placeholder 5">
            <a:extLst>
              <a:ext uri="{FF2B5EF4-FFF2-40B4-BE49-F238E27FC236}">
                <a16:creationId xmlns="" xmlns:a16="http://schemas.microsoft.com/office/drawing/2014/main" id="{64A65CFB-3677-46DB-B119-AE5D53FEB19A}"/>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7" name="Slide Number Placeholder 6">
            <a:extLst>
              <a:ext uri="{FF2B5EF4-FFF2-40B4-BE49-F238E27FC236}">
                <a16:creationId xmlns="" xmlns:a16="http://schemas.microsoft.com/office/drawing/2014/main" id="{5E1D4635-D556-4F21-9A59-5F2476D240BC}"/>
              </a:ext>
            </a:extLst>
          </p:cNvPr>
          <p:cNvSpPr>
            <a:spLocks noGrp="1"/>
          </p:cNvSpPr>
          <p:nvPr>
            <p:ph type="sldNum" sz="quarter" idx="12"/>
          </p:nvPr>
        </p:nvSpPr>
        <p:spPr/>
        <p:txBody>
          <a:bodyPr/>
          <a:lstStyle>
            <a:lvl1pPr>
              <a:defRPr/>
            </a:lvl1pPr>
          </a:lstStyle>
          <a:p>
            <a:fld id="{579867BC-4943-4A93-A5E7-7D902121A10F}" type="slidenum">
              <a:rPr lang="en-US" altLang="en-US"/>
              <a:pPr/>
              <a:t>‹#›</a:t>
            </a:fld>
            <a:endParaRPr lang="en-US" altLang="en-US" dirty="0"/>
          </a:p>
        </p:txBody>
      </p:sp>
    </p:spTree>
    <p:extLst>
      <p:ext uri="{BB962C8B-B14F-4D97-AF65-F5344CB8AC3E}">
        <p14:creationId xmlns:p14="http://schemas.microsoft.com/office/powerpoint/2010/main" val="1631528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10D0B58-395B-45B0-9277-37D7B2BE13D1}"/>
              </a:ext>
            </a:extLst>
          </p:cNvPr>
          <p:cNvSpPr>
            <a:spLocks noGrp="1"/>
          </p:cNvSpPr>
          <p:nvPr>
            <p:ph type="title"/>
          </p:nvPr>
        </p:nvSpPr>
        <p:spPr>
          <a:xfrm>
            <a:off x="840317" y="365126"/>
            <a:ext cx="10515600" cy="1325563"/>
          </a:xfrm>
        </p:spPr>
        <p:txBody>
          <a:bodyPr/>
          <a:lstStyle/>
          <a:p>
            <a:r>
              <a:rPr lang="en-US"/>
              <a:t>Click to edit Master title style</a:t>
            </a:r>
            <a:endParaRPr lang="en-IN"/>
          </a:p>
        </p:txBody>
      </p:sp>
      <p:sp>
        <p:nvSpPr>
          <p:cNvPr id="3" name="Text Placeholder 2">
            <a:extLst>
              <a:ext uri="{FF2B5EF4-FFF2-40B4-BE49-F238E27FC236}">
                <a16:creationId xmlns="" xmlns:a16="http://schemas.microsoft.com/office/drawing/2014/main" id="{6D435BCC-1C1F-4515-8E52-378E2AF58DFD}"/>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 xmlns:a16="http://schemas.microsoft.com/office/drawing/2014/main" id="{792B901B-62F7-4DE3-A5F9-A97EBF3EDFF8}"/>
              </a:ext>
            </a:extLst>
          </p:cNvPr>
          <p:cNvSpPr>
            <a:spLocks noGrp="1"/>
          </p:cNvSpPr>
          <p:nvPr>
            <p:ph sz="half" idx="2"/>
          </p:nvPr>
        </p:nvSpPr>
        <p:spPr>
          <a:xfrm>
            <a:off x="840318" y="2505075"/>
            <a:ext cx="5158316"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 xmlns:a16="http://schemas.microsoft.com/office/drawing/2014/main" id="{C3D8263E-2437-421A-983D-4B9C44903FBA}"/>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 xmlns:a16="http://schemas.microsoft.com/office/drawing/2014/main" id="{59AE4560-733E-4385-B394-0F594C9418C8}"/>
              </a:ext>
            </a:extLst>
          </p:cNvPr>
          <p:cNvSpPr>
            <a:spLocks noGrp="1"/>
          </p:cNvSpPr>
          <p:nvPr>
            <p:ph sz="quarter" idx="4"/>
          </p:nvPr>
        </p:nvSpPr>
        <p:spPr>
          <a:xfrm>
            <a:off x="6172200" y="2505075"/>
            <a:ext cx="518371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 xmlns:a16="http://schemas.microsoft.com/office/drawing/2014/main" id="{5B990290-ECB4-4ECF-8727-C8304E19D1BB}"/>
              </a:ext>
            </a:extLst>
          </p:cNvPr>
          <p:cNvSpPr>
            <a:spLocks noGrp="1"/>
          </p:cNvSpPr>
          <p:nvPr>
            <p:ph type="dt" sz="half" idx="10"/>
          </p:nvPr>
        </p:nvSpPr>
        <p:spPr/>
        <p:txBody>
          <a:bodyPr/>
          <a:lstStyle>
            <a:lvl1pPr>
              <a:defRPr/>
            </a:lvl1pPr>
          </a:lstStyle>
          <a:p>
            <a:r>
              <a:rPr lang="en-US" altLang="en-US" smtClean="0"/>
              <a:t>15th Mar 2019</a:t>
            </a:r>
            <a:endParaRPr lang="en-US" altLang="en-US" dirty="0"/>
          </a:p>
        </p:txBody>
      </p:sp>
      <p:sp>
        <p:nvSpPr>
          <p:cNvPr id="8" name="Footer Placeholder 7">
            <a:extLst>
              <a:ext uri="{FF2B5EF4-FFF2-40B4-BE49-F238E27FC236}">
                <a16:creationId xmlns="" xmlns:a16="http://schemas.microsoft.com/office/drawing/2014/main" id="{A65E5512-009F-4195-97A8-D2BF0F9C38DF}"/>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9" name="Slide Number Placeholder 8">
            <a:extLst>
              <a:ext uri="{FF2B5EF4-FFF2-40B4-BE49-F238E27FC236}">
                <a16:creationId xmlns="" xmlns:a16="http://schemas.microsoft.com/office/drawing/2014/main" id="{4C03D261-80AD-41B5-A6D4-229415DF2113}"/>
              </a:ext>
            </a:extLst>
          </p:cNvPr>
          <p:cNvSpPr>
            <a:spLocks noGrp="1"/>
          </p:cNvSpPr>
          <p:nvPr>
            <p:ph type="sldNum" sz="quarter" idx="12"/>
          </p:nvPr>
        </p:nvSpPr>
        <p:spPr/>
        <p:txBody>
          <a:bodyPr/>
          <a:lstStyle>
            <a:lvl1pPr>
              <a:defRPr/>
            </a:lvl1pPr>
          </a:lstStyle>
          <a:p>
            <a:fld id="{8D86EF48-D2B8-49E6-B454-D2BA0384303E}" type="slidenum">
              <a:rPr lang="en-US" altLang="en-US"/>
              <a:pPr/>
              <a:t>‹#›</a:t>
            </a:fld>
            <a:endParaRPr lang="en-US" altLang="en-US" dirty="0"/>
          </a:p>
        </p:txBody>
      </p:sp>
    </p:spTree>
    <p:extLst>
      <p:ext uri="{BB962C8B-B14F-4D97-AF65-F5344CB8AC3E}">
        <p14:creationId xmlns:p14="http://schemas.microsoft.com/office/powerpoint/2010/main" val="1413993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7743B7A-AE90-4A11-9927-9BD849A76F6E}"/>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 xmlns:a16="http://schemas.microsoft.com/office/drawing/2014/main" id="{B99C52E8-3527-4422-861C-76EDE094C15C}"/>
              </a:ext>
            </a:extLst>
          </p:cNvPr>
          <p:cNvSpPr>
            <a:spLocks noGrp="1"/>
          </p:cNvSpPr>
          <p:nvPr>
            <p:ph type="dt" sz="half" idx="10"/>
          </p:nvPr>
        </p:nvSpPr>
        <p:spPr/>
        <p:txBody>
          <a:bodyPr/>
          <a:lstStyle>
            <a:lvl1pPr>
              <a:defRPr/>
            </a:lvl1pPr>
          </a:lstStyle>
          <a:p>
            <a:r>
              <a:rPr lang="en-US" altLang="en-US" smtClean="0"/>
              <a:t>15th Mar 2019</a:t>
            </a:r>
            <a:endParaRPr lang="en-US" altLang="en-US" dirty="0"/>
          </a:p>
        </p:txBody>
      </p:sp>
      <p:sp>
        <p:nvSpPr>
          <p:cNvPr id="4" name="Footer Placeholder 3">
            <a:extLst>
              <a:ext uri="{FF2B5EF4-FFF2-40B4-BE49-F238E27FC236}">
                <a16:creationId xmlns="" xmlns:a16="http://schemas.microsoft.com/office/drawing/2014/main" id="{B20C7BF0-52A2-403C-A51A-681F3AF359D2}"/>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5" name="Slide Number Placeholder 4">
            <a:extLst>
              <a:ext uri="{FF2B5EF4-FFF2-40B4-BE49-F238E27FC236}">
                <a16:creationId xmlns="" xmlns:a16="http://schemas.microsoft.com/office/drawing/2014/main" id="{E2D7C2AC-6151-465C-81A5-8BE103747664}"/>
              </a:ext>
            </a:extLst>
          </p:cNvPr>
          <p:cNvSpPr>
            <a:spLocks noGrp="1"/>
          </p:cNvSpPr>
          <p:nvPr>
            <p:ph type="sldNum" sz="quarter" idx="12"/>
          </p:nvPr>
        </p:nvSpPr>
        <p:spPr/>
        <p:txBody>
          <a:bodyPr/>
          <a:lstStyle>
            <a:lvl1pPr>
              <a:defRPr/>
            </a:lvl1pPr>
          </a:lstStyle>
          <a:p>
            <a:fld id="{988A0877-6E2C-4F4E-BB7B-BA5CC3C83D11}" type="slidenum">
              <a:rPr lang="en-US" altLang="en-US"/>
              <a:pPr/>
              <a:t>‹#›</a:t>
            </a:fld>
            <a:endParaRPr lang="en-US" altLang="en-US" dirty="0"/>
          </a:p>
        </p:txBody>
      </p:sp>
    </p:spTree>
    <p:extLst>
      <p:ext uri="{BB962C8B-B14F-4D97-AF65-F5344CB8AC3E}">
        <p14:creationId xmlns:p14="http://schemas.microsoft.com/office/powerpoint/2010/main" val="293307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EFC591BC-2DEF-4CC2-BACB-00BD3CA2526C}"/>
              </a:ext>
            </a:extLst>
          </p:cNvPr>
          <p:cNvSpPr>
            <a:spLocks noGrp="1"/>
          </p:cNvSpPr>
          <p:nvPr>
            <p:ph type="dt" sz="half" idx="10"/>
          </p:nvPr>
        </p:nvSpPr>
        <p:spPr/>
        <p:txBody>
          <a:bodyPr/>
          <a:lstStyle>
            <a:lvl1pPr>
              <a:defRPr/>
            </a:lvl1pPr>
          </a:lstStyle>
          <a:p>
            <a:r>
              <a:rPr lang="en-US" altLang="en-US" smtClean="0"/>
              <a:t>15th Mar 2019</a:t>
            </a:r>
            <a:endParaRPr lang="en-US" altLang="en-US" dirty="0"/>
          </a:p>
        </p:txBody>
      </p:sp>
      <p:sp>
        <p:nvSpPr>
          <p:cNvPr id="3" name="Footer Placeholder 2">
            <a:extLst>
              <a:ext uri="{FF2B5EF4-FFF2-40B4-BE49-F238E27FC236}">
                <a16:creationId xmlns="" xmlns:a16="http://schemas.microsoft.com/office/drawing/2014/main" id="{3AE61B95-879D-43AF-93B4-5B0CA659910B}"/>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4" name="Slide Number Placeholder 3">
            <a:extLst>
              <a:ext uri="{FF2B5EF4-FFF2-40B4-BE49-F238E27FC236}">
                <a16:creationId xmlns="" xmlns:a16="http://schemas.microsoft.com/office/drawing/2014/main" id="{4D842C4E-DDBC-42DC-A8CE-7E0B234B3457}"/>
              </a:ext>
            </a:extLst>
          </p:cNvPr>
          <p:cNvSpPr>
            <a:spLocks noGrp="1"/>
          </p:cNvSpPr>
          <p:nvPr>
            <p:ph type="sldNum" sz="quarter" idx="12"/>
          </p:nvPr>
        </p:nvSpPr>
        <p:spPr/>
        <p:txBody>
          <a:bodyPr/>
          <a:lstStyle>
            <a:lvl1pPr>
              <a:defRPr/>
            </a:lvl1pPr>
          </a:lstStyle>
          <a:p>
            <a:fld id="{A09A904D-5C45-4344-AAEE-BCB7A23FFE9A}" type="slidenum">
              <a:rPr lang="en-US" altLang="en-US"/>
              <a:pPr/>
              <a:t>‹#›</a:t>
            </a:fld>
            <a:endParaRPr lang="en-US" altLang="en-US" dirty="0"/>
          </a:p>
        </p:txBody>
      </p:sp>
    </p:spTree>
    <p:extLst>
      <p:ext uri="{BB962C8B-B14F-4D97-AF65-F5344CB8AC3E}">
        <p14:creationId xmlns:p14="http://schemas.microsoft.com/office/powerpoint/2010/main" val="3895715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F8ABB6D-AEB9-40C0-BF48-009F543A3298}"/>
              </a:ext>
            </a:extLst>
          </p:cNvPr>
          <p:cNvSpPr>
            <a:spLocks noGrp="1"/>
          </p:cNvSpPr>
          <p:nvPr>
            <p:ph type="title"/>
          </p:nvPr>
        </p:nvSpPr>
        <p:spPr>
          <a:xfrm>
            <a:off x="840318" y="457200"/>
            <a:ext cx="3932767" cy="1600200"/>
          </a:xfrm>
        </p:spPr>
        <p:txBody>
          <a:bodyPr/>
          <a:lstStyle>
            <a:lvl1pPr>
              <a:defRPr sz="3200"/>
            </a:lvl1p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E7609C06-1A1E-4D23-A6B0-8D4E0560FABA}"/>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 xmlns:a16="http://schemas.microsoft.com/office/drawing/2014/main" id="{ED295E78-5054-4376-9657-42582B6981A3}"/>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F9117595-93EA-4BEA-BA6A-ACF9BF1F603D}"/>
              </a:ext>
            </a:extLst>
          </p:cNvPr>
          <p:cNvSpPr>
            <a:spLocks noGrp="1"/>
          </p:cNvSpPr>
          <p:nvPr>
            <p:ph type="dt" sz="half" idx="10"/>
          </p:nvPr>
        </p:nvSpPr>
        <p:spPr/>
        <p:txBody>
          <a:bodyPr/>
          <a:lstStyle>
            <a:lvl1pPr>
              <a:defRPr/>
            </a:lvl1pPr>
          </a:lstStyle>
          <a:p>
            <a:r>
              <a:rPr lang="en-US" altLang="en-US" smtClean="0"/>
              <a:t>15th Mar 2019</a:t>
            </a:r>
            <a:endParaRPr lang="en-US" altLang="en-US" dirty="0"/>
          </a:p>
        </p:txBody>
      </p:sp>
      <p:sp>
        <p:nvSpPr>
          <p:cNvPr id="6" name="Footer Placeholder 5">
            <a:extLst>
              <a:ext uri="{FF2B5EF4-FFF2-40B4-BE49-F238E27FC236}">
                <a16:creationId xmlns="" xmlns:a16="http://schemas.microsoft.com/office/drawing/2014/main" id="{D3193712-C035-443D-846F-468FA21135CC}"/>
              </a:ext>
            </a:extLst>
          </p:cNvPr>
          <p:cNvSpPr>
            <a:spLocks noGrp="1"/>
          </p:cNvSpPr>
          <p:nvPr>
            <p:ph type="ftr" sz="quarter" idx="11"/>
          </p:nvPr>
        </p:nvSpPr>
        <p:spPr/>
        <p:txBody>
          <a:bodyPr/>
          <a:lstStyle>
            <a:lvl1pPr>
              <a:defRPr/>
            </a:lvl1pPr>
          </a:lstStyle>
          <a:p>
            <a:r>
              <a:rPr lang="en-US" altLang="en-US" dirty="0" smtClean="0"/>
              <a:t>P. P. Shah &amp; Asso.</a:t>
            </a:r>
            <a:endParaRPr lang="en-US" altLang="en-US" dirty="0"/>
          </a:p>
        </p:txBody>
      </p:sp>
      <p:sp>
        <p:nvSpPr>
          <p:cNvPr id="7" name="Slide Number Placeholder 6">
            <a:extLst>
              <a:ext uri="{FF2B5EF4-FFF2-40B4-BE49-F238E27FC236}">
                <a16:creationId xmlns="" xmlns:a16="http://schemas.microsoft.com/office/drawing/2014/main" id="{063295CF-180F-4519-A1A9-A3503AFA9DBE}"/>
              </a:ext>
            </a:extLst>
          </p:cNvPr>
          <p:cNvSpPr>
            <a:spLocks noGrp="1"/>
          </p:cNvSpPr>
          <p:nvPr>
            <p:ph type="sldNum" sz="quarter" idx="12"/>
          </p:nvPr>
        </p:nvSpPr>
        <p:spPr/>
        <p:txBody>
          <a:bodyPr/>
          <a:lstStyle>
            <a:lvl1pPr>
              <a:defRPr/>
            </a:lvl1pPr>
          </a:lstStyle>
          <a:p>
            <a:fld id="{2077335B-245F-422C-8BBF-441DEC62D467}" type="slidenum">
              <a:rPr lang="en-US" altLang="en-US"/>
              <a:pPr/>
              <a:t>‹#›</a:t>
            </a:fld>
            <a:endParaRPr lang="en-US" altLang="en-US" dirty="0"/>
          </a:p>
        </p:txBody>
      </p:sp>
    </p:spTree>
    <p:extLst>
      <p:ext uri="{BB962C8B-B14F-4D97-AF65-F5344CB8AC3E}">
        <p14:creationId xmlns:p14="http://schemas.microsoft.com/office/powerpoint/2010/main" val="2929237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 xmlns:a16="http://schemas.microsoft.com/office/drawing/2014/main" id="{7C479B0C-A05C-41FE-B1BD-2B6E870ADA4F}"/>
              </a:ext>
            </a:extLst>
          </p:cNvPr>
          <p:cNvSpPr>
            <a:spLocks noChangeArrowheads="1"/>
          </p:cNvSpPr>
          <p:nvPr/>
        </p:nvSpPr>
        <p:spPr bwMode="ltGray">
          <a:xfrm>
            <a:off x="556684" y="1098551"/>
            <a:ext cx="584200"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1800" dirty="0"/>
          </a:p>
        </p:txBody>
      </p:sp>
      <p:sp>
        <p:nvSpPr>
          <p:cNvPr id="6147" name="Rectangle 3">
            <a:extLst>
              <a:ext uri="{FF2B5EF4-FFF2-40B4-BE49-F238E27FC236}">
                <a16:creationId xmlns="" xmlns:a16="http://schemas.microsoft.com/office/drawing/2014/main" id="{B04457A8-99A9-4751-922A-A3FC38D0512D}"/>
              </a:ext>
            </a:extLst>
          </p:cNvPr>
          <p:cNvSpPr>
            <a:spLocks noChangeArrowheads="1"/>
          </p:cNvSpPr>
          <p:nvPr/>
        </p:nvSpPr>
        <p:spPr bwMode="ltGray">
          <a:xfrm>
            <a:off x="1066801" y="1098551"/>
            <a:ext cx="438151"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1800" dirty="0"/>
          </a:p>
        </p:txBody>
      </p:sp>
      <p:sp>
        <p:nvSpPr>
          <p:cNvPr id="6148" name="Rectangle 4">
            <a:extLst>
              <a:ext uri="{FF2B5EF4-FFF2-40B4-BE49-F238E27FC236}">
                <a16:creationId xmlns="" xmlns:a16="http://schemas.microsoft.com/office/drawing/2014/main" id="{06B27C03-4F47-4E91-B451-CDA2AB075C76}"/>
              </a:ext>
            </a:extLst>
          </p:cNvPr>
          <p:cNvSpPr>
            <a:spLocks noChangeArrowheads="1"/>
          </p:cNvSpPr>
          <p:nvPr/>
        </p:nvSpPr>
        <p:spPr bwMode="ltGray">
          <a:xfrm>
            <a:off x="721785" y="1520826"/>
            <a:ext cx="563033"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1800" dirty="0"/>
          </a:p>
        </p:txBody>
      </p:sp>
      <p:sp>
        <p:nvSpPr>
          <p:cNvPr id="6149" name="Rectangle 5">
            <a:extLst>
              <a:ext uri="{FF2B5EF4-FFF2-40B4-BE49-F238E27FC236}">
                <a16:creationId xmlns="" xmlns:a16="http://schemas.microsoft.com/office/drawing/2014/main" id="{DC375579-C2F6-47A7-9ED9-2CE7161F3B9A}"/>
              </a:ext>
            </a:extLst>
          </p:cNvPr>
          <p:cNvSpPr>
            <a:spLocks noChangeArrowheads="1"/>
          </p:cNvSpPr>
          <p:nvPr/>
        </p:nvSpPr>
        <p:spPr bwMode="ltGray">
          <a:xfrm>
            <a:off x="1214967" y="1520826"/>
            <a:ext cx="491067"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1800" dirty="0"/>
          </a:p>
        </p:txBody>
      </p:sp>
      <p:sp>
        <p:nvSpPr>
          <p:cNvPr id="6150" name="Rectangle 6">
            <a:extLst>
              <a:ext uri="{FF2B5EF4-FFF2-40B4-BE49-F238E27FC236}">
                <a16:creationId xmlns="" xmlns:a16="http://schemas.microsoft.com/office/drawing/2014/main" id="{47215575-0C87-4F61-AFAA-90482BD6B02A}"/>
              </a:ext>
            </a:extLst>
          </p:cNvPr>
          <p:cNvSpPr>
            <a:spLocks noChangeArrowheads="1"/>
          </p:cNvSpPr>
          <p:nvPr/>
        </p:nvSpPr>
        <p:spPr bwMode="ltGray">
          <a:xfrm>
            <a:off x="169333" y="1447801"/>
            <a:ext cx="747184"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1800" dirty="0"/>
          </a:p>
        </p:txBody>
      </p:sp>
      <p:sp>
        <p:nvSpPr>
          <p:cNvPr id="6151" name="Rectangle 7">
            <a:extLst>
              <a:ext uri="{FF2B5EF4-FFF2-40B4-BE49-F238E27FC236}">
                <a16:creationId xmlns="" xmlns:a16="http://schemas.microsoft.com/office/drawing/2014/main" id="{F5673555-2C5C-4F34-8E1B-F838437B47E2}"/>
              </a:ext>
            </a:extLst>
          </p:cNvPr>
          <p:cNvSpPr>
            <a:spLocks noChangeArrowheads="1"/>
          </p:cNvSpPr>
          <p:nvPr/>
        </p:nvSpPr>
        <p:spPr bwMode="gray">
          <a:xfrm>
            <a:off x="1016000" y="990601"/>
            <a:ext cx="42333"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1800" dirty="0"/>
          </a:p>
        </p:txBody>
      </p:sp>
      <p:sp>
        <p:nvSpPr>
          <p:cNvPr id="6152" name="Rectangle 8">
            <a:extLst>
              <a:ext uri="{FF2B5EF4-FFF2-40B4-BE49-F238E27FC236}">
                <a16:creationId xmlns="" xmlns:a16="http://schemas.microsoft.com/office/drawing/2014/main" id="{62B0B7AF-B893-4008-B6D1-323D4D37A75D}"/>
              </a:ext>
            </a:extLst>
          </p:cNvPr>
          <p:cNvSpPr>
            <a:spLocks noChangeArrowheads="1"/>
          </p:cNvSpPr>
          <p:nvPr/>
        </p:nvSpPr>
        <p:spPr bwMode="gray">
          <a:xfrm>
            <a:off x="590551" y="1781175"/>
            <a:ext cx="10968567"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1800" dirty="0"/>
          </a:p>
        </p:txBody>
      </p:sp>
      <p:sp>
        <p:nvSpPr>
          <p:cNvPr id="6153" name="Rectangle 9">
            <a:extLst>
              <a:ext uri="{FF2B5EF4-FFF2-40B4-BE49-F238E27FC236}">
                <a16:creationId xmlns="" xmlns:a16="http://schemas.microsoft.com/office/drawing/2014/main" id="{697B0963-664A-4318-A3D0-E9B37B273834}"/>
              </a:ext>
            </a:extLst>
          </p:cNvPr>
          <p:cNvSpPr>
            <a:spLocks noGrp="1" noChangeArrowheads="1"/>
          </p:cNvSpPr>
          <p:nvPr>
            <p:ph type="title"/>
          </p:nvPr>
        </p:nvSpPr>
        <p:spPr bwMode="auto">
          <a:xfrm>
            <a:off x="1534585" y="617538"/>
            <a:ext cx="10390716"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6154" name="Rectangle 10">
            <a:extLst>
              <a:ext uri="{FF2B5EF4-FFF2-40B4-BE49-F238E27FC236}">
                <a16:creationId xmlns="" xmlns:a16="http://schemas.microsoft.com/office/drawing/2014/main" id="{577EB727-DA5B-4454-B4FA-492D51C4E01D}"/>
              </a:ext>
            </a:extLst>
          </p:cNvPr>
          <p:cNvSpPr>
            <a:spLocks noGrp="1" noChangeArrowheads="1"/>
          </p:cNvSpPr>
          <p:nvPr>
            <p:ph type="body" idx="1"/>
          </p:nvPr>
        </p:nvSpPr>
        <p:spPr bwMode="auto">
          <a:xfrm>
            <a:off x="1576917" y="2017713"/>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5" name="Rectangle 11">
            <a:extLst>
              <a:ext uri="{FF2B5EF4-FFF2-40B4-BE49-F238E27FC236}">
                <a16:creationId xmlns="" xmlns:a16="http://schemas.microsoft.com/office/drawing/2014/main" id="{687ACA7D-A59F-4DC3-B886-C08F0D57F5DB}"/>
              </a:ext>
            </a:extLst>
          </p:cNvPr>
          <p:cNvSpPr>
            <a:spLocks noGrp="1" noChangeArrowheads="1"/>
          </p:cNvSpPr>
          <p:nvPr>
            <p:ph type="dt" sz="half" idx="2"/>
          </p:nvPr>
        </p:nvSpPr>
        <p:spPr bwMode="auto">
          <a:xfrm>
            <a:off x="1219200" y="63246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r>
              <a:rPr lang="en-US" altLang="en-US" smtClean="0"/>
              <a:t>15th Mar 2019</a:t>
            </a:r>
            <a:endParaRPr lang="en-US" altLang="en-US" dirty="0"/>
          </a:p>
        </p:txBody>
      </p:sp>
      <p:sp>
        <p:nvSpPr>
          <p:cNvPr id="6156" name="Rectangle 12">
            <a:extLst>
              <a:ext uri="{FF2B5EF4-FFF2-40B4-BE49-F238E27FC236}">
                <a16:creationId xmlns="" xmlns:a16="http://schemas.microsoft.com/office/drawing/2014/main" id="{9A9BFCE6-F5A9-4E4B-BFA7-F235CEC2EEE6}"/>
              </a:ext>
            </a:extLst>
          </p:cNvPr>
          <p:cNvSpPr>
            <a:spLocks noGrp="1" noChangeArrowheads="1"/>
          </p:cNvSpPr>
          <p:nvPr>
            <p:ph type="ftr" sz="quarter" idx="3"/>
          </p:nvPr>
        </p:nvSpPr>
        <p:spPr bwMode="auto">
          <a:xfrm>
            <a:off x="4470400" y="63246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r>
              <a:rPr lang="en-US" altLang="en-US" dirty="0" smtClean="0"/>
              <a:t>P. P. Shah &amp; Asso.</a:t>
            </a:r>
            <a:endParaRPr lang="en-US" altLang="en-US" dirty="0"/>
          </a:p>
        </p:txBody>
      </p:sp>
      <p:sp>
        <p:nvSpPr>
          <p:cNvPr id="6157" name="Rectangle 13">
            <a:extLst>
              <a:ext uri="{FF2B5EF4-FFF2-40B4-BE49-F238E27FC236}">
                <a16:creationId xmlns="" xmlns:a16="http://schemas.microsoft.com/office/drawing/2014/main" id="{69E30B62-360E-4A0A-A540-E0F72A494A2D}"/>
              </a:ext>
            </a:extLst>
          </p:cNvPr>
          <p:cNvSpPr>
            <a:spLocks noGrp="1" noChangeArrowheads="1"/>
          </p:cNvSpPr>
          <p:nvPr>
            <p:ph type="sldNum" sz="quarter" idx="4"/>
          </p:nvPr>
        </p:nvSpPr>
        <p:spPr bwMode="auto">
          <a:xfrm>
            <a:off x="9042400" y="63246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fld id="{B3C03D45-8EF9-4056-8768-35C7BDB95398}" type="slidenum">
              <a:rPr lang="en-US" altLang="en-US"/>
              <a:pPr/>
              <a:t>‹#›</a:t>
            </a:fld>
            <a:endParaRPr lang="en-US" altLang="en-US" dirty="0"/>
          </a:p>
        </p:txBody>
      </p:sp>
    </p:spTree>
    <p:extLst>
      <p:ext uri="{BB962C8B-B14F-4D97-AF65-F5344CB8AC3E}">
        <p14:creationId xmlns:p14="http://schemas.microsoft.com/office/powerpoint/2010/main" val="3725964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7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hdr="0"/>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anose="020B0604030504040204" pitchFamily="34" charset="0"/>
        </a:defRPr>
      </a:lvl2pPr>
      <a:lvl3pPr algn="l" rtl="0" fontAlgn="base">
        <a:spcBef>
          <a:spcPct val="0"/>
        </a:spcBef>
        <a:spcAft>
          <a:spcPct val="0"/>
        </a:spcAft>
        <a:defRPr sz="4400">
          <a:solidFill>
            <a:schemeClr val="tx2"/>
          </a:solidFill>
          <a:latin typeface="Tahoma" panose="020B0604030504040204" pitchFamily="34" charset="0"/>
        </a:defRPr>
      </a:lvl3pPr>
      <a:lvl4pPr algn="l" rtl="0" fontAlgn="base">
        <a:spcBef>
          <a:spcPct val="0"/>
        </a:spcBef>
        <a:spcAft>
          <a:spcPct val="0"/>
        </a:spcAft>
        <a:defRPr sz="4400">
          <a:solidFill>
            <a:schemeClr val="tx2"/>
          </a:solidFill>
          <a:latin typeface="Tahoma" panose="020B0604030504040204" pitchFamily="34" charset="0"/>
        </a:defRPr>
      </a:lvl4pPr>
      <a:lvl5pPr algn="l" rtl="0" fontAlgn="base">
        <a:spcBef>
          <a:spcPct val="0"/>
        </a:spcBef>
        <a:spcAft>
          <a:spcPct val="0"/>
        </a:spcAft>
        <a:defRPr sz="4400">
          <a:solidFill>
            <a:schemeClr val="tx2"/>
          </a:solidFill>
          <a:latin typeface="Tahoma" panose="020B0604030504040204" pitchFamily="34" charset="0"/>
        </a:defRPr>
      </a:lvl5pPr>
      <a:lvl6pPr marL="457200" algn="l" rtl="0" fontAlgn="base">
        <a:spcBef>
          <a:spcPct val="0"/>
        </a:spcBef>
        <a:spcAft>
          <a:spcPct val="0"/>
        </a:spcAft>
        <a:defRPr sz="4400">
          <a:solidFill>
            <a:schemeClr val="tx2"/>
          </a:solidFill>
          <a:latin typeface="Tahoma" panose="020B0604030504040204" pitchFamily="34" charset="0"/>
        </a:defRPr>
      </a:lvl6pPr>
      <a:lvl7pPr marL="914400" algn="l" rtl="0" fontAlgn="base">
        <a:spcBef>
          <a:spcPct val="0"/>
        </a:spcBef>
        <a:spcAft>
          <a:spcPct val="0"/>
        </a:spcAft>
        <a:defRPr sz="4400">
          <a:solidFill>
            <a:schemeClr val="tx2"/>
          </a:solidFill>
          <a:latin typeface="Tahoma" panose="020B0604030504040204" pitchFamily="34" charset="0"/>
        </a:defRPr>
      </a:lvl7pPr>
      <a:lvl8pPr marL="1371600" algn="l" rtl="0" fontAlgn="base">
        <a:spcBef>
          <a:spcPct val="0"/>
        </a:spcBef>
        <a:spcAft>
          <a:spcPct val="0"/>
        </a:spcAft>
        <a:defRPr sz="4400">
          <a:solidFill>
            <a:schemeClr val="tx2"/>
          </a:solidFill>
          <a:latin typeface="Tahoma" panose="020B0604030504040204" pitchFamily="34" charset="0"/>
        </a:defRPr>
      </a:lvl8pPr>
      <a:lvl9pPr marL="1828800" algn="l" rtl="0" fontAlgn="base">
        <a:spcBef>
          <a:spcPct val="0"/>
        </a:spcBef>
        <a:spcAft>
          <a:spcPct val="0"/>
        </a:spcAft>
        <a:defRPr sz="4400">
          <a:solidFill>
            <a:schemeClr val="tx2"/>
          </a:solidFill>
          <a:latin typeface="Tahoma" panose="020B0604030504040204" pitchFamily="34" charset="0"/>
        </a:defRPr>
      </a:lvl9pPr>
    </p:titleStyle>
    <p:bodyStyle>
      <a:lvl1pPr marL="342900" indent="-342900" algn="l" rtl="0" fontAlgn="base">
        <a:spcBef>
          <a:spcPct val="20000"/>
        </a:spcBef>
        <a:spcAft>
          <a:spcPct val="0"/>
        </a:spcAft>
        <a:buClr>
          <a:schemeClr val="folHlink"/>
        </a:buClr>
        <a:buSzPct val="60000"/>
        <a:buFont typeface="Wingdings" panose="05000000000000000000" pitchFamily="2" charset="2"/>
        <a:buChar char="n"/>
        <a:defRPr sz="3200" kern="1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anose="05000000000000000000" pitchFamily="2" charset="2"/>
        <a:buChar char="n"/>
        <a:defRPr sz="2800" kern="1200">
          <a:solidFill>
            <a:schemeClr val="tx1"/>
          </a:solidFill>
          <a:latin typeface="+mn-lt"/>
          <a:ea typeface="+mn-ea"/>
          <a:cs typeface="+mn-cs"/>
        </a:defRPr>
      </a:lvl2pPr>
      <a:lvl3pPr marL="1143000" indent="-228600" algn="l" rtl="0" fontAlgn="base">
        <a:spcBef>
          <a:spcPct val="20000"/>
        </a:spcBef>
        <a:spcAft>
          <a:spcPct val="0"/>
        </a:spcAft>
        <a:buClr>
          <a:schemeClr val="folHlink"/>
        </a:buClr>
        <a:buSzPct val="50000"/>
        <a:buFont typeface="Wingdings" panose="05000000000000000000" pitchFamily="2" charset="2"/>
        <a:buChar char="n"/>
        <a:defRPr sz="2400" kern="1200">
          <a:solidFill>
            <a:schemeClr val="tx1"/>
          </a:solidFill>
          <a:latin typeface="+mn-lt"/>
          <a:ea typeface="+mn-ea"/>
          <a:cs typeface="+mn-cs"/>
        </a:defRPr>
      </a:lvl3pPr>
      <a:lvl4pPr marL="1600200" indent="-228600" algn="l" rtl="0" fontAlgn="base">
        <a:spcBef>
          <a:spcPct val="20000"/>
        </a:spcBef>
        <a:spcAft>
          <a:spcPct val="0"/>
        </a:spcAft>
        <a:buClr>
          <a:schemeClr val="accent2"/>
        </a:buClr>
        <a:buSzPct val="55000"/>
        <a:buFont typeface="Wingdings" panose="05000000000000000000" pitchFamily="2" charset="2"/>
        <a:buChar char="n"/>
        <a:defRPr sz="2000" kern="1200">
          <a:solidFill>
            <a:schemeClr val="tx1"/>
          </a:solidFill>
          <a:latin typeface="+mn-lt"/>
          <a:ea typeface="+mn-ea"/>
          <a:cs typeface="+mn-cs"/>
        </a:defRPr>
      </a:lvl4pPr>
      <a:lvl5pPr marL="2057400" indent="-228600" algn="l" rtl="0" fontAlgn="base">
        <a:spcBef>
          <a:spcPct val="20000"/>
        </a:spcBef>
        <a:spcAft>
          <a:spcPct val="0"/>
        </a:spcAft>
        <a:buClr>
          <a:schemeClr val="accent1"/>
        </a:buClr>
        <a:buSzPct val="50000"/>
        <a:buFont typeface="Wingdings" panose="05000000000000000000" pitchFamily="2" charset="2"/>
        <a:buChar char="n"/>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14">
            <a:extLst>
              <a:ext uri="{FF2B5EF4-FFF2-40B4-BE49-F238E27FC236}">
                <a16:creationId xmlns="" xmlns:a16="http://schemas.microsoft.com/office/drawing/2014/main" id="{8EA7945C-112C-4520-B8C2-A1A8F7A00C03}"/>
              </a:ext>
            </a:extLst>
          </p:cNvPr>
          <p:cNvSpPr>
            <a:spLocks noGrp="1" noChangeArrowheads="1"/>
          </p:cNvSpPr>
          <p:nvPr>
            <p:ph type="dt" sz="half" idx="2"/>
          </p:nvPr>
        </p:nvSpPr>
        <p:spPr/>
        <p:txBody>
          <a:bodyPr/>
          <a:lstStyle/>
          <a:p>
            <a:pPr fontAlgn="base">
              <a:spcBef>
                <a:spcPct val="0"/>
              </a:spcBef>
              <a:spcAft>
                <a:spcPct val="0"/>
              </a:spcAft>
            </a:pPr>
            <a:r>
              <a:rPr lang="en-US" altLang="en-US" smtClean="0">
                <a:solidFill>
                  <a:srgbClr val="1C1C1C"/>
                </a:solidFill>
                <a:latin typeface="Tahoma" panose="020B0604030504040204" pitchFamily="34" charset="0"/>
              </a:rPr>
              <a:t>15th Mar 2019</a:t>
            </a:r>
            <a:endParaRPr lang="en-US" altLang="en-US" dirty="0">
              <a:solidFill>
                <a:srgbClr val="1C1C1C"/>
              </a:solidFill>
              <a:latin typeface="Tahoma" panose="020B0604030504040204" pitchFamily="34" charset="0"/>
            </a:endParaRPr>
          </a:p>
        </p:txBody>
      </p:sp>
      <p:sp>
        <p:nvSpPr>
          <p:cNvPr id="7" name="Rectangle 16">
            <a:extLst>
              <a:ext uri="{FF2B5EF4-FFF2-40B4-BE49-F238E27FC236}">
                <a16:creationId xmlns="" xmlns:a16="http://schemas.microsoft.com/office/drawing/2014/main" id="{4EEE6E6E-B181-48F1-A3B7-E63872B4561B}"/>
              </a:ext>
            </a:extLst>
          </p:cNvPr>
          <p:cNvSpPr>
            <a:spLocks noGrp="1" noChangeArrowheads="1"/>
          </p:cNvSpPr>
          <p:nvPr>
            <p:ph type="sldNum" sz="quarter" idx="4"/>
          </p:nvPr>
        </p:nvSpPr>
        <p:spPr/>
        <p:txBody>
          <a:bodyPr/>
          <a:lstStyle/>
          <a:p>
            <a:pPr fontAlgn="base">
              <a:spcBef>
                <a:spcPct val="0"/>
              </a:spcBef>
              <a:spcAft>
                <a:spcPct val="0"/>
              </a:spcAft>
            </a:pPr>
            <a:fld id="{6B1AA1F6-D198-4A86-8C4C-55868489426B}" type="slidenum">
              <a:rPr lang="en-US" altLang="en-US">
                <a:solidFill>
                  <a:srgbClr val="1C1C1C"/>
                </a:solidFill>
                <a:latin typeface="Tahoma" panose="020B0604030504040204" pitchFamily="34" charset="0"/>
              </a:rPr>
              <a:pPr fontAlgn="base">
                <a:spcBef>
                  <a:spcPct val="0"/>
                </a:spcBef>
                <a:spcAft>
                  <a:spcPct val="0"/>
                </a:spcAft>
              </a:pPr>
              <a:t>1</a:t>
            </a:fld>
            <a:endParaRPr lang="en-US" altLang="en-US" dirty="0">
              <a:solidFill>
                <a:srgbClr val="1C1C1C"/>
              </a:solidFill>
              <a:latin typeface="Tahoma" panose="020B0604030504040204" pitchFamily="34" charset="0"/>
            </a:endParaRPr>
          </a:p>
        </p:txBody>
      </p:sp>
      <p:sp>
        <p:nvSpPr>
          <p:cNvPr id="5122" name="Rectangle 2">
            <a:extLst>
              <a:ext uri="{FF2B5EF4-FFF2-40B4-BE49-F238E27FC236}">
                <a16:creationId xmlns="" xmlns:a16="http://schemas.microsoft.com/office/drawing/2014/main" id="{3E5A6479-8F73-4767-8242-1144CD9F2210}"/>
              </a:ext>
            </a:extLst>
          </p:cNvPr>
          <p:cNvSpPr>
            <a:spLocks noGrp="1" noChangeArrowheads="1"/>
          </p:cNvSpPr>
          <p:nvPr>
            <p:ph type="ctrTitle"/>
          </p:nvPr>
        </p:nvSpPr>
        <p:spPr>
          <a:xfrm>
            <a:off x="993913" y="132523"/>
            <a:ext cx="9293087" cy="3296478"/>
          </a:xfrm>
        </p:spPr>
        <p:txBody>
          <a:bodyPr/>
          <a:lstStyle/>
          <a:p>
            <a:pPr algn="ctr"/>
            <a:r>
              <a:rPr lang="en-US" altLang="en-US" sz="2800" b="1" dirty="0" smtClean="0">
                <a:latin typeface="Arial" panose="020B0604020202020204" pitchFamily="34" charset="0"/>
                <a:cs typeface="Arial" panose="020B0604020202020204" pitchFamily="34" charset="0"/>
              </a:rPr>
              <a:t>BOMBAY CHARTERED ACCOUNTANTS’ SOCIETY</a:t>
            </a:r>
            <a:r>
              <a:rPr lang="en-US" altLang="en-US" dirty="0" smtClean="0">
                <a:latin typeface="Arial" panose="020B0604020202020204" pitchFamily="34" charset="0"/>
                <a:cs typeface="Arial" panose="020B0604020202020204" pitchFamily="34" charset="0"/>
              </a:rPr>
              <a:t/>
            </a:r>
            <a:br>
              <a:rPr lang="en-US" altLang="en-US" dirty="0" smtClean="0">
                <a:latin typeface="Arial" panose="020B0604020202020204" pitchFamily="34" charset="0"/>
                <a:cs typeface="Arial" panose="020B0604020202020204" pitchFamily="34" charset="0"/>
              </a:rPr>
            </a:br>
            <a:r>
              <a:rPr lang="en-US" altLang="en-US" sz="2800" dirty="0" smtClean="0">
                <a:latin typeface="Arial" panose="020B0604020202020204" pitchFamily="34" charset="0"/>
                <a:cs typeface="Arial" panose="020B0604020202020204" pitchFamily="34" charset="0"/>
              </a:rPr>
              <a:t>Four day Study Course on FEMA</a:t>
            </a:r>
            <a:br>
              <a:rPr lang="en-US" altLang="en-US" sz="2800" dirty="0" smtClean="0">
                <a:latin typeface="Arial" panose="020B0604020202020204" pitchFamily="34" charset="0"/>
                <a:cs typeface="Arial" panose="020B0604020202020204" pitchFamily="34" charset="0"/>
              </a:rPr>
            </a:br>
            <a:r>
              <a:rPr lang="en-US" altLang="en-US" sz="2800" dirty="0" smtClean="0">
                <a:latin typeface="Arial" panose="020B0604020202020204" pitchFamily="34" charset="0"/>
                <a:cs typeface="Arial" panose="020B0604020202020204" pitchFamily="34" charset="0"/>
              </a:rPr>
              <a:t/>
            </a:r>
            <a:br>
              <a:rPr lang="en-US" altLang="en-US" sz="2800" dirty="0" smtClean="0">
                <a:latin typeface="Arial" panose="020B0604020202020204" pitchFamily="34" charset="0"/>
                <a:cs typeface="Arial" panose="020B0604020202020204" pitchFamily="34" charset="0"/>
              </a:rPr>
            </a:br>
            <a:r>
              <a:rPr lang="en-US" altLang="en-US" sz="2800" dirty="0" smtClean="0">
                <a:latin typeface="Arial" panose="020B0604020202020204" pitchFamily="34" charset="0"/>
                <a:cs typeface="Arial" panose="020B0604020202020204" pitchFamily="34" charset="0"/>
              </a:rPr>
              <a:t/>
            </a:r>
            <a:br>
              <a:rPr lang="en-US" altLang="en-US" sz="2800" dirty="0" smtClean="0">
                <a:latin typeface="Arial" panose="020B0604020202020204" pitchFamily="34" charset="0"/>
                <a:cs typeface="Arial" panose="020B0604020202020204" pitchFamily="34" charset="0"/>
              </a:rPr>
            </a:br>
            <a:r>
              <a:rPr lang="en-US" altLang="en-US" sz="2800" dirty="0" smtClean="0">
                <a:latin typeface="Arial" panose="020B0604020202020204" pitchFamily="34" charset="0"/>
                <a:cs typeface="Arial" panose="020B0604020202020204" pitchFamily="34" charset="0"/>
              </a:rPr>
              <a:t>Establishment </a:t>
            </a:r>
            <a:r>
              <a:rPr lang="en-US" altLang="en-US" sz="2800" dirty="0">
                <a:latin typeface="Arial" panose="020B0604020202020204" pitchFamily="34" charset="0"/>
                <a:cs typeface="Arial" panose="020B0604020202020204" pitchFamily="34" charset="0"/>
              </a:rPr>
              <a:t>of </a:t>
            </a:r>
            <a:r>
              <a:rPr lang="en-US" altLang="en-US" sz="2800" dirty="0">
                <a:latin typeface="+mn-lt"/>
                <a:cs typeface="Arial" panose="020B0604020202020204" pitchFamily="34" charset="0"/>
              </a:rPr>
              <a:t>Branch</a:t>
            </a:r>
            <a:r>
              <a:rPr lang="en-US" altLang="en-US" sz="2800" dirty="0">
                <a:latin typeface="Arial" panose="020B0604020202020204" pitchFamily="34" charset="0"/>
                <a:cs typeface="Arial" panose="020B0604020202020204" pitchFamily="34" charset="0"/>
              </a:rPr>
              <a:t>/Liaison/Project Office in </a:t>
            </a:r>
            <a:r>
              <a:rPr lang="en-US" altLang="en-US" sz="2800" dirty="0" smtClean="0">
                <a:latin typeface="Arial" panose="020B0604020202020204" pitchFamily="34" charset="0"/>
                <a:cs typeface="Arial" panose="020B0604020202020204" pitchFamily="34" charset="0"/>
              </a:rPr>
              <a:t>India</a:t>
            </a:r>
            <a:br>
              <a:rPr lang="en-US" altLang="en-US" sz="2800" dirty="0" smtClean="0">
                <a:latin typeface="Arial" panose="020B0604020202020204" pitchFamily="34" charset="0"/>
                <a:cs typeface="Arial" panose="020B0604020202020204" pitchFamily="34" charset="0"/>
              </a:rPr>
            </a:br>
            <a:endParaRPr lang="en-US" altLang="en-US" sz="2800" dirty="0">
              <a:latin typeface="Arial" panose="020B0604020202020204" pitchFamily="34" charset="0"/>
              <a:cs typeface="Arial" panose="020B0604020202020204" pitchFamily="34" charset="0"/>
            </a:endParaRPr>
          </a:p>
        </p:txBody>
      </p:sp>
      <p:sp>
        <p:nvSpPr>
          <p:cNvPr id="5123" name="Rectangle 3">
            <a:extLst>
              <a:ext uri="{FF2B5EF4-FFF2-40B4-BE49-F238E27FC236}">
                <a16:creationId xmlns="" xmlns:a16="http://schemas.microsoft.com/office/drawing/2014/main" id="{C11D265C-6929-4653-BBEF-892A3854CDBC}"/>
              </a:ext>
            </a:extLst>
          </p:cNvPr>
          <p:cNvSpPr>
            <a:spLocks noGrp="1" noChangeArrowheads="1"/>
          </p:cNvSpPr>
          <p:nvPr>
            <p:ph type="subTitle" idx="1"/>
          </p:nvPr>
        </p:nvSpPr>
        <p:spPr>
          <a:xfrm>
            <a:off x="2895600" y="3657600"/>
            <a:ext cx="6400800" cy="2819400"/>
          </a:xfrm>
          <a:noFill/>
          <a:ln/>
        </p:spPr>
        <p:txBody>
          <a:bodyPr/>
          <a:lstStyle/>
          <a:p>
            <a:r>
              <a:rPr lang="en-US" altLang="en-US" dirty="0">
                <a:solidFill>
                  <a:schemeClr val="hlink"/>
                </a:solidFill>
                <a:latin typeface="Arial" panose="020B0604020202020204" pitchFamily="34" charset="0"/>
                <a:cs typeface="Arial" panose="020B0604020202020204" pitchFamily="34" charset="0"/>
              </a:rPr>
              <a:t>Presented by:</a:t>
            </a:r>
          </a:p>
          <a:p>
            <a:r>
              <a:rPr lang="en-US" altLang="en-US" dirty="0">
                <a:solidFill>
                  <a:schemeClr val="hlink"/>
                </a:solidFill>
                <a:latin typeface="Arial" panose="020B0604020202020204" pitchFamily="34" charset="0"/>
                <a:cs typeface="Arial" panose="020B0604020202020204" pitchFamily="34" charset="0"/>
              </a:rPr>
              <a:t>Mr. Paresh P. Shah</a:t>
            </a:r>
          </a:p>
          <a:p>
            <a:endParaRPr lang="en-US" altLang="en-US" sz="2400" dirty="0">
              <a:solidFill>
                <a:schemeClr val="hlink"/>
              </a:solidFill>
              <a:cs typeface="Arial" panose="020B0604020202020204" pitchFamily="34" charset="0"/>
            </a:endParaRPr>
          </a:p>
          <a:p>
            <a:r>
              <a:rPr lang="en-US" altLang="en-US" sz="2000" dirty="0">
                <a:solidFill>
                  <a:schemeClr val="hlink"/>
                </a:solidFill>
                <a:latin typeface="Arial" panose="020B0604020202020204" pitchFamily="34" charset="0"/>
                <a:cs typeface="Arial" panose="020B0604020202020204" pitchFamily="34" charset="0"/>
              </a:rPr>
              <a:t>P.P. Shah &amp; Associates</a:t>
            </a:r>
          </a:p>
          <a:p>
            <a:r>
              <a:rPr lang="en-US" altLang="en-US" sz="2000" dirty="0">
                <a:solidFill>
                  <a:schemeClr val="hlink"/>
                </a:solidFill>
                <a:latin typeface="Arial" panose="020B0604020202020204" pitchFamily="34" charset="0"/>
                <a:cs typeface="Arial" panose="020B0604020202020204" pitchFamily="34" charset="0"/>
              </a:rPr>
              <a:t>Chartered Accountants</a:t>
            </a:r>
          </a:p>
          <a:p>
            <a:r>
              <a:rPr lang="en-US" altLang="en-US" sz="2000" dirty="0">
                <a:solidFill>
                  <a:schemeClr val="hlink"/>
                </a:solidFill>
                <a:latin typeface="Arial" panose="020B0604020202020204" pitchFamily="34" charset="0"/>
                <a:cs typeface="Arial" panose="020B0604020202020204" pitchFamily="34" charset="0"/>
              </a:rPr>
              <a:t>Email: ppshahandassociates@gmail.com</a:t>
            </a:r>
          </a:p>
        </p:txBody>
      </p:sp>
      <p:sp>
        <p:nvSpPr>
          <p:cNvPr id="2" name="Footer Placeholder 1"/>
          <p:cNvSpPr>
            <a:spLocks noGrp="1"/>
          </p:cNvSpPr>
          <p:nvPr>
            <p:ph type="ftr" sz="quarter" idx="3"/>
          </p:nvPr>
        </p:nvSpPr>
        <p:spPr/>
        <p:txBody>
          <a:bodyPr/>
          <a:lstStyle/>
          <a:p>
            <a:r>
              <a:rPr lang="en-US" altLang="en-US" dirty="0" smtClean="0"/>
              <a:t>P. P. Shah &amp; Asso.</a:t>
            </a:r>
            <a:endParaRPr lang="en-US"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6BC035F-A780-4623-9346-08BA72D96F88}"/>
              </a:ext>
            </a:extLst>
          </p:cNvPr>
          <p:cNvSpPr>
            <a:spLocks noGrp="1"/>
          </p:cNvSpPr>
          <p:nvPr>
            <p:ph type="title"/>
          </p:nvPr>
        </p:nvSpPr>
        <p:spPr/>
        <p:txBody>
          <a:bodyPr/>
          <a:lstStyle/>
          <a:p>
            <a:r>
              <a:rPr lang="en-IN" dirty="0"/>
              <a:t>Application Procedure - FEMA </a:t>
            </a:r>
          </a:p>
        </p:txBody>
      </p:sp>
      <p:sp>
        <p:nvSpPr>
          <p:cNvPr id="4" name="Slide Number Placeholder 3">
            <a:extLst>
              <a:ext uri="{FF2B5EF4-FFF2-40B4-BE49-F238E27FC236}">
                <a16:creationId xmlns="" xmlns:a16="http://schemas.microsoft.com/office/drawing/2014/main" id="{FDA502BC-9F92-4868-A56E-FECA5C1D0F45}"/>
              </a:ext>
            </a:extLst>
          </p:cNvPr>
          <p:cNvSpPr>
            <a:spLocks noGrp="1"/>
          </p:cNvSpPr>
          <p:nvPr>
            <p:ph type="sldNum" sz="quarter" idx="12"/>
          </p:nvPr>
        </p:nvSpPr>
        <p:spPr/>
        <p:txBody>
          <a:bodyPr/>
          <a:lstStyle/>
          <a:p>
            <a:fld id="{988A0877-6E2C-4F4E-BB7B-BA5CC3C83D11}" type="slidenum">
              <a:rPr lang="en-US" altLang="en-US" smtClean="0"/>
              <a:pPr/>
              <a:t>10</a:t>
            </a:fld>
            <a:endParaRPr lang="en-US" altLang="en-US" dirty="0"/>
          </a:p>
        </p:txBody>
      </p:sp>
      <p:sp>
        <p:nvSpPr>
          <p:cNvPr id="5" name="TextBox 4">
            <a:extLst>
              <a:ext uri="{FF2B5EF4-FFF2-40B4-BE49-F238E27FC236}">
                <a16:creationId xmlns="" xmlns:a16="http://schemas.microsoft.com/office/drawing/2014/main" id="{0ACA26AD-A16E-44B1-A042-14DB95780329}"/>
              </a:ext>
            </a:extLst>
          </p:cNvPr>
          <p:cNvSpPr txBox="1"/>
          <p:nvPr/>
        </p:nvSpPr>
        <p:spPr>
          <a:xfrm>
            <a:off x="1534585" y="2011680"/>
            <a:ext cx="10390716" cy="400110"/>
          </a:xfrm>
          <a:prstGeom prst="rect">
            <a:avLst/>
          </a:prstGeom>
          <a:noFill/>
        </p:spPr>
        <p:txBody>
          <a:bodyPr wrap="square" rtlCol="0">
            <a:spAutoFit/>
          </a:bodyPr>
          <a:lstStyle/>
          <a:p>
            <a:pPr marL="342900" indent="-342900" fontAlgn="base">
              <a:spcBef>
                <a:spcPct val="20000"/>
              </a:spcBef>
              <a:spcAft>
                <a:spcPct val="0"/>
              </a:spcAft>
              <a:buClr>
                <a:schemeClr val="folHlink"/>
              </a:buClr>
              <a:buSzPct val="60000"/>
              <a:buFont typeface="Wingdings" panose="05000000000000000000" pitchFamily="2" charset="2"/>
              <a:buChar char="n"/>
            </a:pPr>
            <a:r>
              <a:rPr lang="en-US" sz="2000" dirty="0"/>
              <a:t>Summary of Documents to be submitted for Application</a:t>
            </a:r>
          </a:p>
        </p:txBody>
      </p:sp>
      <p:graphicFrame>
        <p:nvGraphicFramePr>
          <p:cNvPr id="3" name="Table 2">
            <a:extLst>
              <a:ext uri="{FF2B5EF4-FFF2-40B4-BE49-F238E27FC236}">
                <a16:creationId xmlns="" xmlns:a16="http://schemas.microsoft.com/office/drawing/2014/main" id="{74195893-9541-4172-942B-1354031D4AC4}"/>
              </a:ext>
            </a:extLst>
          </p:cNvPr>
          <p:cNvGraphicFramePr>
            <a:graphicFrameLocks noGrp="1"/>
          </p:cNvGraphicFramePr>
          <p:nvPr>
            <p:extLst>
              <p:ext uri="{D42A27DB-BD31-4B8C-83A1-F6EECF244321}">
                <p14:modId xmlns:p14="http://schemas.microsoft.com/office/powerpoint/2010/main" val="2020303090"/>
              </p:ext>
            </p:extLst>
          </p:nvPr>
        </p:nvGraphicFramePr>
        <p:xfrm>
          <a:off x="930442" y="2549297"/>
          <a:ext cx="9673390" cy="2453640"/>
        </p:xfrm>
        <a:graphic>
          <a:graphicData uri="http://schemas.openxmlformats.org/drawingml/2006/table">
            <a:tbl>
              <a:tblPr firstRow="1" bandRow="1">
                <a:tableStyleId>{F5AB1C69-6EDB-4FF4-983F-18BD219EF322}</a:tableStyleId>
              </a:tblPr>
              <a:tblGrid>
                <a:gridCol w="3449053">
                  <a:extLst>
                    <a:ext uri="{9D8B030D-6E8A-4147-A177-3AD203B41FA5}">
                      <a16:colId xmlns="" xmlns:a16="http://schemas.microsoft.com/office/drawing/2014/main" val="69032366"/>
                    </a:ext>
                  </a:extLst>
                </a:gridCol>
                <a:gridCol w="2133600">
                  <a:extLst>
                    <a:ext uri="{9D8B030D-6E8A-4147-A177-3AD203B41FA5}">
                      <a16:colId xmlns="" xmlns:a16="http://schemas.microsoft.com/office/drawing/2014/main" val="3150597503"/>
                    </a:ext>
                  </a:extLst>
                </a:gridCol>
                <a:gridCol w="2181726">
                  <a:extLst>
                    <a:ext uri="{9D8B030D-6E8A-4147-A177-3AD203B41FA5}">
                      <a16:colId xmlns="" xmlns:a16="http://schemas.microsoft.com/office/drawing/2014/main" val="3807518192"/>
                    </a:ext>
                  </a:extLst>
                </a:gridCol>
                <a:gridCol w="1909011">
                  <a:extLst>
                    <a:ext uri="{9D8B030D-6E8A-4147-A177-3AD203B41FA5}">
                      <a16:colId xmlns="" xmlns:a16="http://schemas.microsoft.com/office/drawing/2014/main" val="2616336752"/>
                    </a:ext>
                  </a:extLst>
                </a:gridCol>
              </a:tblGrid>
              <a:tr h="370840">
                <a:tc>
                  <a:txBody>
                    <a:bodyPr/>
                    <a:lstStyle/>
                    <a:p>
                      <a:pPr algn="ctr"/>
                      <a:r>
                        <a:rPr lang="en-IN" b="0" dirty="0">
                          <a:solidFill>
                            <a:schemeClr val="tx1"/>
                          </a:solidFill>
                        </a:rPr>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b="0" dirty="0">
                          <a:solidFill>
                            <a:schemeClr val="tx1"/>
                          </a:solidFill>
                        </a:rPr>
                        <a:t>LO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b="0" dirty="0">
                          <a:solidFill>
                            <a:schemeClr val="tx1"/>
                          </a:solidFill>
                        </a:rPr>
                        <a:t>BO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b="0" dirty="0" smtClean="0">
                          <a:solidFill>
                            <a:schemeClr val="tx1"/>
                          </a:solidFill>
                        </a:rPr>
                        <a:t>PO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649376049"/>
                  </a:ext>
                </a:extLst>
              </a:tr>
              <a:tr h="213360">
                <a:tc>
                  <a:txBody>
                    <a:bodyPr/>
                    <a:lstStyle/>
                    <a:p>
                      <a:r>
                        <a:rPr lang="en-IN" dirty="0" smtClean="0"/>
                        <a:t>Formation</a:t>
                      </a:r>
                      <a:r>
                        <a:rPr lang="en-IN" baseline="0" dirty="0" smtClean="0"/>
                        <a:t> / Incorporation document</a:t>
                      </a:r>
                      <a:r>
                        <a:rPr lang="en-IN" dirty="0" smtClean="0"/>
                        <a:t>s (notarized in home country)</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dirty="0">
                          <a:sym typeface="Wingdings" panose="05000000000000000000" pitchFamily="2" charset="2"/>
                        </a:rPr>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sym typeface="Wingdings" panose="05000000000000000000" pitchFamily="2" charset="2"/>
                        </a:rPr>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400" dirty="0" smtClean="0">
                          <a:sym typeface="Wingdings" panose="05000000000000000000" pitchFamily="2" charset="2"/>
                        </a:rPr>
                        <a:t></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993399960"/>
                  </a:ext>
                </a:extLst>
              </a:tr>
              <a:tr h="213360">
                <a:tc>
                  <a:txBody>
                    <a:bodyPr/>
                    <a:lstStyle/>
                    <a:p>
                      <a:r>
                        <a:rPr lang="en-IN" dirty="0"/>
                        <a:t>Financial Statements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dirty="0">
                          <a:sym typeface="Wingdings" panose="05000000000000000000" pitchFamily="2" charset="2"/>
                        </a:rPr>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sym typeface="Wingdings" panose="05000000000000000000" pitchFamily="2" charset="2"/>
                        </a:rPr>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200" dirty="0">
                          <a:sym typeface="Wingdings" panose="05000000000000000000" pitchFamily="2" charset="2"/>
                        </a:rPr>
                        <a:t></a:t>
                      </a:r>
                      <a:endParaRPr lang="en-IN" sz="2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IN" dirty="0"/>
                        <a:t>Banker’s Report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sym typeface="Wingdings" panose="05000000000000000000" pitchFamily="2" charset="2"/>
                        </a:rPr>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sym typeface="Wingdings" panose="05000000000000000000" pitchFamily="2" charset="2"/>
                        </a:rPr>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sym typeface="Wingdings" panose="05000000000000000000" pitchFamily="2" charset="2"/>
                        </a:rPr>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363066832"/>
                  </a:ext>
                </a:extLst>
              </a:tr>
              <a:tr h="370840">
                <a:tc>
                  <a:txBody>
                    <a:bodyPr/>
                    <a:lstStyle/>
                    <a:p>
                      <a:r>
                        <a:rPr lang="en-IN" dirty="0"/>
                        <a:t>Power of Attorney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800" b="0" i="0" u="none" strike="noStrike" kern="1200" cap="none" spc="0" normalizeH="0" baseline="0" noProof="0" dirty="0">
                          <a:ln>
                            <a:noFill/>
                          </a:ln>
                          <a:solidFill>
                            <a:srgbClr val="000000"/>
                          </a:solidFill>
                          <a:effectLst/>
                          <a:uLnTx/>
                          <a:uFillTx/>
                          <a:latin typeface="Tahoma"/>
                          <a:ea typeface="+mn-ea"/>
                          <a:cs typeface="+mn-cs"/>
                          <a:sym typeface="Wingdings" panose="05000000000000000000" pitchFamily="2" charset="2"/>
                        </a:rPr>
                        <a:t></a:t>
                      </a:r>
                      <a:endParaRPr kumimoji="0" lang="en-IN" sz="1800" b="0" i="0" u="none" strike="noStrike" kern="1200" cap="none" spc="0" normalizeH="0" baseline="0" noProof="0" dirty="0">
                        <a:ln>
                          <a:noFill/>
                        </a:ln>
                        <a:solidFill>
                          <a:srgbClr val="000000"/>
                        </a:solidFill>
                        <a:effectLst/>
                        <a:uLnTx/>
                        <a:uFillTx/>
                        <a:latin typeface="Tahom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800" b="0" i="0" u="none" strike="noStrike" kern="1200" cap="none" spc="0" normalizeH="0" baseline="0" noProof="0" dirty="0">
                          <a:ln>
                            <a:noFill/>
                          </a:ln>
                          <a:solidFill>
                            <a:srgbClr val="000000"/>
                          </a:solidFill>
                          <a:effectLst/>
                          <a:uLnTx/>
                          <a:uFillTx/>
                          <a:latin typeface="Tahoma"/>
                          <a:ea typeface="+mn-ea"/>
                          <a:cs typeface="+mn-cs"/>
                          <a:sym typeface="Wingdings" panose="05000000000000000000" pitchFamily="2" charset="2"/>
                        </a:rPr>
                        <a:t></a:t>
                      </a:r>
                      <a:endParaRPr kumimoji="0" lang="en-IN" sz="1800" b="0" i="0" u="none" strike="noStrike" kern="1200" cap="none" spc="0" normalizeH="0" baseline="0" noProof="0" dirty="0">
                        <a:ln>
                          <a:noFill/>
                        </a:ln>
                        <a:solidFill>
                          <a:srgbClr val="000000"/>
                        </a:solidFill>
                        <a:effectLst/>
                        <a:uLnTx/>
                        <a:uFillTx/>
                        <a:latin typeface="Tahom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800" b="0" i="0" u="none" strike="noStrike" kern="1200" cap="none" spc="0" normalizeH="0" baseline="0" noProof="0" dirty="0">
                          <a:ln>
                            <a:noFill/>
                          </a:ln>
                          <a:solidFill>
                            <a:srgbClr val="000000"/>
                          </a:solidFill>
                          <a:effectLst/>
                          <a:uLnTx/>
                          <a:uFillTx/>
                          <a:latin typeface="Tahoma"/>
                          <a:ea typeface="+mn-ea"/>
                          <a:cs typeface="+mn-cs"/>
                          <a:sym typeface="Wingdings" panose="05000000000000000000" pitchFamily="2" charset="2"/>
                        </a:rPr>
                        <a:t></a:t>
                      </a:r>
                      <a:endParaRPr kumimoji="0" lang="en-IN" sz="1800" b="0" i="0" u="none" strike="noStrike" kern="1200" cap="none" spc="0" normalizeH="0" baseline="0" noProof="0" dirty="0">
                        <a:ln>
                          <a:noFill/>
                        </a:ln>
                        <a:solidFill>
                          <a:srgbClr val="000000"/>
                        </a:solidFill>
                        <a:effectLst/>
                        <a:uLnTx/>
                        <a:uFillTx/>
                        <a:latin typeface="Tahom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261114662"/>
                  </a:ext>
                </a:extLst>
              </a:tr>
            </a:tbl>
          </a:graphicData>
        </a:graphic>
      </p:graphicFrame>
      <p:sp>
        <p:nvSpPr>
          <p:cNvPr id="6" name="Date Placeholder 5"/>
          <p:cNvSpPr>
            <a:spLocks noGrp="1"/>
          </p:cNvSpPr>
          <p:nvPr>
            <p:ph type="dt" sz="half" idx="10"/>
          </p:nvPr>
        </p:nvSpPr>
        <p:spPr/>
        <p:txBody>
          <a:bodyPr/>
          <a:lstStyle/>
          <a:p>
            <a:r>
              <a:rPr lang="en-US" altLang="en-US" smtClean="0"/>
              <a:t>15th Mar 2019</a:t>
            </a:r>
            <a:endParaRPr lang="en-US" altLang="en-US" dirty="0"/>
          </a:p>
        </p:txBody>
      </p:sp>
      <p:sp>
        <p:nvSpPr>
          <p:cNvPr id="7" name="Footer Placeholder 6"/>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8152271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9811" y="2017712"/>
            <a:ext cx="11250306" cy="4575593"/>
          </a:xfrm>
        </p:spPr>
        <p:txBody>
          <a:bodyPr/>
          <a:lstStyle/>
          <a:p>
            <a:r>
              <a:rPr lang="en-US" sz="1600" dirty="0" smtClean="0"/>
              <a:t>LO / BO: Principle Business of the foreign entity falls under sectors where 100% Foreign Direct Investment (FDI) is permissible under the automatic route</a:t>
            </a:r>
          </a:p>
          <a:p>
            <a:endParaRPr lang="en-US" sz="1600" dirty="0" smtClean="0"/>
          </a:p>
          <a:p>
            <a:pPr lvl="0"/>
            <a:r>
              <a:rPr lang="en-US" sz="1600" dirty="0" smtClean="0"/>
              <a:t>Financial track record for BO: </a:t>
            </a:r>
            <a:r>
              <a:rPr lang="en-US" sz="1600" dirty="0"/>
              <a:t>Profit making track record of immediately preceding 5 financial years in the home </a:t>
            </a:r>
            <a:r>
              <a:rPr lang="en-US" sz="1600" dirty="0" smtClean="0"/>
              <a:t>country and Networth </a:t>
            </a:r>
            <a:r>
              <a:rPr lang="en-IN" sz="1600" dirty="0"/>
              <a:t>≥ USD 1,00,000 or its equivalent</a:t>
            </a:r>
            <a:r>
              <a:rPr lang="en-IN" sz="1600" dirty="0" smtClean="0"/>
              <a:t>.</a:t>
            </a:r>
          </a:p>
          <a:p>
            <a:endParaRPr lang="en-US" sz="1600" dirty="0" smtClean="0"/>
          </a:p>
          <a:p>
            <a:r>
              <a:rPr lang="en-US" sz="1600" dirty="0" smtClean="0"/>
              <a:t>Financial </a:t>
            </a:r>
            <a:r>
              <a:rPr lang="en-US" sz="1600" dirty="0"/>
              <a:t>track record for </a:t>
            </a:r>
            <a:r>
              <a:rPr lang="en-US" sz="1600" dirty="0" smtClean="0"/>
              <a:t>LO</a:t>
            </a:r>
            <a:r>
              <a:rPr lang="en-US" sz="1600" dirty="0"/>
              <a:t>: Profit making track record of immediately preceding </a:t>
            </a:r>
            <a:r>
              <a:rPr lang="en-US" sz="1600" dirty="0" smtClean="0"/>
              <a:t>3 </a:t>
            </a:r>
            <a:r>
              <a:rPr lang="en-US" sz="1600" dirty="0"/>
              <a:t>financial years in the home country and Networth </a:t>
            </a:r>
            <a:r>
              <a:rPr lang="en-IN" sz="1600" dirty="0"/>
              <a:t>≥ USD </a:t>
            </a:r>
            <a:r>
              <a:rPr lang="en-IN" sz="1600" dirty="0" smtClean="0"/>
              <a:t>50,000 </a:t>
            </a:r>
            <a:r>
              <a:rPr lang="en-IN" sz="1600" dirty="0"/>
              <a:t>or its equivalent</a:t>
            </a:r>
            <a:r>
              <a:rPr lang="en-IN" sz="1600" dirty="0" smtClean="0"/>
              <a:t>.</a:t>
            </a:r>
          </a:p>
          <a:p>
            <a:endParaRPr lang="en-IN" sz="1600" dirty="0" smtClean="0"/>
          </a:p>
          <a:p>
            <a:r>
              <a:rPr lang="en-IN" sz="1600" dirty="0" smtClean="0"/>
              <a:t>A letter of Comfort of Foreign Parent company </a:t>
            </a:r>
            <a:r>
              <a:rPr lang="en-IN" sz="1600" dirty="0" smtClean="0"/>
              <a:t>(applicant is one of Parent’s subsidiaries) may </a:t>
            </a:r>
            <a:r>
              <a:rPr lang="en-IN" sz="1600" dirty="0" smtClean="0"/>
              <a:t>be submitted by its subsidiary/ies provided the Parent company satisfies one of the prescribed criterion i.e. of profit and net worth</a:t>
            </a:r>
          </a:p>
          <a:p>
            <a:endParaRPr lang="en-IN" sz="1600" dirty="0" smtClean="0"/>
          </a:p>
          <a:p>
            <a:r>
              <a:rPr lang="en-IN" sz="1600" dirty="0" smtClean="0"/>
              <a:t>Prior information to General Manager, RBI Company Cell, New Delhi for obtaining UIN for each LO / BO and then only issue of approval letter</a:t>
            </a:r>
          </a:p>
          <a:p>
            <a:endParaRPr lang="en-IN" sz="1600" dirty="0"/>
          </a:p>
          <a:p>
            <a:r>
              <a:rPr lang="en-IN" sz="1600" dirty="0" smtClean="0"/>
              <a:t>ELSE: RBI route</a:t>
            </a:r>
            <a:endParaRPr lang="en-IN" sz="1600" dirty="0"/>
          </a:p>
          <a:p>
            <a:pPr lvl="0"/>
            <a:endParaRPr lang="en-IN" sz="2000" dirty="0"/>
          </a:p>
          <a:p>
            <a:endParaRPr lang="en-IN" sz="2000" dirty="0"/>
          </a:p>
          <a:p>
            <a:endParaRPr lang="en-US" sz="2000" dirty="0"/>
          </a:p>
        </p:txBody>
      </p:sp>
      <p:sp>
        <p:nvSpPr>
          <p:cNvPr id="4" name="Slide Number Placeholder 3">
            <a:extLst>
              <a:ext uri="{FF2B5EF4-FFF2-40B4-BE49-F238E27FC236}">
                <a16:creationId xmlns="" xmlns:a16="http://schemas.microsoft.com/office/drawing/2014/main" id="{463A507E-1936-48A4-AB05-3E26DA2ADBF6}"/>
              </a:ext>
            </a:extLst>
          </p:cNvPr>
          <p:cNvSpPr>
            <a:spLocks noGrp="1"/>
          </p:cNvSpPr>
          <p:nvPr>
            <p:ph type="sldNum" sz="quarter" idx="12"/>
          </p:nvPr>
        </p:nvSpPr>
        <p:spPr/>
        <p:txBody>
          <a:bodyPr/>
          <a:lstStyle/>
          <a:p>
            <a:fld id="{988A0877-6E2C-4F4E-BB7B-BA5CC3C83D11}" type="slidenum">
              <a:rPr lang="en-US" altLang="en-US" smtClean="0"/>
              <a:pPr/>
              <a:t>11</a:t>
            </a:fld>
            <a:endParaRPr lang="en-US" altLang="en-US" dirty="0"/>
          </a:p>
        </p:txBody>
      </p:sp>
      <p:sp>
        <p:nvSpPr>
          <p:cNvPr id="7" name="Title 6">
            <a:extLst>
              <a:ext uri="{FF2B5EF4-FFF2-40B4-BE49-F238E27FC236}">
                <a16:creationId xmlns="" xmlns:a16="http://schemas.microsoft.com/office/drawing/2014/main" id="{ED4B6E22-01D7-4A36-BF89-7129D439692C}"/>
              </a:ext>
            </a:extLst>
          </p:cNvPr>
          <p:cNvSpPr txBox="1">
            <a:spLocks noGrp="1"/>
          </p:cNvSpPr>
          <p:nvPr>
            <p:ph type="title"/>
          </p:nvPr>
        </p:nvSpPr>
        <p:spPr>
          <a:xfrm>
            <a:off x="1534585" y="991097"/>
            <a:ext cx="10390716" cy="769441"/>
          </a:xfrm>
          <a:prstGeom prst="rect">
            <a:avLst/>
          </a:prstGeom>
          <a:noFill/>
        </p:spPr>
        <p:txBody>
          <a:bodyPr wrap="square" rtlCol="0">
            <a:spAutoFit/>
          </a:bodyPr>
          <a:lstStyle/>
          <a:p>
            <a:r>
              <a:rPr lang="en-US" dirty="0" smtClean="0"/>
              <a:t>Criteria – Auto Route</a:t>
            </a:r>
            <a:endParaRPr lang="en-US" dirty="0"/>
          </a:p>
        </p:txBody>
      </p:sp>
      <p:sp>
        <p:nvSpPr>
          <p:cNvPr id="2" name="Date Placeholder 1"/>
          <p:cNvSpPr>
            <a:spLocks noGrp="1"/>
          </p:cNvSpPr>
          <p:nvPr>
            <p:ph type="dt" sz="half" idx="10"/>
          </p:nvPr>
        </p:nvSpPr>
        <p:spPr>
          <a:xfrm>
            <a:off x="264585" y="6400800"/>
            <a:ext cx="2540000" cy="457200"/>
          </a:xfrm>
        </p:spPr>
        <p:txBody>
          <a:bodyPr/>
          <a:lstStyle/>
          <a:p>
            <a:r>
              <a:rPr lang="en-US" altLang="en-US" smtClean="0"/>
              <a:t>15th Mar 2019</a:t>
            </a:r>
            <a:endParaRPr lang="en-US" altLang="en-US" dirty="0"/>
          </a:p>
        </p:txBody>
      </p:sp>
      <p:sp>
        <p:nvSpPr>
          <p:cNvPr id="5" name="Footer Placeholder 4"/>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42932305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9811" y="2017712"/>
            <a:ext cx="11250306" cy="4575593"/>
          </a:xfrm>
        </p:spPr>
        <p:txBody>
          <a:bodyPr/>
          <a:lstStyle/>
          <a:p>
            <a:pPr>
              <a:lnSpc>
                <a:spcPct val="85000"/>
              </a:lnSpc>
              <a:defRPr/>
            </a:pPr>
            <a:r>
              <a:rPr lang="en-US" sz="2000" dirty="0" smtClean="0"/>
              <a:t>PO </a:t>
            </a:r>
            <a:r>
              <a:rPr lang="en-US" sz="2000" dirty="0"/>
              <a:t>has secured from Indian company </a:t>
            </a:r>
            <a:r>
              <a:rPr lang="en-US" sz="2000" dirty="0" smtClean="0"/>
              <a:t>a contract </a:t>
            </a:r>
            <a:r>
              <a:rPr lang="en-US" sz="2000" dirty="0"/>
              <a:t>in India , AND</a:t>
            </a:r>
          </a:p>
          <a:p>
            <a:pPr>
              <a:defRPr/>
            </a:pPr>
            <a:endParaRPr lang="en-US" sz="2000" dirty="0"/>
          </a:p>
          <a:p>
            <a:pPr>
              <a:defRPr/>
            </a:pPr>
            <a:r>
              <a:rPr lang="en-US" sz="2000" dirty="0"/>
              <a:t>Project funded by inward remittances </a:t>
            </a:r>
            <a:r>
              <a:rPr lang="en-US" sz="2000" dirty="0" smtClean="0"/>
              <a:t>from </a:t>
            </a:r>
            <a:r>
              <a:rPr lang="en-US" sz="2000" dirty="0"/>
              <a:t>abroad , OR  </a:t>
            </a:r>
          </a:p>
          <a:p>
            <a:pPr marL="0" indent="0">
              <a:buNone/>
              <a:defRPr/>
            </a:pPr>
            <a:r>
              <a:rPr lang="en-US" sz="2000" dirty="0" smtClean="0"/>
              <a:t> </a:t>
            </a:r>
            <a:endParaRPr lang="en-US" sz="2000" dirty="0"/>
          </a:p>
          <a:p>
            <a:pPr>
              <a:defRPr/>
            </a:pPr>
            <a:r>
              <a:rPr lang="en-US" sz="2000" dirty="0"/>
              <a:t>Project funded by bilateral or </a:t>
            </a:r>
            <a:r>
              <a:rPr lang="en-US" sz="2000" dirty="0" smtClean="0"/>
              <a:t>multilateral International </a:t>
            </a:r>
            <a:r>
              <a:rPr lang="en-US" sz="2000" dirty="0"/>
              <a:t>Finance Agency , OR</a:t>
            </a:r>
          </a:p>
          <a:p>
            <a:pPr>
              <a:defRPr/>
            </a:pPr>
            <a:endParaRPr lang="en-US" sz="2000" dirty="0"/>
          </a:p>
          <a:p>
            <a:pPr>
              <a:defRPr/>
            </a:pPr>
            <a:r>
              <a:rPr lang="en-US" sz="2000" dirty="0"/>
              <a:t>Project cleared by appropriate authority , OR</a:t>
            </a:r>
          </a:p>
          <a:p>
            <a:pPr>
              <a:defRPr/>
            </a:pPr>
            <a:endParaRPr lang="en-US" sz="2000" dirty="0"/>
          </a:p>
          <a:p>
            <a:pPr>
              <a:defRPr/>
            </a:pPr>
            <a:r>
              <a:rPr lang="en-US" sz="2000" dirty="0"/>
              <a:t>Company in India been granted Term </a:t>
            </a:r>
            <a:r>
              <a:rPr lang="en-US" sz="2000" dirty="0" smtClean="0"/>
              <a:t>Loan by </a:t>
            </a:r>
            <a:r>
              <a:rPr lang="en-US" sz="2000" dirty="0"/>
              <a:t>PFI or bank for the project</a:t>
            </a:r>
          </a:p>
          <a:p>
            <a:endParaRPr lang="en-IN" sz="2000" dirty="0"/>
          </a:p>
          <a:p>
            <a:r>
              <a:rPr lang="en-IN" sz="2000" dirty="0" smtClean="0"/>
              <a:t>ELSE: RBI route</a:t>
            </a:r>
            <a:endParaRPr lang="en-IN" sz="2000" dirty="0"/>
          </a:p>
          <a:p>
            <a:pPr lvl="0"/>
            <a:endParaRPr lang="en-IN" sz="2000" dirty="0"/>
          </a:p>
          <a:p>
            <a:endParaRPr lang="en-IN" sz="2000" dirty="0"/>
          </a:p>
          <a:p>
            <a:endParaRPr lang="en-US" sz="2000" dirty="0"/>
          </a:p>
        </p:txBody>
      </p:sp>
      <p:sp>
        <p:nvSpPr>
          <p:cNvPr id="4" name="Slide Number Placeholder 3">
            <a:extLst>
              <a:ext uri="{FF2B5EF4-FFF2-40B4-BE49-F238E27FC236}">
                <a16:creationId xmlns="" xmlns:a16="http://schemas.microsoft.com/office/drawing/2014/main" id="{463A507E-1936-48A4-AB05-3E26DA2ADBF6}"/>
              </a:ext>
            </a:extLst>
          </p:cNvPr>
          <p:cNvSpPr>
            <a:spLocks noGrp="1"/>
          </p:cNvSpPr>
          <p:nvPr>
            <p:ph type="sldNum" sz="quarter" idx="12"/>
          </p:nvPr>
        </p:nvSpPr>
        <p:spPr/>
        <p:txBody>
          <a:bodyPr/>
          <a:lstStyle/>
          <a:p>
            <a:fld id="{988A0877-6E2C-4F4E-BB7B-BA5CC3C83D11}" type="slidenum">
              <a:rPr lang="en-US" altLang="en-US" smtClean="0"/>
              <a:pPr/>
              <a:t>12</a:t>
            </a:fld>
            <a:endParaRPr lang="en-US" altLang="en-US" dirty="0"/>
          </a:p>
        </p:txBody>
      </p:sp>
      <p:sp>
        <p:nvSpPr>
          <p:cNvPr id="7" name="Title 6">
            <a:extLst>
              <a:ext uri="{FF2B5EF4-FFF2-40B4-BE49-F238E27FC236}">
                <a16:creationId xmlns="" xmlns:a16="http://schemas.microsoft.com/office/drawing/2014/main" id="{ED4B6E22-01D7-4A36-BF89-7129D439692C}"/>
              </a:ext>
            </a:extLst>
          </p:cNvPr>
          <p:cNvSpPr txBox="1">
            <a:spLocks noGrp="1"/>
          </p:cNvSpPr>
          <p:nvPr>
            <p:ph type="title"/>
          </p:nvPr>
        </p:nvSpPr>
        <p:spPr>
          <a:xfrm>
            <a:off x="1534585" y="991097"/>
            <a:ext cx="10390716" cy="769441"/>
          </a:xfrm>
          <a:prstGeom prst="rect">
            <a:avLst/>
          </a:prstGeom>
          <a:noFill/>
        </p:spPr>
        <p:txBody>
          <a:bodyPr wrap="square" rtlCol="0">
            <a:spAutoFit/>
          </a:bodyPr>
          <a:lstStyle/>
          <a:p>
            <a:r>
              <a:rPr lang="en-US" dirty="0" smtClean="0"/>
              <a:t>Criteria – Auto Route for PO</a:t>
            </a:r>
            <a:endParaRPr lang="en-US" dirty="0"/>
          </a:p>
        </p:txBody>
      </p:sp>
      <p:sp>
        <p:nvSpPr>
          <p:cNvPr id="2" name="Date Placeholder 1"/>
          <p:cNvSpPr>
            <a:spLocks noGrp="1"/>
          </p:cNvSpPr>
          <p:nvPr>
            <p:ph type="dt" sz="half" idx="10"/>
          </p:nvPr>
        </p:nvSpPr>
        <p:spPr/>
        <p:txBody>
          <a:bodyPr/>
          <a:lstStyle/>
          <a:p>
            <a:r>
              <a:rPr lang="en-US" altLang="en-US" smtClean="0"/>
              <a:t>15th Mar 2019</a:t>
            </a:r>
            <a:endParaRPr lang="en-US" altLang="en-US" dirty="0"/>
          </a:p>
        </p:txBody>
      </p:sp>
      <p:sp>
        <p:nvSpPr>
          <p:cNvPr id="5" name="Footer Placeholder 4"/>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9408190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54D8CC1-E53F-4AD3-9728-2BAC0B78BBCC}"/>
              </a:ext>
            </a:extLst>
          </p:cNvPr>
          <p:cNvSpPr>
            <a:spLocks noGrp="1"/>
          </p:cNvSpPr>
          <p:nvPr>
            <p:ph type="title"/>
          </p:nvPr>
        </p:nvSpPr>
        <p:spPr/>
        <p:txBody>
          <a:bodyPr/>
          <a:lstStyle/>
          <a:p>
            <a:r>
              <a:rPr lang="en-IN" dirty="0" smtClean="0"/>
              <a:t>Standard conditions of Establishment</a:t>
            </a:r>
            <a:endParaRPr lang="en-IN" dirty="0"/>
          </a:p>
        </p:txBody>
      </p:sp>
      <p:sp>
        <p:nvSpPr>
          <p:cNvPr id="4" name="Slide Number Placeholder 3">
            <a:extLst>
              <a:ext uri="{FF2B5EF4-FFF2-40B4-BE49-F238E27FC236}">
                <a16:creationId xmlns="" xmlns:a16="http://schemas.microsoft.com/office/drawing/2014/main" id="{54638004-4120-43DC-932F-F657525D1F32}"/>
              </a:ext>
            </a:extLst>
          </p:cNvPr>
          <p:cNvSpPr>
            <a:spLocks noGrp="1"/>
          </p:cNvSpPr>
          <p:nvPr>
            <p:ph type="sldNum" sz="quarter" idx="12"/>
          </p:nvPr>
        </p:nvSpPr>
        <p:spPr/>
        <p:txBody>
          <a:bodyPr/>
          <a:lstStyle/>
          <a:p>
            <a:fld id="{988A0877-6E2C-4F4E-BB7B-BA5CC3C83D11}" type="slidenum">
              <a:rPr lang="en-US" altLang="en-US" smtClean="0"/>
              <a:pPr/>
              <a:t>13</a:t>
            </a:fld>
            <a:endParaRPr lang="en-US" altLang="en-US" dirty="0"/>
          </a:p>
        </p:txBody>
      </p:sp>
      <p:sp>
        <p:nvSpPr>
          <p:cNvPr id="5" name="TextBox 4">
            <a:extLst>
              <a:ext uri="{FF2B5EF4-FFF2-40B4-BE49-F238E27FC236}">
                <a16:creationId xmlns="" xmlns:a16="http://schemas.microsoft.com/office/drawing/2014/main" id="{9B4ABB8F-9AB8-4F65-9C7A-FDF13FD7AE68}"/>
              </a:ext>
            </a:extLst>
          </p:cNvPr>
          <p:cNvSpPr txBox="1"/>
          <p:nvPr/>
        </p:nvSpPr>
        <p:spPr>
          <a:xfrm>
            <a:off x="1044547" y="1911416"/>
            <a:ext cx="9438967" cy="4622804"/>
          </a:xfrm>
          <a:prstGeom prst="rect">
            <a:avLst/>
          </a:prstGeom>
          <a:noFill/>
        </p:spPr>
        <p:txBody>
          <a:bodyPr wrap="square" rtlCol="0">
            <a:spAutoFit/>
          </a:bodyPr>
          <a:lstStyle/>
          <a:p>
            <a:pPr marL="342900" indent="-342900" fontAlgn="base">
              <a:spcBef>
                <a:spcPct val="20000"/>
              </a:spcBef>
              <a:spcAft>
                <a:spcPct val="0"/>
              </a:spcAft>
              <a:buClr>
                <a:schemeClr val="folHlink"/>
              </a:buClr>
              <a:buSzPct val="60000"/>
              <a:buFont typeface="Wingdings" panose="05000000000000000000" pitchFamily="2" charset="2"/>
              <a:buChar char="n"/>
            </a:pPr>
            <a:r>
              <a:rPr lang="en-US" sz="1600" dirty="0"/>
              <a:t>In case the BO/LO/PO for which approval has been granted is not opened within 6 months from the date of the approval letter, the approval shall lapse. </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1600"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sz="1600" dirty="0"/>
              <a:t>In cases where the non-resident entity is not able to open the office within the stipulated time frame due to reasons beyond its control, the AD Category-I bank may consider granting extension of time for a further period of six months for setting up the office. </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1600"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sz="1600" dirty="0"/>
              <a:t>Any further extension of time shall require prior approval of Reserve Bank of India</a:t>
            </a:r>
            <a:r>
              <a:rPr lang="en-US" sz="1600" dirty="0" smtClean="0"/>
              <a:t>.</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1600" dirty="0" smtClean="0"/>
          </a:p>
          <a:p>
            <a:pPr marL="342900" indent="-342900" fontAlgn="base">
              <a:spcBef>
                <a:spcPct val="20000"/>
              </a:spcBef>
              <a:spcAft>
                <a:spcPct val="0"/>
              </a:spcAft>
              <a:buClr>
                <a:schemeClr val="folHlink"/>
              </a:buClr>
              <a:buSzPct val="60000"/>
              <a:buFont typeface="Wingdings" panose="05000000000000000000" pitchFamily="2" charset="2"/>
              <a:buChar char="n"/>
            </a:pPr>
            <a:r>
              <a:rPr lang="en-IN" sz="1600" dirty="0" smtClean="0"/>
              <a:t>ODI Enterprise cannot establish BO / LO / PO in India (FAQ 10)</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IN" sz="1600"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IN" sz="1600" dirty="0" smtClean="0"/>
              <a:t>No Retail trading for BO</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IN" sz="1600"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IN" sz="1600" dirty="0" smtClean="0"/>
              <a:t>Additional Place of Business: Prior intimation</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IN" sz="1600"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IN" sz="1600" dirty="0" smtClean="0"/>
              <a:t>More than 4 places of </a:t>
            </a:r>
            <a:r>
              <a:rPr lang="en-IN" sz="1600" dirty="0" smtClean="0"/>
              <a:t>Business (one for each region): </a:t>
            </a:r>
            <a:r>
              <a:rPr lang="en-IN" sz="1600" dirty="0" smtClean="0"/>
              <a:t>Prior approval of RBI</a:t>
            </a:r>
            <a:endParaRPr lang="en-IN" sz="1600" dirty="0"/>
          </a:p>
        </p:txBody>
      </p:sp>
      <p:sp>
        <p:nvSpPr>
          <p:cNvPr id="3" name="Date Placeholder 2"/>
          <p:cNvSpPr>
            <a:spLocks noGrp="1"/>
          </p:cNvSpPr>
          <p:nvPr>
            <p:ph type="dt" sz="half" idx="10"/>
          </p:nvPr>
        </p:nvSpPr>
        <p:spPr>
          <a:xfrm>
            <a:off x="0" y="6430617"/>
            <a:ext cx="2540000" cy="457200"/>
          </a:xfrm>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a:xfrm>
            <a:off x="4457148" y="6511052"/>
            <a:ext cx="3860800" cy="457200"/>
          </a:xfrm>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2788976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528819E-E186-486C-888E-EE00089EE970}"/>
              </a:ext>
            </a:extLst>
          </p:cNvPr>
          <p:cNvSpPr>
            <a:spLocks noGrp="1"/>
          </p:cNvSpPr>
          <p:nvPr>
            <p:ph type="title"/>
          </p:nvPr>
        </p:nvSpPr>
        <p:spPr/>
        <p:txBody>
          <a:bodyPr/>
          <a:lstStyle/>
          <a:p>
            <a:r>
              <a:rPr lang="en-IN" dirty="0"/>
              <a:t>Prior Approval Of RBI</a:t>
            </a:r>
          </a:p>
        </p:txBody>
      </p:sp>
      <p:sp>
        <p:nvSpPr>
          <p:cNvPr id="4" name="Slide Number Placeholder 3">
            <a:extLst>
              <a:ext uri="{FF2B5EF4-FFF2-40B4-BE49-F238E27FC236}">
                <a16:creationId xmlns="" xmlns:a16="http://schemas.microsoft.com/office/drawing/2014/main" id="{212674A3-C823-4665-9B1D-53DE27DC73F4}"/>
              </a:ext>
            </a:extLst>
          </p:cNvPr>
          <p:cNvSpPr>
            <a:spLocks noGrp="1"/>
          </p:cNvSpPr>
          <p:nvPr>
            <p:ph type="sldNum" sz="quarter" idx="12"/>
          </p:nvPr>
        </p:nvSpPr>
        <p:spPr/>
        <p:txBody>
          <a:bodyPr/>
          <a:lstStyle/>
          <a:p>
            <a:fld id="{988A0877-6E2C-4F4E-BB7B-BA5CC3C83D11}" type="slidenum">
              <a:rPr lang="en-US" altLang="en-US" smtClean="0"/>
              <a:pPr/>
              <a:t>14</a:t>
            </a:fld>
            <a:endParaRPr lang="en-US" altLang="en-US" dirty="0"/>
          </a:p>
        </p:txBody>
      </p:sp>
      <p:sp>
        <p:nvSpPr>
          <p:cNvPr id="6" name="TextBox 5">
            <a:extLst>
              <a:ext uri="{FF2B5EF4-FFF2-40B4-BE49-F238E27FC236}">
                <a16:creationId xmlns="" xmlns:a16="http://schemas.microsoft.com/office/drawing/2014/main" id="{F9BA3A31-0A7D-4504-BAF9-0FD7A1888BB6}"/>
              </a:ext>
            </a:extLst>
          </p:cNvPr>
          <p:cNvSpPr txBox="1"/>
          <p:nvPr/>
        </p:nvSpPr>
        <p:spPr>
          <a:xfrm>
            <a:off x="569844" y="1887793"/>
            <a:ext cx="10769208" cy="4807470"/>
          </a:xfrm>
          <a:prstGeom prst="rect">
            <a:avLst/>
          </a:prstGeom>
          <a:noFill/>
        </p:spPr>
        <p:txBody>
          <a:bodyPr wrap="square" rtlCol="0">
            <a:spAutoFit/>
          </a:bodyPr>
          <a:lstStyle/>
          <a:p>
            <a:r>
              <a:rPr lang="en-IN" sz="1400" dirty="0" smtClean="0"/>
              <a:t>Following cases need Prior Approval of RBI to open a LO/BO/PO in </a:t>
            </a:r>
            <a:r>
              <a:rPr lang="en-IN" sz="1400" dirty="0" smtClean="0"/>
              <a:t>India </a:t>
            </a:r>
            <a:r>
              <a:rPr lang="en-IN" sz="1400" dirty="0" smtClean="0"/>
              <a:t>in consultation with Govt. of India</a:t>
            </a:r>
            <a:endParaRPr lang="en-IN" sz="1400" dirty="0" smtClean="0"/>
          </a:p>
          <a:p>
            <a:pPr marL="342900" indent="-342900" fontAlgn="base">
              <a:spcBef>
                <a:spcPct val="20000"/>
              </a:spcBef>
              <a:spcAft>
                <a:spcPct val="0"/>
              </a:spcAft>
              <a:buClr>
                <a:schemeClr val="folHlink"/>
              </a:buClr>
              <a:buSzPct val="60000"/>
              <a:buFont typeface="Wingdings" panose="05000000000000000000" pitchFamily="2" charset="2"/>
              <a:buChar char="n"/>
            </a:pPr>
            <a:r>
              <a:rPr lang="en-IN" sz="1400" dirty="0" smtClean="0"/>
              <a:t>Applicant is a citizen of or registered/incorporated in Pakistan</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IN" sz="1400" dirty="0" smtClean="0"/>
          </a:p>
          <a:p>
            <a:pPr marL="342900" indent="-342900" fontAlgn="base">
              <a:spcBef>
                <a:spcPct val="20000"/>
              </a:spcBef>
              <a:spcAft>
                <a:spcPct val="0"/>
              </a:spcAft>
              <a:buClr>
                <a:schemeClr val="folHlink"/>
              </a:buClr>
              <a:buSzPct val="60000"/>
              <a:buFont typeface="Wingdings" panose="05000000000000000000" pitchFamily="2" charset="2"/>
              <a:buChar char="n"/>
            </a:pPr>
            <a:r>
              <a:rPr lang="en-US" sz="1400" dirty="0" smtClean="0"/>
              <a:t>Applicant is a citizen of or is registered/incorporated in Bangladesh, Sri Lanka, Afghanistan, Iran, China, Hong Kong or Macau and the application is for opening an LO/BO/PO in Jammu and Kashmir, North East region &amp; Andaman - Nicobar Islands;</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1400" dirty="0" smtClean="0"/>
          </a:p>
          <a:p>
            <a:pPr marL="342900" indent="-342900" fontAlgn="base">
              <a:spcBef>
                <a:spcPct val="20000"/>
              </a:spcBef>
              <a:spcAft>
                <a:spcPct val="0"/>
              </a:spcAft>
              <a:buClr>
                <a:schemeClr val="folHlink"/>
              </a:buClr>
              <a:buSzPct val="60000"/>
              <a:buFont typeface="Wingdings" panose="05000000000000000000" pitchFamily="2" charset="2"/>
              <a:buChar char="n"/>
            </a:pPr>
            <a:r>
              <a:rPr lang="en-US" sz="1400" dirty="0" smtClean="0"/>
              <a:t>Principal business is in one of the four sectors ie Defense, Telecom, Private Security or Information &amp; Broadcasting. However, RBI approval is not required in case where Govt approval or license/permission by the concerned Ministry/Regulator has been granted.</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1400"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sz="1400" dirty="0" smtClean="0"/>
              <a:t>Applicant is a NGO, Not-for-profit organization / Body / Agency / Dept. of Foreign Govt.</a:t>
            </a:r>
          </a:p>
          <a:p>
            <a:pPr fontAlgn="base">
              <a:spcBef>
                <a:spcPct val="20000"/>
              </a:spcBef>
              <a:spcAft>
                <a:spcPct val="0"/>
              </a:spcAft>
              <a:buClr>
                <a:schemeClr val="folHlink"/>
              </a:buClr>
              <a:buSzPct val="60000"/>
            </a:pPr>
            <a:endParaRPr lang="en-US" sz="1400" dirty="0" smtClean="0"/>
          </a:p>
          <a:p>
            <a:pPr marL="342900" indent="-342900" fontAlgn="base">
              <a:spcBef>
                <a:spcPct val="20000"/>
              </a:spcBef>
              <a:spcAft>
                <a:spcPct val="0"/>
              </a:spcAft>
              <a:buClr>
                <a:schemeClr val="folHlink"/>
              </a:buClr>
              <a:buSzPct val="60000"/>
              <a:buFont typeface="Wingdings" panose="05000000000000000000" pitchFamily="2" charset="2"/>
              <a:buChar char="n"/>
            </a:pPr>
            <a:r>
              <a:rPr lang="en-US" sz="1400" dirty="0" smtClean="0"/>
              <a:t>No separate approval of GOI shall be required to open a PO in Defence sector if the said non-resident applicant has been awarded a contract by/entered into an agreement with the Ministry of Defence/Service Headquarters/Defence Public Sector Undertakings</a:t>
            </a:r>
            <a:r>
              <a:rPr lang="en-US" sz="1400" dirty="0" smtClean="0"/>
              <a:t>."     </a:t>
            </a:r>
            <a:r>
              <a:rPr lang="en-US" sz="1400" dirty="0" smtClean="0"/>
              <a:t>All other provisions under Notification No 22(R) of FEMA shall be applicable to such  a  </a:t>
            </a:r>
            <a:r>
              <a:rPr lang="en-US" sz="1400" dirty="0" smtClean="0"/>
              <a:t>company</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1400"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sz="1400" dirty="0" smtClean="0"/>
              <a:t>Prior approval for immovable properties for applicants in point (2) above and also for LO / BO / PO in these cases</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1400"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sz="1400" dirty="0" smtClean="0"/>
              <a:t>Prior approval for PO of Company incorporated in Pakistan for opening Bank account for PO in India</a:t>
            </a:r>
            <a:endParaRPr lang="en-IN" sz="1400" dirty="0" smtClean="0"/>
          </a:p>
          <a:p>
            <a:endParaRPr lang="en-IN" dirty="0"/>
          </a:p>
        </p:txBody>
      </p:sp>
      <p:sp>
        <p:nvSpPr>
          <p:cNvPr id="3" name="Date Placeholder 2"/>
          <p:cNvSpPr>
            <a:spLocks noGrp="1"/>
          </p:cNvSpPr>
          <p:nvPr>
            <p:ph type="dt" sz="half" idx="10"/>
          </p:nvPr>
        </p:nvSpPr>
        <p:spPr>
          <a:xfrm>
            <a:off x="0" y="6390861"/>
            <a:ext cx="2540000" cy="457200"/>
          </a:xfrm>
        </p:spPr>
        <p:txBody>
          <a:bodyPr/>
          <a:lstStyle/>
          <a:p>
            <a:r>
              <a:rPr lang="en-US" altLang="en-US" dirty="0" smtClean="0"/>
              <a:t>15th Mar 2019</a:t>
            </a:r>
            <a:endParaRPr lang="en-US" altLang="en-US" dirty="0"/>
          </a:p>
        </p:txBody>
      </p:sp>
      <p:sp>
        <p:nvSpPr>
          <p:cNvPr id="5" name="Footer Placeholder 4"/>
          <p:cNvSpPr>
            <a:spLocks noGrp="1"/>
          </p:cNvSpPr>
          <p:nvPr>
            <p:ph type="ftr" sz="quarter" idx="11"/>
          </p:nvPr>
        </p:nvSpPr>
        <p:spPr/>
        <p:txBody>
          <a:bodyPr/>
          <a:lstStyle/>
          <a:p>
            <a:r>
              <a:rPr lang="en-US" altLang="en-US" smtClean="0"/>
              <a:t>P. P. Shah &amp; Asso.</a:t>
            </a:r>
            <a:endParaRPr lang="en-US" altLang="en-US" dirty="0"/>
          </a:p>
        </p:txBody>
      </p:sp>
    </p:spTree>
    <p:extLst>
      <p:ext uri="{BB962C8B-B14F-4D97-AF65-F5344CB8AC3E}">
        <p14:creationId xmlns:p14="http://schemas.microsoft.com/office/powerpoint/2010/main" val="33597386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E9762870-7E16-4610-B01F-DF916B49CFB2}"/>
              </a:ext>
            </a:extLst>
          </p:cNvPr>
          <p:cNvSpPr>
            <a:spLocks noGrp="1"/>
          </p:cNvSpPr>
          <p:nvPr>
            <p:ph type="sldNum" sz="quarter" idx="12"/>
          </p:nvPr>
        </p:nvSpPr>
        <p:spPr/>
        <p:txBody>
          <a:bodyPr/>
          <a:lstStyle/>
          <a:p>
            <a:fld id="{988A0877-6E2C-4F4E-BB7B-BA5CC3C83D11}" type="slidenum">
              <a:rPr lang="en-US" altLang="en-US" smtClean="0"/>
              <a:pPr/>
              <a:t>15</a:t>
            </a:fld>
            <a:endParaRPr lang="en-US" altLang="en-US" dirty="0"/>
          </a:p>
        </p:txBody>
      </p:sp>
      <p:sp>
        <p:nvSpPr>
          <p:cNvPr id="5" name="TextBox 4">
            <a:extLst>
              <a:ext uri="{FF2B5EF4-FFF2-40B4-BE49-F238E27FC236}">
                <a16:creationId xmlns="" xmlns:a16="http://schemas.microsoft.com/office/drawing/2014/main" id="{E1A3B717-49CB-4F46-8F8A-39292A28C7E8}"/>
              </a:ext>
            </a:extLst>
          </p:cNvPr>
          <p:cNvSpPr txBox="1"/>
          <p:nvPr/>
        </p:nvSpPr>
        <p:spPr>
          <a:xfrm>
            <a:off x="1150374" y="2477729"/>
            <a:ext cx="10014155" cy="923330"/>
          </a:xfrm>
          <a:prstGeom prst="rect">
            <a:avLst/>
          </a:prstGeom>
          <a:noFill/>
        </p:spPr>
        <p:txBody>
          <a:bodyPr wrap="square" rtlCol="0">
            <a:spAutoFit/>
          </a:bodyPr>
          <a:lstStyle/>
          <a:p>
            <a:endParaRPr lang="en-IN" dirty="0"/>
          </a:p>
          <a:p>
            <a:endParaRPr lang="en-IN" dirty="0"/>
          </a:p>
          <a:p>
            <a:endParaRPr lang="en-IN" dirty="0"/>
          </a:p>
        </p:txBody>
      </p:sp>
      <p:graphicFrame>
        <p:nvGraphicFramePr>
          <p:cNvPr id="6" name="Table 5">
            <a:extLst>
              <a:ext uri="{FF2B5EF4-FFF2-40B4-BE49-F238E27FC236}">
                <a16:creationId xmlns="" xmlns:a16="http://schemas.microsoft.com/office/drawing/2014/main" id="{C1F8C563-FB4F-481C-99BA-5E55FB5C5558}"/>
              </a:ext>
            </a:extLst>
          </p:cNvPr>
          <p:cNvGraphicFramePr>
            <a:graphicFrameLocks noGrp="1"/>
          </p:cNvGraphicFramePr>
          <p:nvPr>
            <p:extLst>
              <p:ext uri="{D42A27DB-BD31-4B8C-83A1-F6EECF244321}">
                <p14:modId xmlns:p14="http://schemas.microsoft.com/office/powerpoint/2010/main" val="1381144335"/>
              </p:ext>
            </p:extLst>
          </p:nvPr>
        </p:nvGraphicFramePr>
        <p:xfrm>
          <a:off x="1355623" y="2400954"/>
          <a:ext cx="9808906" cy="2361523"/>
        </p:xfrm>
        <a:graphic>
          <a:graphicData uri="http://schemas.openxmlformats.org/drawingml/2006/table">
            <a:tbl>
              <a:tblPr firstRow="1" bandRow="1">
                <a:tableStyleId>{F5AB1C69-6EDB-4FF4-983F-18BD219EF322}</a:tableStyleId>
              </a:tblPr>
              <a:tblGrid>
                <a:gridCol w="4695246">
                  <a:extLst>
                    <a:ext uri="{9D8B030D-6E8A-4147-A177-3AD203B41FA5}">
                      <a16:colId xmlns="" xmlns:a16="http://schemas.microsoft.com/office/drawing/2014/main" val="3597982864"/>
                    </a:ext>
                  </a:extLst>
                </a:gridCol>
                <a:gridCol w="5113660">
                  <a:extLst>
                    <a:ext uri="{9D8B030D-6E8A-4147-A177-3AD203B41FA5}">
                      <a16:colId xmlns="" xmlns:a16="http://schemas.microsoft.com/office/drawing/2014/main" val="862216480"/>
                    </a:ext>
                  </a:extLst>
                </a:gridCol>
              </a:tblGrid>
              <a:tr h="344208">
                <a:tc>
                  <a:txBody>
                    <a:bodyPr/>
                    <a:lstStyle/>
                    <a:p>
                      <a:pPr algn="ctr"/>
                      <a:r>
                        <a:rPr lang="en-IN" sz="1800" b="0" dirty="0">
                          <a:solidFill>
                            <a:schemeClr val="tx1"/>
                          </a:solidFill>
                        </a:rPr>
                        <a:t>Entity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9CC"/>
                    </a:solidFill>
                  </a:tcPr>
                </a:tc>
                <a:tc>
                  <a:txBody>
                    <a:bodyPr/>
                    <a:lstStyle/>
                    <a:p>
                      <a:r>
                        <a:rPr lang="en-IN" sz="1800" b="0" dirty="0">
                          <a:solidFill>
                            <a:schemeClr val="tx1"/>
                          </a:solidFill>
                        </a:rPr>
                        <a:t>Pre requisite for Exemption from RBI Approval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9CC"/>
                    </a:solidFill>
                  </a:tcPr>
                </a:tc>
                <a:extLst>
                  <a:ext uri="{0D108BD9-81ED-4DB2-BD59-A6C34878D82A}">
                    <a16:rowId xmlns="" xmlns:a16="http://schemas.microsoft.com/office/drawing/2014/main" val="128095043"/>
                  </a:ext>
                </a:extLst>
              </a:tr>
              <a:tr h="1118677">
                <a:tc>
                  <a:txBody>
                    <a:bodyPr/>
                    <a:lstStyle/>
                    <a:p>
                      <a:r>
                        <a:rPr lang="en-US" sz="1800" dirty="0"/>
                        <a:t>NGO, NPO, Body/ Agency/ Department of a foreign govt. Engaged Partly or wholly in activities covered under Foreign Contribution Regulation Act(FCRA) </a:t>
                      </a:r>
                      <a:endParaRPr lang="en-IN"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800" dirty="0"/>
                        <a:t>Obtained Registration under FCRA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540889381"/>
                  </a:ext>
                </a:extLst>
              </a:tr>
              <a:tr h="344208">
                <a:tc>
                  <a:txBody>
                    <a:bodyPr/>
                    <a:lstStyle/>
                    <a:p>
                      <a:r>
                        <a:rPr lang="en-IN" sz="1800" dirty="0"/>
                        <a:t>Foreign Insurance companies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800" dirty="0"/>
                        <a:t>Obtained Approval from IRDA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888704504"/>
                  </a:ext>
                </a:extLst>
              </a:tr>
              <a:tr h="441283">
                <a:tc>
                  <a:txBody>
                    <a:bodyPr/>
                    <a:lstStyle/>
                    <a:p>
                      <a:r>
                        <a:rPr lang="en-IN" sz="1800" dirty="0"/>
                        <a:t>Foreign banks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800" dirty="0"/>
                        <a:t>Obtained Approval under Banking Regulation Act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159901559"/>
                  </a:ext>
                </a:extLst>
              </a:tr>
            </a:tbl>
          </a:graphicData>
        </a:graphic>
      </p:graphicFrame>
      <p:sp>
        <p:nvSpPr>
          <p:cNvPr id="7" name="TextBox 6">
            <a:extLst>
              <a:ext uri="{FF2B5EF4-FFF2-40B4-BE49-F238E27FC236}">
                <a16:creationId xmlns="" xmlns:a16="http://schemas.microsoft.com/office/drawing/2014/main" id="{222A1675-678E-4C84-9376-5C1D22CDB003}"/>
              </a:ext>
            </a:extLst>
          </p:cNvPr>
          <p:cNvSpPr txBox="1"/>
          <p:nvPr/>
        </p:nvSpPr>
        <p:spPr>
          <a:xfrm>
            <a:off x="1265903" y="4681219"/>
            <a:ext cx="9660194" cy="2142125"/>
          </a:xfrm>
          <a:prstGeom prst="rect">
            <a:avLst/>
          </a:prstGeom>
          <a:noFill/>
        </p:spPr>
        <p:txBody>
          <a:bodyPr wrap="square" rtlCol="0">
            <a:spAutoFit/>
          </a:bodyPr>
          <a:lstStyle/>
          <a:p>
            <a:pPr marL="342900" indent="-342900" fontAlgn="base">
              <a:spcBef>
                <a:spcPct val="20000"/>
              </a:spcBef>
              <a:spcAft>
                <a:spcPct val="0"/>
              </a:spcAft>
              <a:buClr>
                <a:schemeClr val="folHlink"/>
              </a:buClr>
              <a:buSzPct val="60000"/>
              <a:buFont typeface="Wingdings" panose="05000000000000000000" pitchFamily="2" charset="2"/>
              <a:buChar char=""/>
            </a:pPr>
            <a:r>
              <a:rPr lang="en-US" dirty="0" smtClean="0"/>
              <a:t>A </a:t>
            </a:r>
            <a:r>
              <a:rPr lang="en-US" dirty="0"/>
              <a:t>company resident outside India does not require any approval under Ntf. FEMA 22 to establish a branch office in the Special Economic Zones (SEZs) to undertake </a:t>
            </a:r>
            <a:r>
              <a:rPr lang="en-US" b="1" dirty="0"/>
              <a:t>manufacturing &amp; service activities</a:t>
            </a:r>
            <a:r>
              <a:rPr lang="en-US" dirty="0"/>
              <a:t>, subject to the conditions that such Branch Offices,</a:t>
            </a:r>
          </a:p>
          <a:p>
            <a:pPr fontAlgn="base">
              <a:spcBef>
                <a:spcPct val="20000"/>
              </a:spcBef>
              <a:spcAft>
                <a:spcPct val="0"/>
              </a:spcAft>
              <a:buClr>
                <a:schemeClr val="folHlink"/>
              </a:buClr>
              <a:buSzPct val="60000"/>
            </a:pPr>
            <a:r>
              <a:rPr lang="en-US" dirty="0"/>
              <a:t>    a)are functioning in those sectors where 100% FDI is permitted;</a:t>
            </a:r>
          </a:p>
          <a:p>
            <a:pPr fontAlgn="base">
              <a:spcBef>
                <a:spcPct val="20000"/>
              </a:spcBef>
              <a:spcAft>
                <a:spcPct val="0"/>
              </a:spcAft>
              <a:buClr>
                <a:schemeClr val="folHlink"/>
              </a:buClr>
              <a:buSzPct val="60000"/>
            </a:pPr>
            <a:r>
              <a:rPr lang="en-US" dirty="0"/>
              <a:t>    b)function on a </a:t>
            </a:r>
            <a:r>
              <a:rPr lang="en-US" b="1" dirty="0"/>
              <a:t>stand alone basis</a:t>
            </a:r>
            <a:r>
              <a:rPr lang="en-US" dirty="0"/>
              <a:t> </a:t>
            </a:r>
            <a:r>
              <a:rPr lang="en-US" dirty="0" smtClean="0"/>
              <a:t>(no activities in DTA or affiliates in DTA) &amp; </a:t>
            </a:r>
            <a:r>
              <a:rPr lang="en-US" dirty="0"/>
              <a:t>comply with Chapter XXII of the Companies Act, 2013; </a:t>
            </a:r>
          </a:p>
          <a:p>
            <a:r>
              <a:rPr lang="en-IN" dirty="0"/>
              <a:t>                                                                                                                </a:t>
            </a:r>
          </a:p>
        </p:txBody>
      </p:sp>
      <p:sp>
        <p:nvSpPr>
          <p:cNvPr id="8" name="TextBox 7">
            <a:extLst>
              <a:ext uri="{FF2B5EF4-FFF2-40B4-BE49-F238E27FC236}">
                <a16:creationId xmlns="" xmlns:a16="http://schemas.microsoft.com/office/drawing/2014/main" id="{582D38A9-0E64-47DE-93E0-16DF1CA0339D}"/>
              </a:ext>
            </a:extLst>
          </p:cNvPr>
          <p:cNvSpPr txBox="1"/>
          <p:nvPr/>
        </p:nvSpPr>
        <p:spPr>
          <a:xfrm>
            <a:off x="1420762" y="926197"/>
            <a:ext cx="10161638" cy="769441"/>
          </a:xfrm>
          <a:prstGeom prst="rect">
            <a:avLst/>
          </a:prstGeom>
          <a:noFill/>
        </p:spPr>
        <p:txBody>
          <a:bodyPr wrap="square" rtlCol="0">
            <a:spAutoFit/>
          </a:bodyPr>
          <a:lstStyle/>
          <a:p>
            <a:pPr fontAlgn="base">
              <a:spcBef>
                <a:spcPct val="0"/>
              </a:spcBef>
              <a:spcAft>
                <a:spcPct val="0"/>
              </a:spcAft>
            </a:pPr>
            <a:r>
              <a:rPr lang="en-IN" sz="4400" dirty="0">
                <a:solidFill>
                  <a:schemeClr val="tx2"/>
                </a:solidFill>
                <a:latin typeface="+mj-lt"/>
                <a:ea typeface="+mj-ea"/>
                <a:cs typeface="+mj-cs"/>
              </a:rPr>
              <a:t>Exemption from RBI Approval</a:t>
            </a:r>
          </a:p>
        </p:txBody>
      </p:sp>
      <p:sp>
        <p:nvSpPr>
          <p:cNvPr id="9" name="TextBox 8">
            <a:extLst>
              <a:ext uri="{FF2B5EF4-FFF2-40B4-BE49-F238E27FC236}">
                <a16:creationId xmlns="" xmlns:a16="http://schemas.microsoft.com/office/drawing/2014/main" id="{ED9D351F-6C7E-462B-8C67-3C46D67A752A}"/>
              </a:ext>
            </a:extLst>
          </p:cNvPr>
          <p:cNvSpPr txBox="1"/>
          <p:nvPr/>
        </p:nvSpPr>
        <p:spPr>
          <a:xfrm>
            <a:off x="1265903" y="1772413"/>
            <a:ext cx="8701549" cy="923330"/>
          </a:xfrm>
          <a:prstGeom prst="rect">
            <a:avLst/>
          </a:prstGeom>
          <a:noFill/>
        </p:spPr>
        <p:txBody>
          <a:bodyPr wrap="square" rtlCol="0">
            <a:spAutoFit/>
          </a:bodyPr>
          <a:lstStyle/>
          <a:p>
            <a:r>
              <a:rPr lang="en-US" dirty="0"/>
              <a:t>Following cases </a:t>
            </a:r>
            <a:r>
              <a:rPr lang="en-US" dirty="0" smtClean="0"/>
              <a:t>do </a:t>
            </a:r>
            <a:r>
              <a:rPr lang="en-US" dirty="0"/>
              <a:t>not need Prior Approval of </a:t>
            </a:r>
            <a:r>
              <a:rPr lang="en-US" dirty="0" smtClean="0"/>
              <a:t>RBI (including generation of UIN) </a:t>
            </a:r>
            <a:r>
              <a:rPr lang="en-US" dirty="0"/>
              <a:t>to open a LO/BO/PO in India</a:t>
            </a:r>
            <a:r>
              <a:rPr lang="en-US" dirty="0" smtClean="0"/>
              <a:t>:</a:t>
            </a:r>
            <a:endParaRPr lang="en-US" dirty="0"/>
          </a:p>
          <a:p>
            <a:endParaRPr lang="en-IN" dirty="0"/>
          </a:p>
        </p:txBody>
      </p:sp>
      <p:sp>
        <p:nvSpPr>
          <p:cNvPr id="2" name="Date Placeholder 1"/>
          <p:cNvSpPr>
            <a:spLocks noGrp="1"/>
          </p:cNvSpPr>
          <p:nvPr>
            <p:ph type="dt" sz="half" idx="10"/>
          </p:nvPr>
        </p:nvSpPr>
        <p:spPr>
          <a:xfrm>
            <a:off x="0" y="6366144"/>
            <a:ext cx="2540000" cy="457200"/>
          </a:xfrm>
        </p:spPr>
        <p:txBody>
          <a:bodyPr/>
          <a:lstStyle/>
          <a:p>
            <a:r>
              <a:rPr lang="en-US" altLang="en-US" dirty="0" smtClean="0"/>
              <a:t>15th Mar 2019</a:t>
            </a:r>
            <a:endParaRPr lang="en-US" altLang="en-US" dirty="0"/>
          </a:p>
        </p:txBody>
      </p:sp>
      <p:sp>
        <p:nvSpPr>
          <p:cNvPr id="3" name="Footer Placeholder 2"/>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36421372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97CC470B-157F-40F6-987B-4C80B48F4780}"/>
              </a:ext>
            </a:extLst>
          </p:cNvPr>
          <p:cNvSpPr>
            <a:spLocks noGrp="1"/>
          </p:cNvSpPr>
          <p:nvPr>
            <p:ph type="sldNum" sz="quarter" idx="12"/>
          </p:nvPr>
        </p:nvSpPr>
        <p:spPr/>
        <p:txBody>
          <a:bodyPr/>
          <a:lstStyle/>
          <a:p>
            <a:fld id="{988A0877-6E2C-4F4E-BB7B-BA5CC3C83D11}" type="slidenum">
              <a:rPr lang="en-US" altLang="en-US" smtClean="0"/>
              <a:pPr/>
              <a:t>16</a:t>
            </a:fld>
            <a:endParaRPr lang="en-US" altLang="en-US" dirty="0"/>
          </a:p>
        </p:txBody>
      </p:sp>
      <p:sp>
        <p:nvSpPr>
          <p:cNvPr id="5" name="TextBox 4">
            <a:extLst>
              <a:ext uri="{FF2B5EF4-FFF2-40B4-BE49-F238E27FC236}">
                <a16:creationId xmlns="" xmlns:a16="http://schemas.microsoft.com/office/drawing/2014/main" id="{18BC99F9-DE2A-407A-A387-029076C6F31D}"/>
              </a:ext>
            </a:extLst>
          </p:cNvPr>
          <p:cNvSpPr txBox="1"/>
          <p:nvPr/>
        </p:nvSpPr>
        <p:spPr>
          <a:xfrm>
            <a:off x="1239616" y="1961536"/>
            <a:ext cx="9615197" cy="4548938"/>
          </a:xfrm>
          <a:prstGeom prst="rect">
            <a:avLst/>
          </a:prstGeom>
          <a:noFill/>
        </p:spPr>
        <p:txBody>
          <a:bodyPr wrap="square" rtlCol="0">
            <a:spAutoFit/>
          </a:bodyPr>
          <a:lstStyle/>
          <a:p>
            <a:pPr marL="342900" indent="-342900" fontAlgn="base">
              <a:spcBef>
                <a:spcPct val="20000"/>
              </a:spcBef>
              <a:spcAft>
                <a:spcPct val="0"/>
              </a:spcAft>
              <a:buClr>
                <a:schemeClr val="folHlink"/>
              </a:buClr>
              <a:buSzPct val="60000"/>
              <a:buFont typeface="Wingdings" panose="05000000000000000000" pitchFamily="2" charset="2"/>
              <a:buChar char="n"/>
            </a:pPr>
            <a:r>
              <a:rPr lang="en-IN" sz="1600" dirty="0" smtClean="0"/>
              <a:t>Applicable provisions of Companies Act, 2013: Chapter XXII, Sections 379 to 393 [corresponding to Part XI, Sections 591 to 608 of the Companies Act, 1956]</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IN" sz="1600" dirty="0" smtClean="0"/>
          </a:p>
          <a:p>
            <a:pPr marL="342900" indent="-342900" fontAlgn="base">
              <a:spcBef>
                <a:spcPct val="20000"/>
              </a:spcBef>
              <a:spcAft>
                <a:spcPct val="0"/>
              </a:spcAft>
              <a:buClr>
                <a:schemeClr val="folHlink"/>
              </a:buClr>
              <a:buSzPct val="60000"/>
              <a:buFont typeface="Wingdings" panose="05000000000000000000" pitchFamily="2" charset="2"/>
              <a:buChar char="n"/>
            </a:pPr>
            <a:r>
              <a:rPr lang="en-IN" sz="1600" dirty="0" smtClean="0"/>
              <a:t>Foreign Companies Registration Rules issued vide GSR 266(E) dt. 31</a:t>
            </a:r>
            <a:r>
              <a:rPr lang="en-IN" sz="1600" baseline="30000" dirty="0" smtClean="0"/>
              <a:t>st</a:t>
            </a:r>
            <a:r>
              <a:rPr lang="en-IN" sz="1600" dirty="0" smtClean="0"/>
              <a:t> March, 2014 w.e.f. 1</a:t>
            </a:r>
            <a:r>
              <a:rPr lang="en-IN" sz="1600" baseline="30000" dirty="0" smtClean="0"/>
              <a:t>st</a:t>
            </a:r>
            <a:r>
              <a:rPr lang="en-IN" sz="1600" dirty="0" smtClean="0"/>
              <a:t> April, 2014</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IN" sz="1600" dirty="0" smtClean="0"/>
          </a:p>
          <a:p>
            <a:pPr marL="342900" indent="-342900" fontAlgn="base">
              <a:spcBef>
                <a:spcPct val="20000"/>
              </a:spcBef>
              <a:spcAft>
                <a:spcPct val="0"/>
              </a:spcAft>
              <a:buClr>
                <a:schemeClr val="folHlink"/>
              </a:buClr>
              <a:buSzPct val="60000"/>
              <a:buFont typeface="Wingdings" panose="05000000000000000000" pitchFamily="2" charset="2"/>
              <a:buChar char="n"/>
            </a:pPr>
            <a:r>
              <a:rPr lang="en-IN" sz="1600" dirty="0" smtClean="0"/>
              <a:t>Once </a:t>
            </a:r>
            <a:r>
              <a:rPr lang="en-IN" sz="1600" dirty="0"/>
              <a:t>a Foreign Company/Entity establishes a BO/LO/PO or any place of business in India by whatever name called is required to register with the Registrar of Companies within 30 days of establishment of place of business in India in Form FC-1,along with other prescribed Documents.</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1600" dirty="0" smtClean="0"/>
          </a:p>
          <a:p>
            <a:pPr marL="342900" indent="-342900" fontAlgn="base">
              <a:spcBef>
                <a:spcPct val="20000"/>
              </a:spcBef>
              <a:spcAft>
                <a:spcPct val="0"/>
              </a:spcAft>
              <a:buClr>
                <a:schemeClr val="folHlink"/>
              </a:buClr>
              <a:buSzPct val="60000"/>
              <a:buFont typeface="Wingdings" panose="05000000000000000000" pitchFamily="2" charset="2"/>
              <a:buChar char="n"/>
            </a:pPr>
            <a:r>
              <a:rPr lang="en-US" sz="1600" dirty="0" smtClean="0"/>
              <a:t>Where </a:t>
            </a:r>
            <a:r>
              <a:rPr lang="en-US" sz="1600" dirty="0"/>
              <a:t>any alteration is made or occurs in the document delivered for registration, the foreign company shall file such alterations in Form FC-2 along with the prescribed fees with the Registrar within a period of thirty days from the date on which the alteration was made or occurred</a:t>
            </a:r>
            <a:r>
              <a:rPr lang="en-US" sz="1600" dirty="0" smtClean="0"/>
              <a:t>.</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1600" dirty="0" smtClean="0"/>
          </a:p>
          <a:p>
            <a:pPr marL="342900" indent="-342900" fontAlgn="base">
              <a:spcBef>
                <a:spcPct val="20000"/>
              </a:spcBef>
              <a:spcAft>
                <a:spcPct val="0"/>
              </a:spcAft>
              <a:buClr>
                <a:schemeClr val="folHlink"/>
              </a:buClr>
              <a:buSzPct val="60000"/>
              <a:buFont typeface="Wingdings" panose="05000000000000000000" pitchFamily="2" charset="2"/>
              <a:buChar char="n"/>
            </a:pPr>
            <a:r>
              <a:rPr lang="en-US" sz="1600" dirty="0" smtClean="0"/>
              <a:t>List of all the places of Business in India to be filed in Form FC-3</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IN" sz="2000" dirty="0"/>
          </a:p>
        </p:txBody>
      </p:sp>
      <p:sp>
        <p:nvSpPr>
          <p:cNvPr id="6" name="Title 1">
            <a:extLst>
              <a:ext uri="{FF2B5EF4-FFF2-40B4-BE49-F238E27FC236}">
                <a16:creationId xmlns="" xmlns:a16="http://schemas.microsoft.com/office/drawing/2014/main" id="{40E96978-4335-4D9C-9FB8-E1DC038B013F}"/>
              </a:ext>
            </a:extLst>
          </p:cNvPr>
          <p:cNvSpPr txBox="1">
            <a:spLocks/>
          </p:cNvSpPr>
          <p:nvPr/>
        </p:nvSpPr>
        <p:spPr bwMode="auto">
          <a:xfrm>
            <a:off x="1653800" y="645460"/>
            <a:ext cx="10390716"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anose="020B0604030504040204" pitchFamily="34" charset="0"/>
              </a:defRPr>
            </a:lvl2pPr>
            <a:lvl3pPr algn="l" rtl="0" fontAlgn="base">
              <a:spcBef>
                <a:spcPct val="0"/>
              </a:spcBef>
              <a:spcAft>
                <a:spcPct val="0"/>
              </a:spcAft>
              <a:defRPr sz="4400">
                <a:solidFill>
                  <a:schemeClr val="tx2"/>
                </a:solidFill>
                <a:latin typeface="Tahoma" panose="020B0604030504040204" pitchFamily="34" charset="0"/>
              </a:defRPr>
            </a:lvl3pPr>
            <a:lvl4pPr algn="l" rtl="0" fontAlgn="base">
              <a:spcBef>
                <a:spcPct val="0"/>
              </a:spcBef>
              <a:spcAft>
                <a:spcPct val="0"/>
              </a:spcAft>
              <a:defRPr sz="4400">
                <a:solidFill>
                  <a:schemeClr val="tx2"/>
                </a:solidFill>
                <a:latin typeface="Tahoma" panose="020B0604030504040204" pitchFamily="34" charset="0"/>
              </a:defRPr>
            </a:lvl4pPr>
            <a:lvl5pPr algn="l" rtl="0" fontAlgn="base">
              <a:spcBef>
                <a:spcPct val="0"/>
              </a:spcBef>
              <a:spcAft>
                <a:spcPct val="0"/>
              </a:spcAft>
              <a:defRPr sz="4400">
                <a:solidFill>
                  <a:schemeClr val="tx2"/>
                </a:solidFill>
                <a:latin typeface="Tahoma" panose="020B0604030504040204" pitchFamily="34" charset="0"/>
              </a:defRPr>
            </a:lvl5pPr>
            <a:lvl6pPr marL="457200" algn="l" rtl="0" fontAlgn="base">
              <a:spcBef>
                <a:spcPct val="0"/>
              </a:spcBef>
              <a:spcAft>
                <a:spcPct val="0"/>
              </a:spcAft>
              <a:defRPr sz="4400">
                <a:solidFill>
                  <a:schemeClr val="tx2"/>
                </a:solidFill>
                <a:latin typeface="Tahoma" panose="020B0604030504040204" pitchFamily="34" charset="0"/>
              </a:defRPr>
            </a:lvl6pPr>
            <a:lvl7pPr marL="914400" algn="l" rtl="0" fontAlgn="base">
              <a:spcBef>
                <a:spcPct val="0"/>
              </a:spcBef>
              <a:spcAft>
                <a:spcPct val="0"/>
              </a:spcAft>
              <a:defRPr sz="4400">
                <a:solidFill>
                  <a:schemeClr val="tx2"/>
                </a:solidFill>
                <a:latin typeface="Tahoma" panose="020B0604030504040204" pitchFamily="34" charset="0"/>
              </a:defRPr>
            </a:lvl7pPr>
            <a:lvl8pPr marL="1371600" algn="l" rtl="0" fontAlgn="base">
              <a:spcBef>
                <a:spcPct val="0"/>
              </a:spcBef>
              <a:spcAft>
                <a:spcPct val="0"/>
              </a:spcAft>
              <a:defRPr sz="4400">
                <a:solidFill>
                  <a:schemeClr val="tx2"/>
                </a:solidFill>
                <a:latin typeface="Tahoma" panose="020B0604030504040204" pitchFamily="34" charset="0"/>
              </a:defRPr>
            </a:lvl8pPr>
            <a:lvl9pPr marL="1828800" algn="l" rtl="0" fontAlgn="base">
              <a:spcBef>
                <a:spcPct val="0"/>
              </a:spcBef>
              <a:spcAft>
                <a:spcPct val="0"/>
              </a:spcAft>
              <a:defRPr sz="4400">
                <a:solidFill>
                  <a:schemeClr val="tx2"/>
                </a:solidFill>
                <a:latin typeface="Tahoma" panose="020B0604030504040204" pitchFamily="34" charset="0"/>
              </a:defRPr>
            </a:lvl9pPr>
          </a:lstStyle>
          <a:p>
            <a:r>
              <a:rPr lang="en-IN" dirty="0"/>
              <a:t>Post Approval Procedure – Co’s Act </a:t>
            </a:r>
          </a:p>
        </p:txBody>
      </p:sp>
      <p:sp>
        <p:nvSpPr>
          <p:cNvPr id="2" name="Date Placeholder 1"/>
          <p:cNvSpPr>
            <a:spLocks noGrp="1"/>
          </p:cNvSpPr>
          <p:nvPr>
            <p:ph type="dt" sz="half" idx="10"/>
          </p:nvPr>
        </p:nvSpPr>
        <p:spPr/>
        <p:txBody>
          <a:bodyPr/>
          <a:lstStyle/>
          <a:p>
            <a:r>
              <a:rPr lang="en-US" altLang="en-US" smtClean="0"/>
              <a:t>15th Mar 2019</a:t>
            </a:r>
            <a:endParaRPr lang="en-US" altLang="en-US" dirty="0"/>
          </a:p>
        </p:txBody>
      </p:sp>
      <p:sp>
        <p:nvSpPr>
          <p:cNvPr id="3" name="Footer Placeholder 2"/>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37492701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97CC470B-157F-40F6-987B-4C80B48F4780}"/>
              </a:ext>
            </a:extLst>
          </p:cNvPr>
          <p:cNvSpPr>
            <a:spLocks noGrp="1"/>
          </p:cNvSpPr>
          <p:nvPr>
            <p:ph type="sldNum" sz="quarter" idx="12"/>
          </p:nvPr>
        </p:nvSpPr>
        <p:spPr/>
        <p:txBody>
          <a:bodyPr/>
          <a:lstStyle/>
          <a:p>
            <a:fld id="{988A0877-6E2C-4F4E-BB7B-BA5CC3C83D11}" type="slidenum">
              <a:rPr lang="en-US" altLang="en-US" smtClean="0"/>
              <a:pPr/>
              <a:t>17</a:t>
            </a:fld>
            <a:endParaRPr lang="en-US" altLang="en-US" dirty="0"/>
          </a:p>
        </p:txBody>
      </p:sp>
      <p:sp>
        <p:nvSpPr>
          <p:cNvPr id="5" name="TextBox 4">
            <a:extLst>
              <a:ext uri="{FF2B5EF4-FFF2-40B4-BE49-F238E27FC236}">
                <a16:creationId xmlns="" xmlns:a16="http://schemas.microsoft.com/office/drawing/2014/main" id="{18BC99F9-DE2A-407A-A387-029076C6F31D}"/>
              </a:ext>
            </a:extLst>
          </p:cNvPr>
          <p:cNvSpPr txBox="1"/>
          <p:nvPr/>
        </p:nvSpPr>
        <p:spPr>
          <a:xfrm>
            <a:off x="1239616" y="1788460"/>
            <a:ext cx="9615197" cy="3958007"/>
          </a:xfrm>
          <a:prstGeom prst="rect">
            <a:avLst/>
          </a:prstGeom>
          <a:noFill/>
        </p:spPr>
        <p:txBody>
          <a:bodyPr wrap="square" rtlCol="0">
            <a:spAutoFit/>
          </a:bodyPr>
          <a:lstStyle/>
          <a:p>
            <a:pPr marL="342900" indent="-342900" fontAlgn="base">
              <a:spcBef>
                <a:spcPct val="20000"/>
              </a:spcBef>
              <a:spcAft>
                <a:spcPct val="0"/>
              </a:spcAft>
              <a:buClr>
                <a:schemeClr val="folHlink"/>
              </a:buClr>
              <a:buSzPct val="60000"/>
              <a:buFont typeface="Wingdings" panose="05000000000000000000" pitchFamily="2" charset="2"/>
              <a:buChar char="n"/>
            </a:pPr>
            <a:r>
              <a:rPr lang="en-US" sz="1600" dirty="0" smtClean="0"/>
              <a:t>Annual Return in Form FC-4 to be filed within 60 days of the financial year.</a:t>
            </a:r>
            <a:endParaRPr lang="en-US" sz="1600" dirty="0"/>
          </a:p>
          <a:p>
            <a:pPr marL="342900" indent="-342900" fontAlgn="base">
              <a:spcBef>
                <a:spcPct val="20000"/>
              </a:spcBef>
              <a:spcAft>
                <a:spcPct val="0"/>
              </a:spcAft>
              <a:buClr>
                <a:schemeClr val="folHlink"/>
              </a:buClr>
              <a:buSzPct val="60000"/>
              <a:buFont typeface="Wingdings" panose="05000000000000000000" pitchFamily="2" charset="2"/>
              <a:buChar char="n"/>
            </a:pPr>
            <a:endParaRPr lang="en-IN" sz="1600" dirty="0" smtClean="0"/>
          </a:p>
          <a:p>
            <a:pPr marL="342900" indent="-342900" fontAlgn="base">
              <a:spcBef>
                <a:spcPct val="20000"/>
              </a:spcBef>
              <a:spcAft>
                <a:spcPct val="0"/>
              </a:spcAft>
              <a:buClr>
                <a:schemeClr val="folHlink"/>
              </a:buClr>
              <a:buSzPct val="60000"/>
              <a:buFont typeface="Wingdings" panose="05000000000000000000" pitchFamily="2" charset="2"/>
              <a:buChar char="n"/>
            </a:pPr>
            <a:r>
              <a:rPr lang="en-IN" sz="1600" dirty="0" smtClean="0"/>
              <a:t>Indian Depository Receipts (IDR) documents as per Rule 13 of the Company’s Rules including details in Form FC-5</a:t>
            </a:r>
            <a:endParaRPr lang="en-IN" sz="1600" dirty="0"/>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1600" dirty="0" smtClean="0"/>
          </a:p>
          <a:p>
            <a:pPr marL="342900" indent="-342900" fontAlgn="base">
              <a:spcBef>
                <a:spcPct val="20000"/>
              </a:spcBef>
              <a:spcAft>
                <a:spcPct val="0"/>
              </a:spcAft>
              <a:buClr>
                <a:schemeClr val="folHlink"/>
              </a:buClr>
              <a:buSzPct val="60000"/>
              <a:buFont typeface="Wingdings" panose="05000000000000000000" pitchFamily="2" charset="2"/>
              <a:buChar char="n"/>
            </a:pPr>
            <a:r>
              <a:rPr lang="en-US" sz="1600" dirty="0" smtClean="0"/>
              <a:t>Other </a:t>
            </a:r>
            <a:r>
              <a:rPr lang="en-US" sz="1600" dirty="0"/>
              <a:t>business licenses which are applicable and are required to be obtained by a BO/LO are, Permanent account number (PAN);Tax deduction number (TAN); Shop and Establishment Certificate and GST no if </a:t>
            </a:r>
            <a:r>
              <a:rPr lang="en-US" sz="1600" dirty="0" smtClean="0"/>
              <a:t>required</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1600"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sz="1600" dirty="0" smtClean="0"/>
              <a:t>Note: Charter Documents as referred is required to be authenticated as specified in the Rules for (a) Common wealth &amp; Non-common wealth countries of Incorporation; (b) Non-common wealth countries but a party to the Hague Apostille Convention, 1961. They are also required to be translated in English language to be authenticated by these Rules (Rule 9 &amp; 10 of the above Rules)</a:t>
            </a:r>
            <a:endParaRPr lang="en-US" sz="1600" dirty="0"/>
          </a:p>
          <a:p>
            <a:pPr marL="342900" indent="-342900" fontAlgn="base">
              <a:spcBef>
                <a:spcPct val="20000"/>
              </a:spcBef>
              <a:spcAft>
                <a:spcPct val="0"/>
              </a:spcAft>
              <a:buClr>
                <a:schemeClr val="folHlink"/>
              </a:buClr>
              <a:buSzPct val="60000"/>
              <a:buFont typeface="Wingdings" panose="05000000000000000000" pitchFamily="2" charset="2"/>
              <a:buChar char="n"/>
            </a:pPr>
            <a:endParaRPr lang="en-IN" sz="2000" dirty="0"/>
          </a:p>
        </p:txBody>
      </p:sp>
      <p:sp>
        <p:nvSpPr>
          <p:cNvPr id="6" name="Title 1">
            <a:extLst>
              <a:ext uri="{FF2B5EF4-FFF2-40B4-BE49-F238E27FC236}">
                <a16:creationId xmlns="" xmlns:a16="http://schemas.microsoft.com/office/drawing/2014/main" id="{40E96978-4335-4D9C-9FB8-E1DC038B013F}"/>
              </a:ext>
            </a:extLst>
          </p:cNvPr>
          <p:cNvSpPr txBox="1">
            <a:spLocks/>
          </p:cNvSpPr>
          <p:nvPr/>
        </p:nvSpPr>
        <p:spPr bwMode="auto">
          <a:xfrm>
            <a:off x="1653800" y="645460"/>
            <a:ext cx="10390716"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anose="020B0604030504040204" pitchFamily="34" charset="0"/>
              </a:defRPr>
            </a:lvl2pPr>
            <a:lvl3pPr algn="l" rtl="0" fontAlgn="base">
              <a:spcBef>
                <a:spcPct val="0"/>
              </a:spcBef>
              <a:spcAft>
                <a:spcPct val="0"/>
              </a:spcAft>
              <a:defRPr sz="4400">
                <a:solidFill>
                  <a:schemeClr val="tx2"/>
                </a:solidFill>
                <a:latin typeface="Tahoma" panose="020B0604030504040204" pitchFamily="34" charset="0"/>
              </a:defRPr>
            </a:lvl3pPr>
            <a:lvl4pPr algn="l" rtl="0" fontAlgn="base">
              <a:spcBef>
                <a:spcPct val="0"/>
              </a:spcBef>
              <a:spcAft>
                <a:spcPct val="0"/>
              </a:spcAft>
              <a:defRPr sz="4400">
                <a:solidFill>
                  <a:schemeClr val="tx2"/>
                </a:solidFill>
                <a:latin typeface="Tahoma" panose="020B0604030504040204" pitchFamily="34" charset="0"/>
              </a:defRPr>
            </a:lvl4pPr>
            <a:lvl5pPr algn="l" rtl="0" fontAlgn="base">
              <a:spcBef>
                <a:spcPct val="0"/>
              </a:spcBef>
              <a:spcAft>
                <a:spcPct val="0"/>
              </a:spcAft>
              <a:defRPr sz="4400">
                <a:solidFill>
                  <a:schemeClr val="tx2"/>
                </a:solidFill>
                <a:latin typeface="Tahoma" panose="020B0604030504040204" pitchFamily="34" charset="0"/>
              </a:defRPr>
            </a:lvl5pPr>
            <a:lvl6pPr marL="457200" algn="l" rtl="0" fontAlgn="base">
              <a:spcBef>
                <a:spcPct val="0"/>
              </a:spcBef>
              <a:spcAft>
                <a:spcPct val="0"/>
              </a:spcAft>
              <a:defRPr sz="4400">
                <a:solidFill>
                  <a:schemeClr val="tx2"/>
                </a:solidFill>
                <a:latin typeface="Tahoma" panose="020B0604030504040204" pitchFamily="34" charset="0"/>
              </a:defRPr>
            </a:lvl6pPr>
            <a:lvl7pPr marL="914400" algn="l" rtl="0" fontAlgn="base">
              <a:spcBef>
                <a:spcPct val="0"/>
              </a:spcBef>
              <a:spcAft>
                <a:spcPct val="0"/>
              </a:spcAft>
              <a:defRPr sz="4400">
                <a:solidFill>
                  <a:schemeClr val="tx2"/>
                </a:solidFill>
                <a:latin typeface="Tahoma" panose="020B0604030504040204" pitchFamily="34" charset="0"/>
              </a:defRPr>
            </a:lvl7pPr>
            <a:lvl8pPr marL="1371600" algn="l" rtl="0" fontAlgn="base">
              <a:spcBef>
                <a:spcPct val="0"/>
              </a:spcBef>
              <a:spcAft>
                <a:spcPct val="0"/>
              </a:spcAft>
              <a:defRPr sz="4400">
                <a:solidFill>
                  <a:schemeClr val="tx2"/>
                </a:solidFill>
                <a:latin typeface="Tahoma" panose="020B0604030504040204" pitchFamily="34" charset="0"/>
              </a:defRPr>
            </a:lvl8pPr>
            <a:lvl9pPr marL="1828800" algn="l" rtl="0" fontAlgn="base">
              <a:spcBef>
                <a:spcPct val="0"/>
              </a:spcBef>
              <a:spcAft>
                <a:spcPct val="0"/>
              </a:spcAft>
              <a:defRPr sz="4400">
                <a:solidFill>
                  <a:schemeClr val="tx2"/>
                </a:solidFill>
                <a:latin typeface="Tahoma" panose="020B0604030504040204" pitchFamily="34" charset="0"/>
              </a:defRPr>
            </a:lvl9pPr>
          </a:lstStyle>
          <a:p>
            <a:r>
              <a:rPr lang="en-IN" dirty="0"/>
              <a:t>Post Approval Procedure – Co’s </a:t>
            </a:r>
            <a:r>
              <a:rPr lang="en-IN" dirty="0" smtClean="0"/>
              <a:t>Act (con’t) </a:t>
            </a:r>
            <a:endParaRPr lang="en-IN" dirty="0"/>
          </a:p>
        </p:txBody>
      </p:sp>
      <p:sp>
        <p:nvSpPr>
          <p:cNvPr id="2" name="Date Placeholder 1"/>
          <p:cNvSpPr>
            <a:spLocks noGrp="1"/>
          </p:cNvSpPr>
          <p:nvPr>
            <p:ph type="dt" sz="half" idx="10"/>
          </p:nvPr>
        </p:nvSpPr>
        <p:spPr/>
        <p:txBody>
          <a:bodyPr/>
          <a:lstStyle/>
          <a:p>
            <a:r>
              <a:rPr lang="en-US" altLang="en-US" smtClean="0"/>
              <a:t>15th Mar 2019</a:t>
            </a:r>
            <a:endParaRPr lang="en-US" altLang="en-US" dirty="0"/>
          </a:p>
        </p:txBody>
      </p:sp>
      <p:sp>
        <p:nvSpPr>
          <p:cNvPr id="3" name="Footer Placeholder 2"/>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34496314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085FE3C-8216-4824-84BA-DF0370699A29}"/>
              </a:ext>
            </a:extLst>
          </p:cNvPr>
          <p:cNvSpPr>
            <a:spLocks noGrp="1"/>
          </p:cNvSpPr>
          <p:nvPr>
            <p:ph type="title"/>
          </p:nvPr>
        </p:nvSpPr>
        <p:spPr/>
        <p:txBody>
          <a:bodyPr/>
          <a:lstStyle/>
          <a:p>
            <a:r>
              <a:rPr lang="en-IN" dirty="0"/>
              <a:t>Registration with Police Authorities</a:t>
            </a:r>
          </a:p>
        </p:txBody>
      </p:sp>
      <p:sp>
        <p:nvSpPr>
          <p:cNvPr id="4" name="Slide Number Placeholder 3">
            <a:extLst>
              <a:ext uri="{FF2B5EF4-FFF2-40B4-BE49-F238E27FC236}">
                <a16:creationId xmlns="" xmlns:a16="http://schemas.microsoft.com/office/drawing/2014/main" id="{48FAA8E5-17B4-454D-B9AF-8344B273932A}"/>
              </a:ext>
            </a:extLst>
          </p:cNvPr>
          <p:cNvSpPr>
            <a:spLocks noGrp="1"/>
          </p:cNvSpPr>
          <p:nvPr>
            <p:ph type="sldNum" sz="quarter" idx="12"/>
          </p:nvPr>
        </p:nvSpPr>
        <p:spPr/>
        <p:txBody>
          <a:bodyPr/>
          <a:lstStyle/>
          <a:p>
            <a:fld id="{988A0877-6E2C-4F4E-BB7B-BA5CC3C83D11}" type="slidenum">
              <a:rPr lang="en-US" altLang="en-US" smtClean="0"/>
              <a:pPr/>
              <a:t>18</a:t>
            </a:fld>
            <a:endParaRPr lang="en-US" altLang="en-US" dirty="0"/>
          </a:p>
        </p:txBody>
      </p:sp>
      <p:sp>
        <p:nvSpPr>
          <p:cNvPr id="5" name="TextBox 4">
            <a:extLst>
              <a:ext uri="{FF2B5EF4-FFF2-40B4-BE49-F238E27FC236}">
                <a16:creationId xmlns="" xmlns:a16="http://schemas.microsoft.com/office/drawing/2014/main" id="{BAAEA170-D617-4C24-8F5C-CB12066FF882}"/>
              </a:ext>
            </a:extLst>
          </p:cNvPr>
          <p:cNvSpPr txBox="1"/>
          <p:nvPr/>
        </p:nvSpPr>
        <p:spPr>
          <a:xfrm>
            <a:off x="1533832" y="2315497"/>
            <a:ext cx="9674942" cy="3108543"/>
          </a:xfrm>
          <a:prstGeom prst="rect">
            <a:avLst/>
          </a:prstGeom>
          <a:noFill/>
        </p:spPr>
        <p:txBody>
          <a:bodyPr wrap="square" rtlCol="0">
            <a:spAutoFit/>
          </a:bodyPr>
          <a:lstStyle/>
          <a:p>
            <a:pPr marL="342900" indent="-342900" fontAlgn="base">
              <a:spcBef>
                <a:spcPct val="20000"/>
              </a:spcBef>
              <a:spcAft>
                <a:spcPct val="0"/>
              </a:spcAft>
              <a:buClr>
                <a:schemeClr val="folHlink"/>
              </a:buClr>
              <a:buSzPct val="60000"/>
              <a:buFont typeface="Wingdings" panose="05000000000000000000" pitchFamily="2" charset="2"/>
              <a:buChar char="n"/>
            </a:pPr>
            <a:r>
              <a:rPr lang="en-US" sz="2000" dirty="0"/>
              <a:t>A person from Bangladesh, Sri Lanka, Afghanistan, Iran, China, Hong Kong or Macau opening an LO/BO/PO or any other place of business in India shall have to register with the concerned State Police Authorities. </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2000"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sz="2000" dirty="0"/>
              <a:t>Copy of approval letter for ‘persons’ from these countries shall be marked by the AD Category-I bank to the Ministry of Home Affairs, Internal Security Division-I, Government of India, New Delhi</a:t>
            </a:r>
            <a:r>
              <a:rPr lang="en-US" sz="2000" dirty="0" smtClean="0"/>
              <a:t>.</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2000" dirty="0"/>
          </a:p>
          <a:p>
            <a:pPr fontAlgn="base">
              <a:spcBef>
                <a:spcPct val="20000"/>
              </a:spcBef>
              <a:spcAft>
                <a:spcPct val="0"/>
              </a:spcAft>
              <a:buClr>
                <a:schemeClr val="folHlink"/>
              </a:buClr>
              <a:buSzPct val="60000"/>
            </a:pPr>
            <a:r>
              <a:rPr lang="en-US" sz="2000" dirty="0" smtClean="0"/>
              <a:t>     [In any case, the above are under prior approval route]</a:t>
            </a:r>
            <a:endParaRPr lang="en-IN" sz="2000" dirty="0"/>
          </a:p>
        </p:txBody>
      </p:sp>
      <p:sp>
        <p:nvSpPr>
          <p:cNvPr id="3" name="Date Placeholder 2"/>
          <p:cNvSpPr>
            <a:spLocks noGrp="1"/>
          </p:cNvSpPr>
          <p:nvPr>
            <p:ph type="dt" sz="half" idx="10"/>
          </p:nvPr>
        </p:nvSpPr>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20727308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085FE3C-8216-4824-84BA-DF0370699A29}"/>
              </a:ext>
            </a:extLst>
          </p:cNvPr>
          <p:cNvSpPr>
            <a:spLocks noGrp="1"/>
          </p:cNvSpPr>
          <p:nvPr>
            <p:ph type="title"/>
          </p:nvPr>
        </p:nvSpPr>
        <p:spPr/>
        <p:txBody>
          <a:bodyPr/>
          <a:lstStyle/>
          <a:p>
            <a:r>
              <a:rPr lang="en-IN" dirty="0"/>
              <a:t>Opening of Bank Account – LO &amp; BO</a:t>
            </a:r>
          </a:p>
        </p:txBody>
      </p:sp>
      <p:sp>
        <p:nvSpPr>
          <p:cNvPr id="4" name="Slide Number Placeholder 3">
            <a:extLst>
              <a:ext uri="{FF2B5EF4-FFF2-40B4-BE49-F238E27FC236}">
                <a16:creationId xmlns="" xmlns:a16="http://schemas.microsoft.com/office/drawing/2014/main" id="{48FAA8E5-17B4-454D-B9AF-8344B273932A}"/>
              </a:ext>
            </a:extLst>
          </p:cNvPr>
          <p:cNvSpPr>
            <a:spLocks noGrp="1"/>
          </p:cNvSpPr>
          <p:nvPr>
            <p:ph type="sldNum" sz="quarter" idx="12"/>
          </p:nvPr>
        </p:nvSpPr>
        <p:spPr/>
        <p:txBody>
          <a:bodyPr/>
          <a:lstStyle/>
          <a:p>
            <a:fld id="{988A0877-6E2C-4F4E-BB7B-BA5CC3C83D11}" type="slidenum">
              <a:rPr lang="en-US" altLang="en-US" smtClean="0"/>
              <a:pPr/>
              <a:t>19</a:t>
            </a:fld>
            <a:endParaRPr lang="en-US" altLang="en-US" dirty="0"/>
          </a:p>
        </p:txBody>
      </p:sp>
      <p:sp>
        <p:nvSpPr>
          <p:cNvPr id="5" name="TextBox 4">
            <a:extLst>
              <a:ext uri="{FF2B5EF4-FFF2-40B4-BE49-F238E27FC236}">
                <a16:creationId xmlns="" xmlns:a16="http://schemas.microsoft.com/office/drawing/2014/main" id="{BAAEA170-D617-4C24-8F5C-CB12066FF882}"/>
              </a:ext>
            </a:extLst>
          </p:cNvPr>
          <p:cNvSpPr txBox="1"/>
          <p:nvPr/>
        </p:nvSpPr>
        <p:spPr>
          <a:xfrm>
            <a:off x="1534585" y="2083108"/>
            <a:ext cx="9674942" cy="4216539"/>
          </a:xfrm>
          <a:prstGeom prst="rect">
            <a:avLst/>
          </a:prstGeom>
          <a:noFill/>
        </p:spPr>
        <p:txBody>
          <a:bodyPr wrap="square" rtlCol="0">
            <a:spAutoFit/>
          </a:bodyPr>
          <a:lstStyle/>
          <a:p>
            <a:pPr marL="342900" indent="-342900" fontAlgn="base">
              <a:spcBef>
                <a:spcPct val="20000"/>
              </a:spcBef>
              <a:spcAft>
                <a:spcPct val="0"/>
              </a:spcAft>
              <a:buClr>
                <a:schemeClr val="folHlink"/>
              </a:buClr>
              <a:buSzPct val="60000"/>
              <a:buFont typeface="Wingdings" panose="05000000000000000000" pitchFamily="2" charset="2"/>
              <a:buChar char="n"/>
            </a:pPr>
            <a:r>
              <a:rPr lang="en-US" sz="2000" dirty="0"/>
              <a:t>Liaison </a:t>
            </a:r>
            <a:r>
              <a:rPr lang="en-US" sz="2000" dirty="0" smtClean="0"/>
              <a:t>offices (only one bank account):</a:t>
            </a:r>
            <a:endParaRPr lang="en-US" sz="2000" dirty="0"/>
          </a:p>
          <a:p>
            <a:pPr fontAlgn="base">
              <a:spcBef>
                <a:spcPct val="20000"/>
              </a:spcBef>
              <a:spcAft>
                <a:spcPct val="0"/>
              </a:spcAft>
              <a:buClr>
                <a:schemeClr val="folHlink"/>
              </a:buClr>
              <a:buSzPct val="60000"/>
            </a:pPr>
            <a:r>
              <a:rPr lang="en-US" sz="2000" dirty="0"/>
              <a:t>LO may open an account with the designated AD category I Bank in India for receiving remittances from its Head Office outside India. </a:t>
            </a:r>
            <a:r>
              <a:rPr lang="en-US" sz="2000" b="1" dirty="0"/>
              <a:t>LO shall not maintain more than one bank account</a:t>
            </a:r>
            <a:r>
              <a:rPr lang="en-US" sz="2000" dirty="0"/>
              <a:t> at any given time without the prior permission of RBI. </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2000"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sz="2000" dirty="0"/>
              <a:t>Branch offices:</a:t>
            </a:r>
          </a:p>
          <a:p>
            <a:pPr fontAlgn="base">
              <a:spcBef>
                <a:spcPct val="20000"/>
              </a:spcBef>
              <a:spcAft>
                <a:spcPct val="0"/>
              </a:spcAft>
              <a:buClr>
                <a:schemeClr val="folHlink"/>
              </a:buClr>
              <a:buSzPct val="60000"/>
            </a:pPr>
            <a:r>
              <a:rPr lang="en-US" sz="2000" dirty="0"/>
              <a:t>BO may open an account with the designated AD category I Bank in India for its business operations in India. </a:t>
            </a:r>
          </a:p>
          <a:p>
            <a:pPr fontAlgn="base">
              <a:spcBef>
                <a:spcPct val="20000"/>
              </a:spcBef>
              <a:spcAft>
                <a:spcPct val="0"/>
              </a:spcAft>
              <a:buClr>
                <a:schemeClr val="folHlink"/>
              </a:buClr>
              <a:buSzPct val="60000"/>
            </a:pPr>
            <a:endParaRPr lang="en-US" sz="2000" dirty="0"/>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2000" dirty="0"/>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2000" dirty="0"/>
          </a:p>
        </p:txBody>
      </p:sp>
      <p:sp>
        <p:nvSpPr>
          <p:cNvPr id="3" name="Date Placeholder 2"/>
          <p:cNvSpPr>
            <a:spLocks noGrp="1"/>
          </p:cNvSpPr>
          <p:nvPr>
            <p:ph type="dt" sz="half" idx="10"/>
          </p:nvPr>
        </p:nvSpPr>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10880528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1DAFA7A-6995-477A-A908-17E812226746}"/>
              </a:ext>
            </a:extLst>
          </p:cNvPr>
          <p:cNvSpPr>
            <a:spLocks noGrp="1"/>
          </p:cNvSpPr>
          <p:nvPr>
            <p:ph type="title"/>
          </p:nvPr>
        </p:nvSpPr>
        <p:spPr/>
        <p:txBody>
          <a:bodyPr/>
          <a:lstStyle/>
          <a:p>
            <a:r>
              <a:rPr lang="en-US" altLang="en-US" dirty="0"/>
              <a:t>Overview of Presentation</a:t>
            </a:r>
            <a:endParaRPr lang="en-IN" dirty="0"/>
          </a:p>
        </p:txBody>
      </p:sp>
      <p:sp>
        <p:nvSpPr>
          <p:cNvPr id="3" name="Content Placeholder 2">
            <a:extLst>
              <a:ext uri="{FF2B5EF4-FFF2-40B4-BE49-F238E27FC236}">
                <a16:creationId xmlns="" xmlns:a16="http://schemas.microsoft.com/office/drawing/2014/main" id="{27AC7B00-6BBA-4E3B-A30E-8B113E1584D6}"/>
              </a:ext>
            </a:extLst>
          </p:cNvPr>
          <p:cNvSpPr>
            <a:spLocks noGrp="1"/>
          </p:cNvSpPr>
          <p:nvPr>
            <p:ph idx="1"/>
          </p:nvPr>
        </p:nvSpPr>
        <p:spPr>
          <a:xfrm>
            <a:off x="1195006" y="2017713"/>
            <a:ext cx="10730295" cy="4764087"/>
          </a:xfrm>
        </p:spPr>
        <p:txBody>
          <a:bodyPr/>
          <a:lstStyle/>
          <a:p>
            <a:r>
              <a:rPr lang="en-IN" sz="1900" dirty="0"/>
              <a:t>Introduction &amp; </a:t>
            </a:r>
            <a:r>
              <a:rPr lang="en-IN" sz="1900" dirty="0" smtClean="0"/>
              <a:t>Overview – Provisions of FEMA</a:t>
            </a:r>
            <a:endParaRPr lang="en-IN" sz="1900" dirty="0"/>
          </a:p>
          <a:p>
            <a:r>
              <a:rPr lang="en-IN" sz="1900" dirty="0" smtClean="0"/>
              <a:t>Entry into India, Application Procedure, </a:t>
            </a:r>
            <a:r>
              <a:rPr lang="en-IN" sz="1900" dirty="0"/>
              <a:t>Approvals &amp; Eligibility criteria</a:t>
            </a:r>
          </a:p>
          <a:p>
            <a:r>
              <a:rPr lang="en-IN" sz="1900" dirty="0"/>
              <a:t>Post Approval Procedure</a:t>
            </a:r>
          </a:p>
          <a:p>
            <a:r>
              <a:rPr lang="en-IN" sz="1900" dirty="0"/>
              <a:t>Opening of Bank Accounts</a:t>
            </a:r>
          </a:p>
          <a:p>
            <a:r>
              <a:rPr lang="en-IN" sz="1900" dirty="0"/>
              <a:t>Activities Permitted for Liaison/Branch/Project Office</a:t>
            </a:r>
          </a:p>
          <a:p>
            <a:r>
              <a:rPr lang="en-IN" sz="1900" dirty="0"/>
              <a:t>Validity &amp; Extension for Liaison/Branch/Project Office</a:t>
            </a:r>
          </a:p>
          <a:p>
            <a:r>
              <a:rPr lang="en-IN" sz="1900" dirty="0"/>
              <a:t>Remittance of Profit/Surplus by Branch/Project Office</a:t>
            </a:r>
          </a:p>
          <a:p>
            <a:r>
              <a:rPr lang="en-IN" sz="1900" dirty="0"/>
              <a:t>Acquisition of Immovable Property &amp; Winding up</a:t>
            </a:r>
          </a:p>
          <a:p>
            <a:r>
              <a:rPr lang="en-IN" sz="1900" dirty="0"/>
              <a:t>Reporting Requirement as per FEMA, Companies Act &amp; Income Tax</a:t>
            </a:r>
          </a:p>
          <a:p>
            <a:r>
              <a:rPr lang="en-IN" sz="1900" dirty="0"/>
              <a:t>Conversion of Branch office into Company</a:t>
            </a:r>
          </a:p>
          <a:p>
            <a:r>
              <a:rPr lang="en-IN" sz="1900" dirty="0"/>
              <a:t>Donations </a:t>
            </a:r>
            <a:r>
              <a:rPr lang="en-IN" sz="1900" dirty="0" smtClean="0"/>
              <a:t>by </a:t>
            </a:r>
            <a:r>
              <a:rPr lang="en-IN" sz="1900" dirty="0"/>
              <a:t>Liaison/Branch/Project Office</a:t>
            </a:r>
          </a:p>
          <a:p>
            <a:r>
              <a:rPr lang="en-IN" sz="1900" dirty="0"/>
              <a:t>Shifting &amp; Opening Additional Offices</a:t>
            </a:r>
          </a:p>
          <a:p>
            <a:r>
              <a:rPr lang="en-IN" sz="1900" dirty="0"/>
              <a:t>Comparison between Liaison/Branch/Project Office</a:t>
            </a:r>
          </a:p>
          <a:p>
            <a:endParaRPr lang="en-IN" sz="1900" dirty="0"/>
          </a:p>
          <a:p>
            <a:endParaRPr lang="en-IN" sz="1900" dirty="0"/>
          </a:p>
          <a:p>
            <a:endParaRPr lang="en-IN" sz="1900" dirty="0"/>
          </a:p>
          <a:p>
            <a:endParaRPr lang="en-IN" sz="1900" dirty="0"/>
          </a:p>
          <a:p>
            <a:endParaRPr lang="en-IN" sz="1900" dirty="0"/>
          </a:p>
          <a:p>
            <a:endParaRPr lang="en-IN" sz="1900" dirty="0"/>
          </a:p>
        </p:txBody>
      </p:sp>
      <p:sp>
        <p:nvSpPr>
          <p:cNvPr id="5" name="Slide Number Placeholder 4">
            <a:extLst>
              <a:ext uri="{FF2B5EF4-FFF2-40B4-BE49-F238E27FC236}">
                <a16:creationId xmlns="" xmlns:a16="http://schemas.microsoft.com/office/drawing/2014/main" id="{090110B1-0867-4BA3-9676-623CD7C877EC}"/>
              </a:ext>
            </a:extLst>
          </p:cNvPr>
          <p:cNvSpPr>
            <a:spLocks noGrp="1"/>
          </p:cNvSpPr>
          <p:nvPr>
            <p:ph type="sldNum" sz="quarter" idx="12"/>
          </p:nvPr>
        </p:nvSpPr>
        <p:spPr/>
        <p:txBody>
          <a:bodyPr/>
          <a:lstStyle/>
          <a:p>
            <a:fld id="{44761764-2A2A-4D24-A814-B2A54A696260}" type="slidenum">
              <a:rPr lang="en-US" altLang="en-US" smtClean="0"/>
              <a:pPr/>
              <a:t>2</a:t>
            </a:fld>
            <a:endParaRPr lang="en-US" altLang="en-US" dirty="0"/>
          </a:p>
        </p:txBody>
      </p:sp>
      <p:sp>
        <p:nvSpPr>
          <p:cNvPr id="4" name="Date Placeholder 3"/>
          <p:cNvSpPr>
            <a:spLocks noGrp="1"/>
          </p:cNvSpPr>
          <p:nvPr>
            <p:ph type="dt" sz="half" idx="10"/>
          </p:nvPr>
        </p:nvSpPr>
        <p:spPr>
          <a:xfrm>
            <a:off x="264585" y="6341165"/>
            <a:ext cx="2540000" cy="457200"/>
          </a:xfrm>
        </p:spPr>
        <p:txBody>
          <a:bodyPr/>
          <a:lstStyle/>
          <a:p>
            <a:r>
              <a:rPr lang="en-US" altLang="en-US" dirty="0"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389750557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085FE3C-8216-4824-84BA-DF0370699A29}"/>
              </a:ext>
            </a:extLst>
          </p:cNvPr>
          <p:cNvSpPr>
            <a:spLocks noGrp="1"/>
          </p:cNvSpPr>
          <p:nvPr>
            <p:ph type="title"/>
          </p:nvPr>
        </p:nvSpPr>
        <p:spPr/>
        <p:txBody>
          <a:bodyPr/>
          <a:lstStyle/>
          <a:p>
            <a:r>
              <a:rPr lang="en-IN" dirty="0"/>
              <a:t>Opening of Bank Account - PO</a:t>
            </a:r>
          </a:p>
        </p:txBody>
      </p:sp>
      <p:sp>
        <p:nvSpPr>
          <p:cNvPr id="4" name="Slide Number Placeholder 3">
            <a:extLst>
              <a:ext uri="{FF2B5EF4-FFF2-40B4-BE49-F238E27FC236}">
                <a16:creationId xmlns="" xmlns:a16="http://schemas.microsoft.com/office/drawing/2014/main" id="{48FAA8E5-17B4-454D-B9AF-8344B273932A}"/>
              </a:ext>
            </a:extLst>
          </p:cNvPr>
          <p:cNvSpPr>
            <a:spLocks noGrp="1"/>
          </p:cNvSpPr>
          <p:nvPr>
            <p:ph type="sldNum" sz="quarter" idx="12"/>
          </p:nvPr>
        </p:nvSpPr>
        <p:spPr/>
        <p:txBody>
          <a:bodyPr/>
          <a:lstStyle/>
          <a:p>
            <a:fld id="{988A0877-6E2C-4F4E-BB7B-BA5CC3C83D11}" type="slidenum">
              <a:rPr lang="en-US" altLang="en-US" smtClean="0"/>
              <a:pPr/>
              <a:t>20</a:t>
            </a:fld>
            <a:endParaRPr lang="en-US" altLang="en-US" dirty="0"/>
          </a:p>
        </p:txBody>
      </p:sp>
      <p:sp>
        <p:nvSpPr>
          <p:cNvPr id="5" name="TextBox 4">
            <a:extLst>
              <a:ext uri="{FF2B5EF4-FFF2-40B4-BE49-F238E27FC236}">
                <a16:creationId xmlns="" xmlns:a16="http://schemas.microsoft.com/office/drawing/2014/main" id="{BAAEA170-D617-4C24-8F5C-CB12066FF882}"/>
              </a:ext>
            </a:extLst>
          </p:cNvPr>
          <p:cNvSpPr txBox="1"/>
          <p:nvPr/>
        </p:nvSpPr>
        <p:spPr>
          <a:xfrm>
            <a:off x="583096" y="1864270"/>
            <a:ext cx="10626431" cy="4635115"/>
          </a:xfrm>
          <a:prstGeom prst="rect">
            <a:avLst/>
          </a:prstGeom>
          <a:noFill/>
        </p:spPr>
        <p:txBody>
          <a:bodyPr wrap="square" rtlCol="0">
            <a:spAutoFit/>
          </a:bodyPr>
          <a:lstStyle/>
          <a:p>
            <a:pPr fontAlgn="base">
              <a:spcBef>
                <a:spcPct val="20000"/>
              </a:spcBef>
              <a:spcAft>
                <a:spcPct val="0"/>
              </a:spcAft>
              <a:buClr>
                <a:schemeClr val="folHlink"/>
              </a:buClr>
              <a:buSzPct val="60000"/>
            </a:pPr>
            <a:r>
              <a:rPr lang="en-US" u="sng" dirty="0"/>
              <a:t>AD bank can open non-interest bearing Foreign Currency Account for PO in India subject to the following</a:t>
            </a:r>
            <a:r>
              <a:rPr lang="en-US" u="sng" dirty="0" smtClean="0"/>
              <a:t>:</a:t>
            </a:r>
            <a:endParaRPr lang="en-IN" u="sng"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dirty="0"/>
              <a:t>The PO has been established in India, with General/Specific permission of RBI, having the requisite approval from the concerned Project Sanctioning Authority.</a:t>
            </a:r>
          </a:p>
          <a:p>
            <a:pPr marL="342900" indent="-342900" fontAlgn="base">
              <a:spcBef>
                <a:spcPct val="20000"/>
              </a:spcBef>
              <a:spcAft>
                <a:spcPct val="0"/>
              </a:spcAft>
              <a:buClr>
                <a:schemeClr val="folHlink"/>
              </a:buClr>
              <a:buSzPct val="60000"/>
              <a:buFont typeface="Wingdings" panose="05000000000000000000" pitchFamily="2" charset="2"/>
              <a:buChar char="n"/>
            </a:pPr>
            <a:r>
              <a:rPr lang="en-US" dirty="0"/>
              <a:t>The contract governing the project specifically provides for payment in foreign currency.</a:t>
            </a:r>
            <a:endParaRPr lang="en-IN"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dirty="0"/>
              <a:t>Each PO can open 2 Foreign Currency Accounts – usually one denominated in USD and the other one in home currency provided both are maintained with the same AD bank.</a:t>
            </a:r>
            <a:endParaRPr lang="en-IN"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dirty="0"/>
              <a:t>The accounts shall be  closed at the completion of the Project  &amp; the account is subject to 100 per cent scrutiny by the Concurrent Auditor of the respective Bank.</a:t>
            </a:r>
            <a:endParaRPr lang="en-IN"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dirty="0"/>
              <a:t>Each PO is required to transact through one designated AD bank only who shall be responsible for the due diligence and KYC norms of the PO. PO, present in multiple locations, is required to transact through their designated AD. </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dirty="0"/>
          </a:p>
          <a:p>
            <a:pPr fontAlgn="base">
              <a:spcBef>
                <a:spcPct val="20000"/>
              </a:spcBef>
              <a:spcAft>
                <a:spcPct val="0"/>
              </a:spcAft>
              <a:buClr>
                <a:schemeClr val="folHlink"/>
              </a:buClr>
              <a:buSzPct val="60000"/>
            </a:pPr>
            <a:r>
              <a:rPr lang="en-US" b="1" dirty="0" smtClean="0"/>
              <a:t>An </a:t>
            </a:r>
            <a:r>
              <a:rPr lang="en-US" b="1" dirty="0"/>
              <a:t>Applicant registered/Incorporated in Pakistan will require prior approval of RBI to open a bank account for its PO in </a:t>
            </a:r>
            <a:r>
              <a:rPr lang="en-US" b="1" dirty="0" smtClean="0"/>
              <a:t>India </a:t>
            </a:r>
            <a:r>
              <a:rPr lang="en-US" dirty="0" smtClean="0"/>
              <a:t>(no such requirements for LO / BO)</a:t>
            </a:r>
            <a:endParaRPr lang="en-US" dirty="0"/>
          </a:p>
        </p:txBody>
      </p:sp>
      <p:sp>
        <p:nvSpPr>
          <p:cNvPr id="3" name="Date Placeholder 2"/>
          <p:cNvSpPr>
            <a:spLocks noGrp="1"/>
          </p:cNvSpPr>
          <p:nvPr>
            <p:ph type="dt" sz="half" idx="10"/>
          </p:nvPr>
        </p:nvSpPr>
        <p:spPr>
          <a:xfrm>
            <a:off x="159026" y="6400800"/>
            <a:ext cx="2540000" cy="457200"/>
          </a:xfrm>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a:xfrm>
            <a:off x="4899253" y="6400800"/>
            <a:ext cx="3860800" cy="457200"/>
          </a:xfrm>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15478208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40EF679-3153-4586-8A63-304E948CBFAE}"/>
              </a:ext>
            </a:extLst>
          </p:cNvPr>
          <p:cNvSpPr>
            <a:spLocks noGrp="1"/>
          </p:cNvSpPr>
          <p:nvPr>
            <p:ph type="title"/>
          </p:nvPr>
        </p:nvSpPr>
        <p:spPr/>
        <p:txBody>
          <a:bodyPr/>
          <a:lstStyle/>
          <a:p>
            <a:r>
              <a:rPr lang="en-IN" dirty="0"/>
              <a:t>Activities Permitted For Liaison Office</a:t>
            </a:r>
          </a:p>
        </p:txBody>
      </p:sp>
      <p:sp>
        <p:nvSpPr>
          <p:cNvPr id="4" name="Slide Number Placeholder 3">
            <a:extLst>
              <a:ext uri="{FF2B5EF4-FFF2-40B4-BE49-F238E27FC236}">
                <a16:creationId xmlns="" xmlns:a16="http://schemas.microsoft.com/office/drawing/2014/main" id="{CAAA754E-38DB-47C5-8EFE-D12334259E3D}"/>
              </a:ext>
            </a:extLst>
          </p:cNvPr>
          <p:cNvSpPr>
            <a:spLocks noGrp="1"/>
          </p:cNvSpPr>
          <p:nvPr>
            <p:ph type="sldNum" sz="quarter" idx="12"/>
          </p:nvPr>
        </p:nvSpPr>
        <p:spPr/>
        <p:txBody>
          <a:bodyPr/>
          <a:lstStyle/>
          <a:p>
            <a:fld id="{988A0877-6E2C-4F4E-BB7B-BA5CC3C83D11}" type="slidenum">
              <a:rPr lang="en-US" altLang="en-US" smtClean="0"/>
              <a:pPr/>
              <a:t>21</a:t>
            </a:fld>
            <a:endParaRPr lang="en-US" altLang="en-US" dirty="0"/>
          </a:p>
        </p:txBody>
      </p:sp>
      <p:sp>
        <p:nvSpPr>
          <p:cNvPr id="5" name="TextBox 4">
            <a:extLst>
              <a:ext uri="{FF2B5EF4-FFF2-40B4-BE49-F238E27FC236}">
                <a16:creationId xmlns="" xmlns:a16="http://schemas.microsoft.com/office/drawing/2014/main" id="{414C7AEC-54ED-4571-8B1C-DCFF1BC20560}"/>
              </a:ext>
            </a:extLst>
          </p:cNvPr>
          <p:cNvSpPr txBox="1"/>
          <p:nvPr/>
        </p:nvSpPr>
        <p:spPr>
          <a:xfrm>
            <a:off x="1430594" y="2109019"/>
            <a:ext cx="9601200" cy="4493538"/>
          </a:xfrm>
          <a:prstGeom prst="rect">
            <a:avLst/>
          </a:prstGeom>
          <a:noFill/>
        </p:spPr>
        <p:txBody>
          <a:bodyPr wrap="square" rtlCol="0">
            <a:spAutoFit/>
          </a:bodyPr>
          <a:lstStyle/>
          <a:p>
            <a:pPr fontAlgn="base">
              <a:spcBef>
                <a:spcPct val="20000"/>
              </a:spcBef>
              <a:spcAft>
                <a:spcPct val="0"/>
              </a:spcAft>
              <a:buClr>
                <a:schemeClr val="folHlink"/>
              </a:buClr>
              <a:buSzPct val="60000"/>
            </a:pPr>
            <a:r>
              <a:rPr lang="en-US" sz="2000" dirty="0"/>
              <a:t>Following are the Activities permitted for a Liaison Office in India of a person Resident outside India:</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sz="2000"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sz="2000" dirty="0"/>
              <a:t>Representing in India the parent company / group companies.</a:t>
            </a:r>
          </a:p>
          <a:p>
            <a:pPr marL="342900" indent="-342900" fontAlgn="base">
              <a:spcBef>
                <a:spcPct val="20000"/>
              </a:spcBef>
              <a:spcAft>
                <a:spcPct val="0"/>
              </a:spcAft>
              <a:buClr>
                <a:schemeClr val="folHlink"/>
              </a:buClr>
              <a:buSzPct val="60000"/>
              <a:buFont typeface="Wingdings" panose="05000000000000000000" pitchFamily="2" charset="2"/>
              <a:buChar char="n"/>
            </a:pPr>
            <a:r>
              <a:rPr lang="en-US" sz="2000" dirty="0"/>
              <a:t>Promoting export / import from / to India.</a:t>
            </a:r>
          </a:p>
          <a:p>
            <a:pPr marL="342900" indent="-342900" fontAlgn="base">
              <a:spcBef>
                <a:spcPct val="20000"/>
              </a:spcBef>
              <a:spcAft>
                <a:spcPct val="0"/>
              </a:spcAft>
              <a:buClr>
                <a:schemeClr val="folHlink"/>
              </a:buClr>
              <a:buSzPct val="60000"/>
              <a:buFont typeface="Wingdings" panose="05000000000000000000" pitchFamily="2" charset="2"/>
              <a:buChar char="n"/>
            </a:pPr>
            <a:r>
              <a:rPr lang="en-US" sz="2000" dirty="0"/>
              <a:t>Promoting technical/financial collaborations between parent/group companies and companies in India.</a:t>
            </a:r>
          </a:p>
          <a:p>
            <a:pPr marL="342900" indent="-342900" fontAlgn="base">
              <a:spcBef>
                <a:spcPct val="20000"/>
              </a:spcBef>
              <a:spcAft>
                <a:spcPct val="0"/>
              </a:spcAft>
              <a:buClr>
                <a:schemeClr val="folHlink"/>
              </a:buClr>
              <a:buSzPct val="60000"/>
              <a:buFont typeface="Wingdings" panose="05000000000000000000" pitchFamily="2" charset="2"/>
              <a:buChar char="n"/>
            </a:pPr>
            <a:r>
              <a:rPr lang="en-US" sz="2000" dirty="0"/>
              <a:t>Acting as a communication channel between the parent company and Indian companies.</a:t>
            </a:r>
          </a:p>
          <a:p>
            <a:pPr fontAlgn="base">
              <a:spcBef>
                <a:spcPct val="20000"/>
              </a:spcBef>
              <a:spcAft>
                <a:spcPct val="0"/>
              </a:spcAft>
              <a:buClr>
                <a:schemeClr val="folHlink"/>
              </a:buClr>
              <a:buSzPct val="60000"/>
            </a:pPr>
            <a:endParaRPr lang="en-US" sz="2000" dirty="0">
              <a:solidFill>
                <a:srgbClr val="FF0000"/>
              </a:solidFill>
            </a:endParaRPr>
          </a:p>
          <a:p>
            <a:pPr fontAlgn="base">
              <a:spcBef>
                <a:spcPct val="20000"/>
              </a:spcBef>
              <a:spcAft>
                <a:spcPct val="0"/>
              </a:spcAft>
              <a:buClr>
                <a:schemeClr val="folHlink"/>
              </a:buClr>
              <a:buSzPct val="60000"/>
            </a:pPr>
            <a:r>
              <a:rPr lang="en-US" sz="2000" dirty="0"/>
              <a:t>A Liaison Office cannot earn any Income in India &amp; cannot engage in any kind of Business Activity. They have to meet expenses from inward remittances</a:t>
            </a:r>
          </a:p>
          <a:p>
            <a:endParaRPr lang="en-IN" dirty="0"/>
          </a:p>
        </p:txBody>
      </p:sp>
      <p:sp>
        <p:nvSpPr>
          <p:cNvPr id="3" name="Date Placeholder 2"/>
          <p:cNvSpPr>
            <a:spLocks noGrp="1"/>
          </p:cNvSpPr>
          <p:nvPr>
            <p:ph type="dt" sz="half" idx="10"/>
          </p:nvPr>
        </p:nvSpPr>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38534558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ED25C04-1877-453E-BEDC-BDC8BE90C57C}"/>
              </a:ext>
            </a:extLst>
          </p:cNvPr>
          <p:cNvSpPr>
            <a:spLocks noGrp="1"/>
          </p:cNvSpPr>
          <p:nvPr>
            <p:ph type="title"/>
          </p:nvPr>
        </p:nvSpPr>
        <p:spPr/>
        <p:txBody>
          <a:bodyPr/>
          <a:lstStyle/>
          <a:p>
            <a:r>
              <a:rPr lang="en-IN" dirty="0"/>
              <a:t>Activities Permitted For Branch Office</a:t>
            </a:r>
          </a:p>
        </p:txBody>
      </p:sp>
      <p:sp>
        <p:nvSpPr>
          <p:cNvPr id="4" name="Slide Number Placeholder 3">
            <a:extLst>
              <a:ext uri="{FF2B5EF4-FFF2-40B4-BE49-F238E27FC236}">
                <a16:creationId xmlns="" xmlns:a16="http://schemas.microsoft.com/office/drawing/2014/main" id="{A789DB16-7552-44A9-8732-8E9C3512C63E}"/>
              </a:ext>
            </a:extLst>
          </p:cNvPr>
          <p:cNvSpPr>
            <a:spLocks noGrp="1"/>
          </p:cNvSpPr>
          <p:nvPr>
            <p:ph type="sldNum" sz="quarter" idx="12"/>
          </p:nvPr>
        </p:nvSpPr>
        <p:spPr/>
        <p:txBody>
          <a:bodyPr/>
          <a:lstStyle/>
          <a:p>
            <a:fld id="{988A0877-6E2C-4F4E-BB7B-BA5CC3C83D11}" type="slidenum">
              <a:rPr lang="en-US" altLang="en-US" smtClean="0"/>
              <a:pPr/>
              <a:t>22</a:t>
            </a:fld>
            <a:endParaRPr lang="en-US" altLang="en-US" dirty="0"/>
          </a:p>
        </p:txBody>
      </p:sp>
      <p:sp>
        <p:nvSpPr>
          <p:cNvPr id="5" name="TextBox 4">
            <a:extLst>
              <a:ext uri="{FF2B5EF4-FFF2-40B4-BE49-F238E27FC236}">
                <a16:creationId xmlns="" xmlns:a16="http://schemas.microsoft.com/office/drawing/2014/main" id="{98DBCC59-7F75-45C8-BF9E-18574722448A}"/>
              </a:ext>
            </a:extLst>
          </p:cNvPr>
          <p:cNvSpPr txBox="1"/>
          <p:nvPr/>
        </p:nvSpPr>
        <p:spPr>
          <a:xfrm>
            <a:off x="1106129" y="2094271"/>
            <a:ext cx="9979742" cy="5007525"/>
          </a:xfrm>
          <a:prstGeom prst="rect">
            <a:avLst/>
          </a:prstGeom>
          <a:noFill/>
        </p:spPr>
        <p:txBody>
          <a:bodyPr wrap="square" rtlCol="0">
            <a:spAutoFit/>
          </a:bodyPr>
          <a:lstStyle/>
          <a:p>
            <a:pPr marL="285750" indent="-285750" fontAlgn="base">
              <a:spcBef>
                <a:spcPct val="20000"/>
              </a:spcBef>
              <a:spcAft>
                <a:spcPct val="0"/>
              </a:spcAft>
              <a:buClr>
                <a:schemeClr val="folHlink"/>
              </a:buClr>
              <a:buSzPct val="60000"/>
              <a:buFont typeface="Wingdings" panose="05000000000000000000" pitchFamily="2" charset="2"/>
              <a:buChar char=""/>
            </a:pPr>
            <a:r>
              <a:rPr lang="en-US" sz="1900" dirty="0"/>
              <a:t>Export/Import of goods</a:t>
            </a:r>
          </a:p>
          <a:p>
            <a:pPr marL="285750" indent="-285750" fontAlgn="base">
              <a:spcBef>
                <a:spcPct val="20000"/>
              </a:spcBef>
              <a:spcAft>
                <a:spcPct val="0"/>
              </a:spcAft>
              <a:buClr>
                <a:schemeClr val="folHlink"/>
              </a:buClr>
              <a:buSzPct val="60000"/>
              <a:buFont typeface="Wingdings" panose="05000000000000000000" pitchFamily="2" charset="2"/>
              <a:buChar char=""/>
            </a:pPr>
            <a:r>
              <a:rPr lang="en-US" sz="1900" dirty="0"/>
              <a:t>Rendering professional or consultancy services.</a:t>
            </a:r>
          </a:p>
          <a:p>
            <a:pPr marL="285750" indent="-285750" fontAlgn="base">
              <a:spcBef>
                <a:spcPct val="20000"/>
              </a:spcBef>
              <a:spcAft>
                <a:spcPct val="0"/>
              </a:spcAft>
              <a:buClr>
                <a:schemeClr val="folHlink"/>
              </a:buClr>
              <a:buSzPct val="60000"/>
              <a:buFont typeface="Wingdings" panose="05000000000000000000" pitchFamily="2" charset="2"/>
              <a:buChar char=""/>
            </a:pPr>
            <a:r>
              <a:rPr lang="en-US" sz="1900" dirty="0"/>
              <a:t>Carrying out research work, in which the parent company is engaged.</a:t>
            </a:r>
          </a:p>
          <a:p>
            <a:pPr marL="285750" indent="-285750" fontAlgn="base">
              <a:spcBef>
                <a:spcPct val="20000"/>
              </a:spcBef>
              <a:spcAft>
                <a:spcPct val="0"/>
              </a:spcAft>
              <a:buClr>
                <a:schemeClr val="folHlink"/>
              </a:buClr>
              <a:buSzPct val="60000"/>
              <a:buFont typeface="Wingdings" panose="05000000000000000000" pitchFamily="2" charset="2"/>
              <a:buChar char=""/>
            </a:pPr>
            <a:r>
              <a:rPr lang="en-US" sz="1900" dirty="0"/>
              <a:t>Promoting technical or financial collaborations between Indian companies and parent or overseas group company.</a:t>
            </a:r>
          </a:p>
          <a:p>
            <a:pPr marL="285750" indent="-285750" fontAlgn="base">
              <a:spcBef>
                <a:spcPct val="20000"/>
              </a:spcBef>
              <a:spcAft>
                <a:spcPct val="0"/>
              </a:spcAft>
              <a:buClr>
                <a:schemeClr val="folHlink"/>
              </a:buClr>
              <a:buSzPct val="60000"/>
              <a:buFont typeface="Wingdings" panose="05000000000000000000" pitchFamily="2" charset="2"/>
              <a:buChar char=""/>
            </a:pPr>
            <a:r>
              <a:rPr lang="en-US" sz="1900" dirty="0"/>
              <a:t>Representing the parent company in India and acting as buying/selling agent in India.</a:t>
            </a:r>
          </a:p>
          <a:p>
            <a:pPr marL="285750" indent="-285750" fontAlgn="base">
              <a:spcBef>
                <a:spcPct val="20000"/>
              </a:spcBef>
              <a:spcAft>
                <a:spcPct val="0"/>
              </a:spcAft>
              <a:buClr>
                <a:schemeClr val="folHlink"/>
              </a:buClr>
              <a:buSzPct val="60000"/>
              <a:buFont typeface="Wingdings" panose="05000000000000000000" pitchFamily="2" charset="2"/>
              <a:buChar char=""/>
            </a:pPr>
            <a:r>
              <a:rPr lang="en-US" sz="1900" dirty="0"/>
              <a:t>Rendering services in Information Technology and </a:t>
            </a:r>
            <a:r>
              <a:rPr lang="en-US" sz="1900" b="1" dirty="0"/>
              <a:t>development of software in India.</a:t>
            </a:r>
          </a:p>
          <a:p>
            <a:pPr marL="285750" indent="-285750" fontAlgn="base">
              <a:spcBef>
                <a:spcPct val="20000"/>
              </a:spcBef>
              <a:spcAft>
                <a:spcPct val="0"/>
              </a:spcAft>
              <a:buClr>
                <a:schemeClr val="folHlink"/>
              </a:buClr>
              <a:buSzPct val="60000"/>
              <a:buFont typeface="Wingdings" panose="05000000000000000000" pitchFamily="2" charset="2"/>
              <a:buChar char=""/>
            </a:pPr>
            <a:r>
              <a:rPr lang="en-US" sz="1900" dirty="0"/>
              <a:t>Rendering technical support to the products supplied by parent/group companies.</a:t>
            </a:r>
          </a:p>
          <a:p>
            <a:pPr marL="285750" indent="-285750" fontAlgn="base">
              <a:spcBef>
                <a:spcPct val="20000"/>
              </a:spcBef>
              <a:spcAft>
                <a:spcPct val="0"/>
              </a:spcAft>
              <a:buClr>
                <a:schemeClr val="folHlink"/>
              </a:buClr>
              <a:buSzPct val="60000"/>
              <a:buFont typeface="Wingdings" panose="05000000000000000000" pitchFamily="2" charset="2"/>
              <a:buChar char=""/>
            </a:pPr>
            <a:r>
              <a:rPr lang="en-US" sz="1900" dirty="0"/>
              <a:t>Foreign airline/shipping company.</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sz="1900" dirty="0"/>
          </a:p>
          <a:p>
            <a:r>
              <a:rPr lang="en-IN" sz="1900" dirty="0"/>
              <a:t>A Branch Office is not allowed to engage in Manufacturing, Processing or any Retail Trading activities of any nature in India directly or indirectly, except BO in </a:t>
            </a:r>
            <a:r>
              <a:rPr lang="en-IN" sz="1900" dirty="0" smtClean="0"/>
              <a:t>SEZ</a:t>
            </a:r>
            <a:endParaRPr lang="en-IN" sz="2000" dirty="0"/>
          </a:p>
          <a:p>
            <a:pPr fontAlgn="base">
              <a:spcBef>
                <a:spcPct val="20000"/>
              </a:spcBef>
              <a:spcAft>
                <a:spcPct val="0"/>
              </a:spcAft>
              <a:buClr>
                <a:schemeClr val="folHlink"/>
              </a:buClr>
              <a:buSzPct val="60000"/>
            </a:pPr>
            <a:endParaRPr lang="en-US" sz="2000" dirty="0"/>
          </a:p>
          <a:p>
            <a:endParaRPr lang="en-IN" dirty="0"/>
          </a:p>
        </p:txBody>
      </p:sp>
      <p:sp>
        <p:nvSpPr>
          <p:cNvPr id="3" name="Date Placeholder 2"/>
          <p:cNvSpPr>
            <a:spLocks noGrp="1"/>
          </p:cNvSpPr>
          <p:nvPr>
            <p:ph type="dt" sz="half" idx="10"/>
          </p:nvPr>
        </p:nvSpPr>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33825988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0EB0D48-899A-48A8-92A3-4F20C69A308A}"/>
              </a:ext>
            </a:extLst>
          </p:cNvPr>
          <p:cNvSpPr>
            <a:spLocks noGrp="1"/>
          </p:cNvSpPr>
          <p:nvPr>
            <p:ph type="title"/>
          </p:nvPr>
        </p:nvSpPr>
        <p:spPr/>
        <p:txBody>
          <a:bodyPr/>
          <a:lstStyle/>
          <a:p>
            <a:r>
              <a:rPr lang="en-IN" dirty="0"/>
              <a:t>Activities Permitted For Project Office</a:t>
            </a:r>
          </a:p>
        </p:txBody>
      </p:sp>
      <p:sp>
        <p:nvSpPr>
          <p:cNvPr id="4" name="Slide Number Placeholder 3">
            <a:extLst>
              <a:ext uri="{FF2B5EF4-FFF2-40B4-BE49-F238E27FC236}">
                <a16:creationId xmlns="" xmlns:a16="http://schemas.microsoft.com/office/drawing/2014/main" id="{9A8E8CEE-DF78-44C4-AFAF-47650B488E54}"/>
              </a:ext>
            </a:extLst>
          </p:cNvPr>
          <p:cNvSpPr>
            <a:spLocks noGrp="1"/>
          </p:cNvSpPr>
          <p:nvPr>
            <p:ph type="sldNum" sz="quarter" idx="12"/>
          </p:nvPr>
        </p:nvSpPr>
        <p:spPr/>
        <p:txBody>
          <a:bodyPr/>
          <a:lstStyle/>
          <a:p>
            <a:fld id="{988A0877-6E2C-4F4E-BB7B-BA5CC3C83D11}" type="slidenum">
              <a:rPr lang="en-US" altLang="en-US" smtClean="0"/>
              <a:pPr/>
              <a:t>23</a:t>
            </a:fld>
            <a:endParaRPr lang="en-US" altLang="en-US" dirty="0"/>
          </a:p>
        </p:txBody>
      </p:sp>
      <p:sp>
        <p:nvSpPr>
          <p:cNvPr id="5" name="TextBox 4">
            <a:extLst>
              <a:ext uri="{FF2B5EF4-FFF2-40B4-BE49-F238E27FC236}">
                <a16:creationId xmlns="" xmlns:a16="http://schemas.microsoft.com/office/drawing/2014/main" id="{9000D136-61F1-47A3-B5AD-9411CF66BBD7}"/>
              </a:ext>
            </a:extLst>
          </p:cNvPr>
          <p:cNvSpPr txBox="1"/>
          <p:nvPr/>
        </p:nvSpPr>
        <p:spPr>
          <a:xfrm>
            <a:off x="1022887" y="2104635"/>
            <a:ext cx="9670943" cy="3508653"/>
          </a:xfrm>
          <a:prstGeom prst="rect">
            <a:avLst/>
          </a:prstGeom>
          <a:noFill/>
        </p:spPr>
        <p:txBody>
          <a:bodyPr wrap="square" rtlCol="0">
            <a:spAutoFit/>
          </a:bodyPr>
          <a:lstStyle/>
          <a:p>
            <a:r>
              <a:rPr lang="en-US" sz="2000" dirty="0"/>
              <a:t>Project Office can consider following activities:</a:t>
            </a:r>
          </a:p>
          <a:p>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sz="2000" dirty="0"/>
              <a:t>To execute a contract/project in India secured from an Indian company and activities related to execution of the project.</a:t>
            </a:r>
          </a:p>
          <a:p>
            <a:pPr fontAlgn="base">
              <a:spcBef>
                <a:spcPct val="20000"/>
              </a:spcBef>
              <a:spcAft>
                <a:spcPct val="0"/>
              </a:spcAft>
              <a:buClr>
                <a:schemeClr val="folHlink"/>
              </a:buClr>
              <a:buSzPct val="60000"/>
            </a:pPr>
            <a:endParaRPr lang="en-US" sz="2000"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sz="2000" dirty="0"/>
              <a:t>To render service during the warranty period and after sales service as per the Contract terms.</a:t>
            </a:r>
          </a:p>
          <a:p>
            <a:endParaRPr lang="en-IN" dirty="0"/>
          </a:p>
          <a:p>
            <a:endParaRPr lang="en-IN" dirty="0"/>
          </a:p>
          <a:p>
            <a:r>
              <a:rPr lang="en-IN" dirty="0"/>
              <a:t>A project Office can only engage in activities for the execution of the Project, which is for a fixed duration till the contract is fully executed</a:t>
            </a:r>
          </a:p>
        </p:txBody>
      </p:sp>
      <p:sp>
        <p:nvSpPr>
          <p:cNvPr id="3" name="Date Placeholder 2"/>
          <p:cNvSpPr>
            <a:spLocks noGrp="1"/>
          </p:cNvSpPr>
          <p:nvPr>
            <p:ph type="dt" sz="half" idx="10"/>
          </p:nvPr>
        </p:nvSpPr>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37803162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7A87954-C966-4D7E-AEFC-CE72091BFEEC}"/>
              </a:ext>
            </a:extLst>
          </p:cNvPr>
          <p:cNvSpPr>
            <a:spLocks noGrp="1"/>
          </p:cNvSpPr>
          <p:nvPr>
            <p:ph type="title"/>
          </p:nvPr>
        </p:nvSpPr>
        <p:spPr/>
        <p:txBody>
          <a:bodyPr/>
          <a:lstStyle/>
          <a:p>
            <a:r>
              <a:rPr lang="en-IN" dirty="0"/>
              <a:t>Remittance of Profit by BO</a:t>
            </a:r>
          </a:p>
        </p:txBody>
      </p:sp>
      <p:sp>
        <p:nvSpPr>
          <p:cNvPr id="4" name="Slide Number Placeholder 3">
            <a:extLst>
              <a:ext uri="{FF2B5EF4-FFF2-40B4-BE49-F238E27FC236}">
                <a16:creationId xmlns="" xmlns:a16="http://schemas.microsoft.com/office/drawing/2014/main" id="{186A0F07-3304-4B52-800C-E922023BEB8C}"/>
              </a:ext>
            </a:extLst>
          </p:cNvPr>
          <p:cNvSpPr>
            <a:spLocks noGrp="1"/>
          </p:cNvSpPr>
          <p:nvPr>
            <p:ph type="sldNum" sz="quarter" idx="12"/>
          </p:nvPr>
        </p:nvSpPr>
        <p:spPr/>
        <p:txBody>
          <a:bodyPr/>
          <a:lstStyle/>
          <a:p>
            <a:fld id="{988A0877-6E2C-4F4E-BB7B-BA5CC3C83D11}" type="slidenum">
              <a:rPr lang="en-US" altLang="en-US" smtClean="0"/>
              <a:pPr/>
              <a:t>24</a:t>
            </a:fld>
            <a:endParaRPr lang="en-US" altLang="en-US" dirty="0"/>
          </a:p>
        </p:txBody>
      </p:sp>
      <p:sp>
        <p:nvSpPr>
          <p:cNvPr id="5" name="TextBox 4">
            <a:extLst>
              <a:ext uri="{FF2B5EF4-FFF2-40B4-BE49-F238E27FC236}">
                <a16:creationId xmlns="" xmlns:a16="http://schemas.microsoft.com/office/drawing/2014/main" id="{753E49BA-7C16-42C3-8D25-B7145F211615}"/>
              </a:ext>
            </a:extLst>
          </p:cNvPr>
          <p:cNvSpPr txBox="1"/>
          <p:nvPr/>
        </p:nvSpPr>
        <p:spPr>
          <a:xfrm>
            <a:off x="1176183" y="1973074"/>
            <a:ext cx="9839634" cy="4308872"/>
          </a:xfrm>
          <a:prstGeom prst="rect">
            <a:avLst/>
          </a:prstGeom>
          <a:noFill/>
        </p:spPr>
        <p:txBody>
          <a:bodyPr wrap="square" rtlCol="0">
            <a:spAutoFit/>
          </a:bodyPr>
          <a:lstStyle/>
          <a:p>
            <a:endParaRPr lang="en-US" sz="2000" dirty="0"/>
          </a:p>
          <a:p>
            <a:r>
              <a:rPr lang="en-US" sz="2000" dirty="0"/>
              <a:t>BO may remit outside India profit of the branch net taxes, on production of the following documents</a:t>
            </a:r>
          </a:p>
          <a:p>
            <a:pPr marL="285750" indent="-285750" fontAlgn="base">
              <a:spcBef>
                <a:spcPct val="20000"/>
              </a:spcBef>
              <a:spcAft>
                <a:spcPct val="0"/>
              </a:spcAft>
              <a:buClr>
                <a:schemeClr val="folHlink"/>
              </a:buClr>
              <a:buSzPct val="60000"/>
              <a:buFont typeface="Wingdings" panose="05000000000000000000" pitchFamily="2" charset="2"/>
              <a:buChar char=""/>
            </a:pPr>
            <a:r>
              <a:rPr lang="en-US" sz="2000" dirty="0"/>
              <a:t>A certified copy of the audited P&amp;L and B/sh account for the relevant year.</a:t>
            </a:r>
          </a:p>
          <a:p>
            <a:pPr fontAlgn="base">
              <a:spcBef>
                <a:spcPct val="20000"/>
              </a:spcBef>
              <a:spcAft>
                <a:spcPct val="0"/>
              </a:spcAft>
              <a:buClr>
                <a:schemeClr val="folHlink"/>
              </a:buClr>
              <a:buSzPct val="60000"/>
            </a:pPr>
            <a:endParaRPr lang="en-US" sz="2000"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sz="2000" dirty="0"/>
              <a:t>A Chartered Accountant’s certificate certifying</a:t>
            </a:r>
          </a:p>
          <a:p>
            <a:pPr fontAlgn="base">
              <a:spcBef>
                <a:spcPct val="20000"/>
              </a:spcBef>
              <a:spcAft>
                <a:spcPct val="0"/>
              </a:spcAft>
              <a:buClr>
                <a:schemeClr val="folHlink"/>
              </a:buClr>
              <a:buSzPct val="60000"/>
            </a:pPr>
            <a:endParaRPr lang="en-US" sz="2000" dirty="0"/>
          </a:p>
          <a:p>
            <a:pPr marL="514350" indent="119063">
              <a:buFont typeface="+mj-lt"/>
              <a:buAutoNum type="romanLcPeriod"/>
            </a:pPr>
            <a:r>
              <a:rPr lang="en-US" sz="2000" dirty="0"/>
              <a:t>  Manner of arriving at the remittable profit;</a:t>
            </a:r>
          </a:p>
          <a:p>
            <a:pPr marL="514350" indent="119063">
              <a:buFont typeface="+mj-lt"/>
              <a:buAutoNum type="romanLcPeriod"/>
            </a:pPr>
            <a:endParaRPr lang="en-US" sz="2000" dirty="0"/>
          </a:p>
          <a:p>
            <a:pPr marL="514350" indent="119063">
              <a:buFont typeface="+mj-lt"/>
              <a:buAutoNum type="romanLcPeriod"/>
            </a:pPr>
            <a:r>
              <a:rPr lang="en-US" sz="2000" dirty="0"/>
              <a:t> Profits have been earned by undertaking permissible activities and</a:t>
            </a:r>
          </a:p>
          <a:p>
            <a:pPr marL="514350"/>
            <a:endParaRPr lang="en-US" sz="2000" dirty="0"/>
          </a:p>
          <a:p>
            <a:pPr marL="514350" indent="119063">
              <a:buFont typeface="+mj-lt"/>
              <a:buAutoNum type="romanLcPeriod"/>
            </a:pPr>
            <a:r>
              <a:rPr lang="en-US" sz="2000" dirty="0"/>
              <a:t> Profit on revaluation of the assets of the branch is excluded</a:t>
            </a:r>
          </a:p>
          <a:p>
            <a:endParaRPr lang="en-US" dirty="0"/>
          </a:p>
        </p:txBody>
      </p:sp>
      <p:sp>
        <p:nvSpPr>
          <p:cNvPr id="3" name="Date Placeholder 2"/>
          <p:cNvSpPr>
            <a:spLocks noGrp="1"/>
          </p:cNvSpPr>
          <p:nvPr>
            <p:ph type="dt" sz="half" idx="10"/>
          </p:nvPr>
        </p:nvSpPr>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14300368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0D8B4CF-CB04-47AE-ADDB-7BCE10E0283D}"/>
              </a:ext>
            </a:extLst>
          </p:cNvPr>
          <p:cNvSpPr>
            <a:spLocks noGrp="1"/>
          </p:cNvSpPr>
          <p:nvPr>
            <p:ph type="title"/>
          </p:nvPr>
        </p:nvSpPr>
        <p:spPr/>
        <p:txBody>
          <a:bodyPr/>
          <a:lstStyle/>
          <a:p>
            <a:r>
              <a:rPr lang="en-IN" dirty="0"/>
              <a:t>Remittance of Surplus by PO</a:t>
            </a:r>
          </a:p>
        </p:txBody>
      </p:sp>
      <p:sp>
        <p:nvSpPr>
          <p:cNvPr id="4" name="Slide Number Placeholder 3">
            <a:extLst>
              <a:ext uri="{FF2B5EF4-FFF2-40B4-BE49-F238E27FC236}">
                <a16:creationId xmlns="" xmlns:a16="http://schemas.microsoft.com/office/drawing/2014/main" id="{7A8DDAF1-BD59-4D76-B2B1-C6E420B2F2AB}"/>
              </a:ext>
            </a:extLst>
          </p:cNvPr>
          <p:cNvSpPr>
            <a:spLocks noGrp="1"/>
          </p:cNvSpPr>
          <p:nvPr>
            <p:ph type="sldNum" sz="quarter" idx="12"/>
          </p:nvPr>
        </p:nvSpPr>
        <p:spPr/>
        <p:txBody>
          <a:bodyPr/>
          <a:lstStyle/>
          <a:p>
            <a:fld id="{988A0877-6E2C-4F4E-BB7B-BA5CC3C83D11}" type="slidenum">
              <a:rPr lang="en-US" altLang="en-US" smtClean="0"/>
              <a:pPr/>
              <a:t>25</a:t>
            </a:fld>
            <a:endParaRPr lang="en-US" altLang="en-US" dirty="0"/>
          </a:p>
        </p:txBody>
      </p:sp>
      <p:sp>
        <p:nvSpPr>
          <p:cNvPr id="5" name="TextBox 4">
            <a:extLst>
              <a:ext uri="{FF2B5EF4-FFF2-40B4-BE49-F238E27FC236}">
                <a16:creationId xmlns="" xmlns:a16="http://schemas.microsoft.com/office/drawing/2014/main" id="{B28882A9-8880-43F5-8F79-E915335D80FC}"/>
              </a:ext>
            </a:extLst>
          </p:cNvPr>
          <p:cNvSpPr txBox="1"/>
          <p:nvPr/>
        </p:nvSpPr>
        <p:spPr>
          <a:xfrm>
            <a:off x="1222034" y="2323505"/>
            <a:ext cx="9747931" cy="4001095"/>
          </a:xfrm>
          <a:prstGeom prst="rect">
            <a:avLst/>
          </a:prstGeom>
          <a:noFill/>
        </p:spPr>
        <p:txBody>
          <a:bodyPr wrap="square" rtlCol="0">
            <a:spAutoFit/>
          </a:bodyPr>
          <a:lstStyle/>
          <a:p>
            <a:r>
              <a:rPr lang="en-US" dirty="0"/>
              <a:t>AD bank may permit intermittent remittances by PO pending winding up / completion of the project subject to submission of the following:</a:t>
            </a:r>
          </a:p>
          <a:p>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 </a:t>
            </a:r>
            <a:r>
              <a:rPr lang="en-US" sz="2000" dirty="0"/>
              <a:t>Certified copy of the final audited project accounts;</a:t>
            </a:r>
          </a:p>
          <a:p>
            <a:pPr fontAlgn="base">
              <a:spcBef>
                <a:spcPct val="20000"/>
              </a:spcBef>
              <a:spcAft>
                <a:spcPct val="0"/>
              </a:spcAft>
              <a:buClr>
                <a:schemeClr val="folHlink"/>
              </a:buClr>
              <a:buSzPct val="60000"/>
            </a:pPr>
            <a:endParaRPr lang="en-US" sz="2000"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sz="2000" dirty="0"/>
              <a:t>The statutory auditor’s certificate showing the manner of arriving at the surplus &amp; confirming that sufficient provisions have been made to meet the liabilities in India including I.T, etc.; and</a:t>
            </a:r>
          </a:p>
          <a:p>
            <a:pPr fontAlgn="base">
              <a:spcBef>
                <a:spcPct val="20000"/>
              </a:spcBef>
              <a:spcAft>
                <a:spcPct val="0"/>
              </a:spcAft>
              <a:buClr>
                <a:schemeClr val="folHlink"/>
              </a:buClr>
              <a:buSzPct val="60000"/>
            </a:pPr>
            <a:endParaRPr lang="en-US" sz="2000"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sz="2000" dirty="0"/>
              <a:t>An undertaking from the PO that the remittance will not, in any way, affect the completion of the project in India and that any shortfall of funds for meeting any liability in India will be met by inward remittance from abroad.</a:t>
            </a:r>
          </a:p>
        </p:txBody>
      </p:sp>
      <p:sp>
        <p:nvSpPr>
          <p:cNvPr id="3" name="Date Placeholder 2"/>
          <p:cNvSpPr>
            <a:spLocks noGrp="1"/>
          </p:cNvSpPr>
          <p:nvPr>
            <p:ph type="dt" sz="half" idx="10"/>
          </p:nvPr>
        </p:nvSpPr>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27264989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4A16EAC-709F-4D88-81D3-F68ED79706FA}"/>
              </a:ext>
            </a:extLst>
          </p:cNvPr>
          <p:cNvSpPr>
            <a:spLocks noGrp="1"/>
          </p:cNvSpPr>
          <p:nvPr>
            <p:ph type="title"/>
          </p:nvPr>
        </p:nvSpPr>
        <p:spPr/>
        <p:txBody>
          <a:bodyPr/>
          <a:lstStyle/>
          <a:p>
            <a:r>
              <a:rPr lang="en-IN" dirty="0"/>
              <a:t>Acquisition/Transfer of Immovable Property</a:t>
            </a:r>
          </a:p>
        </p:txBody>
      </p:sp>
      <p:sp>
        <p:nvSpPr>
          <p:cNvPr id="4" name="Slide Number Placeholder 3">
            <a:extLst>
              <a:ext uri="{FF2B5EF4-FFF2-40B4-BE49-F238E27FC236}">
                <a16:creationId xmlns="" xmlns:a16="http://schemas.microsoft.com/office/drawing/2014/main" id="{17C98D77-8C3B-4B0D-AC40-39C779A18C8E}"/>
              </a:ext>
            </a:extLst>
          </p:cNvPr>
          <p:cNvSpPr>
            <a:spLocks noGrp="1"/>
          </p:cNvSpPr>
          <p:nvPr>
            <p:ph type="sldNum" sz="quarter" idx="12"/>
          </p:nvPr>
        </p:nvSpPr>
        <p:spPr/>
        <p:txBody>
          <a:bodyPr/>
          <a:lstStyle/>
          <a:p>
            <a:fld id="{988A0877-6E2C-4F4E-BB7B-BA5CC3C83D11}" type="slidenum">
              <a:rPr lang="en-US" altLang="en-US" smtClean="0"/>
              <a:pPr/>
              <a:t>26</a:t>
            </a:fld>
            <a:endParaRPr lang="en-US" altLang="en-US" dirty="0"/>
          </a:p>
        </p:txBody>
      </p:sp>
      <p:sp>
        <p:nvSpPr>
          <p:cNvPr id="5" name="TextBox 4">
            <a:extLst>
              <a:ext uri="{FF2B5EF4-FFF2-40B4-BE49-F238E27FC236}">
                <a16:creationId xmlns="" xmlns:a16="http://schemas.microsoft.com/office/drawing/2014/main" id="{69CF75EB-4A10-4D87-BBB8-BCF55DA3D933}"/>
              </a:ext>
            </a:extLst>
          </p:cNvPr>
          <p:cNvSpPr txBox="1"/>
          <p:nvPr/>
        </p:nvSpPr>
        <p:spPr>
          <a:xfrm>
            <a:off x="1170039" y="2001286"/>
            <a:ext cx="9851922" cy="4856714"/>
          </a:xfrm>
          <a:prstGeom prst="rect">
            <a:avLst/>
          </a:prstGeom>
          <a:noFill/>
        </p:spPr>
        <p:txBody>
          <a:bodyPr wrap="square" rtlCol="0">
            <a:spAutoFit/>
          </a:bodyPr>
          <a:lstStyle/>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smtClean="0"/>
              <a:t>A </a:t>
            </a:r>
            <a:r>
              <a:rPr lang="en-US" dirty="0"/>
              <a:t>branch or office in India (except LO) established by a PROI, can acquire any immovable property in India for their own use only for permitted/incidental activities subject to filing of declaration in Form IPI within 90 days from the date of such acquisition</a:t>
            </a:r>
            <a:r>
              <a:rPr lang="en-US" dirty="0" smtClean="0"/>
              <a:t>. (Refer to Notification FEMA 21(R) / 2018-RB dt. 26</a:t>
            </a:r>
            <a:r>
              <a:rPr lang="en-US" baseline="30000" dirty="0" smtClean="0"/>
              <a:t>th</a:t>
            </a:r>
            <a:r>
              <a:rPr lang="en-US" dirty="0" smtClean="0"/>
              <a:t> March, 2018</a:t>
            </a:r>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As per Section 6(3)(i) of FEMA,1999 PROI India have general permission to acquire &amp; transfer immovable property in India under lease subject to lease period ≤ 5 years.</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Such acquired property can be transferred by way of mortgage to an AD bank as a security for any borrowings.</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However, acquisition of immovable property in India by a branch, office or other place of business, of entities of Pakistan or Bangladesh or Sri Lanka or Afghanistan or China or Iran or Hong Kong or Macau or Nepal or Bhutan origin/ nationality/ ownership requires the prior approval of the Reserve Bank.</a:t>
            </a:r>
          </a:p>
          <a:p>
            <a:endParaRPr lang="en-IN" dirty="0"/>
          </a:p>
        </p:txBody>
      </p:sp>
      <p:sp>
        <p:nvSpPr>
          <p:cNvPr id="3" name="Date Placeholder 2"/>
          <p:cNvSpPr>
            <a:spLocks noGrp="1"/>
          </p:cNvSpPr>
          <p:nvPr>
            <p:ph type="dt" sz="half" idx="10"/>
          </p:nvPr>
        </p:nvSpPr>
        <p:spPr>
          <a:xfrm>
            <a:off x="159026" y="6400800"/>
            <a:ext cx="2540000" cy="457200"/>
          </a:xfrm>
        </p:spPr>
        <p:txBody>
          <a:bodyPr/>
          <a:lstStyle/>
          <a:p>
            <a:r>
              <a:rPr lang="en-US" altLang="en-US" dirty="0"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58994620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0F2BE10-AD78-4A1E-96CF-453430F3D5B1}"/>
              </a:ext>
            </a:extLst>
          </p:cNvPr>
          <p:cNvSpPr>
            <a:spLocks noGrp="1"/>
          </p:cNvSpPr>
          <p:nvPr>
            <p:ph type="title"/>
          </p:nvPr>
        </p:nvSpPr>
        <p:spPr/>
        <p:txBody>
          <a:bodyPr/>
          <a:lstStyle/>
          <a:p>
            <a:r>
              <a:rPr lang="en-IN" dirty="0"/>
              <a:t>Winding Up – LO/BO</a:t>
            </a:r>
          </a:p>
        </p:txBody>
      </p:sp>
      <p:sp>
        <p:nvSpPr>
          <p:cNvPr id="4" name="Slide Number Placeholder 3">
            <a:extLst>
              <a:ext uri="{FF2B5EF4-FFF2-40B4-BE49-F238E27FC236}">
                <a16:creationId xmlns="" xmlns:a16="http://schemas.microsoft.com/office/drawing/2014/main" id="{29D81463-B306-48C3-BB69-86B79281DDB1}"/>
              </a:ext>
            </a:extLst>
          </p:cNvPr>
          <p:cNvSpPr>
            <a:spLocks noGrp="1"/>
          </p:cNvSpPr>
          <p:nvPr>
            <p:ph type="sldNum" sz="quarter" idx="12"/>
          </p:nvPr>
        </p:nvSpPr>
        <p:spPr/>
        <p:txBody>
          <a:bodyPr/>
          <a:lstStyle/>
          <a:p>
            <a:fld id="{988A0877-6E2C-4F4E-BB7B-BA5CC3C83D11}" type="slidenum">
              <a:rPr lang="en-US" altLang="en-US" smtClean="0"/>
              <a:pPr/>
              <a:t>27</a:t>
            </a:fld>
            <a:endParaRPr lang="en-US" altLang="en-US" dirty="0"/>
          </a:p>
        </p:txBody>
      </p:sp>
      <p:sp>
        <p:nvSpPr>
          <p:cNvPr id="5" name="TextBox 4">
            <a:extLst>
              <a:ext uri="{FF2B5EF4-FFF2-40B4-BE49-F238E27FC236}">
                <a16:creationId xmlns="" xmlns:a16="http://schemas.microsoft.com/office/drawing/2014/main" id="{A3B1B020-2BCC-4E81-BD37-FB149DF05F07}"/>
              </a:ext>
            </a:extLst>
          </p:cNvPr>
          <p:cNvSpPr txBox="1"/>
          <p:nvPr/>
        </p:nvSpPr>
        <p:spPr>
          <a:xfrm>
            <a:off x="988142" y="1961535"/>
            <a:ext cx="9832258" cy="4653582"/>
          </a:xfrm>
          <a:prstGeom prst="rect">
            <a:avLst/>
          </a:prstGeom>
          <a:noFill/>
        </p:spPr>
        <p:txBody>
          <a:bodyPr wrap="square" rtlCol="0">
            <a:spAutoFit/>
          </a:bodyPr>
          <a:lstStyle/>
          <a:p>
            <a:r>
              <a:rPr lang="en-US" sz="1600" dirty="0"/>
              <a:t>Request for closure of BO/LO may be submitted to AD bank along with following documents:</a:t>
            </a:r>
          </a:p>
          <a:p>
            <a:endParaRPr lang="en-US" sz="1600"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sz="1600" dirty="0"/>
              <a:t>RBI/AD bank approval for establishing BO / LO</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sz="1600"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sz="1600" dirty="0"/>
              <a:t>Auditor’s certificate for:</a:t>
            </a:r>
          </a:p>
          <a:p>
            <a:pPr marL="530225" indent="-265113" fontAlgn="base">
              <a:spcBef>
                <a:spcPct val="20000"/>
              </a:spcBef>
              <a:spcAft>
                <a:spcPct val="0"/>
              </a:spcAft>
              <a:buClr>
                <a:schemeClr val="folHlink"/>
              </a:buClr>
              <a:buSzPct val="60000"/>
              <a:tabLst>
                <a:tab pos="265113" algn="l"/>
              </a:tabLst>
            </a:pPr>
            <a:r>
              <a:rPr lang="en-US" sz="1600" dirty="0"/>
              <a:t>	i. calculation of remittable amount, supported by a statement of assets &amp; liabilities. Manner of disposal of assets</a:t>
            </a:r>
          </a:p>
          <a:p>
            <a:pPr marL="530225" indent="-265113" fontAlgn="base">
              <a:spcBef>
                <a:spcPct val="20000"/>
              </a:spcBef>
              <a:spcAft>
                <a:spcPct val="0"/>
              </a:spcAft>
              <a:buClr>
                <a:schemeClr val="folHlink"/>
              </a:buClr>
              <a:buSzPct val="60000"/>
              <a:tabLst>
                <a:tab pos="265113" algn="l"/>
              </a:tabLst>
            </a:pPr>
            <a:r>
              <a:rPr lang="en-US" sz="1600" dirty="0"/>
              <a:t>	ii. confirmation for all liabilities in India have been fully met/provided for</a:t>
            </a:r>
          </a:p>
          <a:p>
            <a:pPr marL="530225" indent="-265113" fontAlgn="base">
              <a:spcBef>
                <a:spcPct val="20000"/>
              </a:spcBef>
              <a:spcAft>
                <a:spcPct val="0"/>
              </a:spcAft>
              <a:buClr>
                <a:schemeClr val="folHlink"/>
              </a:buClr>
              <a:buSzPct val="60000"/>
              <a:tabLst>
                <a:tab pos="265113" algn="l"/>
              </a:tabLst>
            </a:pPr>
            <a:r>
              <a:rPr lang="en-US" sz="1600" dirty="0"/>
              <a:t>	iii. confirmation that no income accruing outside India has remained unrepatriated to India</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sz="1600"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sz="1600" dirty="0"/>
              <a:t>Confirmation from Parent Co that no legal proceedings are pending in any Court in India</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sz="1600"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sz="1600" dirty="0"/>
              <a:t>Report from ROC regarding compliance with provisions for winding up of BO / LO</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sz="1600"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sz="1600" dirty="0"/>
              <a:t>Any other documents specified by RBI/AD while granting Approval</a:t>
            </a:r>
          </a:p>
          <a:p>
            <a:endParaRPr lang="en-IN" dirty="0"/>
          </a:p>
        </p:txBody>
      </p:sp>
      <p:sp>
        <p:nvSpPr>
          <p:cNvPr id="3" name="Date Placeholder 2"/>
          <p:cNvSpPr>
            <a:spLocks noGrp="1"/>
          </p:cNvSpPr>
          <p:nvPr>
            <p:ph type="dt" sz="half" idx="10"/>
          </p:nvPr>
        </p:nvSpPr>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smtClean="0"/>
              <a:t>P. P. Shah &amp; Asso.</a:t>
            </a:r>
            <a:endParaRPr lang="en-US" altLang="en-US" dirty="0"/>
          </a:p>
        </p:txBody>
      </p:sp>
    </p:spTree>
    <p:extLst>
      <p:ext uri="{BB962C8B-B14F-4D97-AF65-F5344CB8AC3E}">
        <p14:creationId xmlns:p14="http://schemas.microsoft.com/office/powerpoint/2010/main" val="335784594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ABF2BB3-3F30-48A5-9728-1FF0B55E2291}"/>
              </a:ext>
            </a:extLst>
          </p:cNvPr>
          <p:cNvSpPr>
            <a:spLocks noGrp="1"/>
          </p:cNvSpPr>
          <p:nvPr>
            <p:ph type="title"/>
          </p:nvPr>
        </p:nvSpPr>
        <p:spPr/>
        <p:txBody>
          <a:bodyPr/>
          <a:lstStyle/>
          <a:p>
            <a:r>
              <a:rPr lang="en-IN" dirty="0"/>
              <a:t>Winding up - PO</a:t>
            </a:r>
          </a:p>
        </p:txBody>
      </p:sp>
      <p:sp>
        <p:nvSpPr>
          <p:cNvPr id="4" name="Slide Number Placeholder 3">
            <a:extLst>
              <a:ext uri="{FF2B5EF4-FFF2-40B4-BE49-F238E27FC236}">
                <a16:creationId xmlns="" xmlns:a16="http://schemas.microsoft.com/office/drawing/2014/main" id="{56AD632C-84EF-4F7E-8AF8-58009610EDCF}"/>
              </a:ext>
            </a:extLst>
          </p:cNvPr>
          <p:cNvSpPr>
            <a:spLocks noGrp="1"/>
          </p:cNvSpPr>
          <p:nvPr>
            <p:ph type="sldNum" sz="quarter" idx="12"/>
          </p:nvPr>
        </p:nvSpPr>
        <p:spPr/>
        <p:txBody>
          <a:bodyPr/>
          <a:lstStyle/>
          <a:p>
            <a:fld id="{988A0877-6E2C-4F4E-BB7B-BA5CC3C83D11}" type="slidenum">
              <a:rPr lang="en-US" altLang="en-US" smtClean="0"/>
              <a:pPr/>
              <a:t>28</a:t>
            </a:fld>
            <a:endParaRPr lang="en-US" altLang="en-US" dirty="0"/>
          </a:p>
        </p:txBody>
      </p:sp>
      <p:sp>
        <p:nvSpPr>
          <p:cNvPr id="5" name="TextBox 4">
            <a:extLst>
              <a:ext uri="{FF2B5EF4-FFF2-40B4-BE49-F238E27FC236}">
                <a16:creationId xmlns="" xmlns:a16="http://schemas.microsoft.com/office/drawing/2014/main" id="{7883E040-35F8-4DB3-8BCB-C2A8B9EB3620}"/>
              </a:ext>
            </a:extLst>
          </p:cNvPr>
          <p:cNvSpPr txBox="1"/>
          <p:nvPr/>
        </p:nvSpPr>
        <p:spPr>
          <a:xfrm>
            <a:off x="1224116" y="2359742"/>
            <a:ext cx="9866671" cy="3804118"/>
          </a:xfrm>
          <a:prstGeom prst="rect">
            <a:avLst/>
          </a:prstGeom>
          <a:noFill/>
        </p:spPr>
        <p:txBody>
          <a:bodyPr wrap="square" rtlCol="0">
            <a:spAutoFit/>
          </a:bodyPr>
          <a:lstStyle/>
          <a:p>
            <a:r>
              <a:rPr lang="en-IN" dirty="0"/>
              <a:t>PO may remit surplus/Profit outside India net of Taxes on completion of the Project, subject to submission of following documents with AD</a:t>
            </a:r>
          </a:p>
          <a:p>
            <a:endParaRPr lang="en-IN"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Certified copy of the final audited project accounts;</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Chartered Accountant’s certificate showing the manner of arriving at the remittable surplus;</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Documentary evidence showing payment of all taxes due, or a Chartered Accountant’s certificate stating that sufficient funds are set aside for meeting all Indian tax liabilities;</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Auditor’s certificate stating </a:t>
            </a:r>
            <a:r>
              <a:rPr lang="en-US" dirty="0" smtClean="0"/>
              <a:t>that no </a:t>
            </a:r>
            <a:r>
              <a:rPr lang="en-US" dirty="0"/>
              <a:t>statutory liabilities in respect of the project are pending.</a:t>
            </a:r>
          </a:p>
          <a:p>
            <a:endParaRPr lang="en-IN" dirty="0"/>
          </a:p>
        </p:txBody>
      </p:sp>
      <p:sp>
        <p:nvSpPr>
          <p:cNvPr id="3" name="Date Placeholder 2"/>
          <p:cNvSpPr>
            <a:spLocks noGrp="1"/>
          </p:cNvSpPr>
          <p:nvPr>
            <p:ph type="dt" sz="half" idx="10"/>
          </p:nvPr>
        </p:nvSpPr>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29379051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74D66EF-D01C-496C-A30D-102A60E29607}"/>
              </a:ext>
            </a:extLst>
          </p:cNvPr>
          <p:cNvSpPr>
            <a:spLocks noGrp="1"/>
          </p:cNvSpPr>
          <p:nvPr>
            <p:ph type="title"/>
          </p:nvPr>
        </p:nvSpPr>
        <p:spPr/>
        <p:txBody>
          <a:bodyPr/>
          <a:lstStyle/>
          <a:p>
            <a:r>
              <a:rPr lang="en-IN" dirty="0"/>
              <a:t>Reporting Requirements as per FEMA</a:t>
            </a:r>
          </a:p>
        </p:txBody>
      </p:sp>
      <p:sp>
        <p:nvSpPr>
          <p:cNvPr id="4" name="Slide Number Placeholder 3">
            <a:extLst>
              <a:ext uri="{FF2B5EF4-FFF2-40B4-BE49-F238E27FC236}">
                <a16:creationId xmlns="" xmlns:a16="http://schemas.microsoft.com/office/drawing/2014/main" id="{0BF2D479-35B3-4094-A181-08519696CA8F}"/>
              </a:ext>
            </a:extLst>
          </p:cNvPr>
          <p:cNvSpPr>
            <a:spLocks noGrp="1"/>
          </p:cNvSpPr>
          <p:nvPr>
            <p:ph type="sldNum" sz="quarter" idx="12"/>
          </p:nvPr>
        </p:nvSpPr>
        <p:spPr/>
        <p:txBody>
          <a:bodyPr/>
          <a:lstStyle/>
          <a:p>
            <a:fld id="{988A0877-6E2C-4F4E-BB7B-BA5CC3C83D11}" type="slidenum">
              <a:rPr lang="en-US" altLang="en-US" smtClean="0"/>
              <a:pPr/>
              <a:t>29</a:t>
            </a:fld>
            <a:endParaRPr lang="en-US" altLang="en-US" dirty="0"/>
          </a:p>
        </p:txBody>
      </p:sp>
      <p:sp>
        <p:nvSpPr>
          <p:cNvPr id="5" name="TextBox 4">
            <a:extLst>
              <a:ext uri="{FF2B5EF4-FFF2-40B4-BE49-F238E27FC236}">
                <a16:creationId xmlns="" xmlns:a16="http://schemas.microsoft.com/office/drawing/2014/main" id="{D36E424A-CF19-419A-A5E0-8BF9DF4D194C}"/>
              </a:ext>
            </a:extLst>
          </p:cNvPr>
          <p:cNvSpPr txBox="1"/>
          <p:nvPr/>
        </p:nvSpPr>
        <p:spPr>
          <a:xfrm>
            <a:off x="1238865" y="1942198"/>
            <a:ext cx="9910916" cy="4967514"/>
          </a:xfrm>
          <a:prstGeom prst="rect">
            <a:avLst/>
          </a:prstGeom>
          <a:noFill/>
        </p:spPr>
        <p:txBody>
          <a:bodyPr wrap="square" rtlCol="0">
            <a:spAutoFit/>
          </a:bodyPr>
          <a:lstStyle/>
          <a:p>
            <a:r>
              <a:rPr lang="en-IN" dirty="0"/>
              <a:t>The following documents need to be submitted for BO/LO to AD and Director General of Income Tax</a:t>
            </a:r>
          </a:p>
          <a:p>
            <a:endParaRPr lang="en-IN"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IN" dirty="0"/>
              <a:t>Annual Activity certificate (AAC) within 6 months of Balance sheet due date.</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IN"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IN" dirty="0"/>
              <a:t>Audited Financial Statements for BO</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IN"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IN" dirty="0"/>
              <a:t>Receipt and Payments </a:t>
            </a:r>
            <a:r>
              <a:rPr lang="en-IN" dirty="0" smtClean="0"/>
              <a:t>Account</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IN"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smtClean="0"/>
              <a:t>Following </a:t>
            </a:r>
            <a:r>
              <a:rPr lang="en-US" dirty="0"/>
              <a:t>documents need to be submitted for </a:t>
            </a:r>
            <a:r>
              <a:rPr lang="en-US" dirty="0" smtClean="0"/>
              <a:t>PO to AD-Bank only (not to DG, Intl. Taxation)</a:t>
            </a:r>
            <a:endParaRPr lang="en-US" dirty="0"/>
          </a:p>
          <a:p>
            <a:pPr marL="292100" fontAlgn="base">
              <a:spcBef>
                <a:spcPct val="20000"/>
              </a:spcBef>
              <a:spcAft>
                <a:spcPct val="0"/>
              </a:spcAft>
              <a:buClr>
                <a:schemeClr val="folHlink"/>
              </a:buClr>
              <a:buSzPct val="60000"/>
            </a:pPr>
            <a:r>
              <a:rPr lang="en-US" dirty="0" smtClean="0"/>
              <a:t>- AAC </a:t>
            </a:r>
            <a:r>
              <a:rPr lang="en-US" dirty="0"/>
              <a:t>from a Chartered Accountant showing Project Status and certifying that the accounts of the Project Office have been audited and the activities undertaken are in conformity with the General/Specific permission by RBI</a:t>
            </a:r>
            <a:endParaRPr lang="en-IN" dirty="0"/>
          </a:p>
          <a:p>
            <a:endParaRPr lang="en-IN" dirty="0"/>
          </a:p>
          <a:p>
            <a:endParaRPr lang="en-IN" dirty="0"/>
          </a:p>
        </p:txBody>
      </p:sp>
      <p:sp>
        <p:nvSpPr>
          <p:cNvPr id="3" name="Date Placeholder 2"/>
          <p:cNvSpPr>
            <a:spLocks noGrp="1"/>
          </p:cNvSpPr>
          <p:nvPr>
            <p:ph type="dt" sz="half" idx="10"/>
          </p:nvPr>
        </p:nvSpPr>
        <p:spPr>
          <a:xfrm>
            <a:off x="264585" y="6404113"/>
            <a:ext cx="2540000" cy="457200"/>
          </a:xfrm>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24225272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1DAFA7A-6995-477A-A908-17E812226746}"/>
              </a:ext>
            </a:extLst>
          </p:cNvPr>
          <p:cNvSpPr>
            <a:spLocks noGrp="1"/>
          </p:cNvSpPr>
          <p:nvPr>
            <p:ph type="title"/>
          </p:nvPr>
        </p:nvSpPr>
        <p:spPr/>
        <p:txBody>
          <a:bodyPr/>
          <a:lstStyle/>
          <a:p>
            <a:r>
              <a:rPr lang="en-US" altLang="en-US" dirty="0" smtClean="0"/>
              <a:t>Provisions of Notification FEMA 22(R)</a:t>
            </a:r>
            <a:endParaRPr lang="en-IN" dirty="0"/>
          </a:p>
        </p:txBody>
      </p:sp>
      <p:sp>
        <p:nvSpPr>
          <p:cNvPr id="3" name="Content Placeholder 2">
            <a:extLst>
              <a:ext uri="{FF2B5EF4-FFF2-40B4-BE49-F238E27FC236}">
                <a16:creationId xmlns="" xmlns:a16="http://schemas.microsoft.com/office/drawing/2014/main" id="{27AC7B00-6BBA-4E3B-A30E-8B113E1584D6}"/>
              </a:ext>
            </a:extLst>
          </p:cNvPr>
          <p:cNvSpPr>
            <a:spLocks noGrp="1"/>
          </p:cNvSpPr>
          <p:nvPr>
            <p:ph idx="1"/>
          </p:nvPr>
        </p:nvSpPr>
        <p:spPr>
          <a:xfrm>
            <a:off x="1195006" y="2017713"/>
            <a:ext cx="10730295" cy="4764087"/>
          </a:xfrm>
        </p:spPr>
        <p:txBody>
          <a:bodyPr/>
          <a:lstStyle/>
          <a:p>
            <a:r>
              <a:rPr lang="en-IN" sz="1900" dirty="0" smtClean="0"/>
              <a:t>Regn.2: Definitions</a:t>
            </a:r>
          </a:p>
          <a:p>
            <a:r>
              <a:rPr lang="en-IN" sz="1900" dirty="0" smtClean="0"/>
              <a:t>Regn.3: Prohibitions</a:t>
            </a:r>
          </a:p>
          <a:p>
            <a:r>
              <a:rPr lang="en-IN" sz="1900" dirty="0" smtClean="0"/>
              <a:t>Regn. 4(a) to (d): Eligibility criteria for Automatic Route, Permissible activities, Application Form, Validity period and its extension, Additional offices (LO / BO</a:t>
            </a:r>
            <a:r>
              <a:rPr lang="en-IN" sz="1900" dirty="0" smtClean="0"/>
              <a:t>) [Form FNC is same for PO]</a:t>
            </a:r>
            <a:endParaRPr lang="en-IN" sz="1900" dirty="0" smtClean="0"/>
          </a:p>
          <a:p>
            <a:r>
              <a:rPr lang="en-IN" sz="1900" dirty="0" smtClean="0"/>
              <a:t>Regn. 4(f): Project office criteria</a:t>
            </a:r>
          </a:p>
          <a:p>
            <a:r>
              <a:rPr lang="en-IN" sz="1900" dirty="0" smtClean="0"/>
              <a:t>Regn. 4(g): Registration with State Police authorities</a:t>
            </a:r>
          </a:p>
          <a:p>
            <a:r>
              <a:rPr lang="en-IN" sz="1900" dirty="0" smtClean="0"/>
              <a:t>Regn. 4(h): Fund based &amp; non-fund based facilities (BO / PO)</a:t>
            </a:r>
          </a:p>
          <a:p>
            <a:r>
              <a:rPr lang="en-IN" sz="1900" dirty="0" smtClean="0"/>
              <a:t>Regn. 4(i): Remittance of surplus (BO), Intermittent remittance by PO</a:t>
            </a:r>
          </a:p>
          <a:p>
            <a:r>
              <a:rPr lang="en-IN" sz="1900" dirty="0" smtClean="0"/>
              <a:t>Regn. 4(j): Property (BO / PO)</a:t>
            </a:r>
          </a:p>
          <a:p>
            <a:r>
              <a:rPr lang="en-IN" sz="1900" dirty="0" smtClean="0"/>
              <a:t>Regn. 4(k): Transfer of Assets to JV / WOS / Third parties (LO / BO / PO)</a:t>
            </a:r>
          </a:p>
          <a:p>
            <a:r>
              <a:rPr lang="en-IN" sz="1900" dirty="0" smtClean="0"/>
              <a:t>Regn. 4(l): Annual Activity Certificate</a:t>
            </a:r>
          </a:p>
          <a:p>
            <a:r>
              <a:rPr lang="en-IN" sz="1900" dirty="0" smtClean="0"/>
              <a:t>Regn. 4(m): Closure of Office (LO / BO)</a:t>
            </a:r>
            <a:endParaRPr lang="en-IN" sz="1900" dirty="0"/>
          </a:p>
          <a:p>
            <a:endParaRPr lang="en-IN" sz="1900" dirty="0"/>
          </a:p>
          <a:p>
            <a:endParaRPr lang="en-IN" sz="1900" dirty="0"/>
          </a:p>
          <a:p>
            <a:endParaRPr lang="en-IN" sz="1900" dirty="0"/>
          </a:p>
          <a:p>
            <a:endParaRPr lang="en-IN" sz="1900" dirty="0"/>
          </a:p>
          <a:p>
            <a:endParaRPr lang="en-IN" sz="1900" dirty="0"/>
          </a:p>
        </p:txBody>
      </p:sp>
      <p:sp>
        <p:nvSpPr>
          <p:cNvPr id="5" name="Slide Number Placeholder 4">
            <a:extLst>
              <a:ext uri="{FF2B5EF4-FFF2-40B4-BE49-F238E27FC236}">
                <a16:creationId xmlns="" xmlns:a16="http://schemas.microsoft.com/office/drawing/2014/main" id="{090110B1-0867-4BA3-9676-623CD7C877EC}"/>
              </a:ext>
            </a:extLst>
          </p:cNvPr>
          <p:cNvSpPr>
            <a:spLocks noGrp="1"/>
          </p:cNvSpPr>
          <p:nvPr>
            <p:ph type="sldNum" sz="quarter" idx="12"/>
          </p:nvPr>
        </p:nvSpPr>
        <p:spPr/>
        <p:txBody>
          <a:bodyPr/>
          <a:lstStyle/>
          <a:p>
            <a:fld id="{44761764-2A2A-4D24-A814-B2A54A696260}" type="slidenum">
              <a:rPr lang="en-US" altLang="en-US" smtClean="0"/>
              <a:pPr/>
              <a:t>3</a:t>
            </a:fld>
            <a:endParaRPr lang="en-US" altLang="en-US" dirty="0"/>
          </a:p>
        </p:txBody>
      </p:sp>
      <p:sp>
        <p:nvSpPr>
          <p:cNvPr id="4" name="Date Placeholder 3"/>
          <p:cNvSpPr>
            <a:spLocks noGrp="1"/>
          </p:cNvSpPr>
          <p:nvPr>
            <p:ph type="dt" sz="half" idx="10"/>
          </p:nvPr>
        </p:nvSpPr>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37004060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74D66EF-D01C-496C-A30D-102A60E29607}"/>
              </a:ext>
            </a:extLst>
          </p:cNvPr>
          <p:cNvSpPr>
            <a:spLocks noGrp="1"/>
          </p:cNvSpPr>
          <p:nvPr>
            <p:ph type="title"/>
          </p:nvPr>
        </p:nvSpPr>
        <p:spPr/>
        <p:txBody>
          <a:bodyPr/>
          <a:lstStyle/>
          <a:p>
            <a:r>
              <a:rPr lang="en-IN" dirty="0"/>
              <a:t>Reporting Requirements as per FEMA</a:t>
            </a:r>
          </a:p>
        </p:txBody>
      </p:sp>
      <p:sp>
        <p:nvSpPr>
          <p:cNvPr id="4" name="Slide Number Placeholder 3">
            <a:extLst>
              <a:ext uri="{FF2B5EF4-FFF2-40B4-BE49-F238E27FC236}">
                <a16:creationId xmlns="" xmlns:a16="http://schemas.microsoft.com/office/drawing/2014/main" id="{0BF2D479-35B3-4094-A181-08519696CA8F}"/>
              </a:ext>
            </a:extLst>
          </p:cNvPr>
          <p:cNvSpPr>
            <a:spLocks noGrp="1"/>
          </p:cNvSpPr>
          <p:nvPr>
            <p:ph type="sldNum" sz="quarter" idx="12"/>
          </p:nvPr>
        </p:nvSpPr>
        <p:spPr/>
        <p:txBody>
          <a:bodyPr/>
          <a:lstStyle/>
          <a:p>
            <a:fld id="{988A0877-6E2C-4F4E-BB7B-BA5CC3C83D11}" type="slidenum">
              <a:rPr lang="en-US" altLang="en-US" smtClean="0"/>
              <a:pPr/>
              <a:t>30</a:t>
            </a:fld>
            <a:endParaRPr lang="en-US" altLang="en-US" dirty="0"/>
          </a:p>
        </p:txBody>
      </p:sp>
      <p:sp>
        <p:nvSpPr>
          <p:cNvPr id="5" name="TextBox 4">
            <a:extLst>
              <a:ext uri="{FF2B5EF4-FFF2-40B4-BE49-F238E27FC236}">
                <a16:creationId xmlns="" xmlns:a16="http://schemas.microsoft.com/office/drawing/2014/main" id="{D36E424A-CF19-419A-A5E0-8BF9DF4D194C}"/>
              </a:ext>
            </a:extLst>
          </p:cNvPr>
          <p:cNvSpPr txBox="1"/>
          <p:nvPr/>
        </p:nvSpPr>
        <p:spPr>
          <a:xfrm>
            <a:off x="1238865" y="2300748"/>
            <a:ext cx="9910916" cy="1754326"/>
          </a:xfrm>
          <a:prstGeom prst="rect">
            <a:avLst/>
          </a:prstGeom>
          <a:noFill/>
        </p:spPr>
        <p:txBody>
          <a:bodyPr wrap="square" rtlCol="0">
            <a:spAutoFit/>
          </a:bodyPr>
          <a:lstStyle/>
          <a:p>
            <a:r>
              <a:rPr lang="en-IN" dirty="0"/>
              <a:t>Summary of reporting Requirements as per FEMA</a:t>
            </a:r>
          </a:p>
          <a:p>
            <a:endParaRPr lang="en-IN" dirty="0"/>
          </a:p>
          <a:p>
            <a:endParaRPr lang="en-IN" dirty="0"/>
          </a:p>
          <a:p>
            <a:endParaRPr lang="en-IN" dirty="0"/>
          </a:p>
          <a:p>
            <a:endParaRPr lang="en-IN" dirty="0"/>
          </a:p>
          <a:p>
            <a:endParaRPr lang="en-IN" dirty="0"/>
          </a:p>
        </p:txBody>
      </p:sp>
      <p:graphicFrame>
        <p:nvGraphicFramePr>
          <p:cNvPr id="3" name="Table 2">
            <a:extLst>
              <a:ext uri="{FF2B5EF4-FFF2-40B4-BE49-F238E27FC236}">
                <a16:creationId xmlns="" xmlns:a16="http://schemas.microsoft.com/office/drawing/2014/main" id="{3CCA85AD-96A5-46F6-A463-91E9D0D03857}"/>
              </a:ext>
            </a:extLst>
          </p:cNvPr>
          <p:cNvGraphicFramePr>
            <a:graphicFrameLocks noGrp="1"/>
          </p:cNvGraphicFramePr>
          <p:nvPr>
            <p:extLst>
              <p:ext uri="{D42A27DB-BD31-4B8C-83A1-F6EECF244321}">
                <p14:modId xmlns:p14="http://schemas.microsoft.com/office/powerpoint/2010/main" val="2864206422"/>
              </p:ext>
            </p:extLst>
          </p:nvPr>
        </p:nvGraphicFramePr>
        <p:xfrm>
          <a:off x="1238865" y="2741084"/>
          <a:ext cx="8128000" cy="2123440"/>
        </p:xfrm>
        <a:graphic>
          <a:graphicData uri="http://schemas.openxmlformats.org/drawingml/2006/table">
            <a:tbl>
              <a:tblPr firstRow="1" bandRow="1">
                <a:tableStyleId>{F5AB1C69-6EDB-4FF4-983F-18BD219EF322}</a:tableStyleId>
              </a:tblPr>
              <a:tblGrid>
                <a:gridCol w="2566219">
                  <a:extLst>
                    <a:ext uri="{9D8B030D-6E8A-4147-A177-3AD203B41FA5}">
                      <a16:colId xmlns="" xmlns:a16="http://schemas.microsoft.com/office/drawing/2014/main" val="2997302580"/>
                    </a:ext>
                  </a:extLst>
                </a:gridCol>
                <a:gridCol w="1873045">
                  <a:extLst>
                    <a:ext uri="{9D8B030D-6E8A-4147-A177-3AD203B41FA5}">
                      <a16:colId xmlns="" xmlns:a16="http://schemas.microsoft.com/office/drawing/2014/main" val="3550728723"/>
                    </a:ext>
                  </a:extLst>
                </a:gridCol>
                <a:gridCol w="1917290">
                  <a:extLst>
                    <a:ext uri="{9D8B030D-6E8A-4147-A177-3AD203B41FA5}">
                      <a16:colId xmlns="" xmlns:a16="http://schemas.microsoft.com/office/drawing/2014/main" val="3238765784"/>
                    </a:ext>
                  </a:extLst>
                </a:gridCol>
                <a:gridCol w="1771446">
                  <a:extLst>
                    <a:ext uri="{9D8B030D-6E8A-4147-A177-3AD203B41FA5}">
                      <a16:colId xmlns="" xmlns:a16="http://schemas.microsoft.com/office/drawing/2014/main" val="3183080492"/>
                    </a:ext>
                  </a:extLst>
                </a:gridCol>
              </a:tblGrid>
              <a:tr h="370840">
                <a:tc>
                  <a:txBody>
                    <a:bodyPr/>
                    <a:lstStyle/>
                    <a:p>
                      <a:pPr algn="l"/>
                      <a:r>
                        <a:rPr lang="en-IN" b="0" dirty="0">
                          <a:solidFill>
                            <a:schemeClr val="tx1"/>
                          </a:solidFill>
                        </a:rPr>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b="0" dirty="0">
                          <a:solidFill>
                            <a:schemeClr val="tx1"/>
                          </a:solidFill>
                        </a:rPr>
                        <a:t>LO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b="0" dirty="0">
                          <a:solidFill>
                            <a:schemeClr val="tx1"/>
                          </a:solidFill>
                        </a:rPr>
                        <a:t>BO</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b="0" dirty="0">
                          <a:solidFill>
                            <a:schemeClr val="tx1"/>
                          </a:solidFill>
                        </a:rPr>
                        <a:t>PO</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77911632"/>
                  </a:ext>
                </a:extLst>
              </a:tr>
              <a:tr h="370840">
                <a:tc>
                  <a:txBody>
                    <a:bodyPr/>
                    <a:lstStyle/>
                    <a:p>
                      <a:pPr algn="l"/>
                      <a:r>
                        <a:rPr lang="en-IN" dirty="0"/>
                        <a:t>AAC to AD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dirty="0">
                          <a:sym typeface="Wingdings" panose="05000000000000000000" pitchFamily="2" charset="2"/>
                        </a:rPr>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sym typeface="Wingdings" panose="05000000000000000000" pitchFamily="2" charset="2"/>
                        </a:rPr>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357105858"/>
                  </a:ext>
                </a:extLst>
              </a:tr>
              <a:tr h="370840">
                <a:tc>
                  <a:txBody>
                    <a:bodyPr/>
                    <a:lstStyle/>
                    <a:p>
                      <a:pPr algn="l"/>
                      <a:r>
                        <a:rPr lang="en-IN" dirty="0"/>
                        <a:t>Financial statements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dirty="0">
                          <a:sym typeface="Wingdings" panose="05000000000000000000" pitchFamily="2" charset="2"/>
                        </a:rPr>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sym typeface="Wingdings" panose="05000000000000000000" pitchFamily="2" charset="2"/>
                        </a:rPr>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008167652"/>
                  </a:ext>
                </a:extLst>
              </a:tr>
              <a:tr h="370840">
                <a:tc>
                  <a:txBody>
                    <a:bodyPr/>
                    <a:lstStyle/>
                    <a:p>
                      <a:pPr algn="l"/>
                      <a:r>
                        <a:rPr lang="en-IN" dirty="0"/>
                        <a:t>Receipt &amp; Payment A/c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dirty="0">
                          <a:sym typeface="Wingdings" panose="05000000000000000000" pitchFamily="2" charset="2"/>
                        </a:rPr>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sym typeface="Wingdings" panose="05000000000000000000" pitchFamily="2" charset="2"/>
                        </a:rPr>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251443505"/>
                  </a:ext>
                </a:extLst>
              </a:tr>
              <a:tr h="370840">
                <a:tc>
                  <a:txBody>
                    <a:bodyPr/>
                    <a:lstStyle/>
                    <a:p>
                      <a:pPr algn="l"/>
                      <a:r>
                        <a:rPr lang="en-IN" dirty="0"/>
                        <a:t>AAC to show Project Status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dirty="0">
                          <a:sym typeface="Wingdings" panose="05000000000000000000" pitchFamily="2" charset="2"/>
                        </a:rPr>
                        <a: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601305254"/>
                  </a:ext>
                </a:extLst>
              </a:tr>
            </a:tbl>
          </a:graphicData>
        </a:graphic>
      </p:graphicFrame>
      <p:sp>
        <p:nvSpPr>
          <p:cNvPr id="6" name="Date Placeholder 5"/>
          <p:cNvSpPr>
            <a:spLocks noGrp="1"/>
          </p:cNvSpPr>
          <p:nvPr>
            <p:ph type="dt" sz="half" idx="10"/>
          </p:nvPr>
        </p:nvSpPr>
        <p:spPr/>
        <p:txBody>
          <a:bodyPr/>
          <a:lstStyle/>
          <a:p>
            <a:r>
              <a:rPr lang="en-US" altLang="en-US" smtClean="0"/>
              <a:t>15th Mar 2019</a:t>
            </a:r>
            <a:endParaRPr lang="en-US" altLang="en-US" dirty="0"/>
          </a:p>
        </p:txBody>
      </p:sp>
      <p:sp>
        <p:nvSpPr>
          <p:cNvPr id="7" name="Footer Placeholder 6"/>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26603921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74D66EF-D01C-496C-A30D-102A60E29607}"/>
              </a:ext>
            </a:extLst>
          </p:cNvPr>
          <p:cNvSpPr>
            <a:spLocks noGrp="1"/>
          </p:cNvSpPr>
          <p:nvPr>
            <p:ph type="title"/>
          </p:nvPr>
        </p:nvSpPr>
        <p:spPr/>
        <p:txBody>
          <a:bodyPr/>
          <a:lstStyle/>
          <a:p>
            <a:r>
              <a:rPr lang="en-IN" dirty="0"/>
              <a:t>Reporting Requirements as per Co’s Act</a:t>
            </a:r>
          </a:p>
        </p:txBody>
      </p:sp>
      <p:sp>
        <p:nvSpPr>
          <p:cNvPr id="4" name="Slide Number Placeholder 3">
            <a:extLst>
              <a:ext uri="{FF2B5EF4-FFF2-40B4-BE49-F238E27FC236}">
                <a16:creationId xmlns="" xmlns:a16="http://schemas.microsoft.com/office/drawing/2014/main" id="{0BF2D479-35B3-4094-A181-08519696CA8F}"/>
              </a:ext>
            </a:extLst>
          </p:cNvPr>
          <p:cNvSpPr>
            <a:spLocks noGrp="1"/>
          </p:cNvSpPr>
          <p:nvPr>
            <p:ph type="sldNum" sz="quarter" idx="12"/>
          </p:nvPr>
        </p:nvSpPr>
        <p:spPr/>
        <p:txBody>
          <a:bodyPr/>
          <a:lstStyle/>
          <a:p>
            <a:fld id="{988A0877-6E2C-4F4E-BB7B-BA5CC3C83D11}" type="slidenum">
              <a:rPr lang="en-US" altLang="en-US" smtClean="0"/>
              <a:pPr/>
              <a:t>31</a:t>
            </a:fld>
            <a:endParaRPr lang="en-US" altLang="en-US" dirty="0"/>
          </a:p>
        </p:txBody>
      </p:sp>
      <p:sp>
        <p:nvSpPr>
          <p:cNvPr id="5" name="TextBox 4">
            <a:extLst>
              <a:ext uri="{FF2B5EF4-FFF2-40B4-BE49-F238E27FC236}">
                <a16:creationId xmlns="" xmlns:a16="http://schemas.microsoft.com/office/drawing/2014/main" id="{D36E424A-CF19-419A-A5E0-8BF9DF4D194C}"/>
              </a:ext>
            </a:extLst>
          </p:cNvPr>
          <p:cNvSpPr txBox="1"/>
          <p:nvPr/>
        </p:nvSpPr>
        <p:spPr>
          <a:xfrm>
            <a:off x="1297859" y="1925086"/>
            <a:ext cx="9910916" cy="5576911"/>
          </a:xfrm>
          <a:prstGeom prst="rect">
            <a:avLst/>
          </a:prstGeom>
          <a:noFill/>
        </p:spPr>
        <p:txBody>
          <a:bodyPr wrap="square" rtlCol="0">
            <a:spAutoFit/>
          </a:bodyPr>
          <a:lstStyle/>
          <a:p>
            <a:r>
              <a:rPr lang="en-IN" dirty="0"/>
              <a:t>As per </a:t>
            </a:r>
            <a:r>
              <a:rPr lang="en-IN" dirty="0" smtClean="0"/>
              <a:t>Companies </a:t>
            </a:r>
            <a:r>
              <a:rPr lang="en-IN" dirty="0"/>
              <a:t>Act, </a:t>
            </a:r>
            <a:r>
              <a:rPr lang="en-IN" dirty="0" smtClean="0"/>
              <a:t>2013, every </a:t>
            </a:r>
            <a:r>
              <a:rPr lang="en-IN" dirty="0"/>
              <a:t>foreign Company must file the following documents with ROC:</a:t>
            </a:r>
          </a:p>
          <a:p>
            <a:pPr fontAlgn="base">
              <a:spcBef>
                <a:spcPct val="20000"/>
              </a:spcBef>
              <a:spcAft>
                <a:spcPct val="0"/>
              </a:spcAft>
              <a:buClr>
                <a:schemeClr val="folHlink"/>
              </a:buClr>
              <a:buSzPct val="60000"/>
            </a:pPr>
            <a:endParaRPr lang="en-IN"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Balance sheet, P&amp;L Account, Annual Return, Compliance certificate, statement of related party transactions, statement of repatriation of profits, statement of transfer of funds (including Dividend, if any) along with the e-form.</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Documents relating to latest consolidated financial statements of the parent foreign company, Where the Central Government has specified different documents for any foreign company or a class of foreign companies, then documents as specified shall be submitted</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A copy of a list in form FC.3 of all places of business established by the company in India as at the date of the Balance sheet.</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IN" dirty="0"/>
              <a:t>Receipt and Payments Account</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IN" dirty="0"/>
          </a:p>
          <a:p>
            <a:endParaRPr lang="en-IN" dirty="0"/>
          </a:p>
          <a:p>
            <a:endParaRPr lang="en-IN" dirty="0"/>
          </a:p>
        </p:txBody>
      </p:sp>
      <p:sp>
        <p:nvSpPr>
          <p:cNvPr id="3" name="Date Placeholder 2"/>
          <p:cNvSpPr>
            <a:spLocks noGrp="1"/>
          </p:cNvSpPr>
          <p:nvPr>
            <p:ph type="dt" sz="half" idx="10"/>
          </p:nvPr>
        </p:nvSpPr>
        <p:spPr>
          <a:xfrm>
            <a:off x="132522" y="6400800"/>
            <a:ext cx="2540000" cy="457200"/>
          </a:xfrm>
        </p:spPr>
        <p:txBody>
          <a:bodyPr/>
          <a:lstStyle/>
          <a:p>
            <a:r>
              <a:rPr lang="en-US" altLang="en-US" dirty="0"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81143158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74D66EF-D01C-496C-A30D-102A60E29607}"/>
              </a:ext>
            </a:extLst>
          </p:cNvPr>
          <p:cNvSpPr>
            <a:spLocks noGrp="1"/>
          </p:cNvSpPr>
          <p:nvPr>
            <p:ph type="title"/>
          </p:nvPr>
        </p:nvSpPr>
        <p:spPr/>
        <p:txBody>
          <a:bodyPr/>
          <a:lstStyle/>
          <a:p>
            <a:r>
              <a:rPr lang="en-IN" dirty="0"/>
              <a:t>Reporting Requirements as per I.T Act</a:t>
            </a:r>
          </a:p>
        </p:txBody>
      </p:sp>
      <p:sp>
        <p:nvSpPr>
          <p:cNvPr id="4" name="Slide Number Placeholder 3">
            <a:extLst>
              <a:ext uri="{FF2B5EF4-FFF2-40B4-BE49-F238E27FC236}">
                <a16:creationId xmlns="" xmlns:a16="http://schemas.microsoft.com/office/drawing/2014/main" id="{0BF2D479-35B3-4094-A181-08519696CA8F}"/>
              </a:ext>
            </a:extLst>
          </p:cNvPr>
          <p:cNvSpPr>
            <a:spLocks noGrp="1"/>
          </p:cNvSpPr>
          <p:nvPr>
            <p:ph type="sldNum" sz="quarter" idx="12"/>
          </p:nvPr>
        </p:nvSpPr>
        <p:spPr/>
        <p:txBody>
          <a:bodyPr/>
          <a:lstStyle/>
          <a:p>
            <a:fld id="{988A0877-6E2C-4F4E-BB7B-BA5CC3C83D11}" type="slidenum">
              <a:rPr lang="en-US" altLang="en-US" smtClean="0"/>
              <a:pPr/>
              <a:t>32</a:t>
            </a:fld>
            <a:endParaRPr lang="en-US" altLang="en-US" dirty="0"/>
          </a:p>
        </p:txBody>
      </p:sp>
      <p:sp>
        <p:nvSpPr>
          <p:cNvPr id="5" name="TextBox 4">
            <a:extLst>
              <a:ext uri="{FF2B5EF4-FFF2-40B4-BE49-F238E27FC236}">
                <a16:creationId xmlns="" xmlns:a16="http://schemas.microsoft.com/office/drawing/2014/main" id="{D36E424A-CF19-419A-A5E0-8BF9DF4D194C}"/>
              </a:ext>
            </a:extLst>
          </p:cNvPr>
          <p:cNvSpPr txBox="1"/>
          <p:nvPr/>
        </p:nvSpPr>
        <p:spPr>
          <a:xfrm>
            <a:off x="1297859" y="1925086"/>
            <a:ext cx="9910916" cy="3804118"/>
          </a:xfrm>
          <a:prstGeom prst="rect">
            <a:avLst/>
          </a:prstGeom>
          <a:noFill/>
        </p:spPr>
        <p:txBody>
          <a:bodyPr wrap="square" rtlCol="0">
            <a:spAutoFit/>
          </a:bodyPr>
          <a:lstStyle/>
          <a:p>
            <a:pPr fontAlgn="base">
              <a:spcBef>
                <a:spcPct val="20000"/>
              </a:spcBef>
              <a:spcAft>
                <a:spcPct val="0"/>
              </a:spcAft>
              <a:buClr>
                <a:schemeClr val="folHlink"/>
              </a:buClr>
              <a:buSzPct val="60000"/>
            </a:pPr>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As per Sec 139 of I.T Act, every company (including a foreign company) is required to file tax returns in India. This would be applicable to a Branch and Project office.</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AAC also needs to be filed with DGIT (Intl Tax), New Delhi</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As per Sec 285,read with rule 114DA it is mandatory for the </a:t>
            </a:r>
            <a:r>
              <a:rPr lang="en-US" dirty="0" smtClean="0"/>
              <a:t>Los only </a:t>
            </a:r>
            <a:r>
              <a:rPr lang="en-US" dirty="0"/>
              <a:t>to file an annual statement of their activities in India within 60 days from the end of the financial year. The Annual statement is required to be filed in form No 49C</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Above form shall be duly verified by the Chartered Accountant, and uploaded in e-form</a:t>
            </a:r>
          </a:p>
          <a:p>
            <a:endParaRPr lang="en-IN" dirty="0"/>
          </a:p>
        </p:txBody>
      </p:sp>
      <p:sp>
        <p:nvSpPr>
          <p:cNvPr id="3" name="Date Placeholder 2"/>
          <p:cNvSpPr>
            <a:spLocks noGrp="1"/>
          </p:cNvSpPr>
          <p:nvPr>
            <p:ph type="dt" sz="half" idx="10"/>
          </p:nvPr>
        </p:nvSpPr>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193903692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74D66EF-D01C-496C-A30D-102A60E29607}"/>
              </a:ext>
            </a:extLst>
          </p:cNvPr>
          <p:cNvSpPr>
            <a:spLocks noGrp="1"/>
          </p:cNvSpPr>
          <p:nvPr>
            <p:ph type="title"/>
          </p:nvPr>
        </p:nvSpPr>
        <p:spPr>
          <a:xfrm>
            <a:off x="1549334" y="650588"/>
            <a:ext cx="10390716" cy="1143000"/>
          </a:xfrm>
        </p:spPr>
        <p:txBody>
          <a:bodyPr/>
          <a:lstStyle/>
          <a:p>
            <a:r>
              <a:rPr lang="en-IN" dirty="0"/>
              <a:t/>
            </a:r>
            <a:br>
              <a:rPr lang="en-IN" dirty="0"/>
            </a:br>
            <a:r>
              <a:rPr lang="en-IN" dirty="0"/>
              <a:t/>
            </a:r>
            <a:br>
              <a:rPr lang="en-IN" dirty="0"/>
            </a:br>
            <a:r>
              <a:rPr lang="en-IN" dirty="0"/>
              <a:t/>
            </a:r>
            <a:br>
              <a:rPr lang="en-IN" dirty="0"/>
            </a:br>
            <a:r>
              <a:rPr lang="en-IN" dirty="0"/>
              <a:t/>
            </a:r>
            <a:br>
              <a:rPr lang="en-IN" dirty="0"/>
            </a:br>
            <a:r>
              <a:rPr lang="en-IN" dirty="0"/>
              <a:t/>
            </a:r>
            <a:br>
              <a:rPr lang="en-IN" dirty="0"/>
            </a:br>
            <a:r>
              <a:rPr lang="en-IN" dirty="0"/>
              <a:t/>
            </a:r>
            <a:br>
              <a:rPr lang="en-IN" dirty="0"/>
            </a:br>
            <a:r>
              <a:rPr lang="en-IN" sz="3800" dirty="0"/>
              <a:t/>
            </a:r>
            <a:br>
              <a:rPr lang="en-IN" sz="3800" dirty="0"/>
            </a:br>
            <a:r>
              <a:rPr lang="en-IN" dirty="0"/>
              <a:t/>
            </a:r>
            <a:br>
              <a:rPr lang="en-IN" dirty="0"/>
            </a:br>
            <a:r>
              <a:rPr lang="en-IN" sz="4000" dirty="0"/>
              <a:t>Transfer of Asset/Conversion of BO into Co.</a:t>
            </a:r>
          </a:p>
        </p:txBody>
      </p:sp>
      <p:sp>
        <p:nvSpPr>
          <p:cNvPr id="4" name="Slide Number Placeholder 3">
            <a:extLst>
              <a:ext uri="{FF2B5EF4-FFF2-40B4-BE49-F238E27FC236}">
                <a16:creationId xmlns="" xmlns:a16="http://schemas.microsoft.com/office/drawing/2014/main" id="{0BF2D479-35B3-4094-A181-08519696CA8F}"/>
              </a:ext>
            </a:extLst>
          </p:cNvPr>
          <p:cNvSpPr>
            <a:spLocks noGrp="1"/>
          </p:cNvSpPr>
          <p:nvPr>
            <p:ph type="sldNum" sz="quarter" idx="12"/>
          </p:nvPr>
        </p:nvSpPr>
        <p:spPr/>
        <p:txBody>
          <a:bodyPr/>
          <a:lstStyle/>
          <a:p>
            <a:fld id="{988A0877-6E2C-4F4E-BB7B-BA5CC3C83D11}" type="slidenum">
              <a:rPr lang="en-US" altLang="en-US" smtClean="0"/>
              <a:pPr/>
              <a:t>33</a:t>
            </a:fld>
            <a:endParaRPr lang="en-US" altLang="en-US" dirty="0"/>
          </a:p>
        </p:txBody>
      </p:sp>
      <p:sp>
        <p:nvSpPr>
          <p:cNvPr id="5" name="TextBox 4">
            <a:extLst>
              <a:ext uri="{FF2B5EF4-FFF2-40B4-BE49-F238E27FC236}">
                <a16:creationId xmlns="" xmlns:a16="http://schemas.microsoft.com/office/drawing/2014/main" id="{D36E424A-CF19-419A-A5E0-8BF9DF4D194C}"/>
              </a:ext>
            </a:extLst>
          </p:cNvPr>
          <p:cNvSpPr txBox="1"/>
          <p:nvPr/>
        </p:nvSpPr>
        <p:spPr>
          <a:xfrm>
            <a:off x="1386349" y="1558088"/>
            <a:ext cx="9910916" cy="5299912"/>
          </a:xfrm>
          <a:prstGeom prst="rect">
            <a:avLst/>
          </a:prstGeom>
          <a:noFill/>
        </p:spPr>
        <p:txBody>
          <a:bodyPr wrap="square" rtlCol="0">
            <a:spAutoFit/>
          </a:bodyPr>
          <a:lstStyle/>
          <a:p>
            <a:pPr fontAlgn="base">
              <a:spcBef>
                <a:spcPct val="20000"/>
              </a:spcBef>
              <a:spcAft>
                <a:spcPct val="0"/>
              </a:spcAft>
              <a:buClr>
                <a:schemeClr val="folHlink"/>
              </a:buClr>
              <a:buSzPct val="60000"/>
            </a:pPr>
            <a:endParaRPr lang="en-US" dirty="0"/>
          </a:p>
          <a:p>
            <a:pPr fontAlgn="base">
              <a:spcBef>
                <a:spcPct val="20000"/>
              </a:spcBef>
              <a:spcAft>
                <a:spcPct val="0"/>
              </a:spcAft>
              <a:buClr>
                <a:schemeClr val="folHlink"/>
              </a:buClr>
              <a:buSzPct val="60000"/>
            </a:pPr>
            <a:r>
              <a:rPr lang="en-US" dirty="0"/>
              <a:t>A PROI who has been granted the permission to establish a BO/LO/PO may apply to the concerned AD bank for transfer of assets to JV or wholly owned subsidiary in India. Such transfer of assets may be permitted subject to following conditions:</a:t>
            </a:r>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Submission of AACs (up to the current financial year) at regular annual intervals;</a:t>
            </a:r>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Obtained PAN from IT Authorities</a:t>
            </a:r>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Registered with ROC under the Companies Act 2013, if necessary.</a:t>
            </a:r>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Non-resident entity intends to close their BO/LO/PO operations in India.</a:t>
            </a:r>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Submission of statutory auditor certificate furnishing details of assets to be transferred with relevant particulars.</a:t>
            </a:r>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The assets should have been acquired by the BO/LO/PO from inward remittances or profit/surplus generated in case of BO/PO and no intangible assets such as good will, pre-operative expenses should be included.</a:t>
            </a:r>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Revenue expenses such as lease hold improvements incurred by the BO/LO cannot be capitalised and transferred to JV/WOS.</a:t>
            </a:r>
          </a:p>
          <a:p>
            <a:pPr marL="285750" indent="-285750" fontAlgn="base">
              <a:spcBef>
                <a:spcPct val="20000"/>
              </a:spcBef>
              <a:spcAft>
                <a:spcPct val="0"/>
              </a:spcAft>
              <a:buClr>
                <a:schemeClr val="folHlink"/>
              </a:buClr>
              <a:buSzPct val="60000"/>
              <a:buFont typeface="Wingdings" panose="05000000000000000000" pitchFamily="2" charset="2"/>
              <a:buChar char=""/>
            </a:pPr>
            <a:r>
              <a:rPr lang="en-US" dirty="0"/>
              <a:t>Payment of applicable taxes</a:t>
            </a:r>
          </a:p>
          <a:p>
            <a:endParaRPr lang="en-IN" dirty="0"/>
          </a:p>
        </p:txBody>
      </p:sp>
      <p:sp>
        <p:nvSpPr>
          <p:cNvPr id="3" name="Date Placeholder 2"/>
          <p:cNvSpPr>
            <a:spLocks noGrp="1"/>
          </p:cNvSpPr>
          <p:nvPr>
            <p:ph type="dt" sz="half" idx="10"/>
          </p:nvPr>
        </p:nvSpPr>
        <p:spPr>
          <a:xfrm>
            <a:off x="279334" y="6324600"/>
            <a:ext cx="2540000" cy="457200"/>
          </a:xfrm>
        </p:spPr>
        <p:txBody>
          <a:bodyPr/>
          <a:lstStyle/>
          <a:p>
            <a:r>
              <a:rPr lang="en-US" altLang="en-US" dirty="0"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184382534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74D66EF-D01C-496C-A30D-102A60E29607}"/>
              </a:ext>
            </a:extLst>
          </p:cNvPr>
          <p:cNvSpPr>
            <a:spLocks noGrp="1"/>
          </p:cNvSpPr>
          <p:nvPr>
            <p:ph type="title"/>
          </p:nvPr>
        </p:nvSpPr>
        <p:spPr>
          <a:xfrm>
            <a:off x="1549334" y="650588"/>
            <a:ext cx="10390716" cy="1143000"/>
          </a:xfrm>
        </p:spPr>
        <p:txBody>
          <a:bodyPr/>
          <a:lstStyle/>
          <a:p>
            <a:r>
              <a:rPr lang="en-IN" dirty="0"/>
              <a:t/>
            </a:r>
            <a:br>
              <a:rPr lang="en-IN" dirty="0"/>
            </a:br>
            <a:r>
              <a:rPr lang="en-IN" dirty="0"/>
              <a:t/>
            </a:r>
            <a:br>
              <a:rPr lang="en-IN" dirty="0"/>
            </a:br>
            <a:r>
              <a:rPr lang="en-IN" dirty="0"/>
              <a:t/>
            </a:r>
            <a:br>
              <a:rPr lang="en-IN" dirty="0"/>
            </a:br>
            <a:r>
              <a:rPr lang="en-IN" dirty="0"/>
              <a:t/>
            </a:r>
            <a:br>
              <a:rPr lang="en-IN" dirty="0"/>
            </a:br>
            <a:r>
              <a:rPr lang="en-IN" dirty="0"/>
              <a:t/>
            </a:r>
            <a:br>
              <a:rPr lang="en-IN" dirty="0"/>
            </a:br>
            <a:r>
              <a:rPr lang="en-IN" dirty="0"/>
              <a:t/>
            </a:r>
            <a:br>
              <a:rPr lang="en-IN" dirty="0"/>
            </a:br>
            <a:r>
              <a:rPr lang="en-IN" sz="3800" dirty="0"/>
              <a:t/>
            </a:r>
            <a:br>
              <a:rPr lang="en-IN" sz="3800" dirty="0"/>
            </a:br>
            <a:r>
              <a:rPr lang="en-IN" dirty="0"/>
              <a:t/>
            </a:r>
            <a:br>
              <a:rPr lang="en-IN" dirty="0"/>
            </a:br>
            <a:r>
              <a:rPr lang="en-IN" sz="4000" dirty="0"/>
              <a:t>Donation by LO/BO/PO</a:t>
            </a:r>
          </a:p>
        </p:txBody>
      </p:sp>
      <p:sp>
        <p:nvSpPr>
          <p:cNvPr id="4" name="Slide Number Placeholder 3">
            <a:extLst>
              <a:ext uri="{FF2B5EF4-FFF2-40B4-BE49-F238E27FC236}">
                <a16:creationId xmlns="" xmlns:a16="http://schemas.microsoft.com/office/drawing/2014/main" id="{0BF2D479-35B3-4094-A181-08519696CA8F}"/>
              </a:ext>
            </a:extLst>
          </p:cNvPr>
          <p:cNvSpPr>
            <a:spLocks noGrp="1"/>
          </p:cNvSpPr>
          <p:nvPr>
            <p:ph type="sldNum" sz="quarter" idx="12"/>
          </p:nvPr>
        </p:nvSpPr>
        <p:spPr/>
        <p:txBody>
          <a:bodyPr/>
          <a:lstStyle/>
          <a:p>
            <a:fld id="{988A0877-6E2C-4F4E-BB7B-BA5CC3C83D11}" type="slidenum">
              <a:rPr lang="en-US" altLang="en-US" smtClean="0"/>
              <a:pPr/>
              <a:t>34</a:t>
            </a:fld>
            <a:endParaRPr lang="en-US" altLang="en-US" dirty="0"/>
          </a:p>
        </p:txBody>
      </p:sp>
      <p:sp>
        <p:nvSpPr>
          <p:cNvPr id="5" name="TextBox 4">
            <a:extLst>
              <a:ext uri="{FF2B5EF4-FFF2-40B4-BE49-F238E27FC236}">
                <a16:creationId xmlns="" xmlns:a16="http://schemas.microsoft.com/office/drawing/2014/main" id="{D36E424A-CF19-419A-A5E0-8BF9DF4D194C}"/>
              </a:ext>
            </a:extLst>
          </p:cNvPr>
          <p:cNvSpPr txBox="1"/>
          <p:nvPr/>
        </p:nvSpPr>
        <p:spPr>
          <a:xfrm>
            <a:off x="1312607" y="2237904"/>
            <a:ext cx="9910916" cy="2382191"/>
          </a:xfrm>
          <a:prstGeom prst="rect">
            <a:avLst/>
          </a:prstGeom>
          <a:noFill/>
        </p:spPr>
        <p:txBody>
          <a:bodyPr wrap="square" rtlCol="0">
            <a:spAutoFit/>
          </a:bodyPr>
          <a:lstStyle/>
          <a:p>
            <a:pPr fontAlgn="base">
              <a:spcBef>
                <a:spcPct val="20000"/>
              </a:spcBef>
              <a:spcAft>
                <a:spcPct val="0"/>
              </a:spcAft>
              <a:buClr>
                <a:schemeClr val="folHlink"/>
              </a:buClr>
              <a:buSzPct val="60000"/>
            </a:pPr>
            <a:endParaRPr lang="en-US" sz="2400"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IN" sz="2400" dirty="0"/>
              <a:t>Donation by BO/LO/PO of old furniture, vehicles, computers and other office items etc. to NGOs or other not-for-profit organisations may be permitted by the AD Category-I banks after satisfying themselves about the bonafides of the transaction.</a:t>
            </a:r>
          </a:p>
          <a:p>
            <a:endParaRPr lang="en-IN" sz="2400" dirty="0"/>
          </a:p>
        </p:txBody>
      </p:sp>
      <p:sp>
        <p:nvSpPr>
          <p:cNvPr id="3" name="Date Placeholder 2"/>
          <p:cNvSpPr>
            <a:spLocks noGrp="1"/>
          </p:cNvSpPr>
          <p:nvPr>
            <p:ph type="dt" sz="half" idx="10"/>
          </p:nvPr>
        </p:nvSpPr>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263465415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74D66EF-D01C-496C-A30D-102A60E29607}"/>
              </a:ext>
            </a:extLst>
          </p:cNvPr>
          <p:cNvSpPr>
            <a:spLocks noGrp="1"/>
          </p:cNvSpPr>
          <p:nvPr>
            <p:ph type="title"/>
          </p:nvPr>
        </p:nvSpPr>
        <p:spPr>
          <a:xfrm>
            <a:off x="1549334" y="650588"/>
            <a:ext cx="10390716" cy="1143000"/>
          </a:xfrm>
        </p:spPr>
        <p:txBody>
          <a:bodyPr/>
          <a:lstStyle/>
          <a:p>
            <a:r>
              <a:rPr lang="en-IN" dirty="0"/>
              <a:t/>
            </a:r>
            <a:br>
              <a:rPr lang="en-IN" dirty="0"/>
            </a:br>
            <a:r>
              <a:rPr lang="en-IN" dirty="0"/>
              <a:t/>
            </a:r>
            <a:br>
              <a:rPr lang="en-IN" dirty="0"/>
            </a:br>
            <a:r>
              <a:rPr lang="en-IN" dirty="0"/>
              <a:t/>
            </a:r>
            <a:br>
              <a:rPr lang="en-IN" dirty="0"/>
            </a:br>
            <a:r>
              <a:rPr lang="en-IN" dirty="0"/>
              <a:t/>
            </a:r>
            <a:br>
              <a:rPr lang="en-IN" dirty="0"/>
            </a:br>
            <a:r>
              <a:rPr lang="en-IN" dirty="0"/>
              <a:t/>
            </a:r>
            <a:br>
              <a:rPr lang="en-IN" dirty="0"/>
            </a:br>
            <a:r>
              <a:rPr lang="en-IN" dirty="0"/>
              <a:t/>
            </a:r>
            <a:br>
              <a:rPr lang="en-IN" dirty="0"/>
            </a:br>
            <a:r>
              <a:rPr lang="en-IN" sz="3800" dirty="0"/>
              <a:t/>
            </a:r>
            <a:br>
              <a:rPr lang="en-IN" sz="3800" dirty="0"/>
            </a:br>
            <a:r>
              <a:rPr lang="en-IN" dirty="0"/>
              <a:t/>
            </a:r>
            <a:br>
              <a:rPr lang="en-IN" dirty="0"/>
            </a:br>
            <a:r>
              <a:rPr lang="en-IN" sz="4000" dirty="0"/>
              <a:t>Shifting of LO/BO</a:t>
            </a:r>
          </a:p>
        </p:txBody>
      </p:sp>
      <p:sp>
        <p:nvSpPr>
          <p:cNvPr id="4" name="Slide Number Placeholder 3">
            <a:extLst>
              <a:ext uri="{FF2B5EF4-FFF2-40B4-BE49-F238E27FC236}">
                <a16:creationId xmlns="" xmlns:a16="http://schemas.microsoft.com/office/drawing/2014/main" id="{0BF2D479-35B3-4094-A181-08519696CA8F}"/>
              </a:ext>
            </a:extLst>
          </p:cNvPr>
          <p:cNvSpPr>
            <a:spLocks noGrp="1"/>
          </p:cNvSpPr>
          <p:nvPr>
            <p:ph type="sldNum" sz="quarter" idx="12"/>
          </p:nvPr>
        </p:nvSpPr>
        <p:spPr/>
        <p:txBody>
          <a:bodyPr/>
          <a:lstStyle/>
          <a:p>
            <a:fld id="{988A0877-6E2C-4F4E-BB7B-BA5CC3C83D11}" type="slidenum">
              <a:rPr lang="en-US" altLang="en-US" smtClean="0"/>
              <a:pPr/>
              <a:t>35</a:t>
            </a:fld>
            <a:endParaRPr lang="en-US" altLang="en-US" dirty="0"/>
          </a:p>
        </p:txBody>
      </p:sp>
      <p:sp>
        <p:nvSpPr>
          <p:cNvPr id="5" name="TextBox 4">
            <a:extLst>
              <a:ext uri="{FF2B5EF4-FFF2-40B4-BE49-F238E27FC236}">
                <a16:creationId xmlns="" xmlns:a16="http://schemas.microsoft.com/office/drawing/2014/main" id="{D36E424A-CF19-419A-A5E0-8BF9DF4D194C}"/>
              </a:ext>
            </a:extLst>
          </p:cNvPr>
          <p:cNvSpPr txBox="1"/>
          <p:nvPr/>
        </p:nvSpPr>
        <p:spPr>
          <a:xfrm>
            <a:off x="1445342" y="2496437"/>
            <a:ext cx="9910916" cy="2597634"/>
          </a:xfrm>
          <a:prstGeom prst="rect">
            <a:avLst/>
          </a:prstGeom>
          <a:noFill/>
        </p:spPr>
        <p:txBody>
          <a:bodyPr wrap="square" rtlCol="0">
            <a:spAutoFit/>
          </a:bodyPr>
          <a:lstStyle/>
          <a:p>
            <a:pPr fontAlgn="base">
              <a:spcBef>
                <a:spcPct val="20000"/>
              </a:spcBef>
              <a:spcAft>
                <a:spcPct val="0"/>
              </a:spcAft>
              <a:buClr>
                <a:schemeClr val="folHlink"/>
              </a:buClr>
              <a:buSzPct val="60000"/>
            </a:pPr>
            <a:endParaRPr lang="en-US" sz="2200"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IN" sz="2200" dirty="0"/>
              <a:t>The shifting of existing BO/LO to another city in India shall require prior approval from the AD Category-I bank. However, no permission is required if the LO/BO is shifted to another place in the same city subject to the condition that the new address is intimated to the designated AD Category-I bank.</a:t>
            </a:r>
          </a:p>
          <a:p>
            <a:pPr fontAlgn="base">
              <a:spcBef>
                <a:spcPct val="20000"/>
              </a:spcBef>
              <a:spcAft>
                <a:spcPct val="0"/>
              </a:spcAft>
              <a:buClr>
                <a:schemeClr val="folHlink"/>
              </a:buClr>
              <a:buSzPct val="60000"/>
            </a:pPr>
            <a:endParaRPr lang="en-IN" sz="2200" dirty="0"/>
          </a:p>
        </p:txBody>
      </p:sp>
      <p:sp>
        <p:nvSpPr>
          <p:cNvPr id="3" name="Date Placeholder 2"/>
          <p:cNvSpPr>
            <a:spLocks noGrp="1"/>
          </p:cNvSpPr>
          <p:nvPr>
            <p:ph type="dt" sz="half" idx="10"/>
          </p:nvPr>
        </p:nvSpPr>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22343954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74D66EF-D01C-496C-A30D-102A60E29607}"/>
              </a:ext>
            </a:extLst>
          </p:cNvPr>
          <p:cNvSpPr>
            <a:spLocks noGrp="1"/>
          </p:cNvSpPr>
          <p:nvPr>
            <p:ph type="title"/>
          </p:nvPr>
        </p:nvSpPr>
        <p:spPr>
          <a:xfrm>
            <a:off x="1549334" y="650588"/>
            <a:ext cx="10390716" cy="1143000"/>
          </a:xfrm>
        </p:spPr>
        <p:txBody>
          <a:bodyPr/>
          <a:lstStyle/>
          <a:p>
            <a:r>
              <a:rPr lang="en-IN" dirty="0"/>
              <a:t/>
            </a:r>
            <a:br>
              <a:rPr lang="en-IN" dirty="0"/>
            </a:br>
            <a:r>
              <a:rPr lang="en-IN" dirty="0"/>
              <a:t/>
            </a:r>
            <a:br>
              <a:rPr lang="en-IN" dirty="0"/>
            </a:br>
            <a:r>
              <a:rPr lang="en-IN" dirty="0"/>
              <a:t/>
            </a:r>
            <a:br>
              <a:rPr lang="en-IN" dirty="0"/>
            </a:br>
            <a:r>
              <a:rPr lang="en-IN" dirty="0"/>
              <a:t/>
            </a:r>
            <a:br>
              <a:rPr lang="en-IN" dirty="0"/>
            </a:br>
            <a:r>
              <a:rPr lang="en-IN" dirty="0"/>
              <a:t/>
            </a:r>
            <a:br>
              <a:rPr lang="en-IN" dirty="0"/>
            </a:br>
            <a:r>
              <a:rPr lang="en-IN" dirty="0"/>
              <a:t/>
            </a:r>
            <a:br>
              <a:rPr lang="en-IN" dirty="0"/>
            </a:br>
            <a:r>
              <a:rPr lang="en-IN" sz="3800" dirty="0"/>
              <a:t/>
            </a:r>
            <a:br>
              <a:rPr lang="en-IN" sz="3800" dirty="0"/>
            </a:br>
            <a:r>
              <a:rPr lang="en-IN" dirty="0"/>
              <a:t/>
            </a:r>
            <a:br>
              <a:rPr lang="en-IN" dirty="0"/>
            </a:br>
            <a:r>
              <a:rPr lang="en-IN" sz="4000" dirty="0"/>
              <a:t>Opening of Additional Offices</a:t>
            </a:r>
          </a:p>
        </p:txBody>
      </p:sp>
      <p:sp>
        <p:nvSpPr>
          <p:cNvPr id="4" name="Slide Number Placeholder 3">
            <a:extLst>
              <a:ext uri="{FF2B5EF4-FFF2-40B4-BE49-F238E27FC236}">
                <a16:creationId xmlns="" xmlns:a16="http://schemas.microsoft.com/office/drawing/2014/main" id="{0BF2D479-35B3-4094-A181-08519696CA8F}"/>
              </a:ext>
            </a:extLst>
          </p:cNvPr>
          <p:cNvSpPr>
            <a:spLocks noGrp="1"/>
          </p:cNvSpPr>
          <p:nvPr>
            <p:ph type="sldNum" sz="quarter" idx="12"/>
          </p:nvPr>
        </p:nvSpPr>
        <p:spPr/>
        <p:txBody>
          <a:bodyPr/>
          <a:lstStyle/>
          <a:p>
            <a:fld id="{988A0877-6E2C-4F4E-BB7B-BA5CC3C83D11}" type="slidenum">
              <a:rPr lang="en-US" altLang="en-US" smtClean="0"/>
              <a:pPr/>
              <a:t>36</a:t>
            </a:fld>
            <a:endParaRPr lang="en-US" altLang="en-US" dirty="0"/>
          </a:p>
        </p:txBody>
      </p:sp>
      <p:sp>
        <p:nvSpPr>
          <p:cNvPr id="5" name="TextBox 4">
            <a:extLst>
              <a:ext uri="{FF2B5EF4-FFF2-40B4-BE49-F238E27FC236}">
                <a16:creationId xmlns="" xmlns:a16="http://schemas.microsoft.com/office/drawing/2014/main" id="{D36E424A-CF19-419A-A5E0-8BF9DF4D194C}"/>
              </a:ext>
            </a:extLst>
          </p:cNvPr>
          <p:cNvSpPr txBox="1"/>
          <p:nvPr/>
        </p:nvSpPr>
        <p:spPr>
          <a:xfrm>
            <a:off x="1356853" y="1926797"/>
            <a:ext cx="9910916" cy="3360920"/>
          </a:xfrm>
          <a:prstGeom prst="rect">
            <a:avLst/>
          </a:prstGeom>
          <a:noFill/>
        </p:spPr>
        <p:txBody>
          <a:bodyPr wrap="square" rtlCol="0">
            <a:spAutoFit/>
          </a:bodyPr>
          <a:lstStyle/>
          <a:p>
            <a:pPr fontAlgn="base">
              <a:spcBef>
                <a:spcPct val="20000"/>
              </a:spcBef>
              <a:spcAft>
                <a:spcPct val="0"/>
              </a:spcAft>
              <a:buClr>
                <a:schemeClr val="folHlink"/>
              </a:buClr>
              <a:buSzPct val="60000"/>
            </a:pPr>
            <a:endParaRPr lang="en-US"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IN" dirty="0"/>
              <a:t>The Additional BO/LO may be permitted to be opened by tendering fresh Form FNC. However, the documents mentioned in form FNC need not be resubmitted, if there are no changes to the documents already submitted earlier. The applicant may identify one of its offices in India as the Nodal Office, which will coordinate the activities of all of its offices in India.</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IN" dirty="0"/>
          </a:p>
          <a:p>
            <a:pPr marL="285750" indent="-285750" fontAlgn="base">
              <a:spcBef>
                <a:spcPct val="20000"/>
              </a:spcBef>
              <a:spcAft>
                <a:spcPct val="0"/>
              </a:spcAft>
              <a:buClr>
                <a:schemeClr val="folHlink"/>
              </a:buClr>
              <a:buSzPct val="60000"/>
              <a:buFont typeface="Wingdings" panose="05000000000000000000" pitchFamily="2" charset="2"/>
              <a:buChar char=""/>
            </a:pPr>
            <a:r>
              <a:rPr lang="en-IN" dirty="0"/>
              <a:t>If the number of offices exceeds 4 (i.e. one BO / LO in each zone viz; East, West, North and South), the applicant has to justify the need for additional office/s and it shall require prior approval of the Reserve Bank.</a:t>
            </a:r>
          </a:p>
          <a:p>
            <a:pPr marL="285750" indent="-285750" fontAlgn="base">
              <a:spcBef>
                <a:spcPct val="20000"/>
              </a:spcBef>
              <a:spcAft>
                <a:spcPct val="0"/>
              </a:spcAft>
              <a:buClr>
                <a:schemeClr val="folHlink"/>
              </a:buClr>
              <a:buSzPct val="60000"/>
              <a:buFont typeface="Wingdings" panose="05000000000000000000" pitchFamily="2" charset="2"/>
              <a:buChar char=""/>
            </a:pPr>
            <a:endParaRPr lang="en-IN" dirty="0"/>
          </a:p>
        </p:txBody>
      </p:sp>
      <p:sp>
        <p:nvSpPr>
          <p:cNvPr id="3" name="Date Placeholder 2"/>
          <p:cNvSpPr>
            <a:spLocks noGrp="1"/>
          </p:cNvSpPr>
          <p:nvPr>
            <p:ph type="dt" sz="half" idx="10"/>
          </p:nvPr>
        </p:nvSpPr>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329293324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937E8C0-A075-4A3F-8F74-FEBC840338B0}"/>
              </a:ext>
            </a:extLst>
          </p:cNvPr>
          <p:cNvSpPr>
            <a:spLocks noGrp="1"/>
          </p:cNvSpPr>
          <p:nvPr>
            <p:ph type="title"/>
          </p:nvPr>
        </p:nvSpPr>
        <p:spPr/>
        <p:txBody>
          <a:bodyPr/>
          <a:lstStyle/>
          <a:p>
            <a:r>
              <a:rPr lang="en-IN" dirty="0"/>
              <a:t>Comparison – LO/BO/PO</a:t>
            </a:r>
          </a:p>
        </p:txBody>
      </p:sp>
      <p:sp>
        <p:nvSpPr>
          <p:cNvPr id="4" name="Slide Number Placeholder 3">
            <a:extLst>
              <a:ext uri="{FF2B5EF4-FFF2-40B4-BE49-F238E27FC236}">
                <a16:creationId xmlns="" xmlns:a16="http://schemas.microsoft.com/office/drawing/2014/main" id="{D9BDC3BB-40BC-4034-915B-42E083476B46}"/>
              </a:ext>
            </a:extLst>
          </p:cNvPr>
          <p:cNvSpPr>
            <a:spLocks noGrp="1"/>
          </p:cNvSpPr>
          <p:nvPr>
            <p:ph type="sldNum" sz="quarter" idx="12"/>
          </p:nvPr>
        </p:nvSpPr>
        <p:spPr/>
        <p:txBody>
          <a:bodyPr/>
          <a:lstStyle/>
          <a:p>
            <a:fld id="{988A0877-6E2C-4F4E-BB7B-BA5CC3C83D11}" type="slidenum">
              <a:rPr lang="en-US" altLang="en-US" smtClean="0"/>
              <a:pPr/>
              <a:t>37</a:t>
            </a:fld>
            <a:endParaRPr lang="en-US" altLang="en-US" dirty="0"/>
          </a:p>
        </p:txBody>
      </p:sp>
      <p:graphicFrame>
        <p:nvGraphicFramePr>
          <p:cNvPr id="12" name="Table 11">
            <a:extLst>
              <a:ext uri="{FF2B5EF4-FFF2-40B4-BE49-F238E27FC236}">
                <a16:creationId xmlns="" xmlns:a16="http://schemas.microsoft.com/office/drawing/2014/main" id="{AF270184-A55C-4BDC-91C6-31636B8814E8}"/>
              </a:ext>
            </a:extLst>
          </p:cNvPr>
          <p:cNvGraphicFramePr>
            <a:graphicFrameLocks noGrp="1"/>
          </p:cNvGraphicFramePr>
          <p:nvPr>
            <p:extLst>
              <p:ext uri="{D42A27DB-BD31-4B8C-83A1-F6EECF244321}">
                <p14:modId xmlns:p14="http://schemas.microsoft.com/office/powerpoint/2010/main" val="3502365681"/>
              </p:ext>
            </p:extLst>
          </p:nvPr>
        </p:nvGraphicFramePr>
        <p:xfrm>
          <a:off x="742123" y="1866016"/>
          <a:ext cx="10982848" cy="4504304"/>
        </p:xfrm>
        <a:graphic>
          <a:graphicData uri="http://schemas.openxmlformats.org/drawingml/2006/table">
            <a:tbl>
              <a:tblPr firstRow="1" bandRow="1">
                <a:tableStyleId>{8799B23B-EC83-4686-B30A-512413B5E67A}</a:tableStyleId>
              </a:tblPr>
              <a:tblGrid>
                <a:gridCol w="1775790">
                  <a:extLst>
                    <a:ext uri="{9D8B030D-6E8A-4147-A177-3AD203B41FA5}">
                      <a16:colId xmlns="" xmlns:a16="http://schemas.microsoft.com/office/drawing/2014/main" val="940207085"/>
                    </a:ext>
                  </a:extLst>
                </a:gridCol>
                <a:gridCol w="2809461">
                  <a:extLst>
                    <a:ext uri="{9D8B030D-6E8A-4147-A177-3AD203B41FA5}">
                      <a16:colId xmlns="" xmlns:a16="http://schemas.microsoft.com/office/drawing/2014/main" val="1201832123"/>
                    </a:ext>
                  </a:extLst>
                </a:gridCol>
                <a:gridCol w="234060"/>
                <a:gridCol w="3224169">
                  <a:extLst>
                    <a:ext uri="{9D8B030D-6E8A-4147-A177-3AD203B41FA5}">
                      <a16:colId xmlns="" xmlns:a16="http://schemas.microsoft.com/office/drawing/2014/main" val="268467868"/>
                    </a:ext>
                  </a:extLst>
                </a:gridCol>
                <a:gridCol w="2939368">
                  <a:extLst>
                    <a:ext uri="{9D8B030D-6E8A-4147-A177-3AD203B41FA5}">
                      <a16:colId xmlns="" xmlns:a16="http://schemas.microsoft.com/office/drawing/2014/main" val="3200885610"/>
                    </a:ext>
                  </a:extLst>
                </a:gridCol>
              </a:tblGrid>
              <a:tr h="370840">
                <a:tc>
                  <a:txBody>
                    <a:bodyPr/>
                    <a:lstStyle/>
                    <a:p>
                      <a:pPr algn="ctr"/>
                      <a:endParaRPr lang="en-IN"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en-IN" b="0" dirty="0">
                          <a:solidFill>
                            <a:schemeClr val="tx1"/>
                          </a:solidFill>
                        </a:rPr>
                        <a:t>Liaison Office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ctr"/>
                      <a:r>
                        <a:rPr lang="en-IN" b="0" dirty="0"/>
                        <a:t>Branch Office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b="0" dirty="0"/>
                        <a:t>Project Office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617900853"/>
                  </a:ext>
                </a:extLst>
              </a:tr>
              <a:tr h="294309">
                <a:tc>
                  <a:txBody>
                    <a:bodyPr/>
                    <a:lstStyle/>
                    <a:p>
                      <a:r>
                        <a:rPr lang="en-IN" sz="1600" dirty="0" smtClean="0"/>
                        <a:t>Eligibility</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r>
                        <a:rPr lang="en-IN" sz="1600" dirty="0" smtClean="0"/>
                        <a:t>FDI sectors, Networth, Country</a:t>
                      </a:r>
                      <a:r>
                        <a:rPr lang="en-IN" sz="1600" baseline="0" dirty="0" smtClean="0"/>
                        <a:t> of Incorporation / registration, NGO, Foreign Govt., etc.</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265592845"/>
                  </a:ext>
                </a:extLst>
              </a:tr>
              <a:tr h="331305">
                <a:tc>
                  <a:txBody>
                    <a:bodyPr/>
                    <a:lstStyle/>
                    <a:p>
                      <a:r>
                        <a:rPr lang="en-IN" sz="1600" dirty="0" smtClean="0"/>
                        <a:t>Documents</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r>
                        <a:rPr lang="en-IN" sz="1600" dirty="0" smtClean="0"/>
                        <a:t>Charter documents, POA, Certificate of networth / Letter of Comfort</a:t>
                      </a:r>
                      <a:r>
                        <a:rPr lang="en-IN" sz="1600" baseline="0" dirty="0" smtClean="0"/>
                        <a:t> (other than for PO)</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64920">
                <a:tc>
                  <a:txBody>
                    <a:bodyPr/>
                    <a:lstStyle/>
                    <a:p>
                      <a:r>
                        <a:rPr lang="en-IN" sz="1600" dirty="0"/>
                        <a:t>Activities/Purpose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Only liaison activities i.e. act as channel of communication between head office abroad and parties in India</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285750" indent="-285750">
                        <a:buClr>
                          <a:schemeClr val="tx2"/>
                        </a:buClr>
                        <a:buFont typeface="Wingdings" panose="05000000000000000000" pitchFamily="2" charset="2"/>
                        <a:buChar char="§"/>
                      </a:pPr>
                      <a:r>
                        <a:rPr lang="en-US" sz="1600" dirty="0"/>
                        <a:t>Export / Import</a:t>
                      </a:r>
                    </a:p>
                    <a:p>
                      <a:pPr marL="285750" indent="-285750">
                        <a:buClr>
                          <a:schemeClr val="tx2"/>
                        </a:buClr>
                        <a:buFont typeface="Wingdings" panose="05000000000000000000" pitchFamily="2" charset="2"/>
                        <a:buChar char="§"/>
                      </a:pPr>
                      <a:r>
                        <a:rPr lang="en-US" sz="1600" dirty="0"/>
                        <a:t> Render professional /      consulting services</a:t>
                      </a:r>
                    </a:p>
                    <a:p>
                      <a:pPr marL="285750" indent="-285750">
                        <a:buClr>
                          <a:schemeClr val="tx2"/>
                        </a:buClr>
                        <a:buFont typeface="Wingdings" panose="05000000000000000000" pitchFamily="2" charset="2"/>
                        <a:buChar char="§"/>
                      </a:pPr>
                      <a:r>
                        <a:rPr lang="en-US" sz="1600" dirty="0"/>
                        <a:t>Conduct research</a:t>
                      </a:r>
                    </a:p>
                    <a:p>
                      <a:pPr marL="285750" indent="-285750">
                        <a:buClr>
                          <a:schemeClr val="tx2"/>
                        </a:buClr>
                        <a:buFont typeface="Wingdings" panose="05000000000000000000" pitchFamily="2" charset="2"/>
                        <a:buChar char="§"/>
                      </a:pPr>
                      <a:r>
                        <a:rPr lang="en-US" sz="1600" dirty="0"/>
                        <a:t>Render technical support to products supplied by F.Co.</a:t>
                      </a:r>
                    </a:p>
                    <a:p>
                      <a:pPr marL="285750" indent="-285750">
                        <a:buClr>
                          <a:schemeClr val="tx2"/>
                        </a:buClr>
                        <a:buFont typeface="Wingdings" panose="05000000000000000000" pitchFamily="2" charset="2"/>
                        <a:buChar char="§"/>
                      </a:pPr>
                      <a:r>
                        <a:rPr lang="en-US" sz="1600" dirty="0"/>
                        <a:t>Acting as buying/selling agent of parent Co</a:t>
                      </a:r>
                      <a:r>
                        <a:rPr lang="en-US" sz="1600" dirty="0" smtClean="0"/>
                        <a:t>.</a:t>
                      </a:r>
                      <a:endParaRPr lang="en-US" sz="1600" dirty="0"/>
                    </a:p>
                    <a:p>
                      <a:r>
                        <a:rPr lang="en-US" sz="1600" dirty="0"/>
                        <a:t>Can earn income in India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285750" indent="-285750">
                        <a:buClr>
                          <a:schemeClr val="tx2"/>
                        </a:buClr>
                        <a:buFont typeface="Wingdings" panose="05000000000000000000" pitchFamily="2" charset="2"/>
                        <a:buChar char="§"/>
                      </a:pP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Clr>
                          <a:schemeClr val="tx2"/>
                        </a:buClr>
                        <a:buFont typeface="Wingdings" panose="05000000000000000000" pitchFamily="2" charset="2"/>
                        <a:buChar char="§"/>
                      </a:pPr>
                      <a:r>
                        <a:rPr lang="en-US" sz="1600" dirty="0"/>
                        <a:t>Execution of project involving</a:t>
                      </a:r>
                    </a:p>
                    <a:p>
                      <a:pPr marL="285750" indent="-285750">
                        <a:buClr>
                          <a:schemeClr val="tx2"/>
                        </a:buClr>
                        <a:buFont typeface="Wingdings" panose="05000000000000000000" pitchFamily="2" charset="2"/>
                        <a:buChar char="§"/>
                      </a:pPr>
                      <a:r>
                        <a:rPr lang="en-US" sz="1600" dirty="0"/>
                        <a:t>Onshore supply of goods and / or services</a:t>
                      </a:r>
                    </a:p>
                    <a:p>
                      <a:pPr marL="285750" indent="-285750">
                        <a:buClr>
                          <a:schemeClr val="tx2"/>
                        </a:buClr>
                        <a:buFont typeface="Wingdings" panose="05000000000000000000" pitchFamily="2" charset="2"/>
                        <a:buChar char="§"/>
                      </a:pPr>
                      <a:r>
                        <a:rPr lang="en-US" sz="1600" dirty="0"/>
                        <a:t>Offshore supply of goods and / or services</a:t>
                      </a:r>
                    </a:p>
                    <a:p>
                      <a:endParaRPr lang="en-US" sz="1600" dirty="0"/>
                    </a:p>
                    <a:p>
                      <a:endParaRPr lang="en-US" sz="1600" dirty="0"/>
                    </a:p>
                    <a:p>
                      <a:r>
                        <a:rPr lang="en-US" sz="1600" dirty="0"/>
                        <a:t>Can earn income in India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3944">
                <a:tc>
                  <a:txBody>
                    <a:bodyPr/>
                    <a:lstStyle/>
                    <a:p>
                      <a:r>
                        <a:rPr lang="en-IN" sz="1600" dirty="0" smtClean="0"/>
                        <a:t>Bank accounts</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600" dirty="0" smtClean="0"/>
                        <a:t>Only one</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lang="en-US" sz="1600" dirty="0" smtClean="0"/>
                        <a:t>Only one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t>Max. two</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IN" sz="1600" dirty="0"/>
                        <a:t>Prohibited Activities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Clr>
                          <a:schemeClr val="tx2"/>
                        </a:buClr>
                        <a:buFont typeface="Wingdings" panose="05000000000000000000" pitchFamily="2" charset="2"/>
                        <a:buChar char="§"/>
                      </a:pPr>
                      <a:r>
                        <a:rPr lang="en-IN" sz="1600" dirty="0"/>
                        <a:t>No Commercial Activities</a:t>
                      </a:r>
                    </a:p>
                    <a:p>
                      <a:pPr marL="285750" indent="-285750">
                        <a:buClr>
                          <a:schemeClr val="tx2"/>
                        </a:buClr>
                        <a:buFont typeface="Wingdings" panose="05000000000000000000" pitchFamily="2" charset="2"/>
                        <a:buChar char="§"/>
                      </a:pPr>
                      <a:r>
                        <a:rPr lang="en-IN" sz="1600" dirty="0"/>
                        <a:t>Meet Expenses through inward remittance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lang="en-IN" sz="1600" dirty="0"/>
                        <a:t>Manufacturing &amp; </a:t>
                      </a:r>
                      <a:r>
                        <a:rPr lang="en-IN" sz="1600" dirty="0" smtClean="0"/>
                        <a:t>Processing except</a:t>
                      </a:r>
                      <a:r>
                        <a:rPr lang="en-IN" sz="1600" baseline="0" dirty="0" smtClean="0"/>
                        <a:t> in SEZ</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600" dirty="0"/>
                        <a:t>Can only engage in execution of Project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719961779"/>
                  </a:ext>
                </a:extLst>
              </a:tr>
            </a:tbl>
          </a:graphicData>
        </a:graphic>
      </p:graphicFrame>
      <p:sp>
        <p:nvSpPr>
          <p:cNvPr id="3" name="Date Placeholder 2"/>
          <p:cNvSpPr>
            <a:spLocks noGrp="1"/>
          </p:cNvSpPr>
          <p:nvPr>
            <p:ph type="dt" sz="half" idx="10"/>
          </p:nvPr>
        </p:nvSpPr>
        <p:spPr>
          <a:xfrm>
            <a:off x="0" y="6404113"/>
            <a:ext cx="2540000" cy="457200"/>
          </a:xfrm>
        </p:spPr>
        <p:txBody>
          <a:bodyPr/>
          <a:lstStyle/>
          <a:p>
            <a:r>
              <a:rPr lang="en-US" altLang="en-US" dirty="0" smtClean="0"/>
              <a:t>15th Mar 2019</a:t>
            </a:r>
            <a:endParaRPr lang="en-US" altLang="en-US" dirty="0"/>
          </a:p>
        </p:txBody>
      </p:sp>
      <p:sp>
        <p:nvSpPr>
          <p:cNvPr id="5" name="Footer Placeholder 4"/>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37138898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D9BDC3BB-40BC-4034-915B-42E083476B46}"/>
              </a:ext>
            </a:extLst>
          </p:cNvPr>
          <p:cNvSpPr>
            <a:spLocks noGrp="1"/>
          </p:cNvSpPr>
          <p:nvPr>
            <p:ph type="sldNum" sz="quarter" idx="12"/>
          </p:nvPr>
        </p:nvSpPr>
        <p:spPr>
          <a:xfrm>
            <a:off x="9652000" y="6400800"/>
            <a:ext cx="2540000" cy="457200"/>
          </a:xfrm>
        </p:spPr>
        <p:txBody>
          <a:bodyPr/>
          <a:lstStyle/>
          <a:p>
            <a:fld id="{988A0877-6E2C-4F4E-BB7B-BA5CC3C83D11}" type="slidenum">
              <a:rPr lang="en-US" altLang="en-US" smtClean="0"/>
              <a:pPr/>
              <a:t>38</a:t>
            </a:fld>
            <a:endParaRPr lang="en-US" altLang="en-US" dirty="0"/>
          </a:p>
        </p:txBody>
      </p:sp>
      <p:graphicFrame>
        <p:nvGraphicFramePr>
          <p:cNvPr id="12" name="Table 11">
            <a:extLst>
              <a:ext uri="{FF2B5EF4-FFF2-40B4-BE49-F238E27FC236}">
                <a16:creationId xmlns="" xmlns:a16="http://schemas.microsoft.com/office/drawing/2014/main" id="{AF270184-A55C-4BDC-91C6-31636B8814E8}"/>
              </a:ext>
            </a:extLst>
          </p:cNvPr>
          <p:cNvGraphicFramePr>
            <a:graphicFrameLocks noGrp="1"/>
          </p:cNvGraphicFramePr>
          <p:nvPr>
            <p:extLst>
              <p:ext uri="{D42A27DB-BD31-4B8C-83A1-F6EECF244321}">
                <p14:modId xmlns:p14="http://schemas.microsoft.com/office/powerpoint/2010/main" val="3070783480"/>
              </p:ext>
            </p:extLst>
          </p:nvPr>
        </p:nvGraphicFramePr>
        <p:xfrm>
          <a:off x="698841" y="1899920"/>
          <a:ext cx="10976323" cy="4894883"/>
        </p:xfrm>
        <a:graphic>
          <a:graphicData uri="http://schemas.openxmlformats.org/drawingml/2006/table">
            <a:tbl>
              <a:tblPr firstRow="1" bandRow="1">
                <a:tableStyleId>{8799B23B-EC83-4686-B30A-512413B5E67A}</a:tableStyleId>
              </a:tblPr>
              <a:tblGrid>
                <a:gridCol w="1964753">
                  <a:extLst>
                    <a:ext uri="{9D8B030D-6E8A-4147-A177-3AD203B41FA5}">
                      <a16:colId xmlns="" xmlns:a16="http://schemas.microsoft.com/office/drawing/2014/main" val="940207085"/>
                    </a:ext>
                  </a:extLst>
                </a:gridCol>
                <a:gridCol w="2851695">
                  <a:extLst>
                    <a:ext uri="{9D8B030D-6E8A-4147-A177-3AD203B41FA5}">
                      <a16:colId xmlns="" xmlns:a16="http://schemas.microsoft.com/office/drawing/2014/main" val="1201832123"/>
                    </a:ext>
                  </a:extLst>
                </a:gridCol>
                <a:gridCol w="3222253">
                  <a:extLst>
                    <a:ext uri="{9D8B030D-6E8A-4147-A177-3AD203B41FA5}">
                      <a16:colId xmlns="" xmlns:a16="http://schemas.microsoft.com/office/drawing/2014/main" val="268467868"/>
                    </a:ext>
                  </a:extLst>
                </a:gridCol>
                <a:gridCol w="2937622">
                  <a:extLst>
                    <a:ext uri="{9D8B030D-6E8A-4147-A177-3AD203B41FA5}">
                      <a16:colId xmlns="" xmlns:a16="http://schemas.microsoft.com/office/drawing/2014/main" val="3200885610"/>
                    </a:ext>
                  </a:extLst>
                </a:gridCol>
              </a:tblGrid>
              <a:tr h="394469">
                <a:tc>
                  <a:txBody>
                    <a:bodyPr/>
                    <a:lstStyle/>
                    <a:p>
                      <a:pPr algn="ctr"/>
                      <a:endParaRPr lang="en-IN"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b="0" dirty="0">
                          <a:solidFill>
                            <a:schemeClr val="tx1"/>
                          </a:solidFill>
                        </a:rPr>
                        <a:t>Liaison Office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b="0" dirty="0"/>
                        <a:t>Branch Office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b="0" dirty="0"/>
                        <a:t>Project Office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617900853"/>
                  </a:ext>
                </a:extLst>
              </a:tr>
              <a:tr h="1031907">
                <a:tc>
                  <a:txBody>
                    <a:bodyPr/>
                    <a:lstStyle/>
                    <a:p>
                      <a:r>
                        <a:rPr lang="en-IN" sz="1600" dirty="0"/>
                        <a:t>Acquire Immovable Property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Clr>
                          <a:schemeClr val="tx2"/>
                        </a:buClr>
                        <a:buFont typeface="Wingdings" panose="05000000000000000000" pitchFamily="2" charset="2"/>
                        <a:buNone/>
                      </a:pPr>
                      <a:r>
                        <a:rPr lang="en-US" sz="1600" dirty="0"/>
                        <a:t>Cannot acquire, hold, transfer any property in India without RBI prior </a:t>
                      </a:r>
                      <a:r>
                        <a:rPr lang="en-US" sz="1600" dirty="0" smtClean="0"/>
                        <a:t>approval</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Yes for their own use and to carry out permitted / incidental </a:t>
                      </a:r>
                      <a:r>
                        <a:rPr lang="en-US" sz="1600" dirty="0" smtClean="0"/>
                        <a:t>activities</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Yes for their own use and to carry out permitted / incidental activities</a:t>
                      </a:r>
                    </a:p>
                    <a:p>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265592845"/>
                  </a:ext>
                </a:extLst>
              </a:tr>
              <a:tr h="616020">
                <a:tc>
                  <a:txBody>
                    <a:bodyPr/>
                    <a:lstStyle/>
                    <a:p>
                      <a:r>
                        <a:rPr lang="en-IN" sz="1600" dirty="0"/>
                        <a:t>Track Record &amp; Net worth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Clr>
                          <a:schemeClr val="tx2"/>
                        </a:buClr>
                        <a:buFont typeface="Wingdings" panose="05000000000000000000" pitchFamily="2" charset="2"/>
                        <a:buChar char="§"/>
                      </a:pPr>
                      <a:r>
                        <a:rPr lang="en-IN" sz="1600" dirty="0"/>
                        <a:t>3 yrs</a:t>
                      </a:r>
                    </a:p>
                    <a:p>
                      <a:pPr marL="285750" indent="-285750">
                        <a:buClr>
                          <a:schemeClr val="tx2"/>
                        </a:buClr>
                        <a:buFont typeface="Wingdings" panose="05000000000000000000" pitchFamily="2" charset="2"/>
                        <a:buChar char="§"/>
                      </a:pPr>
                      <a:r>
                        <a:rPr lang="en-IN" sz="1600" dirty="0"/>
                        <a:t>US$ 50,000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Clr>
                          <a:schemeClr val="tx2"/>
                        </a:buClr>
                        <a:buFont typeface="Wingdings" panose="05000000000000000000" pitchFamily="2" charset="2"/>
                        <a:buChar char="§"/>
                      </a:pPr>
                      <a:r>
                        <a:rPr lang="en-IN" sz="1600" dirty="0"/>
                        <a:t>5 yrs</a:t>
                      </a:r>
                    </a:p>
                    <a:p>
                      <a:pPr marL="285750" indent="-285750">
                        <a:buClr>
                          <a:schemeClr val="tx2"/>
                        </a:buClr>
                        <a:buFont typeface="Wingdings" panose="05000000000000000000" pitchFamily="2" charset="2"/>
                        <a:buChar char="§"/>
                      </a:pPr>
                      <a:r>
                        <a:rPr lang="en-IN" sz="1600" dirty="0"/>
                        <a:t>US$ 100,000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600" dirty="0"/>
                        <a:t>No stipulation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719961779"/>
                  </a:ext>
                </a:extLst>
              </a:tr>
              <a:tr h="1134774">
                <a:tc>
                  <a:txBody>
                    <a:bodyPr/>
                    <a:lstStyle/>
                    <a:p>
                      <a:pPr marL="0" algn="l" defTabSz="914400" rtl="0" eaLnBrk="1" latinLnBrk="0" hangingPunct="1"/>
                      <a:r>
                        <a:rPr lang="en-IN" sz="1600" kern="1200" dirty="0" smtClean="0">
                          <a:solidFill>
                            <a:schemeClr val="tx1"/>
                          </a:solidFill>
                          <a:latin typeface="+mn-lt"/>
                          <a:ea typeface="+mn-ea"/>
                          <a:cs typeface="+mn-cs"/>
                        </a:rPr>
                        <a:t>Taxability</a:t>
                      </a:r>
                      <a:endParaRPr lang="en-IN" sz="1600" kern="120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Clr>
                          <a:schemeClr val="tx2"/>
                        </a:buClr>
                        <a:buFont typeface="Wingdings" panose="05000000000000000000" pitchFamily="2" charset="2"/>
                        <a:buNone/>
                      </a:pPr>
                      <a:r>
                        <a:rPr lang="en-IN" sz="1600" dirty="0"/>
                        <a:t>Not Liable to Tax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Clr>
                          <a:schemeClr val="tx2"/>
                        </a:buClr>
                        <a:buFont typeface="Wingdings" panose="05000000000000000000" pitchFamily="2" charset="2"/>
                        <a:buChar char="§"/>
                      </a:pPr>
                      <a:r>
                        <a:rPr lang="en-US" sz="1600" dirty="0"/>
                        <a:t>Taxable as Non-resident</a:t>
                      </a:r>
                    </a:p>
                    <a:p>
                      <a:pPr marL="285750" indent="-285750">
                        <a:buClr>
                          <a:schemeClr val="tx2"/>
                        </a:buClr>
                        <a:buFont typeface="Wingdings" panose="05000000000000000000" pitchFamily="2" charset="2"/>
                        <a:buChar char="§"/>
                      </a:pPr>
                      <a:r>
                        <a:rPr lang="en-US" sz="1600" dirty="0"/>
                        <a:t>Can qualify as PE under tax treaties and claim treaty </a:t>
                      </a:r>
                      <a:r>
                        <a:rPr lang="en-US" sz="1600" dirty="0" smtClean="0"/>
                        <a:t>benefits</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Clr>
                          <a:schemeClr val="tx2"/>
                        </a:buClr>
                        <a:buFont typeface="Wingdings" panose="05000000000000000000" pitchFamily="2" charset="2"/>
                        <a:buChar char="§"/>
                      </a:pPr>
                      <a:r>
                        <a:rPr lang="en-US" sz="1600" dirty="0"/>
                        <a:t>Taxable as Non-resident</a:t>
                      </a:r>
                    </a:p>
                    <a:p>
                      <a:pPr marL="285750" indent="-285750">
                        <a:buClr>
                          <a:schemeClr val="tx2"/>
                        </a:buClr>
                        <a:buFont typeface="Wingdings" panose="05000000000000000000" pitchFamily="2" charset="2"/>
                        <a:buChar char="§"/>
                      </a:pPr>
                      <a:r>
                        <a:rPr lang="en-US" sz="1600" dirty="0"/>
                        <a:t>Can qualify as PE under tax treaties and claim treaty </a:t>
                      </a:r>
                      <a:r>
                        <a:rPr lang="en-US" sz="1600" dirty="0" smtClean="0"/>
                        <a:t>benefits</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668987010"/>
                  </a:ext>
                </a:extLst>
              </a:tr>
              <a:tr h="616020">
                <a:tc>
                  <a:txBody>
                    <a:bodyPr/>
                    <a:lstStyle/>
                    <a:p>
                      <a:pPr marL="0" algn="l" defTabSz="914400" rtl="0" eaLnBrk="1" latinLnBrk="0" hangingPunct="1"/>
                      <a:r>
                        <a:rPr lang="en-IN" sz="1600" kern="1200" dirty="0" smtClean="0">
                          <a:solidFill>
                            <a:schemeClr val="tx1"/>
                          </a:solidFill>
                          <a:latin typeface="+mn-lt"/>
                          <a:ea typeface="+mn-ea"/>
                          <a:cs typeface="+mn-cs"/>
                        </a:rPr>
                        <a:t>Reporting for LO / BO</a:t>
                      </a:r>
                      <a:endParaRPr lang="en-IN" sz="1600" kern="120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indent="0">
                        <a:buClr>
                          <a:schemeClr val="tx2"/>
                        </a:buClr>
                        <a:buFont typeface="Wingdings" panose="05000000000000000000" pitchFamily="2" charset="2"/>
                        <a:buNone/>
                      </a:pPr>
                      <a:r>
                        <a:rPr lang="en-IN" sz="1600" dirty="0" smtClean="0"/>
                        <a:t>To AD Bank,</a:t>
                      </a:r>
                      <a:r>
                        <a:rPr lang="en-IN" sz="1600" baseline="0" dirty="0" smtClean="0"/>
                        <a:t> Tax authorities, Registrar of Companies for AAC, additional places of Business, change of place of business within city</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285750" indent="-285750">
                        <a:buClr>
                          <a:schemeClr val="tx2"/>
                        </a:buClr>
                        <a:buFont typeface="Wingdings" panose="05000000000000000000" pitchFamily="2" charset="2"/>
                        <a:buChar char="§"/>
                      </a:pP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4717">
                <a:tc>
                  <a:txBody>
                    <a:bodyPr/>
                    <a:lstStyle/>
                    <a:p>
                      <a:pPr marL="0" algn="l" defTabSz="914400" rtl="0" eaLnBrk="1" latinLnBrk="0" hangingPunct="1"/>
                      <a:r>
                        <a:rPr lang="en-IN" sz="1600" kern="1200" dirty="0" smtClean="0">
                          <a:solidFill>
                            <a:schemeClr val="tx1"/>
                          </a:solidFill>
                          <a:latin typeface="+mn-lt"/>
                          <a:ea typeface="+mn-ea"/>
                          <a:cs typeface="+mn-cs"/>
                        </a:rPr>
                        <a:t>Prior approval</a:t>
                      </a:r>
                      <a:endParaRPr lang="en-IN" sz="1600" kern="120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indent="0">
                        <a:buClr>
                          <a:schemeClr val="tx2"/>
                        </a:buClr>
                        <a:buFont typeface="Wingdings" panose="05000000000000000000" pitchFamily="2" charset="2"/>
                        <a:buNone/>
                      </a:pPr>
                      <a:r>
                        <a:rPr lang="en-IN" sz="1600" dirty="0" smtClean="0"/>
                        <a:t>Change of activity, more than 4 offices, more than specified Bank accounts, change of office outside the city, </a:t>
                      </a:r>
                      <a:r>
                        <a:rPr lang="en-IN" sz="1600" dirty="0" smtClean="0"/>
                        <a:t>purchase of immovable properties by companies incorporated / registered in specified</a:t>
                      </a:r>
                      <a:r>
                        <a:rPr lang="en-IN" sz="1600" baseline="0" dirty="0" smtClean="0"/>
                        <a:t> countries, Banking account of PO of company incorporated in Pakistan, establishment of BO/LO/Po by companies of specified countries, </a:t>
                      </a:r>
                      <a:r>
                        <a:rPr lang="en-IN" sz="1600" dirty="0" smtClean="0"/>
                        <a:t>etc</a:t>
                      </a:r>
                      <a:r>
                        <a:rPr lang="en-IN" sz="1600" dirty="0" smtClean="0"/>
                        <a:t>.</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285750" indent="-285750">
                        <a:buClr>
                          <a:schemeClr val="tx2"/>
                        </a:buClr>
                        <a:buFont typeface="Wingdings" panose="05000000000000000000" pitchFamily="2" charset="2"/>
                        <a:buChar char="§"/>
                      </a:pP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Title 1">
            <a:extLst>
              <a:ext uri="{FF2B5EF4-FFF2-40B4-BE49-F238E27FC236}">
                <a16:creationId xmlns="" xmlns:a16="http://schemas.microsoft.com/office/drawing/2014/main" id="{648F63A6-0BEF-4C84-9F24-09AD4B1C568D}"/>
              </a:ext>
            </a:extLst>
          </p:cNvPr>
          <p:cNvSpPr>
            <a:spLocks noGrp="1"/>
          </p:cNvSpPr>
          <p:nvPr>
            <p:ph type="title"/>
          </p:nvPr>
        </p:nvSpPr>
        <p:spPr>
          <a:xfrm>
            <a:off x="1534585" y="617538"/>
            <a:ext cx="10390716" cy="1143000"/>
          </a:xfrm>
        </p:spPr>
        <p:txBody>
          <a:bodyPr/>
          <a:lstStyle/>
          <a:p>
            <a:r>
              <a:rPr lang="en-IN" dirty="0"/>
              <a:t>Comparison (Contd)</a:t>
            </a:r>
          </a:p>
        </p:txBody>
      </p:sp>
    </p:spTree>
    <p:extLst>
      <p:ext uri="{BB962C8B-B14F-4D97-AF65-F5344CB8AC3E}">
        <p14:creationId xmlns:p14="http://schemas.microsoft.com/office/powerpoint/2010/main" val="371842118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3C4F2DF-90EF-4DAC-9FFF-07CD8F3EA450}"/>
              </a:ext>
            </a:extLst>
          </p:cNvPr>
          <p:cNvSpPr>
            <a:spLocks noGrp="1"/>
          </p:cNvSpPr>
          <p:nvPr>
            <p:ph type="ctrTitle"/>
          </p:nvPr>
        </p:nvSpPr>
        <p:spPr>
          <a:xfrm>
            <a:off x="1320800" y="2286000"/>
            <a:ext cx="10363200" cy="1143000"/>
          </a:xfrm>
        </p:spPr>
        <p:txBody>
          <a:bodyPr/>
          <a:lstStyle/>
          <a:p>
            <a:pPr algn="ctr"/>
            <a:r>
              <a:rPr lang="en-IN" sz="9500" dirty="0"/>
              <a:t>Thank You</a:t>
            </a:r>
          </a:p>
        </p:txBody>
      </p:sp>
      <p:sp>
        <p:nvSpPr>
          <p:cNvPr id="4" name="Slide Number Placeholder 3">
            <a:extLst>
              <a:ext uri="{FF2B5EF4-FFF2-40B4-BE49-F238E27FC236}">
                <a16:creationId xmlns="" xmlns:a16="http://schemas.microsoft.com/office/drawing/2014/main" id="{C66E8F9C-A051-4E85-AE43-099DE6F0A029}"/>
              </a:ext>
            </a:extLst>
          </p:cNvPr>
          <p:cNvSpPr>
            <a:spLocks noGrp="1"/>
          </p:cNvSpPr>
          <p:nvPr>
            <p:ph type="sldNum" sz="quarter" idx="4"/>
          </p:nvPr>
        </p:nvSpPr>
        <p:spPr/>
        <p:txBody>
          <a:bodyPr/>
          <a:lstStyle/>
          <a:p>
            <a:fld id="{988A0877-6E2C-4F4E-BB7B-BA5CC3C83D11}" type="slidenum">
              <a:rPr lang="en-US" altLang="en-US" smtClean="0"/>
              <a:pPr/>
              <a:t>39</a:t>
            </a:fld>
            <a:endParaRPr lang="en-US" altLang="en-US" dirty="0"/>
          </a:p>
        </p:txBody>
      </p:sp>
      <p:sp>
        <p:nvSpPr>
          <p:cNvPr id="3" name="Date Placeholder 2"/>
          <p:cNvSpPr>
            <a:spLocks noGrp="1"/>
          </p:cNvSpPr>
          <p:nvPr>
            <p:ph type="dt" sz="half" idx="2"/>
          </p:nvPr>
        </p:nvSpPr>
        <p:spPr/>
        <p:txBody>
          <a:bodyPr/>
          <a:lstStyle/>
          <a:p>
            <a:r>
              <a:rPr lang="en-US" altLang="en-US" smtClean="0"/>
              <a:t>15th Mar 2019</a:t>
            </a:r>
            <a:endParaRPr lang="en-US" altLang="en-US" dirty="0"/>
          </a:p>
        </p:txBody>
      </p:sp>
      <p:sp>
        <p:nvSpPr>
          <p:cNvPr id="5" name="Footer Placeholder 4"/>
          <p:cNvSpPr>
            <a:spLocks noGrp="1"/>
          </p:cNvSpPr>
          <p:nvPr>
            <p:ph type="ftr" sz="quarter" idx="3"/>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11913198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1DAFA7A-6995-477A-A908-17E812226746}"/>
              </a:ext>
            </a:extLst>
          </p:cNvPr>
          <p:cNvSpPr>
            <a:spLocks noGrp="1"/>
          </p:cNvSpPr>
          <p:nvPr>
            <p:ph type="title"/>
          </p:nvPr>
        </p:nvSpPr>
        <p:spPr>
          <a:xfrm>
            <a:off x="1534585" y="337625"/>
            <a:ext cx="10390716" cy="1422913"/>
          </a:xfrm>
        </p:spPr>
        <p:txBody>
          <a:bodyPr/>
          <a:lstStyle/>
          <a:p>
            <a:r>
              <a:rPr lang="en-US" altLang="en-US" dirty="0" smtClean="0"/>
              <a:t>Provisions of Notification FEMA 22(R) (con’t)</a:t>
            </a:r>
            <a:endParaRPr lang="en-IN" dirty="0"/>
          </a:p>
        </p:txBody>
      </p:sp>
      <p:sp>
        <p:nvSpPr>
          <p:cNvPr id="3" name="Content Placeholder 2">
            <a:extLst>
              <a:ext uri="{FF2B5EF4-FFF2-40B4-BE49-F238E27FC236}">
                <a16:creationId xmlns="" xmlns:a16="http://schemas.microsoft.com/office/drawing/2014/main" id="{27AC7B00-6BBA-4E3B-A30E-8B113E1584D6}"/>
              </a:ext>
            </a:extLst>
          </p:cNvPr>
          <p:cNvSpPr>
            <a:spLocks noGrp="1"/>
          </p:cNvSpPr>
          <p:nvPr>
            <p:ph idx="1"/>
          </p:nvPr>
        </p:nvSpPr>
        <p:spPr>
          <a:xfrm>
            <a:off x="1195006" y="2017713"/>
            <a:ext cx="10730295" cy="4764087"/>
          </a:xfrm>
        </p:spPr>
        <p:txBody>
          <a:bodyPr/>
          <a:lstStyle/>
          <a:p>
            <a:r>
              <a:rPr lang="en-IN" sz="1900" dirty="0" smtClean="0"/>
              <a:t>Regn. 5: Approval in certain </a:t>
            </a:r>
            <a:r>
              <a:rPr lang="en-IN" sz="1900" dirty="0" smtClean="0"/>
              <a:t>cases – Citizen of &amp; Country of Incorporation, Foreign Govt, agency, etc.</a:t>
            </a:r>
          </a:p>
          <a:p>
            <a:endParaRPr lang="en-IN" sz="1900" dirty="0" smtClean="0"/>
          </a:p>
          <a:p>
            <a:r>
              <a:rPr lang="en-IN" sz="1900" dirty="0" smtClean="0"/>
              <a:t>Annexure to Notification:</a:t>
            </a:r>
          </a:p>
          <a:p>
            <a:pPr lvl="1"/>
            <a:r>
              <a:rPr lang="en-IN" sz="1900" dirty="0" smtClean="0"/>
              <a:t>Annexure </a:t>
            </a:r>
            <a:r>
              <a:rPr lang="en-IN" sz="1900" dirty="0" smtClean="0"/>
              <a:t>A: Letter of comfort in certain cases</a:t>
            </a:r>
          </a:p>
          <a:p>
            <a:pPr lvl="1"/>
            <a:r>
              <a:rPr lang="en-IN" sz="1900" dirty="0" smtClean="0"/>
              <a:t>Annexure B: Permitted activities of BO &amp; LO</a:t>
            </a:r>
          </a:p>
          <a:p>
            <a:pPr lvl="1"/>
            <a:r>
              <a:rPr lang="en-IN" sz="1900" dirty="0" smtClean="0"/>
              <a:t>Annexure C: Form FNC</a:t>
            </a:r>
          </a:p>
          <a:p>
            <a:endParaRPr lang="en-IN" sz="1900" dirty="0"/>
          </a:p>
          <a:p>
            <a:endParaRPr lang="en-IN" sz="1900" dirty="0"/>
          </a:p>
          <a:p>
            <a:endParaRPr lang="en-IN" sz="1900" dirty="0"/>
          </a:p>
          <a:p>
            <a:endParaRPr lang="en-IN" sz="1900" dirty="0"/>
          </a:p>
          <a:p>
            <a:endParaRPr lang="en-IN" sz="1900" dirty="0"/>
          </a:p>
          <a:p>
            <a:endParaRPr lang="en-IN" sz="1900" dirty="0"/>
          </a:p>
        </p:txBody>
      </p:sp>
      <p:sp>
        <p:nvSpPr>
          <p:cNvPr id="5" name="Slide Number Placeholder 4">
            <a:extLst>
              <a:ext uri="{FF2B5EF4-FFF2-40B4-BE49-F238E27FC236}">
                <a16:creationId xmlns="" xmlns:a16="http://schemas.microsoft.com/office/drawing/2014/main" id="{090110B1-0867-4BA3-9676-623CD7C877EC}"/>
              </a:ext>
            </a:extLst>
          </p:cNvPr>
          <p:cNvSpPr>
            <a:spLocks noGrp="1"/>
          </p:cNvSpPr>
          <p:nvPr>
            <p:ph type="sldNum" sz="quarter" idx="12"/>
          </p:nvPr>
        </p:nvSpPr>
        <p:spPr/>
        <p:txBody>
          <a:bodyPr/>
          <a:lstStyle/>
          <a:p>
            <a:fld id="{44761764-2A2A-4D24-A814-B2A54A696260}" type="slidenum">
              <a:rPr lang="en-US" altLang="en-US" smtClean="0"/>
              <a:pPr/>
              <a:t>4</a:t>
            </a:fld>
            <a:endParaRPr lang="en-US" altLang="en-US" dirty="0"/>
          </a:p>
        </p:txBody>
      </p:sp>
      <p:sp>
        <p:nvSpPr>
          <p:cNvPr id="4" name="Date Placeholder 3"/>
          <p:cNvSpPr>
            <a:spLocks noGrp="1"/>
          </p:cNvSpPr>
          <p:nvPr>
            <p:ph type="dt" sz="half" idx="10"/>
          </p:nvPr>
        </p:nvSpPr>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23945723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 xmlns:a16="http://schemas.microsoft.com/office/drawing/2014/main" id="{0A776B03-D509-4356-A6B9-5AA9A75B8661}"/>
              </a:ext>
            </a:extLst>
          </p:cNvPr>
          <p:cNvSpPr>
            <a:spLocks noGrp="1"/>
          </p:cNvSpPr>
          <p:nvPr>
            <p:ph type="sldNum" sz="quarter" idx="12"/>
          </p:nvPr>
        </p:nvSpPr>
        <p:spPr/>
        <p:txBody>
          <a:bodyPr/>
          <a:lstStyle/>
          <a:p>
            <a:fld id="{A09A904D-5C45-4344-AAEE-BCB7A23FFE9A}" type="slidenum">
              <a:rPr lang="en-US" altLang="en-US" smtClean="0"/>
              <a:pPr/>
              <a:t>5</a:t>
            </a:fld>
            <a:endParaRPr lang="en-US" altLang="en-US" dirty="0"/>
          </a:p>
        </p:txBody>
      </p:sp>
      <p:sp>
        <p:nvSpPr>
          <p:cNvPr id="28" name="Freeform: Shape 27">
            <a:extLst>
              <a:ext uri="{FF2B5EF4-FFF2-40B4-BE49-F238E27FC236}">
                <a16:creationId xmlns="" xmlns:a16="http://schemas.microsoft.com/office/drawing/2014/main" id="{9C7E711E-20D6-49CF-B6CC-CDAE7518F3A6}"/>
              </a:ext>
            </a:extLst>
          </p:cNvPr>
          <p:cNvSpPr/>
          <p:nvPr/>
        </p:nvSpPr>
        <p:spPr>
          <a:xfrm>
            <a:off x="4526804" y="2153767"/>
            <a:ext cx="3982058" cy="1194322"/>
          </a:xfrm>
          <a:custGeom>
            <a:avLst/>
            <a:gdLst>
              <a:gd name="connsiteX0" fmla="*/ 0 w 1525647"/>
              <a:gd name="connsiteY0" fmla="*/ 0 h 762823"/>
              <a:gd name="connsiteX1" fmla="*/ 1525647 w 1525647"/>
              <a:gd name="connsiteY1" fmla="*/ 0 h 762823"/>
              <a:gd name="connsiteX2" fmla="*/ 1525647 w 1525647"/>
              <a:gd name="connsiteY2" fmla="*/ 762823 h 762823"/>
              <a:gd name="connsiteX3" fmla="*/ 0 w 1525647"/>
              <a:gd name="connsiteY3" fmla="*/ 762823 h 762823"/>
              <a:gd name="connsiteX4" fmla="*/ 0 w 1525647"/>
              <a:gd name="connsiteY4" fmla="*/ 0 h 762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5647" h="762823">
                <a:moveTo>
                  <a:pt x="0" y="0"/>
                </a:moveTo>
                <a:lnTo>
                  <a:pt x="1525647" y="0"/>
                </a:lnTo>
                <a:lnTo>
                  <a:pt x="1525647" y="762823"/>
                </a:lnTo>
                <a:lnTo>
                  <a:pt x="0" y="762823"/>
                </a:lnTo>
                <a:lnTo>
                  <a:pt x="0" y="0"/>
                </a:lnTo>
                <a:close/>
              </a:path>
            </a:pathLst>
          </a:custGeom>
          <a:solidFill>
            <a:srgbClr val="003399"/>
          </a:solidFill>
          <a:ln w="12700" cap="flat" cmpd="sng" algn="ctr">
            <a:solidFill>
              <a:schemeClr val="tx1"/>
            </a:solidFill>
            <a:prstDash val="solid"/>
            <a:miter lim="800000"/>
          </a:ln>
          <a:effectLst/>
        </p:spPr>
        <p:txBody>
          <a:bodyPr spcFirstLastPara="0" vert="horz" wrap="square" lIns="21590" tIns="21590" rIns="21590" bIns="21590" numCol="1" spcCol="1270" anchor="ctr" anchorCtr="0">
            <a:noAutofit/>
          </a:bodyPr>
          <a:lstStyle/>
          <a:p>
            <a:pPr algn="ctr" defTabSz="1955800" fontAlgn="base">
              <a:lnSpc>
                <a:spcPct val="90000"/>
              </a:lnSpc>
              <a:spcBef>
                <a:spcPct val="0"/>
              </a:spcBef>
              <a:spcAft>
                <a:spcPct val="0"/>
              </a:spcAft>
            </a:pPr>
            <a:r>
              <a:rPr lang="en-IN" sz="3400" dirty="0">
                <a:solidFill>
                  <a:schemeClr val="bg1"/>
                </a:solidFill>
                <a:latin typeface="Tahoma"/>
              </a:rPr>
              <a:t>Entry Strategies</a:t>
            </a:r>
          </a:p>
        </p:txBody>
      </p:sp>
      <p:sp>
        <p:nvSpPr>
          <p:cNvPr id="29" name="Freeform: Shape 28">
            <a:extLst>
              <a:ext uri="{FF2B5EF4-FFF2-40B4-BE49-F238E27FC236}">
                <a16:creationId xmlns="" xmlns:a16="http://schemas.microsoft.com/office/drawing/2014/main" id="{D5346705-AE5C-4E5D-9989-0E06AD8AD07C}"/>
              </a:ext>
            </a:extLst>
          </p:cNvPr>
          <p:cNvSpPr/>
          <p:nvPr/>
        </p:nvSpPr>
        <p:spPr>
          <a:xfrm>
            <a:off x="412954" y="5105827"/>
            <a:ext cx="1280069" cy="587049"/>
          </a:xfrm>
          <a:custGeom>
            <a:avLst/>
            <a:gdLst>
              <a:gd name="connsiteX0" fmla="*/ 0 w 1525647"/>
              <a:gd name="connsiteY0" fmla="*/ 0 h 762823"/>
              <a:gd name="connsiteX1" fmla="*/ 1525647 w 1525647"/>
              <a:gd name="connsiteY1" fmla="*/ 0 h 762823"/>
              <a:gd name="connsiteX2" fmla="*/ 1525647 w 1525647"/>
              <a:gd name="connsiteY2" fmla="*/ 762823 h 762823"/>
              <a:gd name="connsiteX3" fmla="*/ 0 w 1525647"/>
              <a:gd name="connsiteY3" fmla="*/ 762823 h 762823"/>
              <a:gd name="connsiteX4" fmla="*/ 0 w 1525647"/>
              <a:gd name="connsiteY4" fmla="*/ 0 h 762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5647" h="762823">
                <a:moveTo>
                  <a:pt x="0" y="0"/>
                </a:moveTo>
                <a:lnTo>
                  <a:pt x="1525647" y="0"/>
                </a:lnTo>
                <a:lnTo>
                  <a:pt x="1525647" y="762823"/>
                </a:lnTo>
                <a:lnTo>
                  <a:pt x="0" y="762823"/>
                </a:lnTo>
                <a:lnTo>
                  <a:pt x="0" y="0"/>
                </a:lnTo>
                <a:close/>
              </a:path>
            </a:pathLst>
          </a:custGeom>
          <a:solidFill>
            <a:srgbClr val="66CCFF"/>
          </a:solidFill>
          <a:ln/>
        </p:spPr>
        <p:style>
          <a:lnRef idx="2">
            <a:schemeClr val="dk1"/>
          </a:lnRef>
          <a:fillRef idx="1">
            <a:schemeClr val="lt1"/>
          </a:fillRef>
          <a:effectRef idx="0">
            <a:schemeClr val="dk1"/>
          </a:effectRef>
          <a:fontRef idx="minor">
            <a:schemeClr val="dk1"/>
          </a:fontRef>
        </p:style>
        <p:txBody>
          <a:bodyPr spcFirstLastPara="0" vert="horz" wrap="square" lIns="27940" tIns="27940" rIns="27940" bIns="27940" numCol="1" spcCol="1270" anchor="ctr" anchorCtr="0">
            <a:noAutofit/>
          </a:bodyPr>
          <a:lstStyle/>
          <a:p>
            <a:pPr algn="ctr" defTabSz="1955800" fontAlgn="base">
              <a:lnSpc>
                <a:spcPct val="90000"/>
              </a:lnSpc>
              <a:spcBef>
                <a:spcPct val="0"/>
              </a:spcBef>
              <a:spcAft>
                <a:spcPct val="0"/>
              </a:spcAft>
            </a:pPr>
            <a:r>
              <a:rPr lang="en-IN" sz="2200" dirty="0">
                <a:solidFill>
                  <a:schemeClr val="tx1"/>
                </a:solidFill>
                <a:latin typeface="Tahoma"/>
              </a:rPr>
              <a:t>Liaison Office</a:t>
            </a:r>
          </a:p>
        </p:txBody>
      </p:sp>
      <p:sp>
        <p:nvSpPr>
          <p:cNvPr id="30" name="Freeform: Shape 29">
            <a:extLst>
              <a:ext uri="{FF2B5EF4-FFF2-40B4-BE49-F238E27FC236}">
                <a16:creationId xmlns="" xmlns:a16="http://schemas.microsoft.com/office/drawing/2014/main" id="{BD2757CA-4F7D-483A-84F9-1396DB8AEED7}"/>
              </a:ext>
            </a:extLst>
          </p:cNvPr>
          <p:cNvSpPr/>
          <p:nvPr/>
        </p:nvSpPr>
        <p:spPr>
          <a:xfrm>
            <a:off x="1886837" y="5077913"/>
            <a:ext cx="1281600" cy="586800"/>
          </a:xfrm>
          <a:custGeom>
            <a:avLst/>
            <a:gdLst>
              <a:gd name="connsiteX0" fmla="*/ 0 w 1525647"/>
              <a:gd name="connsiteY0" fmla="*/ 0 h 762823"/>
              <a:gd name="connsiteX1" fmla="*/ 1525647 w 1525647"/>
              <a:gd name="connsiteY1" fmla="*/ 0 h 762823"/>
              <a:gd name="connsiteX2" fmla="*/ 1525647 w 1525647"/>
              <a:gd name="connsiteY2" fmla="*/ 762823 h 762823"/>
              <a:gd name="connsiteX3" fmla="*/ 0 w 1525647"/>
              <a:gd name="connsiteY3" fmla="*/ 762823 h 762823"/>
              <a:gd name="connsiteX4" fmla="*/ 0 w 1525647"/>
              <a:gd name="connsiteY4" fmla="*/ 0 h 762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5647" h="762823">
                <a:moveTo>
                  <a:pt x="0" y="0"/>
                </a:moveTo>
                <a:lnTo>
                  <a:pt x="1525647" y="0"/>
                </a:lnTo>
                <a:lnTo>
                  <a:pt x="1525647" y="762823"/>
                </a:lnTo>
                <a:lnTo>
                  <a:pt x="0" y="762823"/>
                </a:lnTo>
                <a:lnTo>
                  <a:pt x="0" y="0"/>
                </a:lnTo>
                <a:close/>
              </a:path>
            </a:pathLst>
          </a:custGeom>
          <a:solidFill>
            <a:srgbClr val="66CCFF"/>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27940" tIns="27940" rIns="27940" bIns="27940" numCol="1" spcCol="1270" anchor="ctr" anchorCtr="0">
            <a:noAutofit/>
          </a:bodyPr>
          <a:lstStyle/>
          <a:p>
            <a:pPr algn="ctr" defTabSz="1955800" fontAlgn="base">
              <a:lnSpc>
                <a:spcPct val="90000"/>
              </a:lnSpc>
              <a:spcBef>
                <a:spcPct val="0"/>
              </a:spcBef>
              <a:spcAft>
                <a:spcPct val="0"/>
              </a:spcAft>
            </a:pPr>
            <a:r>
              <a:rPr lang="en-IN" sz="2000" dirty="0">
                <a:solidFill>
                  <a:schemeClr val="tx1"/>
                </a:solidFill>
                <a:latin typeface="Tahoma"/>
              </a:rPr>
              <a:t>Branch Office</a:t>
            </a:r>
          </a:p>
        </p:txBody>
      </p:sp>
      <p:sp>
        <p:nvSpPr>
          <p:cNvPr id="31" name="Freeform: Shape 30">
            <a:extLst>
              <a:ext uri="{FF2B5EF4-FFF2-40B4-BE49-F238E27FC236}">
                <a16:creationId xmlns="" xmlns:a16="http://schemas.microsoft.com/office/drawing/2014/main" id="{5D546FB0-D3EB-4CE8-9B20-D5CC17647E5B}"/>
              </a:ext>
            </a:extLst>
          </p:cNvPr>
          <p:cNvSpPr/>
          <p:nvPr/>
        </p:nvSpPr>
        <p:spPr>
          <a:xfrm>
            <a:off x="3372126" y="5084751"/>
            <a:ext cx="1281600" cy="586800"/>
          </a:xfrm>
          <a:custGeom>
            <a:avLst/>
            <a:gdLst>
              <a:gd name="connsiteX0" fmla="*/ 0 w 1525647"/>
              <a:gd name="connsiteY0" fmla="*/ 0 h 762823"/>
              <a:gd name="connsiteX1" fmla="*/ 1525647 w 1525647"/>
              <a:gd name="connsiteY1" fmla="*/ 0 h 762823"/>
              <a:gd name="connsiteX2" fmla="*/ 1525647 w 1525647"/>
              <a:gd name="connsiteY2" fmla="*/ 762823 h 762823"/>
              <a:gd name="connsiteX3" fmla="*/ 0 w 1525647"/>
              <a:gd name="connsiteY3" fmla="*/ 762823 h 762823"/>
              <a:gd name="connsiteX4" fmla="*/ 0 w 1525647"/>
              <a:gd name="connsiteY4" fmla="*/ 0 h 762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5647" h="762823">
                <a:moveTo>
                  <a:pt x="0" y="0"/>
                </a:moveTo>
                <a:lnTo>
                  <a:pt x="1525647" y="0"/>
                </a:lnTo>
                <a:lnTo>
                  <a:pt x="1525647" y="762823"/>
                </a:lnTo>
                <a:lnTo>
                  <a:pt x="0" y="762823"/>
                </a:lnTo>
                <a:lnTo>
                  <a:pt x="0" y="0"/>
                </a:lnTo>
                <a:close/>
              </a:path>
            </a:pathLst>
          </a:custGeom>
          <a:solidFill>
            <a:srgbClr val="66CCFF"/>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27940" tIns="27940" rIns="27940" bIns="27940" numCol="1" spcCol="1270" anchor="ctr" anchorCtr="0">
            <a:noAutofit/>
          </a:bodyPr>
          <a:lstStyle/>
          <a:p>
            <a:pPr algn="ctr" defTabSz="1955800" fontAlgn="base">
              <a:lnSpc>
                <a:spcPct val="90000"/>
              </a:lnSpc>
              <a:spcBef>
                <a:spcPct val="0"/>
              </a:spcBef>
              <a:spcAft>
                <a:spcPct val="0"/>
              </a:spcAft>
            </a:pPr>
            <a:r>
              <a:rPr lang="en-IN" sz="2000" dirty="0">
                <a:solidFill>
                  <a:schemeClr val="tx1"/>
                </a:solidFill>
                <a:latin typeface="Tahoma"/>
              </a:rPr>
              <a:t>Project Office</a:t>
            </a:r>
          </a:p>
        </p:txBody>
      </p:sp>
      <p:sp>
        <p:nvSpPr>
          <p:cNvPr id="32" name="Freeform: Shape 31">
            <a:extLst>
              <a:ext uri="{FF2B5EF4-FFF2-40B4-BE49-F238E27FC236}">
                <a16:creationId xmlns="" xmlns:a16="http://schemas.microsoft.com/office/drawing/2014/main" id="{79A21DCB-A434-4CC9-97F5-DD78F8325F47}"/>
              </a:ext>
            </a:extLst>
          </p:cNvPr>
          <p:cNvSpPr/>
          <p:nvPr/>
        </p:nvSpPr>
        <p:spPr>
          <a:xfrm>
            <a:off x="4906916" y="5077913"/>
            <a:ext cx="1610917" cy="1049545"/>
          </a:xfrm>
          <a:custGeom>
            <a:avLst/>
            <a:gdLst>
              <a:gd name="connsiteX0" fmla="*/ 0 w 1525647"/>
              <a:gd name="connsiteY0" fmla="*/ 0 h 762823"/>
              <a:gd name="connsiteX1" fmla="*/ 1525647 w 1525647"/>
              <a:gd name="connsiteY1" fmla="*/ 0 h 762823"/>
              <a:gd name="connsiteX2" fmla="*/ 1525647 w 1525647"/>
              <a:gd name="connsiteY2" fmla="*/ 762823 h 762823"/>
              <a:gd name="connsiteX3" fmla="*/ 0 w 1525647"/>
              <a:gd name="connsiteY3" fmla="*/ 762823 h 762823"/>
              <a:gd name="connsiteX4" fmla="*/ 0 w 1525647"/>
              <a:gd name="connsiteY4" fmla="*/ 0 h 762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5647" h="762823">
                <a:moveTo>
                  <a:pt x="0" y="0"/>
                </a:moveTo>
                <a:lnTo>
                  <a:pt x="1525647" y="0"/>
                </a:lnTo>
                <a:lnTo>
                  <a:pt x="1525647" y="762823"/>
                </a:lnTo>
                <a:lnTo>
                  <a:pt x="0" y="762823"/>
                </a:lnTo>
                <a:lnTo>
                  <a:pt x="0" y="0"/>
                </a:lnTo>
                <a:close/>
              </a:path>
            </a:pathLst>
          </a:custGeom>
          <a:solidFill>
            <a:srgbClr val="66CCFF"/>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31750" tIns="31750" rIns="31750" bIns="31750" numCol="1" spcCol="1270" anchor="ctr" anchorCtr="0">
            <a:noAutofit/>
          </a:bodyPr>
          <a:lstStyle/>
          <a:p>
            <a:pPr algn="ctr" defTabSz="1955800" fontAlgn="base">
              <a:lnSpc>
                <a:spcPct val="90000"/>
              </a:lnSpc>
              <a:spcBef>
                <a:spcPct val="0"/>
              </a:spcBef>
              <a:spcAft>
                <a:spcPct val="0"/>
              </a:spcAft>
            </a:pPr>
            <a:r>
              <a:rPr lang="en-IN" sz="2200" dirty="0">
                <a:solidFill>
                  <a:schemeClr val="tx1"/>
                </a:solidFill>
                <a:latin typeface="Tahoma"/>
              </a:rPr>
              <a:t>Wholly Owned Subsidiary</a:t>
            </a:r>
          </a:p>
        </p:txBody>
      </p:sp>
      <p:sp>
        <p:nvSpPr>
          <p:cNvPr id="33" name="Freeform: Shape 32">
            <a:extLst>
              <a:ext uri="{FF2B5EF4-FFF2-40B4-BE49-F238E27FC236}">
                <a16:creationId xmlns="" xmlns:a16="http://schemas.microsoft.com/office/drawing/2014/main" id="{FD375A83-F6E6-4E5B-9E8E-BF4BBDC4EBF9}"/>
              </a:ext>
            </a:extLst>
          </p:cNvPr>
          <p:cNvSpPr/>
          <p:nvPr/>
        </p:nvSpPr>
        <p:spPr>
          <a:xfrm>
            <a:off x="7061219" y="5105827"/>
            <a:ext cx="1612800" cy="1051200"/>
          </a:xfrm>
          <a:custGeom>
            <a:avLst/>
            <a:gdLst>
              <a:gd name="connsiteX0" fmla="*/ 0 w 1525647"/>
              <a:gd name="connsiteY0" fmla="*/ 0 h 762823"/>
              <a:gd name="connsiteX1" fmla="*/ 1525647 w 1525647"/>
              <a:gd name="connsiteY1" fmla="*/ 0 h 762823"/>
              <a:gd name="connsiteX2" fmla="*/ 1525647 w 1525647"/>
              <a:gd name="connsiteY2" fmla="*/ 762823 h 762823"/>
              <a:gd name="connsiteX3" fmla="*/ 0 w 1525647"/>
              <a:gd name="connsiteY3" fmla="*/ 762823 h 762823"/>
              <a:gd name="connsiteX4" fmla="*/ 0 w 1525647"/>
              <a:gd name="connsiteY4" fmla="*/ 0 h 762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5647" h="762823">
                <a:moveTo>
                  <a:pt x="0" y="0"/>
                </a:moveTo>
                <a:lnTo>
                  <a:pt x="1525647" y="0"/>
                </a:lnTo>
                <a:lnTo>
                  <a:pt x="1525647" y="762823"/>
                </a:lnTo>
                <a:lnTo>
                  <a:pt x="0" y="762823"/>
                </a:lnTo>
                <a:lnTo>
                  <a:pt x="0" y="0"/>
                </a:lnTo>
                <a:close/>
              </a:path>
            </a:pathLst>
          </a:custGeom>
          <a:solidFill>
            <a:srgbClr val="66CCFF"/>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31750" tIns="31750" rIns="31750" bIns="31750" numCol="1" spcCol="1270" anchor="ctr" anchorCtr="0">
            <a:noAutofit/>
          </a:bodyPr>
          <a:lstStyle/>
          <a:p>
            <a:pPr lvl="0" indent="0" algn="ctr" defTabSz="1955800" fontAlgn="base">
              <a:lnSpc>
                <a:spcPct val="90000"/>
              </a:lnSpc>
              <a:spcBef>
                <a:spcPct val="0"/>
              </a:spcBef>
              <a:spcAft>
                <a:spcPct val="0"/>
              </a:spcAft>
              <a:buNone/>
            </a:pPr>
            <a:r>
              <a:rPr lang="en-IN" sz="2200" dirty="0">
                <a:solidFill>
                  <a:schemeClr val="tx1"/>
                </a:solidFill>
                <a:latin typeface="Tahoma"/>
              </a:rPr>
              <a:t>Joint Venture</a:t>
            </a:r>
          </a:p>
        </p:txBody>
      </p:sp>
      <p:sp>
        <p:nvSpPr>
          <p:cNvPr id="34" name="Freeform: Shape 33">
            <a:extLst>
              <a:ext uri="{FF2B5EF4-FFF2-40B4-BE49-F238E27FC236}">
                <a16:creationId xmlns="" xmlns:a16="http://schemas.microsoft.com/office/drawing/2014/main" id="{0364CD08-8E58-44F8-BE33-4BD27E0EB18C}"/>
              </a:ext>
            </a:extLst>
          </p:cNvPr>
          <p:cNvSpPr/>
          <p:nvPr/>
        </p:nvSpPr>
        <p:spPr>
          <a:xfrm>
            <a:off x="1204227" y="3805948"/>
            <a:ext cx="2669199" cy="824786"/>
          </a:xfrm>
          <a:custGeom>
            <a:avLst/>
            <a:gdLst>
              <a:gd name="connsiteX0" fmla="*/ 0 w 1525647"/>
              <a:gd name="connsiteY0" fmla="*/ 0 h 762823"/>
              <a:gd name="connsiteX1" fmla="*/ 1525647 w 1525647"/>
              <a:gd name="connsiteY1" fmla="*/ 0 h 762823"/>
              <a:gd name="connsiteX2" fmla="*/ 1525647 w 1525647"/>
              <a:gd name="connsiteY2" fmla="*/ 762823 h 762823"/>
              <a:gd name="connsiteX3" fmla="*/ 0 w 1525647"/>
              <a:gd name="connsiteY3" fmla="*/ 762823 h 762823"/>
              <a:gd name="connsiteX4" fmla="*/ 0 w 1525647"/>
              <a:gd name="connsiteY4" fmla="*/ 0 h 762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5647" h="762823">
                <a:moveTo>
                  <a:pt x="0" y="0"/>
                </a:moveTo>
                <a:lnTo>
                  <a:pt x="1525647" y="0"/>
                </a:lnTo>
                <a:lnTo>
                  <a:pt x="1525647" y="762823"/>
                </a:lnTo>
                <a:lnTo>
                  <a:pt x="0" y="762823"/>
                </a:lnTo>
                <a:lnTo>
                  <a:pt x="0" y="0"/>
                </a:lnTo>
                <a:close/>
              </a:path>
            </a:pathLst>
          </a:custGeom>
          <a:solidFill>
            <a:srgbClr val="0099CC"/>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27940" tIns="27940" rIns="27940" bIns="27940" numCol="1" spcCol="1270" anchor="ctr" anchorCtr="0">
            <a:noAutofit/>
          </a:bodyPr>
          <a:lstStyle/>
          <a:p>
            <a:pPr lvl="0" indent="0" algn="ctr" defTabSz="1955800" fontAlgn="base">
              <a:lnSpc>
                <a:spcPct val="90000"/>
              </a:lnSpc>
              <a:spcBef>
                <a:spcPct val="0"/>
              </a:spcBef>
              <a:spcAft>
                <a:spcPct val="0"/>
              </a:spcAft>
              <a:buNone/>
            </a:pPr>
            <a:r>
              <a:rPr lang="en-IN" sz="2200" dirty="0">
                <a:solidFill>
                  <a:schemeClr val="tx1"/>
                </a:solidFill>
                <a:latin typeface="Tahoma"/>
              </a:rPr>
              <a:t>As a Foreign Company Notf. 22(R)</a:t>
            </a:r>
          </a:p>
        </p:txBody>
      </p:sp>
      <p:sp>
        <p:nvSpPr>
          <p:cNvPr id="35" name="Freeform: Shape 34">
            <a:extLst>
              <a:ext uri="{FF2B5EF4-FFF2-40B4-BE49-F238E27FC236}">
                <a16:creationId xmlns="" xmlns:a16="http://schemas.microsoft.com/office/drawing/2014/main" id="{2095E141-E29E-4453-8E38-9F010282F16A}"/>
              </a:ext>
            </a:extLst>
          </p:cNvPr>
          <p:cNvSpPr/>
          <p:nvPr/>
        </p:nvSpPr>
        <p:spPr>
          <a:xfrm>
            <a:off x="5328899" y="3809692"/>
            <a:ext cx="2667600" cy="824400"/>
          </a:xfrm>
          <a:custGeom>
            <a:avLst/>
            <a:gdLst>
              <a:gd name="connsiteX0" fmla="*/ 0 w 1525647"/>
              <a:gd name="connsiteY0" fmla="*/ 0 h 762823"/>
              <a:gd name="connsiteX1" fmla="*/ 1525647 w 1525647"/>
              <a:gd name="connsiteY1" fmla="*/ 0 h 762823"/>
              <a:gd name="connsiteX2" fmla="*/ 1525647 w 1525647"/>
              <a:gd name="connsiteY2" fmla="*/ 762823 h 762823"/>
              <a:gd name="connsiteX3" fmla="*/ 0 w 1525647"/>
              <a:gd name="connsiteY3" fmla="*/ 762823 h 762823"/>
              <a:gd name="connsiteX4" fmla="*/ 0 w 1525647"/>
              <a:gd name="connsiteY4" fmla="*/ 0 h 762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5647" h="762823">
                <a:moveTo>
                  <a:pt x="0" y="0"/>
                </a:moveTo>
                <a:lnTo>
                  <a:pt x="1525647" y="0"/>
                </a:lnTo>
                <a:lnTo>
                  <a:pt x="1525647" y="762823"/>
                </a:lnTo>
                <a:lnTo>
                  <a:pt x="0" y="762823"/>
                </a:lnTo>
                <a:lnTo>
                  <a:pt x="0" y="0"/>
                </a:lnTo>
                <a:close/>
              </a:path>
            </a:pathLst>
          </a:custGeom>
          <a:solidFill>
            <a:srgbClr val="0099CC"/>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31750" tIns="31750" rIns="31750" bIns="31750" numCol="1" spcCol="1270" anchor="ctr" anchorCtr="0">
            <a:noAutofit/>
          </a:bodyPr>
          <a:lstStyle/>
          <a:p>
            <a:pPr lvl="0" indent="0" algn="ctr" defTabSz="1955800" fontAlgn="base">
              <a:lnSpc>
                <a:spcPct val="90000"/>
              </a:lnSpc>
              <a:spcBef>
                <a:spcPct val="0"/>
              </a:spcBef>
              <a:spcAft>
                <a:spcPct val="0"/>
              </a:spcAft>
              <a:buNone/>
            </a:pPr>
            <a:r>
              <a:rPr lang="en-IN" sz="2200" dirty="0">
                <a:solidFill>
                  <a:schemeClr val="tx1"/>
                </a:solidFill>
                <a:latin typeface="Tahoma"/>
              </a:rPr>
              <a:t>As an Indian </a:t>
            </a:r>
            <a:r>
              <a:rPr lang="en-IN" sz="2200" dirty="0">
                <a:solidFill>
                  <a:schemeClr val="tx1"/>
                </a:solidFill>
              </a:rPr>
              <a:t>Company Notf. 20(R)</a:t>
            </a:r>
            <a:endParaRPr lang="en-IN" sz="2200" dirty="0">
              <a:solidFill>
                <a:schemeClr val="tx1"/>
              </a:solidFill>
              <a:latin typeface="Tahoma"/>
            </a:endParaRPr>
          </a:p>
        </p:txBody>
      </p:sp>
      <p:cxnSp>
        <p:nvCxnSpPr>
          <p:cNvPr id="39" name="Straight Connector 38">
            <a:extLst>
              <a:ext uri="{FF2B5EF4-FFF2-40B4-BE49-F238E27FC236}">
                <a16:creationId xmlns="" xmlns:a16="http://schemas.microsoft.com/office/drawing/2014/main" id="{BBD43F39-97DB-4384-BB64-FF0C3DA45A56}"/>
              </a:ext>
            </a:extLst>
          </p:cNvPr>
          <p:cNvCxnSpPr>
            <a:cxnSpLocks/>
          </p:cNvCxnSpPr>
          <p:nvPr/>
        </p:nvCxnSpPr>
        <p:spPr bwMode="auto">
          <a:xfrm>
            <a:off x="2469731" y="3527172"/>
            <a:ext cx="8316042" cy="26166"/>
          </a:xfrm>
          <a:prstGeom prst="lin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2" name="Straight Connector 41">
            <a:extLst>
              <a:ext uri="{FF2B5EF4-FFF2-40B4-BE49-F238E27FC236}">
                <a16:creationId xmlns="" xmlns:a16="http://schemas.microsoft.com/office/drawing/2014/main" id="{15348821-FCF8-49D3-8618-F06B5587DFBA}"/>
              </a:ext>
            </a:extLst>
          </p:cNvPr>
          <p:cNvCxnSpPr>
            <a:cxnSpLocks/>
          </p:cNvCxnSpPr>
          <p:nvPr/>
        </p:nvCxnSpPr>
        <p:spPr bwMode="auto">
          <a:xfrm>
            <a:off x="2469731" y="3539015"/>
            <a:ext cx="0" cy="262624"/>
          </a:xfrm>
          <a:prstGeom prst="lin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4" name="Straight Connector 53">
            <a:extLst>
              <a:ext uri="{FF2B5EF4-FFF2-40B4-BE49-F238E27FC236}">
                <a16:creationId xmlns="" xmlns:a16="http://schemas.microsoft.com/office/drawing/2014/main" id="{614779CA-1527-45CC-BC4C-87B4A1561637}"/>
              </a:ext>
            </a:extLst>
          </p:cNvPr>
          <p:cNvCxnSpPr>
            <a:cxnSpLocks/>
          </p:cNvCxnSpPr>
          <p:nvPr/>
        </p:nvCxnSpPr>
        <p:spPr bwMode="auto">
          <a:xfrm>
            <a:off x="2515621" y="4649531"/>
            <a:ext cx="0" cy="174705"/>
          </a:xfrm>
          <a:prstGeom prst="lin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Straight Connector 55">
            <a:extLst>
              <a:ext uri="{FF2B5EF4-FFF2-40B4-BE49-F238E27FC236}">
                <a16:creationId xmlns="" xmlns:a16="http://schemas.microsoft.com/office/drawing/2014/main" id="{8F2E5CAE-36D2-4735-A1BD-91BC5BA9D8A4}"/>
              </a:ext>
            </a:extLst>
          </p:cNvPr>
          <p:cNvCxnSpPr>
            <a:cxnSpLocks/>
          </p:cNvCxnSpPr>
          <p:nvPr/>
        </p:nvCxnSpPr>
        <p:spPr bwMode="auto">
          <a:xfrm>
            <a:off x="1052988" y="4881716"/>
            <a:ext cx="2884831" cy="0"/>
          </a:xfrm>
          <a:prstGeom prst="lin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0" name="Straight Connector 59">
            <a:extLst>
              <a:ext uri="{FF2B5EF4-FFF2-40B4-BE49-F238E27FC236}">
                <a16:creationId xmlns="" xmlns:a16="http://schemas.microsoft.com/office/drawing/2014/main" id="{51ABE490-17F2-4787-AC69-604C07C1FA78}"/>
              </a:ext>
            </a:extLst>
          </p:cNvPr>
          <p:cNvCxnSpPr>
            <a:cxnSpLocks/>
          </p:cNvCxnSpPr>
          <p:nvPr/>
        </p:nvCxnSpPr>
        <p:spPr bwMode="auto">
          <a:xfrm>
            <a:off x="2515621" y="4803325"/>
            <a:ext cx="0" cy="246790"/>
          </a:xfrm>
          <a:prstGeom prst="lin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6" name="Straight Connector 65">
            <a:extLst>
              <a:ext uri="{FF2B5EF4-FFF2-40B4-BE49-F238E27FC236}">
                <a16:creationId xmlns="" xmlns:a16="http://schemas.microsoft.com/office/drawing/2014/main" id="{8D547132-FF48-4811-B171-4DE498A88043}"/>
              </a:ext>
            </a:extLst>
          </p:cNvPr>
          <p:cNvCxnSpPr>
            <a:cxnSpLocks/>
          </p:cNvCxnSpPr>
          <p:nvPr/>
        </p:nvCxnSpPr>
        <p:spPr bwMode="auto">
          <a:xfrm>
            <a:off x="6658578" y="4649531"/>
            <a:ext cx="0" cy="188256"/>
          </a:xfrm>
          <a:prstGeom prst="lin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8" name="Straight Connector 67">
            <a:extLst>
              <a:ext uri="{FF2B5EF4-FFF2-40B4-BE49-F238E27FC236}">
                <a16:creationId xmlns="" xmlns:a16="http://schemas.microsoft.com/office/drawing/2014/main" id="{B1938CBB-1FDC-4D01-9E10-524189FE64D1}"/>
              </a:ext>
            </a:extLst>
          </p:cNvPr>
          <p:cNvCxnSpPr>
            <a:cxnSpLocks/>
          </p:cNvCxnSpPr>
          <p:nvPr/>
        </p:nvCxnSpPr>
        <p:spPr bwMode="auto">
          <a:xfrm>
            <a:off x="5594386" y="4837787"/>
            <a:ext cx="2030529" cy="16597"/>
          </a:xfrm>
          <a:prstGeom prst="lin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2" name="Straight Connector 71">
            <a:extLst>
              <a:ext uri="{FF2B5EF4-FFF2-40B4-BE49-F238E27FC236}">
                <a16:creationId xmlns="" xmlns:a16="http://schemas.microsoft.com/office/drawing/2014/main" id="{5E089CF8-B488-481D-AD4D-9D66688DE61C}"/>
              </a:ext>
            </a:extLst>
          </p:cNvPr>
          <p:cNvCxnSpPr/>
          <p:nvPr/>
        </p:nvCxnSpPr>
        <p:spPr bwMode="auto">
          <a:xfrm>
            <a:off x="10427110" y="4947987"/>
            <a:ext cx="0" cy="320432"/>
          </a:xfrm>
          <a:prstGeom prst="lin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8" name="TextBox 77">
            <a:extLst>
              <a:ext uri="{FF2B5EF4-FFF2-40B4-BE49-F238E27FC236}">
                <a16:creationId xmlns="" xmlns:a16="http://schemas.microsoft.com/office/drawing/2014/main" id="{91289BCA-F9AD-46D4-BC51-E5B33249EF8E}"/>
              </a:ext>
            </a:extLst>
          </p:cNvPr>
          <p:cNvSpPr txBox="1"/>
          <p:nvPr/>
        </p:nvSpPr>
        <p:spPr>
          <a:xfrm>
            <a:off x="1666557" y="273604"/>
            <a:ext cx="7521674" cy="1446550"/>
          </a:xfrm>
          <a:prstGeom prst="rect">
            <a:avLst/>
          </a:prstGeom>
          <a:noFill/>
        </p:spPr>
        <p:txBody>
          <a:bodyPr wrap="square" rtlCol="0">
            <a:spAutoFit/>
          </a:bodyPr>
          <a:lstStyle/>
          <a:p>
            <a:pPr fontAlgn="base">
              <a:spcBef>
                <a:spcPct val="0"/>
              </a:spcBef>
              <a:spcAft>
                <a:spcPct val="0"/>
              </a:spcAft>
            </a:pPr>
            <a:r>
              <a:rPr lang="en-IN" sz="4400" dirty="0" smtClean="0">
                <a:solidFill>
                  <a:schemeClr val="tx2"/>
                </a:solidFill>
                <a:latin typeface="+mj-lt"/>
                <a:ea typeface="+mj-ea"/>
                <a:cs typeface="+mj-cs"/>
              </a:rPr>
              <a:t>Business in India – Entry Options</a:t>
            </a:r>
            <a:endParaRPr lang="en-IN" sz="4400" dirty="0">
              <a:solidFill>
                <a:schemeClr val="tx2"/>
              </a:solidFill>
              <a:latin typeface="+mj-lt"/>
              <a:ea typeface="+mj-ea"/>
              <a:cs typeface="+mj-cs"/>
            </a:endParaRPr>
          </a:p>
        </p:txBody>
      </p:sp>
      <p:sp>
        <p:nvSpPr>
          <p:cNvPr id="25" name="Freeform: Shape 24">
            <a:extLst>
              <a:ext uri="{FF2B5EF4-FFF2-40B4-BE49-F238E27FC236}">
                <a16:creationId xmlns="" xmlns:a16="http://schemas.microsoft.com/office/drawing/2014/main" id="{93AEB5D8-99AF-4B29-BBF5-F80FECE17C69}"/>
              </a:ext>
            </a:extLst>
          </p:cNvPr>
          <p:cNvSpPr/>
          <p:nvPr/>
        </p:nvSpPr>
        <p:spPr>
          <a:xfrm>
            <a:off x="9188231" y="3826000"/>
            <a:ext cx="2667600" cy="1288028"/>
          </a:xfrm>
          <a:custGeom>
            <a:avLst/>
            <a:gdLst>
              <a:gd name="connsiteX0" fmla="*/ 0 w 1525647"/>
              <a:gd name="connsiteY0" fmla="*/ 0 h 762823"/>
              <a:gd name="connsiteX1" fmla="*/ 1525647 w 1525647"/>
              <a:gd name="connsiteY1" fmla="*/ 0 h 762823"/>
              <a:gd name="connsiteX2" fmla="*/ 1525647 w 1525647"/>
              <a:gd name="connsiteY2" fmla="*/ 762823 h 762823"/>
              <a:gd name="connsiteX3" fmla="*/ 0 w 1525647"/>
              <a:gd name="connsiteY3" fmla="*/ 762823 h 762823"/>
              <a:gd name="connsiteX4" fmla="*/ 0 w 1525647"/>
              <a:gd name="connsiteY4" fmla="*/ 0 h 762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5647" h="762823">
                <a:moveTo>
                  <a:pt x="0" y="0"/>
                </a:moveTo>
                <a:lnTo>
                  <a:pt x="1525647" y="0"/>
                </a:lnTo>
                <a:lnTo>
                  <a:pt x="1525647" y="762823"/>
                </a:lnTo>
                <a:lnTo>
                  <a:pt x="0" y="762823"/>
                </a:lnTo>
                <a:lnTo>
                  <a:pt x="0" y="0"/>
                </a:lnTo>
                <a:close/>
              </a:path>
            </a:pathLst>
          </a:custGeom>
          <a:solidFill>
            <a:srgbClr val="0099CC"/>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31750" tIns="31750" rIns="31750" bIns="31750" numCol="1" spcCol="1270" anchor="ctr" anchorCtr="0">
            <a:noAutofit/>
          </a:bodyPr>
          <a:lstStyle/>
          <a:p>
            <a:pPr lvl="0" indent="0" algn="ctr" defTabSz="1955800" fontAlgn="base">
              <a:lnSpc>
                <a:spcPct val="90000"/>
              </a:lnSpc>
              <a:spcBef>
                <a:spcPct val="0"/>
              </a:spcBef>
              <a:spcAft>
                <a:spcPct val="0"/>
              </a:spcAft>
              <a:buNone/>
            </a:pPr>
            <a:r>
              <a:rPr lang="en-IN" sz="2200" dirty="0">
                <a:solidFill>
                  <a:schemeClr val="tx1"/>
                </a:solidFill>
                <a:latin typeface="Tahoma"/>
              </a:rPr>
              <a:t>Other Entities such as, LLP, Investment vehicle, FVCF, Partnership firm, etc</a:t>
            </a:r>
          </a:p>
        </p:txBody>
      </p:sp>
      <p:cxnSp>
        <p:nvCxnSpPr>
          <p:cNvPr id="50" name="Straight Connector 49">
            <a:extLst>
              <a:ext uri="{FF2B5EF4-FFF2-40B4-BE49-F238E27FC236}">
                <a16:creationId xmlns="" xmlns:a16="http://schemas.microsoft.com/office/drawing/2014/main" id="{ABDCB3EF-BD29-4EE1-AE3A-0D20E8E76D5A}"/>
              </a:ext>
            </a:extLst>
          </p:cNvPr>
          <p:cNvCxnSpPr>
            <a:cxnSpLocks/>
          </p:cNvCxnSpPr>
          <p:nvPr/>
        </p:nvCxnSpPr>
        <p:spPr bwMode="auto">
          <a:xfrm>
            <a:off x="1043637" y="4881716"/>
            <a:ext cx="2053" cy="232311"/>
          </a:xfrm>
          <a:prstGeom prst="lin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3" name="Straight Connector 52">
            <a:extLst>
              <a:ext uri="{FF2B5EF4-FFF2-40B4-BE49-F238E27FC236}">
                <a16:creationId xmlns="" xmlns:a16="http://schemas.microsoft.com/office/drawing/2014/main" id="{6DCCD2F6-F2CE-4DC4-B0E9-F9CD6437AD39}"/>
              </a:ext>
            </a:extLst>
          </p:cNvPr>
          <p:cNvCxnSpPr>
            <a:cxnSpLocks/>
          </p:cNvCxnSpPr>
          <p:nvPr/>
        </p:nvCxnSpPr>
        <p:spPr bwMode="auto">
          <a:xfrm>
            <a:off x="3939226" y="4886636"/>
            <a:ext cx="0" cy="191277"/>
          </a:xfrm>
          <a:prstGeom prst="lin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7" name="Straight Connector 56">
            <a:extLst>
              <a:ext uri="{FF2B5EF4-FFF2-40B4-BE49-F238E27FC236}">
                <a16:creationId xmlns="" xmlns:a16="http://schemas.microsoft.com/office/drawing/2014/main" id="{208BD5D2-E0C9-458E-A669-1F8147FD27CB}"/>
              </a:ext>
            </a:extLst>
          </p:cNvPr>
          <p:cNvCxnSpPr>
            <a:cxnSpLocks/>
          </p:cNvCxnSpPr>
          <p:nvPr/>
        </p:nvCxnSpPr>
        <p:spPr bwMode="auto">
          <a:xfrm flipH="1">
            <a:off x="5594386" y="4832559"/>
            <a:ext cx="1578" cy="217556"/>
          </a:xfrm>
          <a:prstGeom prst="lin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9" name="Straight Connector 58">
            <a:extLst>
              <a:ext uri="{FF2B5EF4-FFF2-40B4-BE49-F238E27FC236}">
                <a16:creationId xmlns="" xmlns:a16="http://schemas.microsoft.com/office/drawing/2014/main" id="{1C0A9E5C-4FCE-431A-B3C2-412FE5B9AF32}"/>
              </a:ext>
            </a:extLst>
          </p:cNvPr>
          <p:cNvCxnSpPr>
            <a:cxnSpLocks/>
          </p:cNvCxnSpPr>
          <p:nvPr/>
        </p:nvCxnSpPr>
        <p:spPr bwMode="auto">
          <a:xfrm flipH="1">
            <a:off x="7623337" y="4852447"/>
            <a:ext cx="1578" cy="217556"/>
          </a:xfrm>
          <a:prstGeom prst="lin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5" name="Straight Connector 64">
            <a:extLst>
              <a:ext uri="{FF2B5EF4-FFF2-40B4-BE49-F238E27FC236}">
                <a16:creationId xmlns="" xmlns:a16="http://schemas.microsoft.com/office/drawing/2014/main" id="{3477B4F2-A33C-483D-AE2D-9E614200735C}"/>
              </a:ext>
            </a:extLst>
          </p:cNvPr>
          <p:cNvCxnSpPr>
            <a:cxnSpLocks/>
          </p:cNvCxnSpPr>
          <p:nvPr/>
        </p:nvCxnSpPr>
        <p:spPr bwMode="auto">
          <a:xfrm>
            <a:off x="10777984" y="3543930"/>
            <a:ext cx="0" cy="262624"/>
          </a:xfrm>
          <a:prstGeom prst="lin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7" name="Straight Connector 66">
            <a:extLst>
              <a:ext uri="{FF2B5EF4-FFF2-40B4-BE49-F238E27FC236}">
                <a16:creationId xmlns="" xmlns:a16="http://schemas.microsoft.com/office/drawing/2014/main" id="{DD665785-05EB-4F5C-8204-E0FFE551B0E4}"/>
              </a:ext>
            </a:extLst>
          </p:cNvPr>
          <p:cNvCxnSpPr>
            <a:cxnSpLocks/>
          </p:cNvCxnSpPr>
          <p:nvPr/>
        </p:nvCxnSpPr>
        <p:spPr bwMode="auto">
          <a:xfrm>
            <a:off x="6594362" y="3534103"/>
            <a:ext cx="0" cy="262624"/>
          </a:xfrm>
          <a:prstGeom prst="lin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9" name="Straight Connector 68">
            <a:extLst>
              <a:ext uri="{FF2B5EF4-FFF2-40B4-BE49-F238E27FC236}">
                <a16:creationId xmlns="" xmlns:a16="http://schemas.microsoft.com/office/drawing/2014/main" id="{FD4FCF9F-52CA-43ED-9CCB-61693B2938DA}"/>
              </a:ext>
            </a:extLst>
          </p:cNvPr>
          <p:cNvCxnSpPr>
            <a:cxnSpLocks/>
          </p:cNvCxnSpPr>
          <p:nvPr/>
        </p:nvCxnSpPr>
        <p:spPr bwMode="auto">
          <a:xfrm>
            <a:off x="6599282" y="3362043"/>
            <a:ext cx="0" cy="262624"/>
          </a:xfrm>
          <a:prstGeom prst="lin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Date Placeholder 1"/>
          <p:cNvSpPr>
            <a:spLocks noGrp="1"/>
          </p:cNvSpPr>
          <p:nvPr>
            <p:ph type="dt" sz="half" idx="10"/>
          </p:nvPr>
        </p:nvSpPr>
        <p:spPr/>
        <p:txBody>
          <a:bodyPr/>
          <a:lstStyle/>
          <a:p>
            <a:r>
              <a:rPr lang="en-US" altLang="en-US" smtClean="0"/>
              <a:t>15th Mar 2019</a:t>
            </a:r>
            <a:endParaRPr lang="en-US" altLang="en-US" dirty="0"/>
          </a:p>
        </p:txBody>
      </p:sp>
      <p:sp>
        <p:nvSpPr>
          <p:cNvPr id="4" name="Footer Placeholder 3"/>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14542662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4069" y="258096"/>
            <a:ext cx="7773194" cy="914400"/>
          </a:xfrm>
        </p:spPr>
        <p:txBody>
          <a:bodyPr>
            <a:noAutofit/>
          </a:bodyPr>
          <a:lstStyle/>
          <a:p>
            <a:r>
              <a:rPr lang="en-US" sz="2800" dirty="0"/>
              <a:t>Foreign Investment in India- Schematic Representation</a:t>
            </a:r>
          </a:p>
        </p:txBody>
      </p:sp>
      <p:sp>
        <p:nvSpPr>
          <p:cNvPr id="3" name="Rectangle 2"/>
          <p:cNvSpPr/>
          <p:nvPr/>
        </p:nvSpPr>
        <p:spPr>
          <a:xfrm>
            <a:off x="3733800" y="1219200"/>
            <a:ext cx="4648200" cy="381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b="1" dirty="0">
                <a:solidFill>
                  <a:schemeClr val="tx1"/>
                </a:solidFill>
                <a:latin typeface="Bookman Old Style" pitchFamily="18" charset="0"/>
              </a:rPr>
              <a:t>Foreign Inbound Investments</a:t>
            </a:r>
          </a:p>
        </p:txBody>
      </p:sp>
      <p:sp>
        <p:nvSpPr>
          <p:cNvPr id="4" name="Rectangle 3"/>
          <p:cNvSpPr/>
          <p:nvPr/>
        </p:nvSpPr>
        <p:spPr>
          <a:xfrm>
            <a:off x="2057400" y="2133600"/>
            <a:ext cx="16002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Foreign Direct Investments</a:t>
            </a:r>
          </a:p>
        </p:txBody>
      </p:sp>
      <p:sp>
        <p:nvSpPr>
          <p:cNvPr id="5" name="Rectangle 4"/>
          <p:cNvSpPr/>
          <p:nvPr/>
        </p:nvSpPr>
        <p:spPr>
          <a:xfrm>
            <a:off x="3886200" y="2133600"/>
            <a:ext cx="1524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Foreign Portfolio Investments</a:t>
            </a:r>
          </a:p>
        </p:txBody>
      </p:sp>
      <p:sp>
        <p:nvSpPr>
          <p:cNvPr id="6" name="Rectangle 5"/>
          <p:cNvSpPr/>
          <p:nvPr/>
        </p:nvSpPr>
        <p:spPr>
          <a:xfrm>
            <a:off x="5486400" y="2133600"/>
            <a:ext cx="16002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Foreign Venture Capital Investments</a:t>
            </a:r>
          </a:p>
        </p:txBody>
      </p:sp>
      <p:sp>
        <p:nvSpPr>
          <p:cNvPr id="7" name="Rectangle 6"/>
          <p:cNvSpPr/>
          <p:nvPr/>
        </p:nvSpPr>
        <p:spPr>
          <a:xfrm>
            <a:off x="7239000" y="2133600"/>
            <a:ext cx="1524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Other Investments </a:t>
            </a:r>
          </a:p>
          <a:p>
            <a:pPr algn="ctr"/>
            <a:r>
              <a:rPr lang="en-US" sz="1400" dirty="0">
                <a:solidFill>
                  <a:schemeClr val="tx1"/>
                </a:solidFill>
                <a:latin typeface="Bookman Old Style" pitchFamily="18" charset="0"/>
              </a:rPr>
              <a:t>(G-Sec, NCDs, etc.)</a:t>
            </a:r>
          </a:p>
        </p:txBody>
      </p:sp>
      <p:sp>
        <p:nvSpPr>
          <p:cNvPr id="8" name="Rectangle 7"/>
          <p:cNvSpPr/>
          <p:nvPr/>
        </p:nvSpPr>
        <p:spPr>
          <a:xfrm>
            <a:off x="8915400" y="2133600"/>
            <a:ext cx="1620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Investments on </a:t>
            </a:r>
            <a:r>
              <a:rPr lang="en-US" sz="1400" b="1" dirty="0">
                <a:solidFill>
                  <a:schemeClr val="tx1"/>
                </a:solidFill>
                <a:latin typeface="Bookman Old Style" pitchFamily="18" charset="0"/>
              </a:rPr>
              <a:t>Non-Repatriable </a:t>
            </a:r>
            <a:r>
              <a:rPr lang="en-US" sz="1400" dirty="0">
                <a:solidFill>
                  <a:schemeClr val="tx1"/>
                </a:solidFill>
                <a:latin typeface="Bookman Old Style" pitchFamily="18" charset="0"/>
              </a:rPr>
              <a:t>basis</a:t>
            </a:r>
          </a:p>
        </p:txBody>
      </p:sp>
      <p:sp>
        <p:nvSpPr>
          <p:cNvPr id="9" name="Rectangle 8"/>
          <p:cNvSpPr/>
          <p:nvPr/>
        </p:nvSpPr>
        <p:spPr>
          <a:xfrm>
            <a:off x="4953000" y="4495800"/>
            <a:ext cx="838200" cy="1143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FPIs</a:t>
            </a:r>
          </a:p>
          <a:p>
            <a:pPr algn="ctr"/>
            <a:r>
              <a:rPr lang="en-US" sz="1400" b="1" dirty="0">
                <a:solidFill>
                  <a:schemeClr val="tx1"/>
                </a:solidFill>
                <a:latin typeface="Bookman Old Style" pitchFamily="18" charset="0"/>
              </a:rPr>
              <a:t>Sch. 2</a:t>
            </a:r>
          </a:p>
        </p:txBody>
      </p:sp>
      <p:sp>
        <p:nvSpPr>
          <p:cNvPr id="10" name="Rectangle 9"/>
          <p:cNvSpPr/>
          <p:nvPr/>
        </p:nvSpPr>
        <p:spPr>
          <a:xfrm>
            <a:off x="1600200" y="4495800"/>
            <a:ext cx="1295400" cy="9906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Automatic Route</a:t>
            </a:r>
          </a:p>
        </p:txBody>
      </p:sp>
      <p:sp>
        <p:nvSpPr>
          <p:cNvPr id="11" name="Rectangle 10"/>
          <p:cNvSpPr/>
          <p:nvPr/>
        </p:nvSpPr>
        <p:spPr>
          <a:xfrm>
            <a:off x="3048000" y="4495800"/>
            <a:ext cx="914400" cy="1020097"/>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Govt. Route</a:t>
            </a:r>
          </a:p>
        </p:txBody>
      </p:sp>
      <p:sp>
        <p:nvSpPr>
          <p:cNvPr id="12" name="Rectangle 11"/>
          <p:cNvSpPr/>
          <p:nvPr/>
        </p:nvSpPr>
        <p:spPr>
          <a:xfrm>
            <a:off x="4114800" y="4495800"/>
            <a:ext cx="7620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NRIs/ OCIs</a:t>
            </a:r>
          </a:p>
          <a:p>
            <a:pPr algn="ctr"/>
            <a:r>
              <a:rPr lang="en-US" sz="1400" b="1" dirty="0">
                <a:solidFill>
                  <a:schemeClr val="tx1"/>
                </a:solidFill>
                <a:latin typeface="Bookman Old Style" pitchFamily="18" charset="0"/>
              </a:rPr>
              <a:t>Sch. 3</a:t>
            </a:r>
            <a:endParaRPr lang="en-US" sz="1400" b="1" dirty="0">
              <a:solidFill>
                <a:srgbClr val="FF0000"/>
              </a:solidFill>
              <a:latin typeface="Bookman Old Style" pitchFamily="18" charset="0"/>
            </a:endParaRPr>
          </a:p>
        </p:txBody>
      </p:sp>
      <p:sp>
        <p:nvSpPr>
          <p:cNvPr id="13" name="Rectangle 12"/>
          <p:cNvSpPr/>
          <p:nvPr/>
        </p:nvSpPr>
        <p:spPr>
          <a:xfrm>
            <a:off x="5867400" y="4495800"/>
            <a:ext cx="13716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SEBI Regd. FVCIs/AIFs</a:t>
            </a:r>
          </a:p>
          <a:p>
            <a:pPr algn="ctr"/>
            <a:r>
              <a:rPr lang="en-US" sz="1400" b="1" dirty="0">
                <a:solidFill>
                  <a:schemeClr val="tx1"/>
                </a:solidFill>
                <a:latin typeface="Bookman Old Style" pitchFamily="18" charset="0"/>
              </a:rPr>
              <a:t>Sch. 7</a:t>
            </a:r>
          </a:p>
        </p:txBody>
      </p:sp>
      <p:sp>
        <p:nvSpPr>
          <p:cNvPr id="14" name="Rectangle 13"/>
          <p:cNvSpPr/>
          <p:nvPr/>
        </p:nvSpPr>
        <p:spPr>
          <a:xfrm>
            <a:off x="7315200" y="4495800"/>
            <a:ext cx="20574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FPIs, NRIs, OCIs, </a:t>
            </a:r>
          </a:p>
          <a:p>
            <a:pPr algn="ctr"/>
            <a:r>
              <a:rPr lang="en-US" sz="1400" dirty="0">
                <a:solidFill>
                  <a:schemeClr val="tx1"/>
                </a:solidFill>
                <a:latin typeface="Bookman Old Style" pitchFamily="18" charset="0"/>
              </a:rPr>
              <a:t>Long Term Investors</a:t>
            </a:r>
          </a:p>
          <a:p>
            <a:pPr algn="ctr"/>
            <a:r>
              <a:rPr lang="en-US" sz="1400" b="1" dirty="0">
                <a:solidFill>
                  <a:schemeClr val="tx1"/>
                </a:solidFill>
                <a:latin typeface="Bookman Old Style" pitchFamily="18" charset="0"/>
              </a:rPr>
              <a:t>Sch. 5</a:t>
            </a:r>
          </a:p>
        </p:txBody>
      </p:sp>
      <p:sp>
        <p:nvSpPr>
          <p:cNvPr id="16" name="Rectangle 15"/>
          <p:cNvSpPr/>
          <p:nvPr/>
        </p:nvSpPr>
        <p:spPr>
          <a:xfrm>
            <a:off x="9448800" y="4495800"/>
            <a:ext cx="10668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NRIs, OCIs</a:t>
            </a:r>
          </a:p>
          <a:p>
            <a:pPr algn="ctr"/>
            <a:r>
              <a:rPr lang="en-US" sz="1400" b="1" dirty="0">
                <a:solidFill>
                  <a:schemeClr val="tx1"/>
                </a:solidFill>
                <a:latin typeface="Bookman Old Style" pitchFamily="18" charset="0"/>
              </a:rPr>
              <a:t>Sch. 4</a:t>
            </a:r>
          </a:p>
        </p:txBody>
      </p:sp>
      <p:sp>
        <p:nvSpPr>
          <p:cNvPr id="17" name="Rectangle 16"/>
          <p:cNvSpPr/>
          <p:nvPr/>
        </p:nvSpPr>
        <p:spPr>
          <a:xfrm>
            <a:off x="5867400" y="6019800"/>
            <a:ext cx="15240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solidFill>
                  <a:schemeClr val="tx1"/>
                </a:solidFill>
                <a:latin typeface="Bookman Old Style" pitchFamily="18" charset="0"/>
              </a:rPr>
              <a:t>VCF, IVCUs</a:t>
            </a:r>
          </a:p>
        </p:txBody>
      </p:sp>
      <p:cxnSp>
        <p:nvCxnSpPr>
          <p:cNvPr id="20" name="Straight Connector 19"/>
          <p:cNvCxnSpPr/>
          <p:nvPr/>
        </p:nvCxnSpPr>
        <p:spPr>
          <a:xfrm rot="5400000">
            <a:off x="4610894" y="3237706"/>
            <a:ext cx="533400" cy="1588"/>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rot="5400000">
            <a:off x="2667794" y="3047206"/>
            <a:ext cx="152400" cy="1588"/>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1"/>
          <p:cNvCxnSpPr/>
          <p:nvPr/>
        </p:nvCxnSpPr>
        <p:spPr>
          <a:xfrm rot="5400000">
            <a:off x="5906294" y="1713706"/>
            <a:ext cx="228600" cy="1588"/>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a:off x="2667000" y="1828800"/>
            <a:ext cx="7239000" cy="1588"/>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p:cNvCxnSpPr/>
          <p:nvPr/>
        </p:nvCxnSpPr>
        <p:spPr>
          <a:xfrm>
            <a:off x="2362200" y="3124200"/>
            <a:ext cx="990600" cy="1588"/>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p:cNvCxnSpPr/>
          <p:nvPr/>
        </p:nvCxnSpPr>
        <p:spPr>
          <a:xfrm>
            <a:off x="4876800" y="3505200"/>
            <a:ext cx="468000" cy="1588"/>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rot="5400000">
            <a:off x="9754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 name="Straight Arrow Connector 30"/>
          <p:cNvCxnSpPr/>
          <p:nvPr/>
        </p:nvCxnSpPr>
        <p:spPr>
          <a:xfrm rot="5400000">
            <a:off x="7849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rot="5400000">
            <a:off x="60967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Straight Arrow Connector 32"/>
          <p:cNvCxnSpPr/>
          <p:nvPr/>
        </p:nvCxnSpPr>
        <p:spPr>
          <a:xfrm rot="5400000">
            <a:off x="4420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Straight Arrow Connector 33"/>
          <p:cNvCxnSpPr/>
          <p:nvPr/>
        </p:nvCxnSpPr>
        <p:spPr>
          <a:xfrm rot="5400000">
            <a:off x="2515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Straight Arrow Connector 34"/>
          <p:cNvCxnSpPr/>
          <p:nvPr/>
        </p:nvCxnSpPr>
        <p:spPr>
          <a:xfrm rot="5400000">
            <a:off x="2210594" y="3275806"/>
            <a:ext cx="304800" cy="1588"/>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rot="5400000">
            <a:off x="3201194" y="3275806"/>
            <a:ext cx="304800" cy="1588"/>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37" name="Straight Arrow Connector 36"/>
          <p:cNvCxnSpPr/>
          <p:nvPr/>
        </p:nvCxnSpPr>
        <p:spPr>
          <a:xfrm rot="5400000">
            <a:off x="3657600" y="3733800"/>
            <a:ext cx="1524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8" name="Straight Arrow Connector 37"/>
          <p:cNvCxnSpPr/>
          <p:nvPr/>
        </p:nvCxnSpPr>
        <p:spPr>
          <a:xfrm rot="5400000">
            <a:off x="4848794" y="3990406"/>
            <a:ext cx="972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Straight Arrow Connector 38"/>
          <p:cNvCxnSpPr/>
          <p:nvPr/>
        </p:nvCxnSpPr>
        <p:spPr>
          <a:xfrm rot="5400000">
            <a:off x="5752703" y="3772297"/>
            <a:ext cx="144859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Straight Arrow Connector 39"/>
          <p:cNvCxnSpPr/>
          <p:nvPr/>
        </p:nvCxnSpPr>
        <p:spPr>
          <a:xfrm rot="5400000">
            <a:off x="9114397" y="3687203"/>
            <a:ext cx="1584000"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1" name="Straight Arrow Connector 40"/>
          <p:cNvCxnSpPr/>
          <p:nvPr/>
        </p:nvCxnSpPr>
        <p:spPr>
          <a:xfrm rot="5400000">
            <a:off x="7391400" y="3733800"/>
            <a:ext cx="1524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3" name="Straight Arrow Connector 42"/>
          <p:cNvCxnSpPr/>
          <p:nvPr/>
        </p:nvCxnSpPr>
        <p:spPr>
          <a:xfrm rot="5400000">
            <a:off x="6287294" y="5676106"/>
            <a:ext cx="5334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3" name="Rectangle 52"/>
          <p:cNvSpPr/>
          <p:nvPr/>
        </p:nvSpPr>
        <p:spPr>
          <a:xfrm>
            <a:off x="1752600" y="6019800"/>
            <a:ext cx="2286000" cy="6096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solidFill>
                  <a:schemeClr val="tx1"/>
                </a:solidFill>
                <a:latin typeface="Bookman Old Style" pitchFamily="18" charset="0"/>
              </a:rPr>
              <a:t>Persons Resident Outside India</a:t>
            </a:r>
          </a:p>
        </p:txBody>
      </p:sp>
      <p:cxnSp>
        <p:nvCxnSpPr>
          <p:cNvPr id="56" name="Straight Connector 55"/>
          <p:cNvCxnSpPr/>
          <p:nvPr/>
        </p:nvCxnSpPr>
        <p:spPr>
          <a:xfrm rot="5400000">
            <a:off x="2437606" y="5562600"/>
            <a:ext cx="153194" cy="794"/>
          </a:xfrm>
          <a:prstGeom prst="line">
            <a:avLst/>
          </a:prstGeom>
        </p:spPr>
        <p:style>
          <a:lnRef idx="1">
            <a:schemeClr val="dk1"/>
          </a:lnRef>
          <a:fillRef idx="0">
            <a:schemeClr val="dk1"/>
          </a:fillRef>
          <a:effectRef idx="0">
            <a:schemeClr val="dk1"/>
          </a:effectRef>
          <a:fontRef idx="minor">
            <a:schemeClr val="tx1"/>
          </a:fontRef>
        </p:style>
      </p:cxnSp>
      <p:cxnSp>
        <p:nvCxnSpPr>
          <p:cNvPr id="58" name="Straight Connector 57"/>
          <p:cNvCxnSpPr>
            <a:stCxn id="11" idx="2"/>
          </p:cNvCxnSpPr>
          <p:nvPr/>
        </p:nvCxnSpPr>
        <p:spPr>
          <a:xfrm rot="5400000">
            <a:off x="3443748" y="5577348"/>
            <a:ext cx="122904" cy="1588"/>
          </a:xfrm>
          <a:prstGeom prst="line">
            <a:avLst/>
          </a:prstGeom>
        </p:spPr>
        <p:style>
          <a:lnRef idx="1">
            <a:schemeClr val="dk1"/>
          </a:lnRef>
          <a:fillRef idx="0">
            <a:schemeClr val="dk1"/>
          </a:fillRef>
          <a:effectRef idx="0">
            <a:schemeClr val="dk1"/>
          </a:effectRef>
          <a:fontRef idx="minor">
            <a:schemeClr val="tx1"/>
          </a:fontRef>
        </p:style>
      </p:cxnSp>
      <p:cxnSp>
        <p:nvCxnSpPr>
          <p:cNvPr id="59" name="Straight Connector 58"/>
          <p:cNvCxnSpPr/>
          <p:nvPr/>
        </p:nvCxnSpPr>
        <p:spPr>
          <a:xfrm>
            <a:off x="2514600" y="5638800"/>
            <a:ext cx="990600" cy="1588"/>
          </a:xfrm>
          <a:prstGeom prst="line">
            <a:avLst/>
          </a:prstGeom>
        </p:spPr>
        <p:style>
          <a:lnRef idx="1">
            <a:schemeClr val="dk1"/>
          </a:lnRef>
          <a:fillRef idx="0">
            <a:schemeClr val="dk1"/>
          </a:fillRef>
          <a:effectRef idx="0">
            <a:schemeClr val="dk1"/>
          </a:effectRef>
          <a:fontRef idx="minor">
            <a:schemeClr val="tx1"/>
          </a:fontRef>
        </p:style>
      </p:cxnSp>
      <p:cxnSp>
        <p:nvCxnSpPr>
          <p:cNvPr id="61" name="Straight Arrow Connector 60"/>
          <p:cNvCxnSpPr/>
          <p:nvPr/>
        </p:nvCxnSpPr>
        <p:spPr>
          <a:xfrm rot="5400000">
            <a:off x="2743994" y="579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8" name="Rectangle 47"/>
          <p:cNvSpPr/>
          <p:nvPr/>
        </p:nvSpPr>
        <p:spPr>
          <a:xfrm>
            <a:off x="1676400" y="3429000"/>
            <a:ext cx="11430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Company</a:t>
            </a:r>
          </a:p>
          <a:p>
            <a:pPr algn="ctr"/>
            <a:r>
              <a:rPr lang="en-US" sz="1400" b="1" dirty="0">
                <a:solidFill>
                  <a:schemeClr val="tx1"/>
                </a:solidFill>
                <a:latin typeface="Bookman Old Style" pitchFamily="18" charset="0"/>
              </a:rPr>
              <a:t>Sch. 1, 9</a:t>
            </a:r>
          </a:p>
        </p:txBody>
      </p:sp>
      <p:sp>
        <p:nvSpPr>
          <p:cNvPr id="49" name="Rectangle 48"/>
          <p:cNvSpPr/>
          <p:nvPr/>
        </p:nvSpPr>
        <p:spPr>
          <a:xfrm>
            <a:off x="2895600" y="3429000"/>
            <a:ext cx="9906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LLP</a:t>
            </a:r>
          </a:p>
          <a:p>
            <a:pPr algn="ctr"/>
            <a:r>
              <a:rPr lang="en-US" sz="1400" b="1" dirty="0">
                <a:solidFill>
                  <a:schemeClr val="tx1"/>
                </a:solidFill>
                <a:latin typeface="Bookman Old Style" pitchFamily="18" charset="0"/>
              </a:rPr>
              <a:t>Sch. 6</a:t>
            </a:r>
          </a:p>
        </p:txBody>
      </p:sp>
      <p:cxnSp>
        <p:nvCxnSpPr>
          <p:cNvPr id="50" name="Straight Arrow Connector 49"/>
          <p:cNvCxnSpPr/>
          <p:nvPr/>
        </p:nvCxnSpPr>
        <p:spPr>
          <a:xfrm rot="5400000">
            <a:off x="2058194" y="4190206"/>
            <a:ext cx="6096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1" name="Straight Arrow Connector 50"/>
          <p:cNvCxnSpPr>
            <a:endCxn id="11" idx="0"/>
          </p:cNvCxnSpPr>
          <p:nvPr/>
        </p:nvCxnSpPr>
        <p:spPr>
          <a:xfrm>
            <a:off x="2363788" y="3886201"/>
            <a:ext cx="1141412" cy="60959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Straight Arrow Connector 54"/>
          <p:cNvCxnSpPr/>
          <p:nvPr/>
        </p:nvCxnSpPr>
        <p:spPr>
          <a:xfrm rot="5400000">
            <a:off x="3276194" y="4191406"/>
            <a:ext cx="612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6" name="Straight Arrow Connector 45"/>
          <p:cNvCxnSpPr/>
          <p:nvPr/>
        </p:nvCxnSpPr>
        <p:spPr>
          <a:xfrm flipH="1">
            <a:off x="2439195" y="3886200"/>
            <a:ext cx="1118937" cy="5910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Date Placeholder 14"/>
          <p:cNvSpPr>
            <a:spLocks noGrp="1"/>
          </p:cNvSpPr>
          <p:nvPr>
            <p:ph type="dt" sz="half" idx="10"/>
          </p:nvPr>
        </p:nvSpPr>
        <p:spPr>
          <a:xfrm>
            <a:off x="136336" y="6397610"/>
            <a:ext cx="1905000" cy="457200"/>
          </a:xfrm>
        </p:spPr>
        <p:txBody>
          <a:bodyPr/>
          <a:lstStyle/>
          <a:p>
            <a:pPr>
              <a:defRPr/>
            </a:pPr>
            <a:r>
              <a:rPr lang="en-US" smtClean="0"/>
              <a:t>15th Mar 2019</a:t>
            </a:r>
            <a:endParaRPr lang="en-US" dirty="0"/>
          </a:p>
        </p:txBody>
      </p:sp>
      <p:sp>
        <p:nvSpPr>
          <p:cNvPr id="18" name="Footer Placeholder 17"/>
          <p:cNvSpPr>
            <a:spLocks noGrp="1"/>
          </p:cNvSpPr>
          <p:nvPr>
            <p:ph type="ftr" sz="quarter" idx="11"/>
          </p:nvPr>
        </p:nvSpPr>
        <p:spPr>
          <a:xfrm>
            <a:off x="5159564" y="6399212"/>
            <a:ext cx="2895600" cy="457200"/>
          </a:xfrm>
        </p:spPr>
        <p:txBody>
          <a:bodyPr/>
          <a:lstStyle/>
          <a:p>
            <a:pPr>
              <a:defRPr/>
            </a:pPr>
            <a:r>
              <a:rPr lang="en-US" dirty="0" smtClean="0"/>
              <a:t>P. P. Shah &amp; Asso.</a:t>
            </a:r>
            <a:endParaRPr lang="en-US" dirty="0"/>
          </a:p>
        </p:txBody>
      </p:sp>
      <p:sp>
        <p:nvSpPr>
          <p:cNvPr id="19" name="Slide Number Placeholder 18"/>
          <p:cNvSpPr>
            <a:spLocks noGrp="1"/>
          </p:cNvSpPr>
          <p:nvPr>
            <p:ph type="sldNum" sz="quarter" idx="12"/>
          </p:nvPr>
        </p:nvSpPr>
        <p:spPr>
          <a:xfrm>
            <a:off x="8600287" y="6412450"/>
            <a:ext cx="1905000" cy="457200"/>
          </a:xfrm>
        </p:spPr>
        <p:txBody>
          <a:bodyPr/>
          <a:lstStyle/>
          <a:p>
            <a:pPr>
              <a:defRPr/>
            </a:pPr>
            <a:fld id="{AEE33614-1576-4826-9A5E-50DBDA8E8AF6}" type="slidenum">
              <a:rPr lang="en-US" smtClean="0"/>
              <a:pPr>
                <a:defRPr/>
              </a:pPr>
              <a:t>6</a:t>
            </a:fld>
            <a:endParaRPr lang="en-US" dirty="0"/>
          </a:p>
        </p:txBody>
      </p:sp>
      <p:sp>
        <p:nvSpPr>
          <p:cNvPr id="52" name="Date Placeholder 14"/>
          <p:cNvSpPr txBox="1">
            <a:spLocks/>
          </p:cNvSpPr>
          <p:nvPr/>
        </p:nvSpPr>
        <p:spPr bwMode="auto">
          <a:xfrm>
            <a:off x="4114801" y="6170612"/>
            <a:ext cx="1603161" cy="3180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l" rtl="0" eaLnBrk="1" fontAlgn="base" hangingPunct="1">
              <a:spcBef>
                <a:spcPct val="0"/>
              </a:spcBef>
              <a:spcAft>
                <a:spcPct val="0"/>
              </a:spcAft>
              <a:defRPr sz="1400"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a:lstStyle>
          <a:p>
            <a:pPr algn="ctr">
              <a:defRPr/>
            </a:pPr>
            <a:r>
              <a:rPr lang="en-US" dirty="0"/>
              <a:t>Available to or for</a:t>
            </a:r>
          </a:p>
        </p:txBody>
      </p:sp>
    </p:spTree>
    <p:extLst>
      <p:ext uri="{BB962C8B-B14F-4D97-AF65-F5344CB8AC3E}">
        <p14:creationId xmlns:p14="http://schemas.microsoft.com/office/powerpoint/2010/main" val="1511571334"/>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17339AE-0114-485D-9065-AF5E4EC8C054}"/>
              </a:ext>
            </a:extLst>
          </p:cNvPr>
          <p:cNvSpPr>
            <a:spLocks noGrp="1"/>
          </p:cNvSpPr>
          <p:nvPr>
            <p:ph type="title"/>
          </p:nvPr>
        </p:nvSpPr>
        <p:spPr>
          <a:xfrm>
            <a:off x="1492382" y="512298"/>
            <a:ext cx="10390716" cy="1143000"/>
          </a:xfrm>
        </p:spPr>
        <p:txBody>
          <a:bodyPr/>
          <a:lstStyle/>
          <a:p>
            <a:r>
              <a:rPr lang="en-IN" dirty="0" smtClean="0"/>
              <a:t>LO / BO / PO in India</a:t>
            </a:r>
            <a:endParaRPr lang="en-IN" dirty="0"/>
          </a:p>
        </p:txBody>
      </p:sp>
      <p:sp>
        <p:nvSpPr>
          <p:cNvPr id="3" name="Slide Number Placeholder 2">
            <a:extLst>
              <a:ext uri="{FF2B5EF4-FFF2-40B4-BE49-F238E27FC236}">
                <a16:creationId xmlns="" xmlns:a16="http://schemas.microsoft.com/office/drawing/2014/main" id="{33FAB470-93D4-449E-A650-161C4765FAC1}"/>
              </a:ext>
            </a:extLst>
          </p:cNvPr>
          <p:cNvSpPr>
            <a:spLocks noGrp="1"/>
          </p:cNvSpPr>
          <p:nvPr>
            <p:ph type="sldNum" sz="quarter" idx="12"/>
          </p:nvPr>
        </p:nvSpPr>
        <p:spPr/>
        <p:txBody>
          <a:bodyPr/>
          <a:lstStyle/>
          <a:p>
            <a:fld id="{A09A904D-5C45-4344-AAEE-BCB7A23FFE9A}" type="slidenum">
              <a:rPr lang="en-US" altLang="en-US" smtClean="0"/>
              <a:pPr/>
              <a:t>7</a:t>
            </a:fld>
            <a:endParaRPr lang="en-US" altLang="en-US" dirty="0"/>
          </a:p>
        </p:txBody>
      </p:sp>
      <p:sp>
        <p:nvSpPr>
          <p:cNvPr id="7" name="TextBox 6">
            <a:extLst>
              <a:ext uri="{FF2B5EF4-FFF2-40B4-BE49-F238E27FC236}">
                <a16:creationId xmlns="" xmlns:a16="http://schemas.microsoft.com/office/drawing/2014/main" id="{0DAA8144-AEFE-49E6-A583-4B517E6D8242}"/>
              </a:ext>
            </a:extLst>
          </p:cNvPr>
          <p:cNvSpPr txBox="1"/>
          <p:nvPr/>
        </p:nvSpPr>
        <p:spPr>
          <a:xfrm>
            <a:off x="464233" y="1955411"/>
            <a:ext cx="11005871" cy="4188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fontAlgn="base">
              <a:spcBef>
                <a:spcPct val="20000"/>
              </a:spcBef>
              <a:spcAft>
                <a:spcPct val="0"/>
              </a:spcAft>
              <a:buClr>
                <a:schemeClr val="folHlink"/>
              </a:buClr>
              <a:buSzPct val="60000"/>
              <a:buFont typeface="Wingdings" panose="05000000000000000000" pitchFamily="2" charset="2"/>
              <a:buChar char="n"/>
              <a:defRPr sz="3200"/>
            </a:lvl1pPr>
            <a:lvl2pPr marL="742950" indent="-285750" fontAlgn="base">
              <a:spcBef>
                <a:spcPct val="20000"/>
              </a:spcBef>
              <a:spcAft>
                <a:spcPct val="0"/>
              </a:spcAft>
              <a:buClr>
                <a:schemeClr val="hlink"/>
              </a:buClr>
              <a:buSzPct val="55000"/>
              <a:buFont typeface="Wingdings" panose="05000000000000000000" pitchFamily="2" charset="2"/>
              <a:buChar char="n"/>
              <a:defRPr sz="2800"/>
            </a:lvl2pPr>
            <a:lvl3pPr marL="1143000" indent="-228600" fontAlgn="base">
              <a:spcBef>
                <a:spcPct val="20000"/>
              </a:spcBef>
              <a:spcAft>
                <a:spcPct val="0"/>
              </a:spcAft>
              <a:buClr>
                <a:schemeClr val="folHlink"/>
              </a:buClr>
              <a:buSzPct val="50000"/>
              <a:buFont typeface="Wingdings" panose="05000000000000000000" pitchFamily="2" charset="2"/>
              <a:buChar char="n"/>
              <a:defRPr sz="2400"/>
            </a:lvl3pPr>
            <a:lvl4pPr marL="1600200" indent="-228600" fontAlgn="base">
              <a:spcBef>
                <a:spcPct val="20000"/>
              </a:spcBef>
              <a:spcAft>
                <a:spcPct val="0"/>
              </a:spcAft>
              <a:buClr>
                <a:schemeClr val="accent2"/>
              </a:buClr>
              <a:buSzPct val="55000"/>
              <a:buFont typeface="Wingdings" panose="05000000000000000000" pitchFamily="2" charset="2"/>
              <a:buChar char="n"/>
              <a:defRPr sz="2000"/>
            </a:lvl4pPr>
            <a:lvl5pPr marL="2057400" indent="-228600" fontAlgn="base">
              <a:spcBef>
                <a:spcPct val="20000"/>
              </a:spcBef>
              <a:spcAft>
                <a:spcPct val="0"/>
              </a:spcAft>
              <a:buClr>
                <a:schemeClr val="accent1"/>
              </a:buClr>
              <a:buSzPct val="50000"/>
              <a:buFont typeface="Wingdings" panose="05000000000000000000" pitchFamily="2" charset="2"/>
              <a:buChar char="n"/>
              <a:defRPr sz="20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2000" dirty="0"/>
              <a:t>Establishment of Branch Office/Liaison Office/Project Office or any other place of business in India by foreign entities is regulated in terms of Section 6(6) of FEMA, 1999 read with Notification No. FEMA 22(R)/2016-RB dated March 31, 2016 (“Ntf. FEMA </a:t>
            </a:r>
            <a:r>
              <a:rPr lang="en-US" sz="2000" dirty="0" smtClean="0"/>
              <a:t>22(R)”).</a:t>
            </a:r>
          </a:p>
          <a:p>
            <a:endParaRPr lang="en-US" sz="2000" dirty="0"/>
          </a:p>
          <a:p>
            <a:r>
              <a:rPr lang="en-US" sz="2000" dirty="0"/>
              <a:t>Section 6(6) of </a:t>
            </a:r>
            <a:r>
              <a:rPr lang="en-US" sz="2000" dirty="0" smtClean="0"/>
              <a:t>FEMA: “Without </a:t>
            </a:r>
            <a:r>
              <a:rPr lang="en-US" sz="2000" dirty="0"/>
              <a:t>prejudice to the provisions of this section, the Reserve Bank may, by regulation, prohibit, restrict, or regulate establishment in India of a branch, office or other place of business by a person resident outside India, for carrying on any activity relating to such branch, office or other place of </a:t>
            </a:r>
            <a:r>
              <a:rPr lang="en-US" sz="2000" dirty="0" smtClean="0"/>
              <a:t>business”.</a:t>
            </a:r>
            <a:endParaRPr lang="en-US" sz="2000" dirty="0"/>
          </a:p>
          <a:p>
            <a:endParaRPr lang="en-US" sz="2000" dirty="0"/>
          </a:p>
          <a:p>
            <a:r>
              <a:rPr lang="en-US" sz="2000" dirty="0"/>
              <a:t>According to section 2(v)(iii) of FEMA , “Person resident in India means an office, branch or agency in India owned or controlled by a person resident outside India”. This implies that Branch or Project Office in India owned or controlled by a person resident outside India shall become persons resident in India.</a:t>
            </a:r>
          </a:p>
          <a:p>
            <a:pPr marL="0" indent="0">
              <a:buNone/>
            </a:pPr>
            <a:endParaRPr lang="en-US" sz="2000" dirty="0"/>
          </a:p>
          <a:p>
            <a:endParaRPr lang="en-US" sz="2000" dirty="0"/>
          </a:p>
        </p:txBody>
      </p:sp>
      <p:sp>
        <p:nvSpPr>
          <p:cNvPr id="2" name="Date Placeholder 1"/>
          <p:cNvSpPr>
            <a:spLocks noGrp="1"/>
          </p:cNvSpPr>
          <p:nvPr>
            <p:ph type="dt" sz="half" idx="10"/>
          </p:nvPr>
        </p:nvSpPr>
        <p:spPr/>
        <p:txBody>
          <a:bodyPr/>
          <a:lstStyle/>
          <a:p>
            <a:r>
              <a:rPr lang="en-US" altLang="en-US" smtClean="0"/>
              <a:t>15th Mar 2019</a:t>
            </a:r>
            <a:endParaRPr lang="en-US" altLang="en-US" dirty="0"/>
          </a:p>
        </p:txBody>
      </p:sp>
      <p:sp>
        <p:nvSpPr>
          <p:cNvPr id="5" name="Footer Placeholder 4"/>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275385510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6BC035F-A780-4623-9346-08BA72D96F88}"/>
              </a:ext>
            </a:extLst>
          </p:cNvPr>
          <p:cNvSpPr>
            <a:spLocks noGrp="1"/>
          </p:cNvSpPr>
          <p:nvPr>
            <p:ph type="title"/>
          </p:nvPr>
        </p:nvSpPr>
        <p:spPr/>
        <p:txBody>
          <a:bodyPr/>
          <a:lstStyle/>
          <a:p>
            <a:r>
              <a:rPr lang="en-IN" dirty="0"/>
              <a:t>Meaning of BO/LO/PO </a:t>
            </a:r>
          </a:p>
        </p:txBody>
      </p:sp>
      <p:sp>
        <p:nvSpPr>
          <p:cNvPr id="4" name="Slide Number Placeholder 3">
            <a:extLst>
              <a:ext uri="{FF2B5EF4-FFF2-40B4-BE49-F238E27FC236}">
                <a16:creationId xmlns="" xmlns:a16="http://schemas.microsoft.com/office/drawing/2014/main" id="{FDA502BC-9F92-4868-A56E-FECA5C1D0F45}"/>
              </a:ext>
            </a:extLst>
          </p:cNvPr>
          <p:cNvSpPr>
            <a:spLocks noGrp="1"/>
          </p:cNvSpPr>
          <p:nvPr>
            <p:ph type="sldNum" sz="quarter" idx="12"/>
          </p:nvPr>
        </p:nvSpPr>
        <p:spPr/>
        <p:txBody>
          <a:bodyPr/>
          <a:lstStyle/>
          <a:p>
            <a:fld id="{988A0877-6E2C-4F4E-BB7B-BA5CC3C83D11}" type="slidenum">
              <a:rPr lang="en-US" altLang="en-US" smtClean="0"/>
              <a:pPr/>
              <a:t>8</a:t>
            </a:fld>
            <a:endParaRPr lang="en-US" altLang="en-US" dirty="0"/>
          </a:p>
        </p:txBody>
      </p:sp>
      <p:sp>
        <p:nvSpPr>
          <p:cNvPr id="5" name="TextBox 4">
            <a:extLst>
              <a:ext uri="{FF2B5EF4-FFF2-40B4-BE49-F238E27FC236}">
                <a16:creationId xmlns="" xmlns:a16="http://schemas.microsoft.com/office/drawing/2014/main" id="{0ACA26AD-A16E-44B1-A042-14DB95780329}"/>
              </a:ext>
            </a:extLst>
          </p:cNvPr>
          <p:cNvSpPr txBox="1"/>
          <p:nvPr/>
        </p:nvSpPr>
        <p:spPr>
          <a:xfrm>
            <a:off x="1047135" y="1844219"/>
            <a:ext cx="10535265" cy="4942892"/>
          </a:xfrm>
          <a:prstGeom prst="rect">
            <a:avLst/>
          </a:prstGeom>
          <a:noFill/>
        </p:spPr>
        <p:txBody>
          <a:bodyPr wrap="square" rtlCol="0">
            <a:spAutoFit/>
          </a:bodyPr>
          <a:lstStyle/>
          <a:p>
            <a:pPr marL="342900" indent="-342900" fontAlgn="base">
              <a:spcBef>
                <a:spcPct val="20000"/>
              </a:spcBef>
              <a:spcAft>
                <a:spcPct val="0"/>
              </a:spcAft>
              <a:buClr>
                <a:schemeClr val="folHlink"/>
              </a:buClr>
              <a:buSzPct val="60000"/>
              <a:buFont typeface="Wingdings" panose="05000000000000000000" pitchFamily="2" charset="2"/>
              <a:buChar char="n"/>
            </a:pPr>
            <a:r>
              <a:rPr lang="en-US" sz="2000" dirty="0"/>
              <a:t>‘</a:t>
            </a:r>
            <a:r>
              <a:rPr lang="en-US" dirty="0"/>
              <a:t>Branch Offices’ (referred to as “BO”) in relation to a company; means any establishment described as such by the company. A branch can be opened for specific purposes;</a:t>
            </a:r>
          </a:p>
          <a:p>
            <a:pPr fontAlgn="base">
              <a:spcBef>
                <a:spcPct val="20000"/>
              </a:spcBef>
              <a:spcAft>
                <a:spcPct val="0"/>
              </a:spcAft>
              <a:buClr>
                <a:schemeClr val="folHlink"/>
              </a:buClr>
              <a:buSzPct val="60000"/>
            </a:pPr>
            <a:r>
              <a:rPr lang="en-US" dirty="0"/>
              <a:t>     </a:t>
            </a:r>
            <a:r>
              <a:rPr lang="en-US" b="1" dirty="0"/>
              <a:t>“it should be engaged in the same activities as the parent company.” </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b="1"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dirty="0"/>
              <a:t>'Liaison Office’ (referred to as “LO”) means a place of business to act as a channel of communication between the principal place of business or Head Office or by whatever name called and entities in India but which </a:t>
            </a:r>
            <a:r>
              <a:rPr lang="en-US" b="1" dirty="0"/>
              <a:t>“does not undertake any commercial /trading/ industrial activity, directly or indirectly,” </a:t>
            </a:r>
            <a:r>
              <a:rPr lang="en-US" dirty="0"/>
              <a:t>and maintains itself out of inward remittances received from abroad through normal banking channel.</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dirty="0"/>
              <a:t>'Project Office’ Foreign Companies planning to execute EPC/turnkey projects in India can set up “</a:t>
            </a:r>
            <a:r>
              <a:rPr lang="en-US" b="1" dirty="0"/>
              <a:t>temporary project/site offices” </a:t>
            </a:r>
            <a:r>
              <a:rPr lang="en-US" dirty="0"/>
              <a:t>(referred to as “PO”) in India. Project office is a place of business to represent the interest of the foreign company executing a project in India. </a:t>
            </a:r>
            <a:endParaRPr lang="en-US" dirty="0" smtClean="0"/>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dirty="0" smtClean="0"/>
              <a:t>Site Office means a sub-office of the Project Office established at the site of the project but does not include a LO</a:t>
            </a:r>
            <a:endParaRPr lang="en-US" dirty="0"/>
          </a:p>
        </p:txBody>
      </p:sp>
      <p:sp>
        <p:nvSpPr>
          <p:cNvPr id="3" name="Date Placeholder 2"/>
          <p:cNvSpPr>
            <a:spLocks noGrp="1"/>
          </p:cNvSpPr>
          <p:nvPr>
            <p:ph type="dt" sz="half" idx="10"/>
          </p:nvPr>
        </p:nvSpPr>
        <p:spPr>
          <a:xfrm>
            <a:off x="218768" y="6400800"/>
            <a:ext cx="2540000" cy="457200"/>
          </a:xfrm>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39034141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6BC035F-A780-4623-9346-08BA72D96F88}"/>
              </a:ext>
            </a:extLst>
          </p:cNvPr>
          <p:cNvSpPr>
            <a:spLocks noGrp="1"/>
          </p:cNvSpPr>
          <p:nvPr>
            <p:ph type="title"/>
          </p:nvPr>
        </p:nvSpPr>
        <p:spPr/>
        <p:txBody>
          <a:bodyPr/>
          <a:lstStyle/>
          <a:p>
            <a:r>
              <a:rPr lang="en-IN" dirty="0"/>
              <a:t>Application Procedure - FEMA </a:t>
            </a:r>
          </a:p>
        </p:txBody>
      </p:sp>
      <p:sp>
        <p:nvSpPr>
          <p:cNvPr id="4" name="Slide Number Placeholder 3">
            <a:extLst>
              <a:ext uri="{FF2B5EF4-FFF2-40B4-BE49-F238E27FC236}">
                <a16:creationId xmlns="" xmlns:a16="http://schemas.microsoft.com/office/drawing/2014/main" id="{FDA502BC-9F92-4868-A56E-FECA5C1D0F45}"/>
              </a:ext>
            </a:extLst>
          </p:cNvPr>
          <p:cNvSpPr>
            <a:spLocks noGrp="1"/>
          </p:cNvSpPr>
          <p:nvPr>
            <p:ph type="sldNum" sz="quarter" idx="12"/>
          </p:nvPr>
        </p:nvSpPr>
        <p:spPr/>
        <p:txBody>
          <a:bodyPr/>
          <a:lstStyle/>
          <a:p>
            <a:fld id="{988A0877-6E2C-4F4E-BB7B-BA5CC3C83D11}" type="slidenum">
              <a:rPr lang="en-US" altLang="en-US" smtClean="0"/>
              <a:pPr/>
              <a:t>9</a:t>
            </a:fld>
            <a:endParaRPr lang="en-US" altLang="en-US" dirty="0"/>
          </a:p>
        </p:txBody>
      </p:sp>
      <p:sp>
        <p:nvSpPr>
          <p:cNvPr id="5" name="TextBox 4">
            <a:extLst>
              <a:ext uri="{FF2B5EF4-FFF2-40B4-BE49-F238E27FC236}">
                <a16:creationId xmlns="" xmlns:a16="http://schemas.microsoft.com/office/drawing/2014/main" id="{0ACA26AD-A16E-44B1-A042-14DB95780329}"/>
              </a:ext>
            </a:extLst>
          </p:cNvPr>
          <p:cNvSpPr txBox="1"/>
          <p:nvPr/>
        </p:nvSpPr>
        <p:spPr>
          <a:xfrm>
            <a:off x="786063" y="1883343"/>
            <a:ext cx="11139238" cy="4468916"/>
          </a:xfrm>
          <a:prstGeom prst="rect">
            <a:avLst/>
          </a:prstGeom>
          <a:noFill/>
        </p:spPr>
        <p:txBody>
          <a:bodyPr wrap="square" rtlCol="0">
            <a:spAutoFit/>
          </a:bodyPr>
          <a:lstStyle/>
          <a:p>
            <a:pPr marL="342900" indent="-342900" fontAlgn="base">
              <a:spcBef>
                <a:spcPct val="20000"/>
              </a:spcBef>
              <a:spcAft>
                <a:spcPct val="0"/>
              </a:spcAft>
              <a:buClr>
                <a:schemeClr val="folHlink"/>
              </a:buClr>
              <a:buSzPct val="60000"/>
              <a:buFont typeface="Wingdings" panose="05000000000000000000" pitchFamily="2" charset="2"/>
              <a:buChar char="n"/>
            </a:pPr>
            <a:r>
              <a:rPr lang="en-US" dirty="0"/>
              <a:t>Application to establish LO/BO/PO is to be submitted by </a:t>
            </a:r>
            <a:r>
              <a:rPr lang="en-US" dirty="0" smtClean="0"/>
              <a:t>PROI </a:t>
            </a:r>
            <a:r>
              <a:rPr lang="en-US" dirty="0"/>
              <a:t>in Form FNC to an AD bank along with:</a:t>
            </a:r>
          </a:p>
          <a:p>
            <a:pPr marL="342900" indent="-342900" fontAlgn="base">
              <a:spcBef>
                <a:spcPct val="20000"/>
              </a:spcBef>
              <a:spcAft>
                <a:spcPct val="0"/>
              </a:spcAft>
              <a:buClr>
                <a:schemeClr val="folHlink"/>
              </a:buClr>
              <a:buSzPct val="60000"/>
              <a:buFont typeface="Wingdings" panose="05000000000000000000" pitchFamily="2" charset="2"/>
              <a:buChar char="n"/>
            </a:pPr>
            <a:r>
              <a:rPr lang="en-US" dirty="0"/>
              <a:t>Copy of the Certificate of Incorporation / Registration; Memorandum of Association and Articles of Association attested by the Notary Public in the country of registration</a:t>
            </a:r>
          </a:p>
          <a:p>
            <a:pPr fontAlgn="base">
              <a:spcBef>
                <a:spcPct val="20000"/>
              </a:spcBef>
              <a:spcAft>
                <a:spcPct val="0"/>
              </a:spcAft>
              <a:buClr>
                <a:schemeClr val="folHlink"/>
              </a:buClr>
              <a:buSzPct val="60000"/>
            </a:pPr>
            <a:endParaRPr lang="en-US"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dirty="0"/>
              <a:t>Audited Balance sheet of the applicant for the last 3/5 years in case of LO/BO </a:t>
            </a:r>
            <a:r>
              <a:rPr lang="en-US" dirty="0" smtClean="0"/>
              <a:t>respectively (not required for PO)</a:t>
            </a:r>
            <a:endParaRPr lang="en-US" dirty="0"/>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dirty="0"/>
              <a:t>Bankers' Report from the applicant’s banker in the country of registration showing the number of years the applicant has had banking relations with that </a:t>
            </a:r>
            <a:r>
              <a:rPr lang="en-US" dirty="0" smtClean="0"/>
              <a:t>bank</a:t>
            </a:r>
          </a:p>
          <a:p>
            <a:pPr marL="342900" indent="-342900" fontAlgn="base">
              <a:spcBef>
                <a:spcPct val="20000"/>
              </a:spcBef>
              <a:spcAft>
                <a:spcPct val="0"/>
              </a:spcAft>
              <a:buClr>
                <a:schemeClr val="folHlink"/>
              </a:buClr>
              <a:buSzPct val="60000"/>
              <a:buFont typeface="Wingdings" panose="05000000000000000000" pitchFamily="2" charset="2"/>
              <a:buChar char="n"/>
            </a:pPr>
            <a:endParaRPr lang="en-US"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dirty="0" smtClean="0"/>
              <a:t>Background of the Promoter, Sources of Funds, location of the applicant &amp; KYC norms</a:t>
            </a:r>
            <a:endParaRPr lang="en-US" dirty="0"/>
          </a:p>
          <a:p>
            <a:pPr fontAlgn="base">
              <a:spcBef>
                <a:spcPct val="20000"/>
              </a:spcBef>
              <a:spcAft>
                <a:spcPct val="0"/>
              </a:spcAft>
              <a:buClr>
                <a:schemeClr val="folHlink"/>
              </a:buClr>
              <a:buSzPct val="60000"/>
            </a:pPr>
            <a:endParaRPr lang="en-US" dirty="0"/>
          </a:p>
          <a:p>
            <a:pPr marL="342900" indent="-342900" fontAlgn="base">
              <a:spcBef>
                <a:spcPct val="20000"/>
              </a:spcBef>
              <a:spcAft>
                <a:spcPct val="0"/>
              </a:spcAft>
              <a:buClr>
                <a:schemeClr val="folHlink"/>
              </a:buClr>
              <a:buSzPct val="60000"/>
              <a:buFont typeface="Wingdings" panose="05000000000000000000" pitchFamily="2" charset="2"/>
              <a:buChar char="n"/>
            </a:pPr>
            <a:r>
              <a:rPr lang="en-US" dirty="0"/>
              <a:t>Power of Attorney in favor of signatory of Form FNC in case the Head of the overseas entity is not signing the Form FNC.</a:t>
            </a:r>
          </a:p>
        </p:txBody>
      </p:sp>
      <p:sp>
        <p:nvSpPr>
          <p:cNvPr id="3" name="Date Placeholder 2"/>
          <p:cNvSpPr>
            <a:spLocks noGrp="1"/>
          </p:cNvSpPr>
          <p:nvPr>
            <p:ph type="dt" sz="half" idx="10"/>
          </p:nvPr>
        </p:nvSpPr>
        <p:spPr>
          <a:xfrm>
            <a:off x="0" y="6430590"/>
            <a:ext cx="2540000" cy="457200"/>
          </a:xfrm>
        </p:spPr>
        <p:txBody>
          <a:bodyPr/>
          <a:lstStyle/>
          <a:p>
            <a:r>
              <a:rPr lang="en-US" altLang="en-US" smtClean="0"/>
              <a:t>15th Mar 2019</a:t>
            </a:r>
            <a:endParaRPr lang="en-US" altLang="en-US" dirty="0"/>
          </a:p>
        </p:txBody>
      </p:sp>
      <p:sp>
        <p:nvSpPr>
          <p:cNvPr id="6" name="Footer Placeholder 5"/>
          <p:cNvSpPr>
            <a:spLocks noGrp="1"/>
          </p:cNvSpPr>
          <p:nvPr>
            <p:ph type="ftr" sz="quarter" idx="11"/>
          </p:nvPr>
        </p:nvSpPr>
        <p:spPr/>
        <p:txBody>
          <a:bodyPr/>
          <a:lstStyle/>
          <a:p>
            <a:r>
              <a:rPr lang="en-US" altLang="en-US" dirty="0" smtClean="0"/>
              <a:t>P. P. Shah &amp; Asso.</a:t>
            </a:r>
            <a:endParaRPr lang="en-US" altLang="en-US" dirty="0"/>
          </a:p>
        </p:txBody>
      </p:sp>
    </p:spTree>
    <p:extLst>
      <p:ext uri="{BB962C8B-B14F-4D97-AF65-F5344CB8AC3E}">
        <p14:creationId xmlns:p14="http://schemas.microsoft.com/office/powerpoint/2010/main" val="1647814746"/>
      </p:ext>
    </p:extLst>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themeOverride>
</file>

<file path=ppt/theme/themeOverride2.xml><?xml version="1.0" encoding="utf-8"?>
<a:themeOverride xmlns:a="http://schemas.openxmlformats.org/drawingml/2006/main">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themeOverride>
</file>

<file path=docProps/app.xml><?xml version="1.0" encoding="utf-8"?>
<Properties xmlns="http://schemas.openxmlformats.org/officeDocument/2006/extended-properties" xmlns:vt="http://schemas.openxmlformats.org/officeDocument/2006/docPropsVTypes">
  <Template/>
  <TotalTime>2782</TotalTime>
  <Words>4847</Words>
  <Application>Microsoft Office PowerPoint</Application>
  <PresentationFormat>Widescreen</PresentationFormat>
  <Paragraphs>590</Paragraphs>
  <Slides>39</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Arial</vt:lpstr>
      <vt:lpstr>Bookman Old Style</vt:lpstr>
      <vt:lpstr>Calibri</vt:lpstr>
      <vt:lpstr>Tahoma</vt:lpstr>
      <vt:lpstr>Wingdings</vt:lpstr>
      <vt:lpstr>Blends</vt:lpstr>
      <vt:lpstr>BOMBAY CHARTERED ACCOUNTANTS’ SOCIETY Four day Study Course on FEMA   Establishment of Branch/Liaison/Project Office in India </vt:lpstr>
      <vt:lpstr>Overview of Presentation</vt:lpstr>
      <vt:lpstr>Provisions of Notification FEMA 22(R)</vt:lpstr>
      <vt:lpstr>Provisions of Notification FEMA 22(R) (con’t)</vt:lpstr>
      <vt:lpstr>PowerPoint Presentation</vt:lpstr>
      <vt:lpstr>Foreign Investment in India- Schematic Representation</vt:lpstr>
      <vt:lpstr>LO / BO / PO in India</vt:lpstr>
      <vt:lpstr>Meaning of BO/LO/PO </vt:lpstr>
      <vt:lpstr>Application Procedure - FEMA </vt:lpstr>
      <vt:lpstr>Application Procedure - FEMA </vt:lpstr>
      <vt:lpstr>Criteria – Auto Route</vt:lpstr>
      <vt:lpstr>Criteria – Auto Route for PO</vt:lpstr>
      <vt:lpstr>Standard conditions of Establishment</vt:lpstr>
      <vt:lpstr>Prior Approval Of RBI</vt:lpstr>
      <vt:lpstr>PowerPoint Presentation</vt:lpstr>
      <vt:lpstr>PowerPoint Presentation</vt:lpstr>
      <vt:lpstr>PowerPoint Presentation</vt:lpstr>
      <vt:lpstr>Registration with Police Authorities</vt:lpstr>
      <vt:lpstr>Opening of Bank Account – LO &amp; BO</vt:lpstr>
      <vt:lpstr>Opening of Bank Account - PO</vt:lpstr>
      <vt:lpstr>Activities Permitted For Liaison Office</vt:lpstr>
      <vt:lpstr>Activities Permitted For Branch Office</vt:lpstr>
      <vt:lpstr>Activities Permitted For Project Office</vt:lpstr>
      <vt:lpstr>Remittance of Profit by BO</vt:lpstr>
      <vt:lpstr>Remittance of Surplus by PO</vt:lpstr>
      <vt:lpstr>Acquisition/Transfer of Immovable Property</vt:lpstr>
      <vt:lpstr>Winding Up – LO/BO</vt:lpstr>
      <vt:lpstr>Winding up - PO</vt:lpstr>
      <vt:lpstr>Reporting Requirements as per FEMA</vt:lpstr>
      <vt:lpstr>Reporting Requirements as per FEMA</vt:lpstr>
      <vt:lpstr>Reporting Requirements as per Co’s Act</vt:lpstr>
      <vt:lpstr>Reporting Requirements as per I.T Act</vt:lpstr>
      <vt:lpstr>        Transfer of Asset/Conversion of BO into Co.</vt:lpstr>
      <vt:lpstr>        Donation by LO/BO/PO</vt:lpstr>
      <vt:lpstr>        Shifting of LO/BO</vt:lpstr>
      <vt:lpstr>        Opening of Additional Offices</vt:lpstr>
      <vt:lpstr>Comparison – LO/BO/PO</vt:lpstr>
      <vt:lpstr>Comparison (Contd)</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Establishment of Branch/Liaison/Project Office in India</dc:title>
  <dc:creator>sid shah</dc:creator>
  <cp:lastModifiedBy>PPS</cp:lastModifiedBy>
  <cp:revision>183</cp:revision>
  <dcterms:created xsi:type="dcterms:W3CDTF">2019-02-26T06:37:25Z</dcterms:created>
  <dcterms:modified xsi:type="dcterms:W3CDTF">2019-03-12T08:34:02Z</dcterms:modified>
</cp:coreProperties>
</file>