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65"/>
  </p:notesMasterIdLst>
  <p:handoutMasterIdLst>
    <p:handoutMasterId r:id="rId66"/>
  </p:handoutMasterIdLst>
  <p:sldIdLst>
    <p:sldId id="256" r:id="rId2"/>
    <p:sldId id="739" r:id="rId3"/>
    <p:sldId id="820" r:id="rId4"/>
    <p:sldId id="741" r:id="rId5"/>
    <p:sldId id="771" r:id="rId6"/>
    <p:sldId id="738" r:id="rId7"/>
    <p:sldId id="773" r:id="rId8"/>
    <p:sldId id="774" r:id="rId9"/>
    <p:sldId id="776" r:id="rId10"/>
    <p:sldId id="816" r:id="rId11"/>
    <p:sldId id="775" r:id="rId12"/>
    <p:sldId id="729" r:id="rId13"/>
    <p:sldId id="730" r:id="rId14"/>
    <p:sldId id="731" r:id="rId15"/>
    <p:sldId id="817" r:id="rId16"/>
    <p:sldId id="818" r:id="rId17"/>
    <p:sldId id="819" r:id="rId18"/>
    <p:sldId id="803" r:id="rId19"/>
    <p:sldId id="804" r:id="rId20"/>
    <p:sldId id="782" r:id="rId21"/>
    <p:sldId id="783" r:id="rId22"/>
    <p:sldId id="785" r:id="rId23"/>
    <p:sldId id="786" r:id="rId24"/>
    <p:sldId id="784" r:id="rId25"/>
    <p:sldId id="792" r:id="rId26"/>
    <p:sldId id="813" r:id="rId27"/>
    <p:sldId id="793" r:id="rId28"/>
    <p:sldId id="812" r:id="rId29"/>
    <p:sldId id="732" r:id="rId30"/>
    <p:sldId id="772" r:id="rId31"/>
    <p:sldId id="777" r:id="rId32"/>
    <p:sldId id="778" r:id="rId33"/>
    <p:sldId id="779" r:id="rId34"/>
    <p:sldId id="787" r:id="rId35"/>
    <p:sldId id="788" r:id="rId36"/>
    <p:sldId id="789" r:id="rId37"/>
    <p:sldId id="790" r:id="rId38"/>
    <p:sldId id="791" r:id="rId39"/>
    <p:sldId id="735" r:id="rId40"/>
    <p:sldId id="736" r:id="rId41"/>
    <p:sldId id="737" r:id="rId42"/>
    <p:sldId id="814" r:id="rId43"/>
    <p:sldId id="815" r:id="rId44"/>
    <p:sldId id="714" r:id="rId45"/>
    <p:sldId id="780" r:id="rId46"/>
    <p:sldId id="781" r:id="rId47"/>
    <p:sldId id="794" r:id="rId48"/>
    <p:sldId id="806" r:id="rId49"/>
    <p:sldId id="807" r:id="rId50"/>
    <p:sldId id="808" r:id="rId51"/>
    <p:sldId id="805" r:id="rId52"/>
    <p:sldId id="795" r:id="rId53"/>
    <p:sldId id="796" r:id="rId54"/>
    <p:sldId id="797" r:id="rId55"/>
    <p:sldId id="798" r:id="rId56"/>
    <p:sldId id="799" r:id="rId57"/>
    <p:sldId id="800" r:id="rId58"/>
    <p:sldId id="801" r:id="rId59"/>
    <p:sldId id="802" r:id="rId60"/>
    <p:sldId id="809" r:id="rId61"/>
    <p:sldId id="811" r:id="rId62"/>
    <p:sldId id="810" r:id="rId63"/>
    <p:sldId id="636" r:id="rId64"/>
  </p:sldIdLst>
  <p:sldSz cx="9144000" cy="6858000" type="screen4x3"/>
  <p:notesSz cx="6735763" cy="9866313"/>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33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146" autoAdjust="0"/>
    <p:restoredTop sz="95195" autoAdjust="0"/>
  </p:normalViewPr>
  <p:slideViewPr>
    <p:cSldViewPr snapToGrid="0">
      <p:cViewPr varScale="1">
        <p:scale>
          <a:sx n="102" d="100"/>
          <a:sy n="102" d="100"/>
        </p:scale>
        <p:origin x="189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48" d="100"/>
          <a:sy n="48" d="100"/>
        </p:scale>
        <p:origin x="-2994" y="-102"/>
      </p:cViewPr>
      <p:guideLst>
        <p:guide orient="horz" pos="3108"/>
        <p:guide pos="2122"/>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92302963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1"/>
            <a:ext cx="2918831" cy="492843"/>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59" name="Rectangle 3"/>
          <p:cNvSpPr>
            <a:spLocks noGrp="1" noChangeArrowheads="1"/>
          </p:cNvSpPr>
          <p:nvPr>
            <p:ph type="dt" idx="1"/>
          </p:nvPr>
        </p:nvSpPr>
        <p:spPr bwMode="auto">
          <a:xfrm>
            <a:off x="3815374" y="1"/>
            <a:ext cx="2918831" cy="492843"/>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101380" name="Rectangle 4"/>
          <p:cNvSpPr>
            <a:spLocks noGrp="1" noRot="1" noChangeAspect="1" noChangeArrowheads="1" noTextEdit="1"/>
          </p:cNvSpPr>
          <p:nvPr>
            <p:ph type="sldImg" idx="2"/>
          </p:nvPr>
        </p:nvSpPr>
        <p:spPr bwMode="auto">
          <a:xfrm>
            <a:off x="901700" y="739775"/>
            <a:ext cx="4932363" cy="3700463"/>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73577" y="4685950"/>
            <a:ext cx="5388610" cy="4440313"/>
          </a:xfrm>
          <a:prstGeom prst="rect">
            <a:avLst/>
          </a:prstGeom>
          <a:noFill/>
          <a:ln w="9525">
            <a:noFill/>
            <a:miter lim="800000"/>
            <a:headEnd/>
            <a:tailEnd/>
          </a:ln>
          <a:effectLst/>
        </p:spPr>
        <p:txBody>
          <a:bodyPr vert="horz" wrap="square" lIns="90519" tIns="45260" rIns="90519" bIns="4526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5062" name="Rectangle 6"/>
          <p:cNvSpPr>
            <a:spLocks noGrp="1" noChangeArrowheads="1"/>
          </p:cNvSpPr>
          <p:nvPr>
            <p:ph type="ftr" sz="quarter" idx="4"/>
          </p:nvPr>
        </p:nvSpPr>
        <p:spPr bwMode="auto">
          <a:xfrm>
            <a:off x="0" y="9371897"/>
            <a:ext cx="2918831" cy="492843"/>
          </a:xfrm>
          <a:prstGeom prst="rect">
            <a:avLst/>
          </a:prstGeom>
          <a:noFill/>
          <a:ln w="9525">
            <a:noFill/>
            <a:miter lim="800000"/>
            <a:headEnd/>
            <a:tailEnd/>
          </a:ln>
          <a:effectLst/>
        </p:spPr>
        <p:txBody>
          <a:bodyPr vert="horz" wrap="square" lIns="90519" tIns="45260" rIns="90519" bIns="45260"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63" name="Rectangle 7"/>
          <p:cNvSpPr>
            <a:spLocks noGrp="1" noChangeArrowheads="1"/>
          </p:cNvSpPr>
          <p:nvPr>
            <p:ph type="sldNum" sz="quarter" idx="5"/>
          </p:nvPr>
        </p:nvSpPr>
        <p:spPr bwMode="auto">
          <a:xfrm>
            <a:off x="3815374" y="9371897"/>
            <a:ext cx="2918831" cy="492843"/>
          </a:xfrm>
          <a:prstGeom prst="rect">
            <a:avLst/>
          </a:prstGeom>
          <a:noFill/>
          <a:ln w="9525">
            <a:noFill/>
            <a:miter lim="800000"/>
            <a:headEnd/>
            <a:tailEnd/>
          </a:ln>
          <a:effectLst/>
        </p:spPr>
        <p:txBody>
          <a:bodyPr vert="horz" wrap="square" lIns="90519" tIns="45260" rIns="90519" bIns="45260" numCol="1" anchor="b" anchorCtr="0" compatLnSpc="1">
            <a:prstTxWarp prst="textNoShape">
              <a:avLst/>
            </a:prstTxWarp>
          </a:bodyPr>
          <a:lstStyle>
            <a:lvl1pPr algn="r" eaLnBrk="1" hangingPunct="1">
              <a:defRPr sz="1200">
                <a:latin typeface="Arial" charset="0"/>
                <a:cs typeface="+mn-cs"/>
              </a:defRPr>
            </a:lvl1pPr>
          </a:lstStyle>
          <a:p>
            <a:pPr>
              <a:defRPr/>
            </a:pPr>
            <a:fld id="{BB3F5D4A-E533-4773-9541-015230BB3F45}" type="slidenum">
              <a:rPr lang="en-US"/>
              <a:pPr>
                <a:defRPr/>
              </a:pPr>
              <a:t>‹#›</a:t>
            </a:fld>
            <a:endParaRPr lang="en-US" dirty="0"/>
          </a:p>
        </p:txBody>
      </p:sp>
    </p:spTree>
    <p:extLst>
      <p:ext uri="{BB962C8B-B14F-4D97-AF65-F5344CB8AC3E}">
        <p14:creationId xmlns:p14="http://schemas.microsoft.com/office/powerpoint/2010/main" val="3588418901"/>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1120192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4447579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4312528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8441869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2969511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4997670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83091571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0337028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9549266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4733708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16868906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70614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17762354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74862190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542233682"/>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851516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0575864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250380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26344185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1634117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6882299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6828063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5320328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dirty="0"/>
              <a:t>14.10.2023</a:t>
            </a:r>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dirty="0"/>
              <a:t>P. P. Shah &amp; Associates</a:t>
            </a:r>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14.10.2023</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14.10.2023</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14.10.2023</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dirty="0"/>
              <a:t>14.10.2023</a:t>
            </a:r>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14.10.2023</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dirty="0"/>
              <a:t>14.10.2023</a:t>
            </a:r>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dirty="0"/>
              <a:t>14.10.2023</a:t>
            </a:r>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dirty="0"/>
              <a:t>14.10.2023</a:t>
            </a:r>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14.10.2023</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dirty="0"/>
              <a:t>14.10.2023</a:t>
            </a:r>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Associates</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83820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541338" y="1219200"/>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0" y="381000"/>
            <a:ext cx="8556625"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dirty="0"/>
              <a:t>14.10.2023</a:t>
            </a:r>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Associates</a:t>
            </a:r>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0" r:id="rId1"/>
    <p:sldLayoutId id="2147484370" r:id="rId2"/>
    <p:sldLayoutId id="2147484371" r:id="rId3"/>
    <p:sldLayoutId id="2147484372" r:id="rId4"/>
    <p:sldLayoutId id="2147484373" r:id="rId5"/>
    <p:sldLayoutId id="2147484374" r:id="rId6"/>
    <p:sldLayoutId id="2147484375" r:id="rId7"/>
    <p:sldLayoutId id="2147484376" r:id="rId8"/>
    <p:sldLayoutId id="2147484377" r:id="rId9"/>
    <p:sldLayoutId id="2147484378" r:id="rId10"/>
    <p:sldLayoutId id="2147484379"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a:defRPr/>
            </a:pPr>
            <a:r>
              <a:rPr lang="en-US" dirty="0"/>
              <a:t>14.10.2023</a:t>
            </a:r>
          </a:p>
        </p:txBody>
      </p:sp>
      <p:sp>
        <p:nvSpPr>
          <p:cNvPr id="3075" name="Rectangle 15"/>
          <p:cNvSpPr>
            <a:spLocks noGrp="1" noChangeArrowheads="1"/>
          </p:cNvSpPr>
          <p:nvPr>
            <p:ph type="ftr" sz="quarter" idx="11"/>
          </p:nvPr>
        </p:nvSpPr>
        <p:spPr/>
        <p:txBody>
          <a:bodyPr/>
          <a:lstStyle/>
          <a:p>
            <a:pPr>
              <a:defRPr/>
            </a:pPr>
            <a:r>
              <a:rPr lang="en-US" dirty="0"/>
              <a:t>P. P. Shah &amp; Associates</a:t>
            </a:r>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a:p>
        </p:txBody>
      </p:sp>
      <p:sp>
        <p:nvSpPr>
          <p:cNvPr id="3077" name="Rectangle 2"/>
          <p:cNvSpPr>
            <a:spLocks noGrp="1" noChangeArrowheads="1"/>
          </p:cNvSpPr>
          <p:nvPr>
            <p:ph type="ctrTitle"/>
          </p:nvPr>
        </p:nvSpPr>
        <p:spPr>
          <a:xfrm>
            <a:off x="914400" y="112541"/>
            <a:ext cx="8097624" cy="3903278"/>
          </a:xfrm>
        </p:spPr>
        <p:txBody>
          <a:bodyPr/>
          <a:lstStyle/>
          <a:p>
            <a:pPr algn="ctr" eaLnBrk="1" hangingPunct="1"/>
            <a:r>
              <a:rPr lang="en-US" sz="2600" b="1" dirty="0"/>
              <a:t>BOMBAY CHARTERED ACCOUNTANTS’ SOCIETY</a:t>
            </a:r>
            <a:br>
              <a:rPr lang="en-US" sz="2600" b="1" dirty="0"/>
            </a:br>
            <a:r>
              <a:rPr lang="en-US" sz="2600" b="1" dirty="0"/>
              <a:t>and</a:t>
            </a:r>
            <a:br>
              <a:rPr lang="en-US" sz="2600" b="1" dirty="0"/>
            </a:br>
            <a:r>
              <a:rPr lang="en-US" sz="2600" b="1" dirty="0"/>
              <a:t>The Chamber of Tax Consultants</a:t>
            </a:r>
            <a:br>
              <a:rPr lang="en-US" sz="2400" b="1" dirty="0"/>
            </a:br>
            <a:br>
              <a:rPr lang="en-US" sz="2400" b="1" dirty="0"/>
            </a:br>
            <a:br>
              <a:rPr lang="en-US" sz="2400" b="1" dirty="0"/>
            </a:br>
            <a:r>
              <a:rPr lang="en-US" sz="2400" b="1" dirty="0"/>
              <a:t>Cultivating Expertise: The Advanced FEMA Seminar</a:t>
            </a:r>
            <a:br>
              <a:rPr lang="en-US" sz="2400" b="1" dirty="0"/>
            </a:br>
            <a:br>
              <a:rPr lang="en-US" sz="2400" b="1" dirty="0"/>
            </a:br>
            <a:br>
              <a:rPr lang="en-US" sz="2400" b="1" dirty="0"/>
            </a:br>
            <a:r>
              <a:rPr lang="en-US" sz="2400" b="1" dirty="0"/>
              <a:t>Investigation by ED under FEMA - Practical Aspects </a:t>
            </a:r>
            <a:endParaRPr lang="en-US" sz="2200" dirty="0">
              <a:solidFill>
                <a:srgbClr val="990033"/>
              </a:solidFill>
            </a:endParaRPr>
          </a:p>
        </p:txBody>
      </p:sp>
      <p:sp>
        <p:nvSpPr>
          <p:cNvPr id="3078" name="Rectangle 5"/>
          <p:cNvSpPr>
            <a:spLocks noGrp="1" noChangeArrowheads="1"/>
          </p:cNvSpPr>
          <p:nvPr>
            <p:ph type="subTitle" idx="1"/>
          </p:nvPr>
        </p:nvSpPr>
        <p:spPr>
          <a:xfrm>
            <a:off x="990600" y="4128940"/>
            <a:ext cx="7239000" cy="2195660"/>
          </a:xfrm>
        </p:spPr>
        <p:txBody>
          <a:bodyPr/>
          <a:lstStyle/>
          <a:p>
            <a:pPr eaLnBrk="1" hangingPunct="1">
              <a:lnSpc>
                <a:spcPct val="90000"/>
              </a:lnSpc>
            </a:pPr>
            <a:endParaRPr lang="en-US" sz="2200" b="1" dirty="0">
              <a:solidFill>
                <a:schemeClr val="tx2"/>
              </a:solidFill>
            </a:endParaRPr>
          </a:p>
          <a:p>
            <a:pPr eaLnBrk="1" hangingPunct="1">
              <a:lnSpc>
                <a:spcPct val="90000"/>
              </a:lnSpc>
            </a:pPr>
            <a:r>
              <a:rPr lang="en-US" sz="2200" b="1" dirty="0">
                <a:solidFill>
                  <a:schemeClr val="tx2"/>
                </a:solidFill>
              </a:rPr>
              <a:t>by: CA Paresh P. Shah</a:t>
            </a:r>
          </a:p>
          <a:p>
            <a:pPr eaLnBrk="1" hangingPunct="1">
              <a:lnSpc>
                <a:spcPct val="90000"/>
              </a:lnSpc>
            </a:pPr>
            <a:endParaRPr lang="en-US" sz="2000" dirty="0">
              <a:solidFill>
                <a:srgbClr val="339966"/>
              </a:solidFill>
            </a:endParaRPr>
          </a:p>
          <a:p>
            <a:pPr eaLnBrk="1" hangingPunct="1">
              <a:lnSpc>
                <a:spcPct val="90000"/>
              </a:lnSpc>
            </a:pPr>
            <a:r>
              <a:rPr lang="en-US" sz="2000" dirty="0">
                <a:solidFill>
                  <a:schemeClr val="folHlink"/>
                </a:solidFill>
              </a:rPr>
              <a:t>P.P. Shah &amp; Associates</a:t>
            </a:r>
          </a:p>
          <a:p>
            <a:pPr eaLnBrk="1" hangingPunct="1">
              <a:lnSpc>
                <a:spcPct val="90000"/>
              </a:lnSpc>
            </a:pPr>
            <a:r>
              <a:rPr lang="en-US" sz="2000" dirty="0">
                <a:solidFill>
                  <a:schemeClr val="folHlink"/>
                </a:solidFill>
              </a:rPr>
              <a:t>Chartered Accountants</a:t>
            </a:r>
          </a:p>
          <a:p>
            <a:pPr eaLnBrk="1" hangingPunct="1">
              <a:lnSpc>
                <a:spcPct val="90000"/>
              </a:lnSpc>
            </a:pPr>
            <a:r>
              <a:rPr lang="en-US" sz="2000" dirty="0">
                <a:solidFill>
                  <a:schemeClr val="folHlink"/>
                </a:solidFill>
              </a:rPr>
              <a:t>Email: ppshahandassociates@gmail.com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ED- FEMA (cont’d)</a:t>
            </a:r>
          </a:p>
        </p:txBody>
      </p:sp>
      <p:sp>
        <p:nvSpPr>
          <p:cNvPr id="4099" name="Content Placeholder 2"/>
          <p:cNvSpPr>
            <a:spLocks noGrp="1"/>
          </p:cNvSpPr>
          <p:nvPr>
            <p:ph idx="1"/>
          </p:nvPr>
        </p:nvSpPr>
        <p:spPr>
          <a:xfrm>
            <a:off x="914400" y="1143000"/>
            <a:ext cx="7696200" cy="5257800"/>
          </a:xfrm>
        </p:spPr>
        <p:txBody>
          <a:bodyPr/>
          <a:lstStyle/>
          <a:p>
            <a:r>
              <a:rPr lang="en-US" sz="2000" dirty="0"/>
              <a:t>ED exercises mainly the following functions under the relevant laws (cont’d): </a:t>
            </a:r>
          </a:p>
          <a:p>
            <a:pPr lvl="1">
              <a:buFont typeface="Wingdings" panose="05000000000000000000" pitchFamily="2" charset="2"/>
              <a:buChar char="Ø"/>
            </a:pPr>
            <a:r>
              <a:rPr lang="en-US" sz="2000" dirty="0"/>
              <a:t>Compounding of matters covered under Section 3(a)</a:t>
            </a:r>
          </a:p>
          <a:p>
            <a:pPr lvl="1">
              <a:buFont typeface="Wingdings" panose="05000000000000000000" pitchFamily="2" charset="2"/>
              <a:buChar char="Ø"/>
            </a:pPr>
            <a:r>
              <a:rPr lang="en-US" sz="2000" dirty="0"/>
              <a:t>Investigation of matters concerning national security, money laundering and terror financing</a:t>
            </a:r>
          </a:p>
          <a:p>
            <a:pPr lvl="1">
              <a:buFont typeface="Wingdings" panose="05000000000000000000" pitchFamily="2" charset="2"/>
              <a:buChar char="Ø"/>
            </a:pPr>
            <a:r>
              <a:rPr lang="en-US" sz="2000" dirty="0"/>
              <a:t>Adjudicating the matters where complaint has been received under Section 16(3) </a:t>
            </a:r>
          </a:p>
          <a:p>
            <a:pPr lvl="1">
              <a:buFont typeface="Wingdings" panose="05000000000000000000" pitchFamily="2" charset="2"/>
              <a:buChar char="Ø"/>
            </a:pPr>
            <a:r>
              <a:rPr lang="en-US" sz="2000" dirty="0"/>
              <a:t>Seize property / security / FE held in contravention of Section 4</a:t>
            </a:r>
          </a:p>
          <a:p>
            <a:pPr lvl="1">
              <a:buFont typeface="Wingdings" panose="05000000000000000000" pitchFamily="2" charset="2"/>
              <a:buChar char="Ø"/>
            </a:pPr>
            <a:r>
              <a:rPr lang="en-US" sz="2000" dirty="0"/>
              <a:t>Adjudicating the matters arising out of investigation under Section 37A</a:t>
            </a:r>
          </a:p>
          <a:p>
            <a:pPr lvl="1">
              <a:buFont typeface="Wingdings" panose="05000000000000000000" pitchFamily="2" charset="2"/>
              <a:buChar char="Ø"/>
            </a:pPr>
            <a:r>
              <a:rPr lang="en-US" sz="2000" dirty="0"/>
              <a:t>Initiate prosecution (Section 13), recover penalties levied on adjudication (Section 14)</a:t>
            </a:r>
          </a:p>
          <a:p>
            <a:pPr lvl="1">
              <a:buFont typeface="Wingdings" panose="05000000000000000000" pitchFamily="2" charset="2"/>
              <a:buChar char="Ø"/>
            </a:pPr>
            <a:r>
              <a:rPr lang="en-US" sz="2000" dirty="0"/>
              <a:t>Power to Arrest (Section 14)</a:t>
            </a:r>
            <a:endParaRPr lang="en-US" sz="2400" dirty="0"/>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10</a:t>
            </a:fld>
            <a:endParaRPr lang="en-US" dirty="0"/>
          </a:p>
        </p:txBody>
      </p:sp>
    </p:spTree>
    <p:extLst>
      <p:ext uri="{BB962C8B-B14F-4D97-AF65-F5344CB8AC3E}">
        <p14:creationId xmlns:p14="http://schemas.microsoft.com/office/powerpoint/2010/main" val="36174788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RBI/ED-FEMA </a:t>
            </a:r>
          </a:p>
        </p:txBody>
      </p:sp>
      <p:sp>
        <p:nvSpPr>
          <p:cNvPr id="4099" name="Content Placeholder 2"/>
          <p:cNvSpPr>
            <a:spLocks noGrp="1"/>
          </p:cNvSpPr>
          <p:nvPr>
            <p:ph idx="1"/>
          </p:nvPr>
        </p:nvSpPr>
        <p:spPr>
          <a:xfrm>
            <a:off x="914400" y="1143000"/>
            <a:ext cx="7696200" cy="5257800"/>
          </a:xfrm>
        </p:spPr>
        <p:txBody>
          <a:bodyPr/>
          <a:lstStyle/>
          <a:p>
            <a:r>
              <a:rPr lang="en-US" sz="2000" dirty="0"/>
              <a:t>The interplay between the RBI as the regulator and ED as the enforcement agency was pointed out by the Supreme Court in the case of Life Insurance Corporation v. Escorts </a:t>
            </a:r>
            <a:r>
              <a:rPr lang="en-US" sz="2000" i="1" dirty="0"/>
              <a:t>[(1986)1 SCC 264]</a:t>
            </a:r>
            <a:r>
              <a:rPr lang="en-US" sz="2000" dirty="0"/>
              <a:t> </a:t>
            </a:r>
          </a:p>
          <a:p>
            <a:pPr lvl="1">
              <a:buFont typeface="Wingdings" panose="05000000000000000000" pitchFamily="2" charset="2"/>
              <a:buChar char="Ø"/>
            </a:pPr>
            <a:r>
              <a:rPr lang="en-US" sz="2000" dirty="0"/>
              <a:t>The Hon’ble Supreme Court noted that the provisions of the FERA (now FEMA) make it clear that it is for the RBI alone to consider whether the requirements of the provisions of FERA and the various rules, directions and orders from time to time have been fulfilled and whether any permission sought should be granted under the Act. </a:t>
            </a:r>
          </a:p>
          <a:p>
            <a:pPr lvl="1">
              <a:buFont typeface="Wingdings" panose="05000000000000000000" pitchFamily="2" charset="2"/>
              <a:buChar char="Ø"/>
            </a:pPr>
            <a:r>
              <a:rPr lang="en-US" sz="2000" dirty="0"/>
              <a:t>The Court stated that </a:t>
            </a:r>
            <a:r>
              <a:rPr lang="en-US" sz="2000" b="1" i="1" dirty="0"/>
              <a:t>“…The task of enforcement is left to the Directorate of Enforcement, but it is the Reserve Bank of India and the Reserve Bank of India alone that has to decide whether permission may or may not be granted under Section 29(1) of the Act.”</a:t>
            </a:r>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11</a:t>
            </a:fld>
            <a:endParaRPr lang="en-US" dirty="0"/>
          </a:p>
        </p:txBody>
      </p:sp>
    </p:spTree>
    <p:extLst>
      <p:ext uri="{BB962C8B-B14F-4D97-AF65-F5344CB8AC3E}">
        <p14:creationId xmlns:p14="http://schemas.microsoft.com/office/powerpoint/2010/main" val="42555158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12</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50" dirty="0"/>
              <a:t>Penalties. </a:t>
            </a:r>
          </a:p>
          <a:p>
            <a:pPr marL="338138" indent="0" eaLnBrk="1" hangingPunct="1">
              <a:buNone/>
            </a:pPr>
            <a:r>
              <a:rPr lang="en-US" sz="1550" dirty="0"/>
              <a:t>13. (1) If any person contravenes any provision of this Act, or contravenes any rule, regulation, notification, direction or order issued in exercise of the powers under this Act, or contravenes any condition subject to which an authorisation is issued by the Reserve Bank, he shall, upon adjudication, be liable to a penalty up to thrice the sum involved in such contravention where such amount is quantifiable, or up to two lakh rupees where the amount is not quantifiable, and where such contravention is a continuing one, further penalty which may extend to five thousand rupees for every day after the first day during which the contravention continues.</a:t>
            </a:r>
          </a:p>
          <a:p>
            <a:pPr marL="338138" indent="0" eaLnBrk="1" hangingPunct="1">
              <a:buNone/>
            </a:pPr>
            <a:r>
              <a:rPr lang="en-US" sz="1550" dirty="0"/>
              <a:t>(1A) If any person is found to have acquired any foreign exchange, foreign security or immovable property, situated outside India, of the aggregate value exceeding the threshold prescribed under the proviso to sub-section (1) of section 37A, he shall be liable to a penalty up to three times the sum involved in such contravention and confiscation of the value equivalent, situated in India, of the foreign exchange, foreign security or immovable property. </a:t>
            </a:r>
          </a:p>
          <a:p>
            <a:pPr marL="338138" indent="0" eaLnBrk="1" hangingPunct="1">
              <a:buNone/>
            </a:pPr>
            <a:r>
              <a:rPr lang="en-US" sz="1550" dirty="0"/>
              <a:t>(1B) If the Adjudicating Authority, in a proceeding under sub-section (1A) deems fit, he may, after recording the reasons in writing, recommend for the initiation of prosecution and if the Director of Enforcement is satisfied, he may, after recording the reasons in writing, may direct prosecution by filing a Criminal Complaint against the guilty person by an officer not below the rank of Assistant Director.</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FEMA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2883693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13</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00" dirty="0"/>
              <a:t>Penalties (con’t) </a:t>
            </a:r>
          </a:p>
          <a:p>
            <a:pPr marL="338138" indent="0" eaLnBrk="1" hangingPunct="1">
              <a:buNone/>
            </a:pPr>
            <a:r>
              <a:rPr lang="en-US" sz="1500" dirty="0"/>
              <a:t>13.(1C) If any person is found to have acquired any foreign exchange, foreign security or immovable property, situated outside India, of the aggregate value exceeding the threshold prescribed under the proviso to sub-section (1) of section 37A, he shall be, in addition to the penalty imposed under sub-section (1A), punishable with imprisonment for a term which may extend to five years and with fine. </a:t>
            </a:r>
          </a:p>
          <a:p>
            <a:pPr marL="338138" indent="0" eaLnBrk="1" hangingPunct="1">
              <a:buNone/>
            </a:pPr>
            <a:endParaRPr lang="en-US" sz="1500" dirty="0"/>
          </a:p>
          <a:p>
            <a:pPr marL="338138" indent="0" eaLnBrk="1" hangingPunct="1">
              <a:buNone/>
            </a:pPr>
            <a:r>
              <a:rPr lang="en-US" sz="1500" dirty="0"/>
              <a:t>(1D) No court shall take cognizance of an offence under sub-section (1C) of section 13 except as on complaint in writing by an officer not below the rank of Assistant Director referred to in sub-section (1B).</a:t>
            </a:r>
          </a:p>
          <a:p>
            <a:pPr marL="338138" indent="0" eaLnBrk="1" hangingPunct="1">
              <a:buNone/>
            </a:pPr>
            <a:endParaRPr lang="en-US" sz="1500" dirty="0"/>
          </a:p>
          <a:p>
            <a:pPr marL="338138" indent="0" eaLnBrk="1" hangingPunct="1">
              <a:buNone/>
            </a:pPr>
            <a:r>
              <a:rPr lang="en-US" sz="1500" dirty="0"/>
              <a:t>(2) Any Adjudicating Authority adjudging any contravention under sub-section (1), may, if he thinks fit in addition to any penalty which he may impose for such contravention direct that any currency, security or any other money or property in respect of which the contravention has taken place shall be confiscated to the Central Government and further direct that the foreign exchange holdings, if any of the persons committing the contraventions or any part thereof, shall be brought back into India or shall be retained outside India in accordance with the directions made in this behalf.</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2912892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14</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500" dirty="0"/>
              <a:t>Penalties (con’t) </a:t>
            </a:r>
          </a:p>
          <a:p>
            <a:pPr marL="338138" indent="0" eaLnBrk="1" hangingPunct="1">
              <a:buNone/>
            </a:pPr>
            <a:endParaRPr lang="en-US" sz="1500" dirty="0"/>
          </a:p>
          <a:p>
            <a:pPr marL="338138" indent="0" eaLnBrk="1" hangingPunct="1">
              <a:buNone/>
            </a:pPr>
            <a:r>
              <a:rPr lang="en-US" sz="1500" dirty="0"/>
              <a:t>Explanation.—For the purposes of this sub-section, "property" in respect of which contravention has taken place, shall include—</a:t>
            </a:r>
          </a:p>
          <a:p>
            <a:pPr marL="338138" indent="0" eaLnBrk="1" hangingPunct="1">
              <a:buNone/>
            </a:pPr>
            <a:r>
              <a:rPr lang="en-US" sz="1500" dirty="0"/>
              <a:t>(a) deposits in a bank, where the said property is converted into such deposits;</a:t>
            </a:r>
          </a:p>
          <a:p>
            <a:pPr marL="338138" indent="0" eaLnBrk="1" hangingPunct="1">
              <a:buNone/>
            </a:pPr>
            <a:r>
              <a:rPr lang="en-US" sz="1500" dirty="0"/>
              <a:t>(b) Indian currency, where the said property is converted into that currency; and</a:t>
            </a:r>
          </a:p>
          <a:p>
            <a:pPr marL="338138" indent="0" eaLnBrk="1" hangingPunct="1">
              <a:buNone/>
            </a:pPr>
            <a:r>
              <a:rPr lang="en-US" sz="1500" dirty="0"/>
              <a:t>(c) any other property which has resulted out of the conversion of that property.</a:t>
            </a:r>
          </a:p>
          <a:p>
            <a:pPr marL="338138" indent="0" eaLnBrk="1" hangingPunct="1">
              <a:buNone/>
            </a:pPr>
            <a:endParaRPr lang="en-US" sz="1500" dirty="0"/>
          </a:p>
          <a:p>
            <a:pPr marL="338138" indent="0" eaLnBrk="1" hangingPunct="1">
              <a:buNone/>
            </a:pPr>
            <a:r>
              <a:rPr lang="en-US" sz="1500" i="1" u="sng" dirty="0"/>
              <a:t>Sections 1A – 1D  of Section 13 inserted by the Finance Act, 2015, w.e.f. 9-9-2015</a:t>
            </a:r>
          </a:p>
          <a:p>
            <a:pPr marL="338138" indent="0" eaLnBrk="1" hangingPunct="1">
              <a:buNone/>
            </a:pPr>
            <a:endParaRPr lang="en-US" sz="1500" b="1" i="1" dirty="0"/>
          </a:p>
          <a:p>
            <a:pPr marL="338138" indent="0" eaLnBrk="1" hangingPunct="1">
              <a:buNone/>
            </a:pPr>
            <a:endParaRPr lang="en-US" sz="1500" b="1" i="1" dirty="0"/>
          </a:p>
          <a:p>
            <a:pPr marL="338138" indent="0" eaLnBrk="1" hangingPunct="1">
              <a:buNone/>
            </a:pPr>
            <a:endParaRPr lang="en-US" sz="1500" b="1" dirty="0"/>
          </a:p>
          <a:p>
            <a:pPr marL="338138" indent="0" eaLnBrk="1" hangingPunct="1">
              <a:buNone/>
            </a:pPr>
            <a:r>
              <a:rPr lang="en-US" sz="1800" b="1" dirty="0"/>
              <a:t>S.14: Enforcement of the Orders of the Adjudicating Authority</a:t>
            </a:r>
          </a:p>
          <a:p>
            <a:pPr marL="338138" indent="0" eaLnBrk="1" hangingPunct="1">
              <a:buNone/>
            </a:pPr>
            <a:endParaRPr lang="en-US" sz="1800" b="1" dirty="0"/>
          </a:p>
          <a:p>
            <a:pPr marL="338138" indent="0" eaLnBrk="1" hangingPunct="1">
              <a:buNone/>
            </a:pPr>
            <a:endParaRPr lang="en-US" sz="1800" b="1" dirty="0"/>
          </a:p>
          <a:p>
            <a:pPr marL="338138" indent="0" eaLnBrk="1" hangingPunct="1">
              <a:buNone/>
            </a:pPr>
            <a:r>
              <a:rPr lang="en-US" sz="1800" b="1" dirty="0"/>
              <a:t>S.14A: Power to recover arrears of penalty</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Penalties under S.13 of FEMA (con’t), S.14 &amp; S.14A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575056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Investigations and Remedies-FEMA</a:t>
            </a:r>
          </a:p>
        </p:txBody>
      </p:sp>
      <p:sp>
        <p:nvSpPr>
          <p:cNvPr id="4099" name="Content Placeholder 2"/>
          <p:cNvSpPr>
            <a:spLocks noGrp="1"/>
          </p:cNvSpPr>
          <p:nvPr>
            <p:ph idx="1"/>
          </p:nvPr>
        </p:nvSpPr>
        <p:spPr>
          <a:xfrm>
            <a:off x="914400" y="1143000"/>
            <a:ext cx="7696200" cy="5257800"/>
          </a:xfrm>
        </p:spPr>
        <p:txBody>
          <a:bodyPr/>
          <a:lstStyle/>
          <a:p>
            <a:r>
              <a:rPr lang="en-US" sz="2000" dirty="0"/>
              <a:t>Intricacies of Investigation, Compounding and Adjudication: </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Compounding by RBI under Section 15 requires declaration by the applicant relating to investigation / proceedings / adjudication</a:t>
            </a:r>
          </a:p>
          <a:p>
            <a:pPr lvl="1">
              <a:buFont typeface="Wingdings" panose="05000000000000000000" pitchFamily="2" charset="2"/>
              <a:buChar char="Ø"/>
            </a:pPr>
            <a:r>
              <a:rPr lang="en-US" sz="2000" dirty="0"/>
              <a:t>ED has power to advise about compounding on sensitive matters</a:t>
            </a:r>
          </a:p>
          <a:p>
            <a:pPr lvl="1">
              <a:buFont typeface="Wingdings" panose="05000000000000000000" pitchFamily="2" charset="2"/>
              <a:buChar char="Ø"/>
            </a:pPr>
            <a:r>
              <a:rPr lang="en-US" sz="2000" dirty="0"/>
              <a:t>Compounding authority is required to inform ED/ Adjudicating Authority about matters requiring Investigation  and where Investigation is in process then about the Compounding orders if any.</a:t>
            </a:r>
          </a:p>
          <a:p>
            <a:pPr lvl="1">
              <a:buFont typeface="Wingdings" panose="05000000000000000000" pitchFamily="2" charset="2"/>
              <a:buChar char="Ø"/>
            </a:pPr>
            <a:r>
              <a:rPr lang="en-US" sz="2000" dirty="0"/>
              <a:t>Overlapping Penalty Provisions: Sec 13(1A) in reference to Sections 37A and 13(2) in reference to 13(1), namely…. Have acquired any Foreign Exchange… vs….and further direct that Foreign Exchange Holdings….</a:t>
            </a:r>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15</a:t>
            </a:fld>
            <a:endParaRPr lang="en-US" dirty="0"/>
          </a:p>
        </p:txBody>
      </p:sp>
    </p:spTree>
    <p:extLst>
      <p:ext uri="{BB962C8B-B14F-4D97-AF65-F5344CB8AC3E}">
        <p14:creationId xmlns:p14="http://schemas.microsoft.com/office/powerpoint/2010/main" val="36776082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Investigations-Nature of Contraventions </a:t>
            </a:r>
          </a:p>
        </p:txBody>
      </p:sp>
      <p:sp>
        <p:nvSpPr>
          <p:cNvPr id="4099" name="Content Placeholder 2"/>
          <p:cNvSpPr>
            <a:spLocks noGrp="1"/>
          </p:cNvSpPr>
          <p:nvPr>
            <p:ph idx="1"/>
          </p:nvPr>
        </p:nvSpPr>
        <p:spPr>
          <a:xfrm>
            <a:off x="914400" y="1143000"/>
            <a:ext cx="7696200" cy="5257800"/>
          </a:xfrm>
        </p:spPr>
        <p:txBody>
          <a:bodyPr/>
          <a:lstStyle/>
          <a:p>
            <a:r>
              <a:rPr lang="en-US" sz="2000" dirty="0"/>
              <a:t>Nature of Contraventions:</a:t>
            </a:r>
          </a:p>
          <a:p>
            <a:endParaRPr lang="en-US" sz="2000" dirty="0"/>
          </a:p>
          <a:p>
            <a:pPr>
              <a:buFont typeface="Wingdings" panose="05000000000000000000" pitchFamily="2" charset="2"/>
              <a:buChar char="Ø"/>
            </a:pPr>
            <a:r>
              <a:rPr lang="en-US" sz="2000" dirty="0"/>
              <a:t>Arising due to -</a:t>
            </a:r>
          </a:p>
          <a:p>
            <a:pPr lvl="1">
              <a:buFont typeface="Wingdings" panose="05000000000000000000" pitchFamily="2" charset="2"/>
              <a:buChar char="Ø"/>
            </a:pPr>
            <a:r>
              <a:rPr lang="en-US" sz="2000" dirty="0"/>
              <a:t>Efflux of time</a:t>
            </a:r>
          </a:p>
          <a:p>
            <a:pPr lvl="1">
              <a:buFont typeface="Wingdings" panose="05000000000000000000" pitchFamily="2" charset="2"/>
              <a:buChar char="Ø"/>
            </a:pPr>
            <a:r>
              <a:rPr lang="en-US" sz="2000" dirty="0"/>
              <a:t>Insufficient documentation</a:t>
            </a:r>
          </a:p>
          <a:p>
            <a:pPr lvl="1">
              <a:buFont typeface="Wingdings" panose="05000000000000000000" pitchFamily="2" charset="2"/>
              <a:buChar char="Ø"/>
            </a:pPr>
            <a:r>
              <a:rPr lang="en-US" sz="2000" dirty="0"/>
              <a:t>Non-observation of conditions of transactions or conditions of prior approval in the matter- e.g. Valuation </a:t>
            </a:r>
          </a:p>
          <a:p>
            <a:pPr lvl="1">
              <a:buFont typeface="Wingdings" panose="05000000000000000000" pitchFamily="2" charset="2"/>
              <a:buChar char="Ø"/>
            </a:pPr>
            <a:r>
              <a:rPr lang="en-US" sz="2000" dirty="0"/>
              <a:t>Transactions that cannot be undertaken e.g. Trading in Real estate </a:t>
            </a:r>
          </a:p>
          <a:p>
            <a:pPr lvl="1">
              <a:buFont typeface="Wingdings" panose="05000000000000000000" pitchFamily="2" charset="2"/>
              <a:buChar char="Ø"/>
            </a:pPr>
            <a:r>
              <a:rPr lang="en-US" sz="2000" dirty="0"/>
              <a:t>Transactions involving issues of sensitive nature e.g. Sec 3(d).</a:t>
            </a:r>
          </a:p>
          <a:p>
            <a:pPr lvl="1">
              <a:buFont typeface="Wingdings" panose="05000000000000000000" pitchFamily="2" charset="2"/>
              <a:buChar char="Ø"/>
            </a:pPr>
            <a:r>
              <a:rPr lang="en-US" sz="2000" dirty="0"/>
              <a:t>Transaction in contravention of Sec 4.</a:t>
            </a:r>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16</a:t>
            </a:fld>
            <a:endParaRPr lang="en-US" dirty="0"/>
          </a:p>
        </p:txBody>
      </p:sp>
    </p:spTree>
    <p:extLst>
      <p:ext uri="{BB962C8B-B14F-4D97-AF65-F5344CB8AC3E}">
        <p14:creationId xmlns:p14="http://schemas.microsoft.com/office/powerpoint/2010/main" val="3322176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Investigation and Remedial Measures </a:t>
            </a:r>
          </a:p>
        </p:txBody>
      </p:sp>
      <p:sp>
        <p:nvSpPr>
          <p:cNvPr id="4099" name="Content Placeholder 2"/>
          <p:cNvSpPr>
            <a:spLocks noGrp="1"/>
          </p:cNvSpPr>
          <p:nvPr>
            <p:ph idx="1"/>
          </p:nvPr>
        </p:nvSpPr>
        <p:spPr>
          <a:xfrm>
            <a:off x="914400" y="1143000"/>
            <a:ext cx="7696200" cy="5257800"/>
          </a:xfrm>
        </p:spPr>
        <p:txBody>
          <a:bodyPr/>
          <a:lstStyle/>
          <a:p>
            <a:r>
              <a:rPr lang="en-US" sz="2000" dirty="0"/>
              <a:t>Remedial measures:</a:t>
            </a:r>
          </a:p>
          <a:p>
            <a:pPr marL="0" indent="0">
              <a:buNone/>
            </a:pPr>
            <a:endParaRPr lang="en-US" sz="2000" dirty="0"/>
          </a:p>
          <a:p>
            <a:pPr lvl="1">
              <a:buFont typeface="Wingdings" panose="05000000000000000000" pitchFamily="2" charset="2"/>
              <a:buChar char="Ø"/>
            </a:pPr>
            <a:r>
              <a:rPr lang="en-US" sz="2000" dirty="0"/>
              <a:t>Compounding by RBI</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Compounding by ED for matters under Section 3(a)</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Arbitrage between Section 3(a), Section 16 and Section 37A</a:t>
            </a:r>
          </a:p>
          <a:p>
            <a:pPr lvl="1">
              <a:buFont typeface="Wingdings" panose="05000000000000000000" pitchFamily="2" charset="2"/>
              <a:buChar char="Ø"/>
            </a:pPr>
            <a:endParaRPr lang="en-US" sz="2000" dirty="0"/>
          </a:p>
          <a:p>
            <a:pPr lvl="1">
              <a:buFont typeface="Wingdings" panose="05000000000000000000" pitchFamily="2" charset="2"/>
              <a:buChar char="Ø"/>
            </a:pPr>
            <a:r>
              <a:rPr lang="en-US" sz="2000" dirty="0"/>
              <a:t>Adjudication &amp; Appeals</a:t>
            </a:r>
          </a:p>
          <a:p>
            <a:pPr lvl="1">
              <a:buFont typeface="Wingdings" panose="05000000000000000000" pitchFamily="2" charset="2"/>
              <a:buChar char="Ø"/>
            </a:pPr>
            <a:endParaRPr lang="en-US" sz="2000" dirty="0"/>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17</a:t>
            </a:fld>
            <a:endParaRPr lang="en-US" dirty="0"/>
          </a:p>
        </p:txBody>
      </p:sp>
    </p:spTree>
    <p:extLst>
      <p:ext uri="{BB962C8B-B14F-4D97-AF65-F5344CB8AC3E}">
        <p14:creationId xmlns:p14="http://schemas.microsoft.com/office/powerpoint/2010/main" val="21358399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Remedial Measures-FEMA </a:t>
            </a:r>
          </a:p>
        </p:txBody>
      </p:sp>
      <p:sp>
        <p:nvSpPr>
          <p:cNvPr id="4099" name="Content Placeholder 2"/>
          <p:cNvSpPr>
            <a:spLocks noGrp="1"/>
          </p:cNvSpPr>
          <p:nvPr>
            <p:ph idx="1"/>
          </p:nvPr>
        </p:nvSpPr>
        <p:spPr>
          <a:xfrm>
            <a:off x="352612" y="1143000"/>
            <a:ext cx="8257988" cy="5257800"/>
          </a:xfrm>
        </p:spPr>
        <p:txBody>
          <a:bodyPr/>
          <a:lstStyle/>
          <a:p>
            <a:pPr marL="0" indent="0">
              <a:buNone/>
            </a:pPr>
            <a:endParaRPr lang="en-US" sz="1600" dirty="0"/>
          </a:p>
          <a:p>
            <a:endParaRPr lang="en-US" sz="1600" dirty="0"/>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18</a:t>
            </a:fld>
            <a:endParaRPr lang="en-US" dirty="0"/>
          </a:p>
        </p:txBody>
      </p:sp>
      <p:sp>
        <p:nvSpPr>
          <p:cNvPr id="2" name="Rectangle 1">
            <a:extLst>
              <a:ext uri="{FF2B5EF4-FFF2-40B4-BE49-F238E27FC236}">
                <a16:creationId xmlns:a16="http://schemas.microsoft.com/office/drawing/2014/main" id="{A932B682-CC87-349F-5538-1A46DEB17C26}"/>
              </a:ext>
            </a:extLst>
          </p:cNvPr>
          <p:cNvSpPr/>
          <p:nvPr/>
        </p:nvSpPr>
        <p:spPr bwMode="auto">
          <a:xfrm>
            <a:off x="280892" y="1715246"/>
            <a:ext cx="2703608" cy="460786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Tahoma" pitchFamily="34" charset="0"/>
              </a:rPr>
              <a:t>Late Submission Fee</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(A.P.Dir Cir 16 dt. 30.09.2022)</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was introduced for reporting delays in FI, ECB &amp; OI related transactions w.e.f. 07.11.2017, 16.01.2019 &amp; 22.08.2022 resp.</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payment is an additional facility for regularizing reporting delays without undergoing the compounding procedure. </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sz="1200" dirty="0">
              <a:solidFill>
                <a:schemeClr val="tx1"/>
              </a:solidFill>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is available up to 3 years from the due date of reporting / submission.</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LSF is also available for delayed reporting / submission under erstwhile FEMA Ntf. 120 up to 3 years from date of notification of new OI Rules &amp; Regulations</a:t>
            </a:r>
            <a:endParaRPr kumimoji="0" lang="en-US" sz="1200" b="0" i="0" u="none" strike="noStrike" cap="none" normalizeH="0" baseline="0" dirty="0">
              <a:ln>
                <a:noFill/>
              </a:ln>
              <a:solidFill>
                <a:schemeClr val="tx1"/>
              </a:solidFill>
              <a:effectLst/>
              <a:latin typeface="Tahoma" pitchFamily="34" charset="0"/>
            </a:endParaRPr>
          </a:p>
        </p:txBody>
      </p:sp>
      <p:sp>
        <p:nvSpPr>
          <p:cNvPr id="3" name="Rectangle 2">
            <a:extLst>
              <a:ext uri="{FF2B5EF4-FFF2-40B4-BE49-F238E27FC236}">
                <a16:creationId xmlns:a16="http://schemas.microsoft.com/office/drawing/2014/main" id="{816D35AC-799B-2350-6517-D1073444393C}"/>
              </a:ext>
            </a:extLst>
          </p:cNvPr>
          <p:cNvSpPr/>
          <p:nvPr/>
        </p:nvSpPr>
        <p:spPr bwMode="auto">
          <a:xfrm>
            <a:off x="3203572" y="1715246"/>
            <a:ext cx="2703608" cy="460786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Compounding</a:t>
            </a:r>
            <a:endParaRPr kumimoji="0" lang="en-US" sz="1200" b="1" i="0" u="none" strike="noStrike" cap="none" normalizeH="0" baseline="0" dirty="0">
              <a:ln>
                <a:noFill/>
              </a:ln>
              <a:solidFill>
                <a:schemeClr val="tx1"/>
              </a:solidFill>
              <a:effectLst/>
              <a:latin typeface="Tahoma" pitchFamily="34"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(Section 15 of FEMA)</a:t>
            </a:r>
          </a:p>
          <a:p>
            <a:pPr marL="0" marR="0" indent="0" algn="ctr" defTabSz="914400" rtl="0" eaLnBrk="0" fontAlgn="base" latinLnBrk="0" hangingPunct="0">
              <a:lnSpc>
                <a:spcPct val="100000"/>
              </a:lnSpc>
              <a:spcBef>
                <a:spcPct val="0"/>
              </a:spcBef>
              <a:spcAft>
                <a:spcPct val="0"/>
              </a:spcAft>
              <a:buClrTx/>
              <a:buSzTx/>
              <a:buFontTx/>
              <a:buNone/>
              <a:tabLst/>
            </a:pPr>
            <a:endParaRPr lang="en-US" sz="1200" b="1" dirty="0">
              <a:solidFill>
                <a:schemeClr val="tx1"/>
              </a:solidFill>
              <a:latin typeface="Tahoma" pitchFamily="34" charset="0"/>
            </a:endParaRPr>
          </a:p>
          <a:p>
            <a:pPr marL="171450" marR="0" indent="-171450"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Compounding provisions as per Foreign Exchange (Compounding Proceedings) Rules, 2000 dt. 03.05.2000 r.w. Master Direction – Compounding of Contraventions under FEMA dt. 01.01.2016</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kumimoji="0" lang="en-US" sz="1200" b="0" i="0" u="none" strike="noStrike" cap="none" normalizeH="0" baseline="0" dirty="0">
                <a:ln>
                  <a:noFill/>
                </a:ln>
                <a:solidFill>
                  <a:schemeClr val="tx1"/>
                </a:solidFill>
                <a:effectLst/>
                <a:latin typeface="Tahoma" pitchFamily="34" charset="0"/>
              </a:rPr>
              <a:t>LSF applies only to reporting delays whereas contravention of any provisions under FEMA, oth</a:t>
            </a:r>
            <a:r>
              <a:rPr lang="en-US" sz="1200" dirty="0">
                <a:solidFill>
                  <a:schemeClr val="tx1"/>
                </a:solidFill>
                <a:latin typeface="Tahoma" pitchFamily="34" charset="0"/>
              </a:rPr>
              <a:t>er than under  Section 37A, would still be subject to compounding and adjudication under FEMA.</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sz="1200" dirty="0">
              <a:solidFill>
                <a:schemeClr val="tx1"/>
              </a:solidFill>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RBI to compound except that of Section 3(a).</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p:txBody>
      </p:sp>
      <p:sp>
        <p:nvSpPr>
          <p:cNvPr id="4" name="Rectangle 3">
            <a:extLst>
              <a:ext uri="{FF2B5EF4-FFF2-40B4-BE49-F238E27FC236}">
                <a16:creationId xmlns:a16="http://schemas.microsoft.com/office/drawing/2014/main" id="{6F61931B-9FEC-3291-749D-4E8E8E3060BE}"/>
              </a:ext>
            </a:extLst>
          </p:cNvPr>
          <p:cNvSpPr/>
          <p:nvPr/>
        </p:nvSpPr>
        <p:spPr bwMode="auto">
          <a:xfrm>
            <a:off x="6075361" y="1727438"/>
            <a:ext cx="2779714" cy="4607860"/>
          </a:xfrm>
          <a:prstGeom prst="rect">
            <a:avLst/>
          </a:prstGeom>
          <a:ln>
            <a:headEnd type="none" w="med" len="med"/>
            <a:tailEnd type="none" w="med" len="med"/>
          </a:ln>
        </p:spPr>
        <p:style>
          <a:lnRef idx="2">
            <a:schemeClr val="dk1"/>
          </a:lnRef>
          <a:fillRef idx="1">
            <a:schemeClr val="lt1"/>
          </a:fillRef>
          <a:effectRef idx="0">
            <a:schemeClr val="dk1"/>
          </a:effectRef>
          <a:fontRef idx="minor">
            <a:schemeClr val="dk1"/>
          </a:fontRef>
        </p:style>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a:ln>
                  <a:noFill/>
                </a:ln>
                <a:solidFill>
                  <a:schemeClr val="tx1"/>
                </a:solidFill>
                <a:effectLst/>
                <a:latin typeface="Tahoma" pitchFamily="34" charset="0"/>
              </a:rPr>
              <a:t>Adjudication</a:t>
            </a:r>
          </a:p>
          <a:p>
            <a:pPr marL="0" marR="0" indent="0" algn="ctr" defTabSz="914400" rtl="0" eaLnBrk="0" fontAlgn="base" latinLnBrk="0" hangingPunct="0">
              <a:lnSpc>
                <a:spcPct val="100000"/>
              </a:lnSpc>
              <a:spcBef>
                <a:spcPct val="0"/>
              </a:spcBef>
              <a:spcAft>
                <a:spcPct val="0"/>
              </a:spcAft>
              <a:buClrTx/>
              <a:buSzTx/>
              <a:buFontTx/>
              <a:buNone/>
              <a:tabLst/>
            </a:pPr>
            <a:r>
              <a:rPr lang="en-US" sz="1200" b="1" dirty="0">
                <a:solidFill>
                  <a:schemeClr val="tx1"/>
                </a:solidFill>
                <a:latin typeface="Tahoma" pitchFamily="34" charset="0"/>
              </a:rPr>
              <a:t>(Section 16 of FEMA)</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For all contraventions for which complaint is received by the AA from the Investigating Officer under Section 16(3) of FEMA</a:t>
            </a: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endParaRPr lang="en-US" sz="1200" dirty="0">
              <a:solidFill>
                <a:schemeClr val="tx1"/>
              </a:solidFill>
              <a:latin typeface="Tahoma" pitchFamily="34" charset="0"/>
            </a:endParaRPr>
          </a:p>
          <a:p>
            <a:pPr marL="171450" marR="0" indent="-171450" algn="l" defTabSz="914400" rtl="0" eaLnBrk="0" fontAlgn="base" latinLnBrk="0" hangingPunct="0">
              <a:lnSpc>
                <a:spcPct val="100000"/>
              </a:lnSpc>
              <a:spcBef>
                <a:spcPct val="0"/>
              </a:spcBef>
              <a:spcAft>
                <a:spcPct val="0"/>
              </a:spcAft>
              <a:buClrTx/>
              <a:buSzTx/>
              <a:buFont typeface="Wingdings" panose="05000000000000000000" pitchFamily="2" charset="2"/>
              <a:buChar char="Ø"/>
              <a:tabLst/>
            </a:pPr>
            <a:r>
              <a:rPr lang="en-US" sz="1200" dirty="0">
                <a:solidFill>
                  <a:schemeClr val="tx1"/>
                </a:solidFill>
                <a:latin typeface="Tahoma" pitchFamily="34" charset="0"/>
              </a:rPr>
              <a:t>Also for matters under Section 37A for contravention of Section 4 of FEMA</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a:p>
            <a:pPr marL="0" marR="0" indent="0" algn="l" defTabSz="914400" rtl="0" eaLnBrk="0" fontAlgn="base" latinLnBrk="0" hangingPunct="0">
              <a:lnSpc>
                <a:spcPct val="100000"/>
              </a:lnSpc>
              <a:spcBef>
                <a:spcPct val="0"/>
              </a:spcBef>
              <a:spcAft>
                <a:spcPct val="0"/>
              </a:spcAft>
              <a:buClrTx/>
              <a:buSzTx/>
              <a:buFontTx/>
              <a:buNone/>
              <a:tabLst/>
            </a:pPr>
            <a:endParaRPr kumimoji="0" lang="en-US" sz="1200" b="0" i="0" u="none" strike="noStrike" cap="none" normalizeH="0" baseline="0" dirty="0">
              <a:ln>
                <a:noFill/>
              </a:ln>
              <a:solidFill>
                <a:schemeClr val="tx1"/>
              </a:solidFill>
              <a:effectLst/>
              <a:latin typeface="Tahoma" pitchFamily="34" charset="0"/>
            </a:endParaRPr>
          </a:p>
        </p:txBody>
      </p:sp>
    </p:spTree>
    <p:extLst>
      <p:ext uri="{BB962C8B-B14F-4D97-AF65-F5344CB8AC3E}">
        <p14:creationId xmlns:p14="http://schemas.microsoft.com/office/powerpoint/2010/main" val="1109586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Types of Investigation and the manner</a:t>
            </a:r>
          </a:p>
        </p:txBody>
      </p:sp>
      <p:sp>
        <p:nvSpPr>
          <p:cNvPr id="4099" name="Content Placeholder 2"/>
          <p:cNvSpPr>
            <a:spLocks noGrp="1"/>
          </p:cNvSpPr>
          <p:nvPr>
            <p:ph idx="1"/>
          </p:nvPr>
        </p:nvSpPr>
        <p:spPr>
          <a:xfrm>
            <a:off x="914399" y="1143000"/>
            <a:ext cx="7888941" cy="5257800"/>
          </a:xfrm>
        </p:spPr>
        <p:txBody>
          <a:bodyPr/>
          <a:lstStyle/>
          <a:p>
            <a:pPr marL="0" indent="0">
              <a:buNone/>
            </a:pPr>
            <a:r>
              <a:rPr lang="en-US" sz="2000" dirty="0"/>
              <a:t> </a:t>
            </a:r>
            <a:r>
              <a:rPr lang="en-US" sz="2000" b="1" dirty="0"/>
              <a:t>Stages of Investigation and Conclusion of the same:</a:t>
            </a:r>
          </a:p>
          <a:p>
            <a:endParaRPr lang="en-US" sz="2000" dirty="0"/>
          </a:p>
          <a:p>
            <a:r>
              <a:rPr lang="en-US" sz="1900" dirty="0"/>
              <a:t>Stage I – Investigation by ED          Section 16 &amp; background;</a:t>
            </a:r>
          </a:p>
          <a:p>
            <a:pPr marL="0" indent="0">
              <a:buNone/>
            </a:pPr>
            <a:r>
              <a:rPr lang="en-US" sz="1900" dirty="0"/>
              <a:t>                                                        Section 37A</a:t>
            </a:r>
          </a:p>
          <a:p>
            <a:pPr marL="0" indent="0">
              <a:buNone/>
            </a:pPr>
            <a:r>
              <a:rPr lang="en-US" sz="1900" dirty="0"/>
              <a:t>   </a:t>
            </a:r>
          </a:p>
          <a:p>
            <a:r>
              <a:rPr lang="en-US" sz="1900" dirty="0"/>
              <a:t>Stage II – Adjudication under Section 16 </a:t>
            </a:r>
          </a:p>
          <a:p>
            <a:pPr marL="0" indent="0">
              <a:buNone/>
            </a:pPr>
            <a:r>
              <a:rPr lang="en-US" sz="1900" dirty="0"/>
              <a:t>                            Complaint under Section 16(3)</a:t>
            </a:r>
          </a:p>
          <a:p>
            <a:pPr marL="2243138" indent="-2243138">
              <a:buNone/>
            </a:pPr>
            <a:r>
              <a:rPr lang="en-US" sz="1900" dirty="0"/>
              <a:t>                            Process under Section 37 – Seizure of assets and release of assets </a:t>
            </a:r>
          </a:p>
          <a:p>
            <a:pPr marL="0" indent="0">
              <a:buNone/>
            </a:pPr>
            <a:endParaRPr lang="en-US" sz="1900" dirty="0"/>
          </a:p>
          <a:p>
            <a:r>
              <a:rPr lang="en-US" sz="1900" dirty="0"/>
              <a:t>Stage III – Adjudication of offences of contraventions under</a:t>
            </a:r>
          </a:p>
          <a:p>
            <a:pPr marL="0" indent="0">
              <a:buNone/>
            </a:pPr>
            <a:r>
              <a:rPr lang="en-US" sz="1900" dirty="0"/>
              <a:t>                     Section 37A and remaining will be under Section 16</a:t>
            </a:r>
          </a:p>
          <a:p>
            <a:endParaRPr lang="en-US" sz="1900" dirty="0"/>
          </a:p>
          <a:p>
            <a:r>
              <a:rPr lang="en-US" sz="1900" dirty="0"/>
              <a:t>Stage IV – Final Order of Adjudication, Penalties &amp; Arrest</a:t>
            </a:r>
          </a:p>
          <a:p>
            <a:pPr marL="0" indent="0">
              <a:buNone/>
            </a:pPr>
            <a:r>
              <a:rPr lang="en-US" sz="1900" dirty="0"/>
              <a:t>                    provisions</a:t>
            </a:r>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19</a:t>
            </a:fld>
            <a:endParaRPr lang="en-US" dirty="0"/>
          </a:p>
        </p:txBody>
      </p:sp>
      <p:cxnSp>
        <p:nvCxnSpPr>
          <p:cNvPr id="3" name="Straight Arrow Connector 2">
            <a:extLst>
              <a:ext uri="{FF2B5EF4-FFF2-40B4-BE49-F238E27FC236}">
                <a16:creationId xmlns:a16="http://schemas.microsoft.com/office/drawing/2014/main" id="{6FAF0E79-9C07-9347-D704-AAD47B4149BD}"/>
              </a:ext>
            </a:extLst>
          </p:cNvPr>
          <p:cNvCxnSpPr>
            <a:cxnSpLocks/>
          </p:cNvCxnSpPr>
          <p:nvPr/>
        </p:nvCxnSpPr>
        <p:spPr bwMode="auto">
          <a:xfrm>
            <a:off x="4572000" y="2065086"/>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 name="Straight Arrow Connector 1">
            <a:extLst>
              <a:ext uri="{FF2B5EF4-FFF2-40B4-BE49-F238E27FC236}">
                <a16:creationId xmlns:a16="http://schemas.microsoft.com/office/drawing/2014/main" id="{0A538E1B-E2A4-9256-5622-044128E8057D}"/>
              </a:ext>
            </a:extLst>
          </p:cNvPr>
          <p:cNvCxnSpPr>
            <a:cxnSpLocks/>
          </p:cNvCxnSpPr>
          <p:nvPr/>
        </p:nvCxnSpPr>
        <p:spPr bwMode="auto">
          <a:xfrm>
            <a:off x="4572000" y="2443730"/>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4" name="Straight Arrow Connector 3">
            <a:extLst>
              <a:ext uri="{FF2B5EF4-FFF2-40B4-BE49-F238E27FC236}">
                <a16:creationId xmlns:a16="http://schemas.microsoft.com/office/drawing/2014/main" id="{55AC3D03-C1FD-745E-1B40-825782DDCF0E}"/>
              </a:ext>
            </a:extLst>
          </p:cNvPr>
          <p:cNvCxnSpPr>
            <a:cxnSpLocks/>
          </p:cNvCxnSpPr>
          <p:nvPr/>
        </p:nvCxnSpPr>
        <p:spPr bwMode="auto">
          <a:xfrm>
            <a:off x="2445497" y="3432759"/>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5" name="Straight Arrow Connector 4">
            <a:extLst>
              <a:ext uri="{FF2B5EF4-FFF2-40B4-BE49-F238E27FC236}">
                <a16:creationId xmlns:a16="http://schemas.microsoft.com/office/drawing/2014/main" id="{C7CA1DD6-97AB-FA7A-3EA1-F16C53B02E29}"/>
              </a:ext>
            </a:extLst>
          </p:cNvPr>
          <p:cNvCxnSpPr>
            <a:cxnSpLocks/>
          </p:cNvCxnSpPr>
          <p:nvPr/>
        </p:nvCxnSpPr>
        <p:spPr bwMode="auto">
          <a:xfrm>
            <a:off x="2445497" y="3823185"/>
            <a:ext cx="621553"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4703519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2800" dirty="0"/>
              <a:t>FEMA - Abbreviations</a:t>
            </a:r>
          </a:p>
        </p:txBody>
      </p:sp>
      <p:sp>
        <p:nvSpPr>
          <p:cNvPr id="4099" name="Content Placeholder 2"/>
          <p:cNvSpPr>
            <a:spLocks noGrp="1"/>
          </p:cNvSpPr>
          <p:nvPr>
            <p:ph idx="1"/>
          </p:nvPr>
        </p:nvSpPr>
        <p:spPr>
          <a:xfrm>
            <a:off x="914400" y="1143000"/>
            <a:ext cx="7696200" cy="5257800"/>
          </a:xfrm>
        </p:spPr>
        <p:txBody>
          <a:bodyPr/>
          <a:lstStyle/>
          <a:p>
            <a:r>
              <a:rPr lang="en-US" sz="1500" dirty="0"/>
              <a:t>Abbreviations:</a:t>
            </a:r>
          </a:p>
          <a:p>
            <a:endParaRPr lang="en-US" sz="1500" dirty="0"/>
          </a:p>
          <a:p>
            <a:pPr marL="0" indent="0">
              <a:buNone/>
            </a:pPr>
            <a:r>
              <a:rPr lang="en-US" sz="1500" dirty="0"/>
              <a:t>                       Adjudication Authority (AA)</a:t>
            </a:r>
          </a:p>
          <a:p>
            <a:pPr marL="0" indent="0">
              <a:buNone/>
            </a:pPr>
            <a:r>
              <a:rPr lang="en-US" sz="1500" dirty="0"/>
              <a:t>	        Directorate of Enforcement (ED)</a:t>
            </a:r>
          </a:p>
          <a:p>
            <a:pPr marL="0" indent="0">
              <a:buNone/>
            </a:pPr>
            <a:r>
              <a:rPr lang="en-US" sz="1500" dirty="0"/>
              <a:t>	        External Commercial Borrowings (ECB)</a:t>
            </a:r>
          </a:p>
          <a:p>
            <a:pPr marL="0" indent="0">
              <a:buNone/>
            </a:pPr>
            <a:r>
              <a:rPr lang="en-US" sz="1500" dirty="0"/>
              <a:t>	        Financial Intelligence Unit (FIU)</a:t>
            </a:r>
          </a:p>
          <a:p>
            <a:pPr marL="0" indent="0">
              <a:buNone/>
            </a:pPr>
            <a:r>
              <a:rPr lang="en-US" sz="1500" dirty="0"/>
              <a:t>	        Foreign Exchange Management Act, 1999 (FEMA) </a:t>
            </a:r>
          </a:p>
          <a:p>
            <a:pPr>
              <a:buNone/>
            </a:pPr>
            <a:r>
              <a:rPr lang="en-US" sz="1500" dirty="0"/>
              <a:t>                       Foreign Direct Investment (FDI)</a:t>
            </a:r>
          </a:p>
          <a:p>
            <a:pPr>
              <a:buNone/>
            </a:pPr>
            <a:r>
              <a:rPr lang="en-US" sz="1500" dirty="0"/>
              <a:t>		        Foreign Investment (FI)</a:t>
            </a:r>
          </a:p>
          <a:p>
            <a:pPr>
              <a:buNone/>
            </a:pPr>
            <a:r>
              <a:rPr lang="en-US" sz="1500" dirty="0"/>
              <a:t>		        Government of India (GOI)</a:t>
            </a:r>
          </a:p>
          <a:p>
            <a:pPr marL="1377950" indent="-4763">
              <a:buNone/>
            </a:pPr>
            <a:r>
              <a:rPr lang="en-US" sz="1500" dirty="0"/>
              <a:t>Overseas Direct Investment (ODI)</a:t>
            </a:r>
          </a:p>
          <a:p>
            <a:pPr marL="1377950" indent="-4763">
              <a:buNone/>
            </a:pPr>
            <a:r>
              <a:rPr lang="en-US" sz="1500" dirty="0"/>
              <a:t>Overseas Investment (OI)</a:t>
            </a:r>
          </a:p>
          <a:p>
            <a:pPr marL="1377950" indent="-4763">
              <a:buNone/>
            </a:pPr>
            <a:r>
              <a:rPr lang="en-US" sz="1500" dirty="0"/>
              <a:t>Prevention of Money Laundering Act, 2002 (PMLA)</a:t>
            </a:r>
          </a:p>
          <a:p>
            <a:pPr marL="1377950" indent="-4763">
              <a:buNone/>
            </a:pPr>
            <a:r>
              <a:rPr lang="en-US" sz="1500" dirty="0"/>
              <a:t>Reserve Bank of India (RBI) </a:t>
            </a:r>
          </a:p>
          <a:p>
            <a:pPr>
              <a:buNone/>
            </a:pPr>
            <a:r>
              <a:rPr lang="en-US" sz="1500" dirty="0"/>
              <a:t>                       </a:t>
            </a:r>
            <a:r>
              <a:rPr lang="en-US" sz="1700" dirty="0"/>
              <a:t> </a:t>
            </a:r>
          </a:p>
          <a:p>
            <a:endParaRPr lang="en-US" sz="1700" dirty="0"/>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a:p>
        </p:txBody>
      </p:sp>
    </p:spTree>
    <p:extLst>
      <p:ext uri="{BB962C8B-B14F-4D97-AF65-F5344CB8AC3E}">
        <p14:creationId xmlns:p14="http://schemas.microsoft.com/office/powerpoint/2010/main" val="36868955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Overview – Process of Investigation and Adjudication</a:t>
            </a:r>
          </a:p>
        </p:txBody>
      </p:sp>
      <p:sp>
        <p:nvSpPr>
          <p:cNvPr id="4099" name="Content Placeholder 2"/>
          <p:cNvSpPr>
            <a:spLocks noGrp="1"/>
          </p:cNvSpPr>
          <p:nvPr>
            <p:ph idx="1"/>
          </p:nvPr>
        </p:nvSpPr>
        <p:spPr>
          <a:xfrm>
            <a:off x="914400" y="1143000"/>
            <a:ext cx="7696200" cy="5257800"/>
          </a:xfrm>
        </p:spPr>
        <p:txBody>
          <a:bodyPr/>
          <a:lstStyle/>
          <a:p>
            <a:r>
              <a:rPr lang="en-US" sz="1800" dirty="0"/>
              <a:t>Four main stages up to Adjudication followed by Appeals – </a:t>
            </a:r>
          </a:p>
          <a:p>
            <a:pPr marL="0" indent="0">
              <a:buNone/>
            </a:pPr>
            <a:endParaRPr lang="en-US" sz="2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14.10.2023</a:t>
            </a:r>
          </a:p>
        </p:txBody>
      </p:sp>
      <p:sp>
        <p:nvSpPr>
          <p:cNvPr id="4101" name="Footer Placeholder 4"/>
          <p:cNvSpPr>
            <a:spLocks noGrp="1"/>
          </p:cNvSpPr>
          <p:nvPr>
            <p:ph type="ftr" sz="quarter" idx="11"/>
          </p:nvPr>
        </p:nvSpPr>
        <p:spPr>
          <a:xfrm>
            <a:off x="3599656" y="6406069"/>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20</a:t>
            </a:fld>
            <a:endParaRPr lang="en-US" dirty="0"/>
          </a:p>
        </p:txBody>
      </p:sp>
      <p:graphicFrame>
        <p:nvGraphicFramePr>
          <p:cNvPr id="2" name="Table 2">
            <a:extLst>
              <a:ext uri="{FF2B5EF4-FFF2-40B4-BE49-F238E27FC236}">
                <a16:creationId xmlns:a16="http://schemas.microsoft.com/office/drawing/2014/main" id="{38D31E5C-9315-58A3-6014-3C74EECFD387}"/>
              </a:ext>
            </a:extLst>
          </p:cNvPr>
          <p:cNvGraphicFramePr>
            <a:graphicFrameLocks noGrp="1"/>
          </p:cNvGraphicFramePr>
          <p:nvPr>
            <p:extLst>
              <p:ext uri="{D42A27DB-BD31-4B8C-83A1-F6EECF244321}">
                <p14:modId xmlns:p14="http://schemas.microsoft.com/office/powerpoint/2010/main" val="1062314267"/>
              </p:ext>
            </p:extLst>
          </p:nvPr>
        </p:nvGraphicFramePr>
        <p:xfrm>
          <a:off x="251088" y="1686524"/>
          <a:ext cx="8591253" cy="4950877"/>
        </p:xfrm>
        <a:graphic>
          <a:graphicData uri="http://schemas.openxmlformats.org/drawingml/2006/table">
            <a:tbl>
              <a:tblPr firstRow="1" bandRow="1">
                <a:tableStyleId>{073A0DAA-6AF3-43AB-8588-CEC1D06C72B9}</a:tableStyleId>
              </a:tblPr>
              <a:tblGrid>
                <a:gridCol w="628844">
                  <a:extLst>
                    <a:ext uri="{9D8B030D-6E8A-4147-A177-3AD203B41FA5}">
                      <a16:colId xmlns:a16="http://schemas.microsoft.com/office/drawing/2014/main" val="4050493221"/>
                    </a:ext>
                  </a:extLst>
                </a:gridCol>
                <a:gridCol w="1618171">
                  <a:extLst>
                    <a:ext uri="{9D8B030D-6E8A-4147-A177-3AD203B41FA5}">
                      <a16:colId xmlns:a16="http://schemas.microsoft.com/office/drawing/2014/main" val="616091955"/>
                    </a:ext>
                  </a:extLst>
                </a:gridCol>
                <a:gridCol w="6344238">
                  <a:extLst>
                    <a:ext uri="{9D8B030D-6E8A-4147-A177-3AD203B41FA5}">
                      <a16:colId xmlns:a16="http://schemas.microsoft.com/office/drawing/2014/main" val="2413557894"/>
                    </a:ext>
                  </a:extLst>
                </a:gridCol>
              </a:tblGrid>
              <a:tr h="348397">
                <a:tc>
                  <a:txBody>
                    <a:bodyPr/>
                    <a:lstStyle/>
                    <a:p>
                      <a:endParaRPr lang="en-IN" sz="1400"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dirty="0"/>
                        <a:t>Stages</a:t>
                      </a:r>
                    </a:p>
                  </a:txBody>
                  <a:tcPr/>
                </a:tc>
                <a:tc>
                  <a:txBody>
                    <a:bodyPr/>
                    <a:lstStyle/>
                    <a:p>
                      <a:r>
                        <a:rPr lang="en-IN" sz="1400" dirty="0"/>
                        <a:t>Provisions of FEMA</a:t>
                      </a:r>
                    </a:p>
                  </a:txBody>
                  <a:tcPr/>
                </a:tc>
                <a:extLst>
                  <a:ext uri="{0D108BD9-81ED-4DB2-BD59-A6C34878D82A}">
                    <a16:rowId xmlns:a16="http://schemas.microsoft.com/office/drawing/2014/main" val="4080899103"/>
                  </a:ext>
                </a:extLst>
              </a:tr>
              <a:tr h="905685">
                <a:tc>
                  <a:txBody>
                    <a:bodyPr/>
                    <a:lstStyle/>
                    <a:p>
                      <a:r>
                        <a:rPr lang="en-IN" sz="1400" dirty="0"/>
                        <a:t>I</a:t>
                      </a:r>
                    </a:p>
                  </a:txBody>
                  <a:tcPr/>
                </a:tc>
                <a:tc>
                  <a:txBody>
                    <a:bodyPr/>
                    <a:lstStyle/>
                    <a:p>
                      <a:r>
                        <a:rPr lang="en-IN" sz="1400" dirty="0"/>
                        <a:t>Investigation</a:t>
                      </a:r>
                    </a:p>
                  </a:txBody>
                  <a:tcPr/>
                </a:tc>
                <a:tc>
                  <a:txBody>
                    <a:bodyPr/>
                    <a:lstStyle/>
                    <a:p>
                      <a:r>
                        <a:rPr lang="en-IN" sz="1400" dirty="0"/>
                        <a:t>Commences on information of contraventions under FEMA shared by RBI, AD-Bank, FIU, Foreign STR, CRR, FATCA, etc. with ED. Section 37(3) gives powers to ED for search, seizure, etc. Section 138 of I.T. Act provides for sharing of information with authorities under other laws.</a:t>
                      </a:r>
                    </a:p>
                  </a:txBody>
                  <a:tcPr/>
                </a:tc>
                <a:extLst>
                  <a:ext uri="{0D108BD9-81ED-4DB2-BD59-A6C34878D82A}">
                    <a16:rowId xmlns:a16="http://schemas.microsoft.com/office/drawing/2014/main" val="921015135"/>
                  </a:ext>
                </a:extLst>
              </a:tr>
              <a:tr h="496666">
                <a:tc>
                  <a:txBody>
                    <a:bodyPr/>
                    <a:lstStyle/>
                    <a:p>
                      <a:r>
                        <a:rPr lang="en-IN" sz="1400" dirty="0"/>
                        <a:t>II</a:t>
                      </a:r>
                    </a:p>
                  </a:txBody>
                  <a:tcPr/>
                </a:tc>
                <a:tc>
                  <a:txBody>
                    <a:bodyPr/>
                    <a:lstStyle/>
                    <a:p>
                      <a:r>
                        <a:rPr lang="en-IN" sz="1400" dirty="0"/>
                        <a:t>Complaint</a:t>
                      </a:r>
                    </a:p>
                  </a:txBody>
                  <a:tcPr/>
                </a:tc>
                <a:tc>
                  <a:txBody>
                    <a:bodyPr/>
                    <a:lstStyle/>
                    <a:p>
                      <a:r>
                        <a:rPr lang="en-IN" sz="1400" dirty="0"/>
                        <a:t>Filed by Investigating officer of ED with Adjudicating Authority (‘AA’) under Section 16(3)</a:t>
                      </a:r>
                    </a:p>
                  </a:txBody>
                  <a:tcPr/>
                </a:tc>
                <a:extLst>
                  <a:ext uri="{0D108BD9-81ED-4DB2-BD59-A6C34878D82A}">
                    <a16:rowId xmlns:a16="http://schemas.microsoft.com/office/drawing/2014/main" val="1238881688"/>
                  </a:ext>
                </a:extLst>
              </a:tr>
              <a:tr h="701176">
                <a:tc>
                  <a:txBody>
                    <a:bodyPr/>
                    <a:lstStyle/>
                    <a:p>
                      <a:r>
                        <a:rPr lang="en-IN" sz="1400" dirty="0"/>
                        <a:t>III</a:t>
                      </a:r>
                    </a:p>
                  </a:txBody>
                  <a:tcPr/>
                </a:tc>
                <a:tc>
                  <a:txBody>
                    <a:bodyPr/>
                    <a:lstStyle/>
                    <a:p>
                      <a:r>
                        <a:rPr lang="en-IN" sz="1400" dirty="0"/>
                        <a:t>Adjudication Proceedings</a:t>
                      </a:r>
                    </a:p>
                  </a:txBody>
                  <a:tcPr/>
                </a:tc>
                <a:tc>
                  <a:txBody>
                    <a:bodyPr/>
                    <a:lstStyle/>
                    <a:p>
                      <a:r>
                        <a:rPr lang="en-IN" sz="1400" dirty="0"/>
                        <a:t>AA has powers to hold inquiry under Rule 4 of t</a:t>
                      </a:r>
                      <a:r>
                        <a:rPr lang="en-US" sz="1400" dirty="0"/>
                        <a:t>he Foreign Exchange Management (Adjudication Proceedings and Appeal) Rules, 2000 (“Adjudication Rules”) </a:t>
                      </a:r>
                      <a:endParaRPr lang="en-IN" sz="1400" dirty="0"/>
                    </a:p>
                  </a:txBody>
                  <a:tcPr/>
                </a:tc>
                <a:extLst>
                  <a:ext uri="{0D108BD9-81ED-4DB2-BD59-A6C34878D82A}">
                    <a16:rowId xmlns:a16="http://schemas.microsoft.com/office/drawing/2014/main" val="2450889164"/>
                  </a:ext>
                </a:extLst>
              </a:tr>
              <a:tr h="496666">
                <a:tc>
                  <a:txBody>
                    <a:bodyPr/>
                    <a:lstStyle/>
                    <a:p>
                      <a:r>
                        <a:rPr lang="en-IN" sz="1400" dirty="0"/>
                        <a:t>IV</a:t>
                      </a:r>
                    </a:p>
                  </a:txBody>
                  <a:tcPr/>
                </a:tc>
                <a:tc>
                  <a:txBody>
                    <a:bodyPr/>
                    <a:lstStyle/>
                    <a:p>
                      <a:r>
                        <a:rPr lang="en-IN" sz="1400" dirty="0"/>
                        <a:t>Final Order</a:t>
                      </a:r>
                    </a:p>
                  </a:txBody>
                  <a:tcPr/>
                </a:tc>
                <a:tc>
                  <a:txBody>
                    <a:bodyPr/>
                    <a:lstStyle/>
                    <a:p>
                      <a:r>
                        <a:rPr lang="en-IN" sz="1400" dirty="0"/>
                        <a:t>If AA is satisfied about contravention, it may </a:t>
                      </a:r>
                      <a:r>
                        <a:rPr lang="en-US" sz="1400" dirty="0"/>
                        <a:t>impose penalty in accordance with the provisions of Section 13</a:t>
                      </a:r>
                      <a:endParaRPr lang="en-IN" sz="1400" dirty="0"/>
                    </a:p>
                  </a:txBody>
                  <a:tcPr/>
                </a:tc>
                <a:extLst>
                  <a:ext uri="{0D108BD9-81ED-4DB2-BD59-A6C34878D82A}">
                    <a16:rowId xmlns:a16="http://schemas.microsoft.com/office/drawing/2014/main" val="52417778"/>
                  </a:ext>
                </a:extLst>
              </a:tr>
              <a:tr h="1110195">
                <a:tc>
                  <a:txBody>
                    <a:bodyPr/>
                    <a:lstStyle/>
                    <a:p>
                      <a:endParaRPr lang="en-IN" sz="1400" dirty="0"/>
                    </a:p>
                  </a:txBody>
                  <a:tcPr/>
                </a:tc>
                <a:tc>
                  <a:txBody>
                    <a:bodyPr/>
                    <a:lstStyle/>
                    <a:p>
                      <a:r>
                        <a:rPr lang="en-IN" sz="1400" dirty="0"/>
                        <a:t>Appeal against Final Order</a:t>
                      </a:r>
                    </a:p>
                  </a:txBody>
                  <a:tcPr/>
                </a:tc>
                <a:tc>
                  <a:txBody>
                    <a:bodyPr/>
                    <a:lstStyle/>
                    <a:p>
                      <a:r>
                        <a:rPr lang="en-IN" sz="1400" dirty="0"/>
                        <a:t>- If Order made by AA, being an Asst. Director or Deputy Director, appeal may be made with Special Director (Appeals) as per Section 17;</a:t>
                      </a:r>
                    </a:p>
                    <a:p>
                      <a:r>
                        <a:rPr lang="en-IN" sz="1400" dirty="0"/>
                        <a:t>- If Order made by AA, other than Asst. Director or Deputy Director, or by Special Director (Appeals), appeal may be made with Appellate Tribunal as provided in Section 19 </a:t>
                      </a:r>
                    </a:p>
                  </a:txBody>
                  <a:tcPr/>
                </a:tc>
                <a:extLst>
                  <a:ext uri="{0D108BD9-81ED-4DB2-BD59-A6C34878D82A}">
                    <a16:rowId xmlns:a16="http://schemas.microsoft.com/office/drawing/2014/main" val="3040178636"/>
                  </a:ext>
                </a:extLst>
              </a:tr>
              <a:tr h="701176">
                <a:tc>
                  <a:txBody>
                    <a:bodyPr/>
                    <a:lstStyle/>
                    <a:p>
                      <a:endParaRPr lang="en-IN" sz="1400" dirty="0"/>
                    </a:p>
                  </a:txBody>
                  <a:tcPr/>
                </a:tc>
                <a:tc>
                  <a:txBody>
                    <a:bodyPr/>
                    <a:lstStyle/>
                    <a:p>
                      <a:r>
                        <a:rPr lang="en-IN" sz="1400" dirty="0"/>
                        <a:t>Appeal against Order of Appellate Tribunal</a:t>
                      </a:r>
                    </a:p>
                  </a:txBody>
                  <a:tcPr/>
                </a:tc>
                <a:tc>
                  <a:txBody>
                    <a:bodyPr/>
                    <a:lstStyle/>
                    <a:p>
                      <a:r>
                        <a:rPr lang="en-IN" sz="1400" dirty="0"/>
                        <a:t>With High Court as provided in Section 35</a:t>
                      </a:r>
                    </a:p>
                  </a:txBody>
                  <a:tcPr/>
                </a:tc>
                <a:extLst>
                  <a:ext uri="{0D108BD9-81ED-4DB2-BD59-A6C34878D82A}">
                    <a16:rowId xmlns:a16="http://schemas.microsoft.com/office/drawing/2014/main" val="255982321"/>
                  </a:ext>
                </a:extLst>
              </a:tr>
            </a:tbl>
          </a:graphicData>
        </a:graphic>
      </p:graphicFrame>
    </p:spTree>
    <p:extLst>
      <p:ext uri="{BB962C8B-B14F-4D97-AF65-F5344CB8AC3E}">
        <p14:creationId xmlns:p14="http://schemas.microsoft.com/office/powerpoint/2010/main" val="19240557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Adjudicating Authority</a:t>
            </a:r>
          </a:p>
        </p:txBody>
      </p:sp>
      <p:sp>
        <p:nvSpPr>
          <p:cNvPr id="4099" name="Content Placeholder 2"/>
          <p:cNvSpPr>
            <a:spLocks noGrp="1"/>
          </p:cNvSpPr>
          <p:nvPr>
            <p:ph idx="1"/>
          </p:nvPr>
        </p:nvSpPr>
        <p:spPr>
          <a:xfrm>
            <a:off x="914399" y="1143000"/>
            <a:ext cx="8029575" cy="5257800"/>
          </a:xfrm>
        </p:spPr>
        <p:txBody>
          <a:bodyPr/>
          <a:lstStyle/>
          <a:p>
            <a:r>
              <a:rPr lang="en-US" sz="1400" dirty="0"/>
              <a:t>The Central Government has appointed the following officers of the Directorate of Enforcement specified in Column (2) of the Table below as Adjudicating Authorities to hold an inquiry for the purpose of adjudication under section 13 of FEMA, involving an amount or value as specified in column (3) of the said Table:</a:t>
            </a:r>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endParaRPr lang="en-US" sz="2400" dirty="0"/>
          </a:p>
          <a:p>
            <a:r>
              <a:rPr lang="en-US" sz="1200" dirty="0"/>
              <a:t>Source: Notification F. No K-11022/54/2018-Ad.ED dt. 27.09.2018</a:t>
            </a:r>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14.10.2023</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21</a:t>
            </a:fld>
            <a:endParaRPr lang="en-US" dirty="0"/>
          </a:p>
        </p:txBody>
      </p:sp>
      <p:graphicFrame>
        <p:nvGraphicFramePr>
          <p:cNvPr id="3" name="Table 2">
            <a:extLst>
              <a:ext uri="{FF2B5EF4-FFF2-40B4-BE49-F238E27FC236}">
                <a16:creationId xmlns:a16="http://schemas.microsoft.com/office/drawing/2014/main" id="{614541F4-BB7B-3CA9-4237-291CF429E4DF}"/>
              </a:ext>
            </a:extLst>
          </p:cNvPr>
          <p:cNvGraphicFramePr>
            <a:graphicFrameLocks noGrp="1"/>
          </p:cNvGraphicFramePr>
          <p:nvPr>
            <p:extLst>
              <p:ext uri="{D42A27DB-BD31-4B8C-83A1-F6EECF244321}">
                <p14:modId xmlns:p14="http://schemas.microsoft.com/office/powerpoint/2010/main" val="3062134572"/>
              </p:ext>
            </p:extLst>
          </p:nvPr>
        </p:nvGraphicFramePr>
        <p:xfrm>
          <a:off x="1414021" y="2205872"/>
          <a:ext cx="6947555" cy="3530372"/>
        </p:xfrm>
        <a:graphic>
          <a:graphicData uri="http://schemas.openxmlformats.org/drawingml/2006/table">
            <a:tbl>
              <a:tblPr>
                <a:tableStyleId>{073A0DAA-6AF3-43AB-8588-CEC1D06C72B9}</a:tableStyleId>
              </a:tblPr>
              <a:tblGrid>
                <a:gridCol w="627338">
                  <a:extLst>
                    <a:ext uri="{9D8B030D-6E8A-4147-A177-3AD203B41FA5}">
                      <a16:colId xmlns:a16="http://schemas.microsoft.com/office/drawing/2014/main" val="2792053665"/>
                    </a:ext>
                  </a:extLst>
                </a:gridCol>
                <a:gridCol w="2176870">
                  <a:extLst>
                    <a:ext uri="{9D8B030D-6E8A-4147-A177-3AD203B41FA5}">
                      <a16:colId xmlns:a16="http://schemas.microsoft.com/office/drawing/2014/main" val="1717118162"/>
                    </a:ext>
                  </a:extLst>
                </a:gridCol>
                <a:gridCol w="4143347">
                  <a:extLst>
                    <a:ext uri="{9D8B030D-6E8A-4147-A177-3AD203B41FA5}">
                      <a16:colId xmlns:a16="http://schemas.microsoft.com/office/drawing/2014/main" val="2462480843"/>
                    </a:ext>
                  </a:extLst>
                </a:gridCol>
              </a:tblGrid>
              <a:tr h="231557">
                <a:tc>
                  <a:txBody>
                    <a:bodyPr/>
                    <a:lstStyle/>
                    <a:p>
                      <a:pPr algn="ctr">
                        <a:lnSpc>
                          <a:spcPct val="107000"/>
                        </a:lnSpc>
                      </a:pPr>
                      <a:r>
                        <a:rPr lang="en-IN" sz="1200" b="1" kern="100" dirty="0">
                          <a:effectLst/>
                        </a:rPr>
                        <a:t>No.</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Designation of Officers</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Monetary limit</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750070389"/>
                  </a:ext>
                </a:extLst>
              </a:tr>
              <a:tr h="202658">
                <a:tc>
                  <a:txBody>
                    <a:bodyPr/>
                    <a:lstStyle/>
                    <a:p>
                      <a:pPr algn="ctr">
                        <a:lnSpc>
                          <a:spcPct val="107000"/>
                        </a:lnSpc>
                      </a:pPr>
                      <a:r>
                        <a:rPr lang="en-IN" sz="1200" b="1" kern="100" dirty="0">
                          <a:effectLst/>
                        </a:rPr>
                        <a:t> (1)</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(2) </a:t>
                      </a: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gn="ctr">
                        <a:lnSpc>
                          <a:spcPct val="107000"/>
                        </a:lnSpc>
                      </a:pPr>
                      <a:r>
                        <a:rPr lang="en-IN" sz="1200" b="1" kern="100" dirty="0">
                          <a:effectLst/>
                        </a:rPr>
                        <a:t>(3) </a:t>
                      </a:r>
                    </a:p>
                    <a:p>
                      <a:pPr algn="ctr">
                        <a:lnSpc>
                          <a:spcPct val="107000"/>
                        </a:lnSpc>
                      </a:pPr>
                      <a:endParaRPr lang="en-IN" sz="1200" b="1"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270530306"/>
                  </a:ext>
                </a:extLst>
              </a:tr>
              <a:tr h="229733">
                <a:tc>
                  <a:txBody>
                    <a:bodyPr/>
                    <a:lstStyle/>
                    <a:p>
                      <a:pPr algn="ctr">
                        <a:lnSpc>
                          <a:spcPct val="107000"/>
                        </a:lnSpc>
                      </a:pPr>
                      <a:r>
                        <a:rPr lang="en-IN" sz="1200" kern="100" dirty="0">
                          <a:effectLst/>
                        </a:rPr>
                        <a:t>(1)</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exceeding rupees twenty-five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243005316"/>
                  </a:ext>
                </a:extLst>
              </a:tr>
              <a:tr h="425099">
                <a:tc>
                  <a:txBody>
                    <a:bodyPr/>
                    <a:lstStyle/>
                    <a:p>
                      <a:pPr algn="ctr">
                        <a:lnSpc>
                          <a:spcPct val="107000"/>
                        </a:lnSpc>
                      </a:pPr>
                      <a:r>
                        <a:rPr lang="en-IN" sz="1200" kern="100" dirty="0">
                          <a:effectLst/>
                        </a:rPr>
                        <a:t>(2)</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Principal Special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exceeding rupees twenty-five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63683056"/>
                  </a:ext>
                </a:extLst>
              </a:tr>
              <a:tr h="425099">
                <a:tc>
                  <a:txBody>
                    <a:bodyPr/>
                    <a:lstStyle/>
                    <a:p>
                      <a:pPr algn="ctr">
                        <a:lnSpc>
                          <a:spcPct val="107000"/>
                        </a:lnSpc>
                      </a:pPr>
                      <a:r>
                        <a:rPr lang="en-IN" sz="1200" kern="100" dirty="0">
                          <a:effectLst/>
                        </a:rPr>
                        <a:t>(3)</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Special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exceeding rupees twenty-five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4025442530"/>
                  </a:ext>
                </a:extLst>
              </a:tr>
              <a:tr h="425099">
                <a:tc>
                  <a:txBody>
                    <a:bodyPr/>
                    <a:lstStyle/>
                    <a:p>
                      <a:pPr algn="ctr">
                        <a:lnSpc>
                          <a:spcPct val="107000"/>
                        </a:lnSpc>
                      </a:pPr>
                      <a:r>
                        <a:rPr lang="en-IN" sz="1200" kern="100" dirty="0">
                          <a:effectLst/>
                        </a:rPr>
                        <a:t>(4)</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Additional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up to rupees twenty-five crores but not less than ten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440902594"/>
                  </a:ext>
                </a:extLst>
              </a:tr>
              <a:tr h="425099">
                <a:tc>
                  <a:txBody>
                    <a:bodyPr/>
                    <a:lstStyle/>
                    <a:p>
                      <a:pPr algn="ctr">
                        <a:lnSpc>
                          <a:spcPct val="107000"/>
                        </a:lnSpc>
                      </a:pPr>
                      <a:r>
                        <a:rPr lang="en-IN" sz="1200" kern="100" dirty="0">
                          <a:effectLst/>
                        </a:rPr>
                        <a:t>(5)</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Joint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up to rupees ten crores but not less than five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1551706505"/>
                  </a:ext>
                </a:extLst>
              </a:tr>
              <a:tr h="425099">
                <a:tc>
                  <a:txBody>
                    <a:bodyPr/>
                    <a:lstStyle/>
                    <a:p>
                      <a:pPr algn="ctr">
                        <a:lnSpc>
                          <a:spcPct val="107000"/>
                        </a:lnSpc>
                      </a:pPr>
                      <a:r>
                        <a:rPr lang="en-IN" sz="1200" kern="100" dirty="0">
                          <a:effectLst/>
                        </a:rPr>
                        <a:t>(6)</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Deputy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involving amount up to rupees five crores and not less than two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76460251"/>
                  </a:ext>
                </a:extLst>
              </a:tr>
              <a:tr h="425099">
                <a:tc>
                  <a:txBody>
                    <a:bodyPr/>
                    <a:lstStyle/>
                    <a:p>
                      <a:pPr algn="ctr">
                        <a:lnSpc>
                          <a:spcPct val="107000"/>
                        </a:lnSpc>
                      </a:pPr>
                      <a:r>
                        <a:rPr lang="en-IN" sz="1200" kern="100" dirty="0">
                          <a:effectLst/>
                        </a:rPr>
                        <a:t>(7)</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Assistant Director of Enforcement</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tc>
                  <a:txBody>
                    <a:bodyPr/>
                    <a:lstStyle/>
                    <a:p>
                      <a:pPr>
                        <a:lnSpc>
                          <a:spcPct val="107000"/>
                        </a:lnSpc>
                      </a:pPr>
                      <a:r>
                        <a:rPr lang="en-IN" sz="1200" kern="100" dirty="0">
                          <a:effectLst/>
                        </a:rPr>
                        <a:t>Cases involved of amount not exceeding rupees two crores.</a:t>
                      </a:r>
                      <a:endParaRPr lang="en-IN" sz="1200" kern="100" dirty="0">
                        <a:solidFill>
                          <a:srgbClr val="000000"/>
                        </a:solidFill>
                        <a:effectLst/>
                        <a:latin typeface="Verdana" panose="020B0604030504040204" pitchFamily="34" charset="0"/>
                        <a:ea typeface="Calibri" panose="020F0502020204030204" pitchFamily="34" charset="0"/>
                        <a:cs typeface="Verdana" panose="020B0604030504040204" pitchFamily="34" charset="0"/>
                      </a:endParaRPr>
                    </a:p>
                  </a:txBody>
                  <a:tcPr marL="68580" marR="68580" marT="0" marB="0"/>
                </a:tc>
                <a:extLst>
                  <a:ext uri="{0D108BD9-81ED-4DB2-BD59-A6C34878D82A}">
                    <a16:rowId xmlns:a16="http://schemas.microsoft.com/office/drawing/2014/main" val="2537776923"/>
                  </a:ext>
                </a:extLst>
              </a:tr>
            </a:tbl>
          </a:graphicData>
        </a:graphic>
      </p:graphicFrame>
    </p:spTree>
    <p:extLst>
      <p:ext uri="{BB962C8B-B14F-4D97-AF65-F5344CB8AC3E}">
        <p14:creationId xmlns:p14="http://schemas.microsoft.com/office/powerpoint/2010/main" val="12178134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a:t>
            </a:r>
          </a:p>
        </p:txBody>
      </p:sp>
      <p:sp>
        <p:nvSpPr>
          <p:cNvPr id="4099" name="Content Placeholder 2"/>
          <p:cNvSpPr>
            <a:spLocks noGrp="1"/>
          </p:cNvSpPr>
          <p:nvPr>
            <p:ph idx="1"/>
          </p:nvPr>
        </p:nvSpPr>
        <p:spPr>
          <a:xfrm>
            <a:off x="914399" y="1143000"/>
            <a:ext cx="8029575" cy="5257800"/>
          </a:xfrm>
        </p:spPr>
        <p:txBody>
          <a:bodyPr/>
          <a:lstStyle/>
          <a:p>
            <a:r>
              <a:rPr lang="en-US" sz="1800" dirty="0"/>
              <a:t>Compounding is an alternate process to Adjudication &amp; Penalties in case of compoundable offences.</a:t>
            </a:r>
          </a:p>
          <a:p>
            <a:r>
              <a:rPr lang="en-US" sz="1800" dirty="0"/>
              <a:t>Compounding is a settlement mechanism in which a person willingly admits to contraventions of FEMA requirements, pleads guilty, and seeks redress. It is a procedure that allows a defendant to pay a monetary penalty rather than face prosecution and lengthy legal battles. </a:t>
            </a:r>
          </a:p>
          <a:p>
            <a:r>
              <a:rPr lang="en-US" sz="1800" dirty="0"/>
              <a:t>Under Section 15 of FEMA, the RBI and ED are empowered to compound any contravention of FEMA, on an application made by the person committing such contravention.</a:t>
            </a:r>
          </a:p>
          <a:p>
            <a:r>
              <a:rPr lang="en-US" sz="1800" dirty="0"/>
              <a:t>The Central Government has issued the Foreign Exchange (Compounding Proceedings) Rules, 2000 (“Compounding Rules”) for compounding of contraventions under FEMA.</a:t>
            </a:r>
          </a:p>
          <a:p>
            <a:r>
              <a:rPr lang="en-US" sz="1800" dirty="0"/>
              <a:t>RBI has power to compound all contraventions of FEMA other than that of Section 3(a)</a:t>
            </a:r>
          </a:p>
          <a:p>
            <a:r>
              <a:rPr lang="en-US" sz="1800" dirty="0"/>
              <a:t>ED has power to compound only contraventions under Section 3(a) i.e. dealing / transferring foreign exchange or foreign security to any person other than Authorised Person </a:t>
            </a:r>
          </a:p>
          <a:p>
            <a:pPr marL="0" indent="0">
              <a:buNone/>
            </a:pPr>
            <a:endParaRPr lang="en-US" sz="2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14.10.2023</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22</a:t>
            </a:fld>
            <a:endParaRPr lang="en-US" dirty="0"/>
          </a:p>
        </p:txBody>
      </p:sp>
    </p:spTree>
    <p:extLst>
      <p:ext uri="{BB962C8B-B14F-4D97-AF65-F5344CB8AC3E}">
        <p14:creationId xmlns:p14="http://schemas.microsoft.com/office/powerpoint/2010/main" val="16394944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 (cont’d)</a:t>
            </a:r>
          </a:p>
        </p:txBody>
      </p:sp>
      <p:sp>
        <p:nvSpPr>
          <p:cNvPr id="4099" name="Content Placeholder 2"/>
          <p:cNvSpPr>
            <a:spLocks noGrp="1"/>
          </p:cNvSpPr>
          <p:nvPr>
            <p:ph idx="1"/>
          </p:nvPr>
        </p:nvSpPr>
        <p:spPr>
          <a:xfrm>
            <a:off x="914399" y="1143000"/>
            <a:ext cx="8029575" cy="5257800"/>
          </a:xfrm>
        </p:spPr>
        <p:txBody>
          <a:bodyPr/>
          <a:lstStyle/>
          <a:p>
            <a:r>
              <a:rPr lang="en-US" sz="1700" dirty="0"/>
              <a:t>The contraventions are required be compounded within a period of one hundred and eighty (180) days from the date of receipt of application by the RBI / ED.</a:t>
            </a:r>
          </a:p>
          <a:p>
            <a:r>
              <a:rPr lang="en-US" sz="1700" dirty="0"/>
              <a:t>If the applicant opts for appearing for the personal hearing, the RBI encourages the applicant to appear directly for it rather than being represented / accompanied by legal experts / consultants, as compounding is only for admitted contraventions.</a:t>
            </a:r>
          </a:p>
          <a:p>
            <a:r>
              <a:rPr lang="en-US" sz="1700" dirty="0"/>
              <a:t>A contravention cannot be compounded if committed by any person within a period of three years from the date on which a similar contravention committed by him was compounded under the Compounding Rules.</a:t>
            </a:r>
          </a:p>
          <a:p>
            <a:r>
              <a:rPr lang="en-US" sz="1700" dirty="0"/>
              <a:t>As per provisions of section 13, the amount imposed can be up to three times the amount involved in the contravention. However, the amount imposed on Compounding is calculated based on guidance note given in the Master Direction on Compounding of Contraventions dt. 01.01.2016.</a:t>
            </a:r>
          </a:p>
          <a:p>
            <a:r>
              <a:rPr lang="en-US" sz="1700" dirty="0"/>
              <a:t>In case of failure to pay the sum compounded within the time specified in the compounding order and the Foreign Exchange (Compounding Proceedings) Rules, 2000, it shall be deemed that the contravener had never made an application for compounding of any contravention under these Rules.</a:t>
            </a:r>
          </a:p>
          <a:p>
            <a:endParaRPr lang="en-US" sz="2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14.10.2023</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23</a:t>
            </a:fld>
            <a:endParaRPr lang="en-US" dirty="0"/>
          </a:p>
        </p:txBody>
      </p:sp>
    </p:spTree>
    <p:extLst>
      <p:ext uri="{BB962C8B-B14F-4D97-AF65-F5344CB8AC3E}">
        <p14:creationId xmlns:p14="http://schemas.microsoft.com/office/powerpoint/2010/main" val="208424729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 (cont’d)</a:t>
            </a:r>
          </a:p>
        </p:txBody>
      </p:sp>
      <p:sp>
        <p:nvSpPr>
          <p:cNvPr id="4099" name="Content Placeholder 2"/>
          <p:cNvSpPr>
            <a:spLocks noGrp="1"/>
          </p:cNvSpPr>
          <p:nvPr>
            <p:ph idx="1"/>
          </p:nvPr>
        </p:nvSpPr>
        <p:spPr>
          <a:xfrm>
            <a:off x="914399" y="1143000"/>
            <a:ext cx="8029575" cy="5303484"/>
          </a:xfrm>
        </p:spPr>
        <p:txBody>
          <a:bodyPr/>
          <a:lstStyle/>
          <a:p>
            <a:r>
              <a:rPr lang="en-US" sz="1500" dirty="0"/>
              <a:t>It may be noted that cases of serious contravention, such as suspected money laundering, terror financing or affecting sovereignty and integrity of the nation or where the contravener fails to pay the sum for which contravention was compounded within the specified period in terms of the compounding order, shall be referred to the ED for further investigation and necessary action under FEMA or to the authority instituted for implementation of PMLA, or to any other agencies, for necessary action as deemed fit.</a:t>
            </a:r>
          </a:p>
          <a:p>
            <a:r>
              <a:rPr lang="en-US" sz="1500" dirty="0"/>
              <a:t>Thus, whenever a contravention is identified by the RBI or brought to its notice by the entity involved in contravention, the Bank shall examine</a:t>
            </a:r>
          </a:p>
          <a:p>
            <a:pPr marL="442913" indent="0">
              <a:buNone/>
            </a:pPr>
            <a:r>
              <a:rPr lang="en-US" sz="1500" dirty="0"/>
              <a:t>(i) whether it is material and, hence is required to be compounded for which the necessary compounding procedure has to be followed or</a:t>
            </a:r>
          </a:p>
          <a:p>
            <a:pPr marL="442913" indent="0">
              <a:buNone/>
            </a:pPr>
            <a:r>
              <a:rPr lang="en-US" sz="1500" dirty="0"/>
              <a:t>(ii) whether the issues involved are sensitive / serious in nature and, therefore, need to be referred to the ED.</a:t>
            </a:r>
          </a:p>
          <a:p>
            <a:r>
              <a:rPr lang="en-US" sz="1500" dirty="0"/>
              <a:t>If the Enforcement Directorate is of the view that the compounding proceeding relates to a serious contravention suspected of money laundering, terror financing or affecting sovereignty and integrity of the nation, the Compounding Authority shall not proceed with the matter and shall remit the case to the appropriate Adjudicating Authority for adjudicating contravention under section 13. </a:t>
            </a:r>
          </a:p>
          <a:p>
            <a:r>
              <a:rPr lang="en-US" sz="1500" dirty="0"/>
              <a:t>Further, the cases attracting the provisions under section 3(a) or those attracting special provisions under section 37A of the FEMA, 1999 - relating to assets held outside India in contravention of section 4, shall also not be eligible for compounding by the Reserve Bank. However, Section 3(a) matters can be compounded by ED whereas Section 37A matters cannot be compounded.</a:t>
            </a:r>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14.10.2023</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24</a:t>
            </a:fld>
            <a:endParaRPr lang="en-US" dirty="0"/>
          </a:p>
        </p:txBody>
      </p:sp>
    </p:spTree>
    <p:extLst>
      <p:ext uri="{BB962C8B-B14F-4D97-AF65-F5344CB8AC3E}">
        <p14:creationId xmlns:p14="http://schemas.microsoft.com/office/powerpoint/2010/main" val="26503020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 (cont’d)</a:t>
            </a:r>
          </a:p>
        </p:txBody>
      </p:sp>
      <p:sp>
        <p:nvSpPr>
          <p:cNvPr id="4099" name="Content Placeholder 2"/>
          <p:cNvSpPr>
            <a:spLocks noGrp="1"/>
          </p:cNvSpPr>
          <p:nvPr>
            <p:ph idx="1"/>
          </p:nvPr>
        </p:nvSpPr>
        <p:spPr>
          <a:xfrm>
            <a:off x="914399" y="1143000"/>
            <a:ext cx="8029575" cy="5257800"/>
          </a:xfrm>
        </p:spPr>
        <p:txBody>
          <a:bodyPr/>
          <a:lstStyle/>
          <a:p>
            <a:r>
              <a:rPr lang="en-US" sz="1800" dirty="0"/>
              <a:t>Information about existing enquiry / investigation / adjudication by AA, if any, at the time of making compounding application, or initiation of the same at any time there after, is required to be provided to the Compounding Authority</a:t>
            </a:r>
          </a:p>
          <a:p>
            <a:r>
              <a:rPr lang="en-US" sz="1800" dirty="0"/>
              <a:t>In case there is simultaneous process of enquiry / investigation / adjudication by AA and compounding by Compounding Authority, it is advisable to also keep the AA informed of the same.</a:t>
            </a:r>
          </a:p>
          <a:p>
            <a:r>
              <a:rPr lang="en-US" sz="1800" dirty="0"/>
              <a:t>It is possible for the ED to deny and advise RBI not to proceed with the compounding process under certain circumstances (Proviso to Rule 8 of Compounding Rules)</a:t>
            </a:r>
          </a:p>
          <a:p>
            <a:pPr marL="0" indent="0">
              <a:buNone/>
            </a:pPr>
            <a:endParaRPr lang="en-US" sz="1400" dirty="0"/>
          </a:p>
          <a:p>
            <a:endParaRPr lang="en-US" sz="1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14.10.2023</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25</a:t>
            </a:fld>
            <a:endParaRPr lang="en-US" dirty="0"/>
          </a:p>
        </p:txBody>
      </p:sp>
    </p:spTree>
    <p:extLst>
      <p:ext uri="{BB962C8B-B14F-4D97-AF65-F5344CB8AC3E}">
        <p14:creationId xmlns:p14="http://schemas.microsoft.com/office/powerpoint/2010/main" val="32886468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 (cont’d)</a:t>
            </a:r>
          </a:p>
        </p:txBody>
      </p:sp>
      <p:sp>
        <p:nvSpPr>
          <p:cNvPr id="4099" name="Content Placeholder 2"/>
          <p:cNvSpPr>
            <a:spLocks noGrp="1"/>
          </p:cNvSpPr>
          <p:nvPr>
            <p:ph idx="1"/>
          </p:nvPr>
        </p:nvSpPr>
        <p:spPr>
          <a:xfrm>
            <a:off x="914399" y="1143000"/>
            <a:ext cx="8029575" cy="5257800"/>
          </a:xfrm>
        </p:spPr>
        <p:txBody>
          <a:bodyPr/>
          <a:lstStyle/>
          <a:p>
            <a:r>
              <a:rPr lang="en-US" sz="1800" dirty="0"/>
              <a:t>Where any contravention is compounded before the adjudication of any contravention under section 16, no inquiry shall be held for adjudication of such contravention in relation to such contravention against the person in relation to whom the contravention is so compounded.</a:t>
            </a:r>
          </a:p>
          <a:p>
            <a:r>
              <a:rPr lang="en-US" sz="1800" dirty="0"/>
              <a:t>Where the compounding of any contravention is made after making of a complaint under Section 16(3), such compounding shall be brought by the authority specified in rule 4 or rule 5 in writing, to the notice of the Adjudicating Authority and on such notice of the compounding of the contravention being given, the person in relation to whom the contravention is so compounded shall be discharged.</a:t>
            </a:r>
          </a:p>
          <a:p>
            <a:r>
              <a:rPr lang="en-US" sz="1800" dirty="0"/>
              <a:t>In case where adjudication has been done by the AA and an appeal has been filed under section 17 or section 19 of FEMA, 1999, no contravention can be compounded in terms of Rule 11 of Foreign Exchange (Compounding Proceedings) Rules, 2000.</a:t>
            </a:r>
          </a:p>
          <a:p>
            <a:pPr marL="0" indent="0">
              <a:buNone/>
            </a:pPr>
            <a:endParaRPr lang="en-US" sz="1800" dirty="0"/>
          </a:p>
          <a:p>
            <a:endParaRPr lang="en-US" sz="1400" dirty="0"/>
          </a:p>
          <a:p>
            <a:endParaRPr lang="en-US" sz="1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14.10.2023</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26</a:t>
            </a:fld>
            <a:endParaRPr lang="en-US" dirty="0"/>
          </a:p>
        </p:txBody>
      </p:sp>
    </p:spTree>
    <p:extLst>
      <p:ext uri="{BB962C8B-B14F-4D97-AF65-F5344CB8AC3E}">
        <p14:creationId xmlns:p14="http://schemas.microsoft.com/office/powerpoint/2010/main" val="73973587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Compounding, an alternate process (cont’d)</a:t>
            </a:r>
          </a:p>
        </p:txBody>
      </p:sp>
      <p:sp>
        <p:nvSpPr>
          <p:cNvPr id="4099" name="Content Placeholder 2"/>
          <p:cNvSpPr>
            <a:spLocks noGrp="1"/>
          </p:cNvSpPr>
          <p:nvPr>
            <p:ph idx="1"/>
          </p:nvPr>
        </p:nvSpPr>
        <p:spPr>
          <a:xfrm>
            <a:off x="914399" y="1143000"/>
            <a:ext cx="8029575" cy="5257800"/>
          </a:xfrm>
        </p:spPr>
        <p:txBody>
          <a:bodyPr/>
          <a:lstStyle/>
          <a:p>
            <a:r>
              <a:rPr lang="en-US" sz="1800" dirty="0"/>
              <a:t>It is under the power of the competent authority to decide on a case-to-case basis whether or not compounding is to be granted. The same has been held by the Bombay High Court in the case of </a:t>
            </a:r>
            <a:r>
              <a:rPr lang="en-US" sz="1800" b="1" dirty="0"/>
              <a:t>Brentfield Travels Co. Pvt. Ltd v. Reserve Bank of India &amp; Anr </a:t>
            </a:r>
            <a:r>
              <a:rPr lang="en-US" sz="1800" i="1" dirty="0"/>
              <a:t>(Writ Petition No.1777 OF 2011) </a:t>
            </a:r>
            <a:r>
              <a:rPr lang="en-US" sz="1800" b="1" dirty="0"/>
              <a:t>-</a:t>
            </a:r>
            <a:endParaRPr lang="en-US" sz="1800" dirty="0"/>
          </a:p>
          <a:p>
            <a:pPr marL="358775" indent="0">
              <a:buNone/>
            </a:pPr>
            <a:endParaRPr lang="en-US" sz="1800" dirty="0"/>
          </a:p>
          <a:p>
            <a:pPr marL="358775" indent="0">
              <a:buNone/>
            </a:pPr>
            <a:r>
              <a:rPr lang="en-US" sz="1800" i="1" dirty="0"/>
              <a:t>“The power to compound has to be exercised judiciously having regard to the considerations which have been set out in the statute and in the circular issued by the Reserve Bank of India. There is no absolute right to claim a compounding of contraventions. It is for the Competent Authority to decide as to whether the contravention is of a technical nature or whether it is of a sensitive nature involving broader issues of national security or money laundering or serious infringement of the regulatory framework in which case a compounding cannot be allowed.”</a:t>
            </a:r>
          </a:p>
          <a:p>
            <a:pPr marL="0" indent="0">
              <a:buNone/>
            </a:pPr>
            <a:endParaRPr lang="en-US" sz="1800" dirty="0"/>
          </a:p>
          <a:p>
            <a:endParaRPr lang="en-US" sz="1400" dirty="0"/>
          </a:p>
          <a:p>
            <a:endParaRPr lang="en-US" sz="1400" dirty="0"/>
          </a:p>
        </p:txBody>
      </p:sp>
      <p:sp>
        <p:nvSpPr>
          <p:cNvPr id="4100" name="Date Placeholder 3"/>
          <p:cNvSpPr>
            <a:spLocks noGrp="1"/>
          </p:cNvSpPr>
          <p:nvPr>
            <p:ph type="dt" sz="quarter" idx="10"/>
          </p:nvPr>
        </p:nvSpPr>
        <p:spPr>
          <a:xfrm>
            <a:off x="251088" y="6415087"/>
            <a:ext cx="1905000" cy="457200"/>
          </a:xfrm>
        </p:spPr>
        <p:txBody>
          <a:bodyPr/>
          <a:lstStyle/>
          <a:p>
            <a:pPr>
              <a:defRPr/>
            </a:pPr>
            <a:r>
              <a:rPr lang="en-US" dirty="0"/>
              <a:t>14.10.2023</a:t>
            </a:r>
          </a:p>
        </p:txBody>
      </p:sp>
      <p:sp>
        <p:nvSpPr>
          <p:cNvPr id="4101" name="Footer Placeholder 4"/>
          <p:cNvSpPr>
            <a:spLocks noGrp="1"/>
          </p:cNvSpPr>
          <p:nvPr>
            <p:ph type="ftr" sz="quarter" idx="11"/>
          </p:nvPr>
        </p:nvSpPr>
        <p:spPr>
          <a:xfrm>
            <a:off x="3599656" y="6368362"/>
            <a:ext cx="2895600" cy="457200"/>
          </a:xfrm>
        </p:spPr>
        <p:txBody>
          <a:bodyPr/>
          <a:lstStyle/>
          <a:p>
            <a:pPr>
              <a:defRPr/>
            </a:pPr>
            <a:r>
              <a:rPr lang="en-US" dirty="0"/>
              <a:t>P. P. Shah &amp; Associates</a:t>
            </a:r>
          </a:p>
        </p:txBody>
      </p:sp>
      <p:sp>
        <p:nvSpPr>
          <p:cNvPr id="4102" name="Slide Number Placeholder 5"/>
          <p:cNvSpPr>
            <a:spLocks noGrp="1"/>
          </p:cNvSpPr>
          <p:nvPr>
            <p:ph type="sldNum" sz="quarter" idx="12"/>
          </p:nvPr>
        </p:nvSpPr>
        <p:spPr>
          <a:xfrm>
            <a:off x="7158383" y="6446484"/>
            <a:ext cx="1905000" cy="457200"/>
          </a:xfrm>
        </p:spPr>
        <p:txBody>
          <a:bodyPr/>
          <a:lstStyle/>
          <a:p>
            <a:pPr>
              <a:defRPr/>
            </a:pPr>
            <a:fld id="{A9DD5350-61FC-4A9C-A602-D8B2E212EADA}" type="slidenum">
              <a:rPr lang="en-US" smtClean="0"/>
              <a:pPr>
                <a:defRPr/>
              </a:pPr>
              <a:t>27</a:t>
            </a:fld>
            <a:endParaRPr lang="en-US" dirty="0"/>
          </a:p>
        </p:txBody>
      </p:sp>
    </p:spTree>
    <p:extLst>
      <p:ext uri="{BB962C8B-B14F-4D97-AF65-F5344CB8AC3E}">
        <p14:creationId xmlns:p14="http://schemas.microsoft.com/office/powerpoint/2010/main" val="357354284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US" sz="3200" dirty="0">
                <a:solidFill>
                  <a:srgbClr val="000099"/>
                </a:solidFill>
              </a:rPr>
              <a:t>Investigation of Types of Contraventions </a:t>
            </a:r>
            <a:endParaRPr lang="en-IN" sz="3200" dirty="0">
              <a:solidFill>
                <a:srgbClr val="000099"/>
              </a:solidFill>
            </a:endParaRP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50" dirty="0"/>
              <a:t>Complaint under Section 16(3) vs operation of Section 37A and Compounding:</a:t>
            </a:r>
          </a:p>
          <a:p>
            <a:pPr lvl="1" algn="just" eaLnBrk="1" hangingPunct="1">
              <a:spcBef>
                <a:spcPts val="600"/>
              </a:spcBef>
              <a:spcAft>
                <a:spcPts val="600"/>
              </a:spcAft>
              <a:buSzPct val="100000"/>
              <a:buFont typeface="Wingdings" panose="05000000000000000000" pitchFamily="2" charset="2"/>
              <a:buChar char="Ø"/>
            </a:pPr>
            <a:r>
              <a:rPr lang="en-US" sz="1350" dirty="0"/>
              <a:t>Complaint under Section 16(3) can be made by officers of ED to AA for commencing inquiry for any contravention of FEMA as referred to in Section  13</a:t>
            </a:r>
          </a:p>
          <a:p>
            <a:pPr lvl="1" algn="just" eaLnBrk="1" hangingPunct="1">
              <a:spcBef>
                <a:spcPts val="600"/>
              </a:spcBef>
              <a:spcAft>
                <a:spcPts val="600"/>
              </a:spcAft>
              <a:buSzPct val="100000"/>
              <a:buFont typeface="Wingdings" panose="05000000000000000000" pitchFamily="2" charset="2"/>
              <a:buChar char="Ø"/>
            </a:pPr>
            <a:r>
              <a:rPr lang="en-US" sz="1350" dirty="0"/>
              <a:t>However, Section 37A specifies special dispensation for assets held outside India in contravention of Section 4 whereby, officers of ED can seize assets of equivalent value in India and report the same to the Competent Authority (i.e. officer not below the rank of Joint Secretary) who in turn shall confirm or set aside such order before final adjudication by the AA</a:t>
            </a:r>
          </a:p>
          <a:p>
            <a:pPr lvl="1" algn="just" eaLnBrk="1" hangingPunct="1">
              <a:spcBef>
                <a:spcPts val="600"/>
              </a:spcBef>
              <a:spcAft>
                <a:spcPts val="600"/>
              </a:spcAft>
              <a:buSzPct val="100000"/>
              <a:buFont typeface="Wingdings" panose="05000000000000000000" pitchFamily="2" charset="2"/>
              <a:buChar char="Ø"/>
            </a:pPr>
            <a:r>
              <a:rPr lang="en-US" sz="1350" dirty="0"/>
              <a:t>Contraventions of the kind specified in Section 37A cannot be compounded whereas all other contraventions under FEMA referred to in Section 13 can be compounded.</a:t>
            </a:r>
          </a:p>
          <a:p>
            <a:pPr lvl="1" algn="just" eaLnBrk="1" hangingPunct="1">
              <a:spcBef>
                <a:spcPts val="600"/>
              </a:spcBef>
              <a:spcAft>
                <a:spcPts val="600"/>
              </a:spcAft>
              <a:buSzPct val="100000"/>
              <a:buFont typeface="Wingdings" panose="05000000000000000000" pitchFamily="2" charset="2"/>
              <a:buChar char="Ø"/>
            </a:pPr>
            <a:r>
              <a:rPr lang="en-US" sz="1350" dirty="0"/>
              <a:t>Compoundable offenses include those relating to non-reporting / non-compliance or delay in reporting / compliance under FDI, ODI, ECB and LO/BO/PO for which specific guidance in provided in the Master Directions on Compounding by way of suggested table of penalties. </a:t>
            </a:r>
          </a:p>
          <a:p>
            <a:pPr lvl="1" algn="just" eaLnBrk="1" hangingPunct="1">
              <a:spcBef>
                <a:spcPts val="600"/>
              </a:spcBef>
              <a:spcAft>
                <a:spcPts val="600"/>
              </a:spcAft>
              <a:buSzPct val="100000"/>
              <a:buFont typeface="Wingdings" panose="05000000000000000000" pitchFamily="2" charset="2"/>
              <a:buChar char="Ø"/>
            </a:pPr>
            <a:r>
              <a:rPr lang="en-US" sz="1350" dirty="0"/>
              <a:t>It may be noted that the Master Direction is silent on other widely prevalent contraventions such as diversion / non-use of LRS remittances, realization &amp; repatriation of foreign exchange, delay in receipt of export proceeds, receipt of advance export proceeds, delay in payment for imports, delay / non-receipt of goods after making advance payment of exports, etc. In such cases, i</a:t>
            </a:r>
            <a:r>
              <a:rPr lang="en-US" sz="1400" dirty="0"/>
              <a:t>f the ED is of the view that it relates to a serious contravention suspected of money laundering, terror financing or affecting sovereignty and integrity of the nation, the Compounding Authority shall not proceed with the matter and shall remit the case to the appropriate Adjudicating Authority for adjudicating contravention under section 13. </a:t>
            </a:r>
          </a:p>
          <a:p>
            <a:pPr lvl="1" algn="just" eaLnBrk="1" hangingPunct="1">
              <a:spcBef>
                <a:spcPts val="600"/>
              </a:spcBef>
              <a:spcAft>
                <a:spcPts val="600"/>
              </a:spcAft>
              <a:buSzPct val="100000"/>
              <a:buFont typeface="Wingdings" panose="05000000000000000000" pitchFamily="2" charset="2"/>
              <a:buChar char="Ø"/>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28</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9546804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29</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endParaRPr lang="en-US" sz="1800" dirty="0"/>
          </a:p>
          <a:p>
            <a:pPr eaLnBrk="1" hangingPunct="1"/>
            <a:r>
              <a:rPr lang="en-US" sz="1800" b="1" dirty="0"/>
              <a:t>Power to compound contravention</a:t>
            </a:r>
          </a:p>
          <a:p>
            <a:pPr eaLnBrk="1" hangingPunct="1"/>
            <a:endParaRPr lang="en-US" sz="1800" dirty="0"/>
          </a:p>
          <a:p>
            <a:pPr marL="338138" indent="0" eaLnBrk="1" hangingPunct="1">
              <a:buNone/>
            </a:pPr>
            <a:r>
              <a:rPr lang="en-US" sz="1800" dirty="0"/>
              <a:t>15. (1) Any contravention under section 13 may, on an application made by the person committing such contravention, be compounded within one hundred and eighty days from the date of receipt of application by the Director of Enforcement or such other officers of the Directorate of Enforcement and Officers of the Reserve Bank as may be authorised in this behalf by the Central Government in such manner as may be prescribed.</a:t>
            </a:r>
          </a:p>
          <a:p>
            <a:pPr marL="338138" indent="0" eaLnBrk="1" hangingPunct="1">
              <a:buNone/>
            </a:pPr>
            <a:endParaRPr lang="en-US" sz="1800" dirty="0"/>
          </a:p>
          <a:p>
            <a:pPr marL="338138" indent="0" eaLnBrk="1" hangingPunct="1">
              <a:buNone/>
            </a:pPr>
            <a:r>
              <a:rPr lang="en-US" sz="1800" dirty="0"/>
              <a:t>(2) Where a contravention has been compounded under sub-section (1), no proceeding or further proceeding, as the case may be, shall be initiated or continued, as the case may be, against the person committing such contravention under that section, in respect of the contravention so compounded.</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S. 15 of FEMA-A voluntary Process </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9100358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2800" dirty="0"/>
              <a:t>OVERVIEW OF PRESENTATION</a:t>
            </a:r>
          </a:p>
        </p:txBody>
      </p:sp>
      <p:sp>
        <p:nvSpPr>
          <p:cNvPr id="4099" name="Content Placeholder 2"/>
          <p:cNvSpPr>
            <a:spLocks noGrp="1"/>
          </p:cNvSpPr>
          <p:nvPr>
            <p:ph idx="1"/>
          </p:nvPr>
        </p:nvSpPr>
        <p:spPr>
          <a:xfrm>
            <a:off x="914400" y="1143000"/>
            <a:ext cx="7696200" cy="5257800"/>
          </a:xfrm>
        </p:spPr>
        <p:txBody>
          <a:bodyPr/>
          <a:lstStyle/>
          <a:p>
            <a:r>
              <a:rPr lang="en-US" sz="2000" dirty="0"/>
              <a:t>Overview of FEMA provisions</a:t>
            </a:r>
          </a:p>
          <a:p>
            <a:r>
              <a:rPr lang="en-US" sz="2000" dirty="0"/>
              <a:t>Provisions of Investigation, Enquiries, Compounding &amp; Adjudication</a:t>
            </a:r>
          </a:p>
          <a:p>
            <a:r>
              <a:rPr lang="en-US" sz="2000" dirty="0"/>
              <a:t>Role of RBI and ED</a:t>
            </a:r>
          </a:p>
          <a:p>
            <a:r>
              <a:rPr lang="en-US" sz="2000" dirty="0"/>
              <a:t>Investigation by RBI</a:t>
            </a:r>
          </a:p>
          <a:p>
            <a:r>
              <a:rPr lang="en-US" sz="2000" dirty="0"/>
              <a:t>Penalties</a:t>
            </a:r>
          </a:p>
          <a:p>
            <a:r>
              <a:rPr lang="en-US" sz="2000" dirty="0"/>
              <a:t>Nature of Contraventions</a:t>
            </a:r>
          </a:p>
          <a:p>
            <a:r>
              <a:rPr lang="en-US" sz="2000" dirty="0"/>
              <a:t>Remedial measures and options / arbitrage</a:t>
            </a:r>
          </a:p>
          <a:p>
            <a:r>
              <a:rPr lang="en-US" sz="2000" dirty="0"/>
              <a:t>Power of Arrest</a:t>
            </a:r>
          </a:p>
          <a:p>
            <a:r>
              <a:rPr lang="en-US" sz="2000" dirty="0"/>
              <a:t>Case Studies</a:t>
            </a:r>
          </a:p>
          <a:p>
            <a:r>
              <a:rPr lang="en-US" sz="2000" dirty="0"/>
              <a:t>Recent Trend</a:t>
            </a:r>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a:p>
        </p:txBody>
      </p:sp>
    </p:spTree>
    <p:extLst>
      <p:ext uri="{BB962C8B-B14F-4D97-AF65-F5344CB8AC3E}">
        <p14:creationId xmlns:p14="http://schemas.microsoft.com/office/powerpoint/2010/main" val="408970894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30</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800" b="1" dirty="0"/>
              <a:t>Power of search, seizure, etc.</a:t>
            </a:r>
          </a:p>
          <a:p>
            <a:pPr eaLnBrk="1" hangingPunct="1"/>
            <a:endParaRPr lang="en-US" sz="1700" dirty="0"/>
          </a:p>
          <a:p>
            <a:pPr marL="338138" indent="0" eaLnBrk="1" hangingPunct="1">
              <a:buNone/>
            </a:pPr>
            <a:r>
              <a:rPr lang="en-US" sz="1700" dirty="0"/>
              <a:t>37. (1) The Director of Enforcement and other officers of Enforcement, not below the rank of an Assistant Director, shall take up for investigation the contravention referred to in section 13.</a:t>
            </a:r>
          </a:p>
          <a:p>
            <a:pPr marL="338138" indent="0" eaLnBrk="1" hangingPunct="1">
              <a:buNone/>
            </a:pPr>
            <a:endParaRPr lang="en-US" sz="1700" dirty="0"/>
          </a:p>
          <a:p>
            <a:pPr marL="338138" indent="0" eaLnBrk="1" hangingPunct="1">
              <a:buNone/>
            </a:pPr>
            <a:r>
              <a:rPr lang="en-US" sz="1700" dirty="0"/>
              <a:t>(2) Without prejudice to the provisions of sub-section (1), the Central Government may also, by notification, authorise any officer or class of officers in the Central Government, State Government or the Reserve Bank, not below the rank of an Under Secretary to the Government of India to investigate any contravention referred to in section 13.</a:t>
            </a:r>
          </a:p>
          <a:p>
            <a:pPr marL="338138" indent="0" eaLnBrk="1" hangingPunct="1">
              <a:buNone/>
            </a:pPr>
            <a:endParaRPr lang="en-US" sz="1700" dirty="0"/>
          </a:p>
          <a:p>
            <a:pPr marL="338138" indent="0" eaLnBrk="1" hangingPunct="1">
              <a:buNone/>
            </a:pPr>
            <a:r>
              <a:rPr lang="en-US" sz="1700" dirty="0"/>
              <a:t>(3) The officers referred to in sub-section (1) shall exercise the like powers which are conferred on income-tax authorities under the Income-tax Act, 1961 (43 of 1961) and shall exercise such powers, subject to such limitations laid down under that Act.</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75469163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31</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eaLnBrk="1" hangingPunct="1"/>
            <a:r>
              <a:rPr lang="en-US" sz="1700" dirty="0"/>
              <a:t>Officers of ED not below the rank of Asst. Director have the power under Section 37(3) to exercise all the rights for investigation which have been conferred on income-tax authorities under the Income Tax Act, 1961 (ITA). </a:t>
            </a:r>
          </a:p>
          <a:p>
            <a:pPr eaLnBrk="1" hangingPunct="1"/>
            <a:r>
              <a:rPr lang="en-US" sz="1700" dirty="0"/>
              <a:t>Thus, the provisions under the ITA giving power of summons, search and seizure etc. for the purpose of investigation to the relevant authorities under ITA will apply analogously to the ED under FEMA.</a:t>
            </a:r>
          </a:p>
          <a:p>
            <a:pPr eaLnBrk="1" hangingPunct="1"/>
            <a:r>
              <a:rPr lang="en-US" sz="1700" dirty="0"/>
              <a:t>These powers under ITA include:</a:t>
            </a:r>
          </a:p>
          <a:p>
            <a:pPr lvl="1" eaLnBrk="1" hangingPunct="1">
              <a:buFont typeface="Wingdings" panose="05000000000000000000" pitchFamily="2" charset="2"/>
              <a:buChar char="Ø"/>
            </a:pPr>
            <a:r>
              <a:rPr lang="en-US" sz="1400" dirty="0"/>
              <a:t>discovery and inspection; enforcing the attendance of any person, including any officer of a banking company and examining him on oath; compelling the production of books of account and other documents; and issuing commissions;</a:t>
            </a:r>
          </a:p>
          <a:p>
            <a:pPr lvl="1" eaLnBrk="1" hangingPunct="1">
              <a:buFont typeface="Wingdings" panose="05000000000000000000" pitchFamily="2" charset="2"/>
              <a:buChar char="Ø"/>
            </a:pPr>
            <a:r>
              <a:rPr lang="en-US" sz="1400" dirty="0"/>
              <a:t>search and seizure, and the provisions of the Code of Criminal Procedure, 1973, relating to searches and seizure shall apply, so far as may be, to searches and seizure under the Act;</a:t>
            </a:r>
          </a:p>
          <a:p>
            <a:pPr lvl="1" eaLnBrk="1" hangingPunct="1">
              <a:buFont typeface="Wingdings" panose="05000000000000000000" pitchFamily="2" charset="2"/>
              <a:buChar char="Ø"/>
            </a:pPr>
            <a:r>
              <a:rPr lang="en-US" sz="1400" dirty="0"/>
              <a:t>to require the officer or authority, as the case may be, to deliver such books of account, other documents or assets to the requisitioning officer;</a:t>
            </a:r>
          </a:p>
          <a:p>
            <a:pPr lvl="1" eaLnBrk="1" hangingPunct="1">
              <a:buFont typeface="Wingdings" panose="05000000000000000000" pitchFamily="2" charset="2"/>
              <a:buChar char="Ø"/>
            </a:pPr>
            <a:r>
              <a:rPr lang="en-US" sz="1400" dirty="0"/>
              <a:t>to call for information as stated therein;</a:t>
            </a:r>
          </a:p>
          <a:p>
            <a:pPr lvl="1" eaLnBrk="1" hangingPunct="1">
              <a:buFont typeface="Wingdings" panose="05000000000000000000" pitchFamily="2" charset="2"/>
              <a:buChar char="Ø"/>
            </a:pPr>
            <a:r>
              <a:rPr lang="en-US" sz="1400" dirty="0"/>
              <a:t>to enter and survey any place within the limits of his jurisdiction; to inspect books of account or other documents as he may require, to check or verify the cash, stock or other valuable article or thing which may be found therein; and to furnish such information as he may require as to any matter which may be useful for, or relevant to, any proceeding under the Act.</a:t>
            </a:r>
          </a:p>
          <a:p>
            <a:pPr eaLnBrk="1" hangingPunct="1"/>
            <a:endParaRPr lang="en-US" sz="17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36527608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32</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700" dirty="0"/>
              <a:t>The aforesaid powers similar to those conferred on income-tax authorities under the ITA were upheld by t</a:t>
            </a:r>
            <a:r>
              <a:rPr lang="en-IN" sz="1800"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he Delhi High Court in the case of </a:t>
            </a:r>
            <a:r>
              <a:rPr lang="en-IN" sz="1800" b="1"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Suman Sehgal v Union of India </a:t>
            </a:r>
            <a:r>
              <a:rPr lang="en-IN" sz="1800" b="1" i="1"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[AIR 2006 Delhi 216]</a:t>
            </a:r>
            <a:r>
              <a:rPr lang="en-IN" sz="1800"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 by holding:</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358775" indent="0">
              <a:lnSpc>
                <a:spcPct val="107000"/>
              </a:lnSpc>
              <a:spcAft>
                <a:spcPts val="800"/>
              </a:spcAft>
              <a:buNone/>
            </a:pPr>
            <a:r>
              <a:rPr lang="en-IN" sz="1800" i="1" kern="0" dirty="0">
                <a:solidFill>
                  <a:srgbClr val="212529"/>
                </a:solidFill>
                <a:effectLst/>
                <a:latin typeface="Open Sans" panose="020B0606030504020204" pitchFamily="34" charset="0"/>
                <a:ea typeface="Times New Roman" panose="02020603050405020304" pitchFamily="18" charset="0"/>
                <a:cs typeface="Times New Roman" panose="02020603050405020304" pitchFamily="18" charset="0"/>
              </a:rPr>
              <a:t>"For that matter, Section 37(3) does not refer to any express provision of the Income Tax Act. The only conclusion which can be therefore logically read is that there is no pre-condition that any 'proceeding' ought to be pending against a particular or specified individual nor is the pre- requisite for exercise of such power dependent upon existing judicial proceeding. As long as there are certain matters under the investigation of the concerned authority, it can invoke the power under Section 37(3)."</a:t>
            </a:r>
            <a:endParaRPr lang="en-IN" sz="1800" kern="100" dirty="0">
              <a:effectLst/>
              <a:latin typeface="Calibri" panose="020F0502020204030204" pitchFamily="34" charset="0"/>
              <a:ea typeface="Calibri" panose="020F0502020204030204" pitchFamily="34" charset="0"/>
              <a:cs typeface="Times New Roman" panose="02020603050405020304" pitchFamily="18" charset="0"/>
            </a:endParaRPr>
          </a:p>
          <a:p>
            <a:pPr eaLnBrk="1" hangingPunct="1"/>
            <a:endParaRPr lang="en-US" sz="17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4143666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33</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The right of the ED to issue summons has been upheld by t</a:t>
            </a:r>
            <a:r>
              <a:rPr lang="en-IN" sz="1400" dirty="0"/>
              <a:t>he Madras High Court in the case of </a:t>
            </a:r>
            <a:r>
              <a:rPr lang="fr-FR" sz="1400" b="1" dirty="0"/>
              <a:t>KA. Manzoor Vs. Assistant Director, Enforcement Directorate</a:t>
            </a:r>
            <a:r>
              <a:rPr lang="en-IN" sz="1400" dirty="0"/>
              <a:t> by stating that </a:t>
            </a:r>
            <a:r>
              <a:rPr lang="en-US" sz="1400" dirty="0"/>
              <a:t>such a right under s. 37(3) to be summoned by the ED cannot be disputed in court by way of writ. The ability to summon a person to appear in order to submit relevant documents is part of the ED’s preliminary inquiry and does not render a person ‘accused’ in the eyes of the law. As a result, the issuance of a summons does not infringe on a person’s rights, and they are unable to challenge it in court.</a:t>
            </a:r>
          </a:p>
          <a:p>
            <a:pPr>
              <a:lnSpc>
                <a:spcPct val="107000"/>
              </a:lnSpc>
              <a:spcAft>
                <a:spcPts val="800"/>
              </a:spcAft>
            </a:pPr>
            <a:r>
              <a:rPr lang="en-US" sz="1400" dirty="0"/>
              <a:t>The Act has deliberately chosen not to apply the concept of summons used either under the Code of Civil Procedure or under the Code of Criminal Procedure, but has chosen to apply analogous provisions found in the ITA. Therefore, while interpreting the scope and width of Section 37 of FEMA, one cannot apply the concept of summons as available to a Civil Court under the Code of Civil Procedure, only because the power of a Civil Court was conferred on the authorities.</a:t>
            </a:r>
          </a:p>
          <a:p>
            <a:pPr>
              <a:lnSpc>
                <a:spcPct val="107000"/>
              </a:lnSpc>
              <a:spcAft>
                <a:spcPts val="800"/>
              </a:spcAft>
            </a:pPr>
            <a:r>
              <a:rPr lang="en-US" sz="1400" dirty="0"/>
              <a:t>Similarly, the Hon’ble Supreme Court held in </a:t>
            </a:r>
            <a:r>
              <a:rPr lang="en-US" sz="1400" b="1" dirty="0"/>
              <a:t>Standard Chartered Bank v. Directorate of Enforcement </a:t>
            </a:r>
            <a:r>
              <a:rPr lang="en-US" sz="1400" b="1" i="1" dirty="0"/>
              <a:t>[(2006) 4 SCC 278]</a:t>
            </a:r>
            <a:r>
              <a:rPr lang="en-US" sz="1400" dirty="0"/>
              <a:t>, that when a show-cause notice is issued under statutory provision calling upon the person concerned to show cause, ordinarily that person must place his case before the authority concerned by showing cause and the courts should be reluctant to interfere with the notice, at this stage, unless the notice is shown to have been issued palpably without any authority of law.</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348299153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34</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In </a:t>
            </a:r>
            <a:r>
              <a:rPr lang="en-US" sz="1400" b="1" dirty="0"/>
              <a:t>T.T.V. Dinakaran and Another vs The Enforcement Officer </a:t>
            </a:r>
            <a:r>
              <a:rPr lang="en-US" sz="1400" i="1" dirty="0"/>
              <a:t>[1997 (57) ECC 25]</a:t>
            </a:r>
            <a:r>
              <a:rPr lang="en-US" sz="1400" dirty="0"/>
              <a:t>, the Madras High Court categorically held that when there is suspicion against the petitioner, the authorities may summon him for inquiry with all relevant documents in his possession. It cannot be concluded that the petitioner is innocent or not involved, until the inquiry is completed.</a:t>
            </a:r>
          </a:p>
          <a:p>
            <a:pPr marL="0" indent="0">
              <a:lnSpc>
                <a:spcPct val="107000"/>
              </a:lnSpc>
              <a:spcAft>
                <a:spcPts val="800"/>
              </a:spcAft>
              <a:buNone/>
            </a:pPr>
            <a:endParaRPr lang="en-US" sz="1400" dirty="0"/>
          </a:p>
          <a:p>
            <a:pPr>
              <a:lnSpc>
                <a:spcPct val="107000"/>
              </a:lnSpc>
              <a:spcAft>
                <a:spcPts val="800"/>
              </a:spcAft>
            </a:pPr>
            <a:r>
              <a:rPr lang="en-US" sz="1400" u="sng" dirty="0"/>
              <a:t>Appearance by Advocate or C.A.</a:t>
            </a:r>
          </a:p>
          <a:p>
            <a:pPr marL="358775" indent="0">
              <a:lnSpc>
                <a:spcPct val="107000"/>
              </a:lnSpc>
              <a:spcAft>
                <a:spcPts val="800"/>
              </a:spcAft>
              <a:buNone/>
            </a:pPr>
            <a:r>
              <a:rPr lang="en-US" sz="1400" dirty="0"/>
              <a:t>During the investigation, the ED can record statements from the accused, for collecting material and gathering facts to investigate the matter further. However, when collecting materials to take further action, the officers of FEMA do not act as a Court. Therefore, even at the initial stage itself, before the Adjudicating Authorities comes to a conclusion to proceed further or not, there need be no assistance to the petitioners either by an Advocate or by a Chartered Accountant</a:t>
            </a:r>
          </a:p>
          <a:p>
            <a:pPr marL="0" indent="0">
              <a:lnSpc>
                <a:spcPct val="107000"/>
              </a:lnSpc>
              <a:spcAft>
                <a:spcPts val="800"/>
              </a:spcAft>
              <a:buNone/>
            </a:pPr>
            <a:r>
              <a:rPr lang="en-US" sz="1400" dirty="0"/>
              <a:t>      - </a:t>
            </a:r>
            <a:r>
              <a:rPr lang="en-US" sz="1400" b="1" dirty="0"/>
              <a:t>P. Giribabu vs. Deputy Director of Enforcement </a:t>
            </a:r>
            <a:r>
              <a:rPr lang="en-US" sz="1400" i="1" dirty="0"/>
              <a:t>[2010 SCC Online Mad 2858]</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Investigation - Power of search, seizure, etc. under S. 37 of FEMA (cont’d)</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12739785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35</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After completion of the investigation, the investigating officer has to file a formal complaint before AA under Section 16 of FEMA, against the alleged defaulter(s).</a:t>
            </a:r>
          </a:p>
          <a:p>
            <a:pPr>
              <a:lnSpc>
                <a:spcPct val="107000"/>
              </a:lnSpc>
              <a:spcAft>
                <a:spcPts val="800"/>
              </a:spcAft>
            </a:pPr>
            <a:r>
              <a:rPr lang="en-US" sz="1400" dirty="0"/>
              <a:t>The complaint contains- nature of contraventions likely to have been committed; detailed facts and circumstances leading to such contraventions; and list of documents relied upon by the investigating officer/complainant.</a:t>
            </a:r>
          </a:p>
          <a:p>
            <a:pPr>
              <a:lnSpc>
                <a:spcPct val="107000"/>
              </a:lnSpc>
              <a:spcAft>
                <a:spcPts val="800"/>
              </a:spcAft>
            </a:pPr>
            <a:r>
              <a:rPr lang="en-US" sz="1400" dirty="0"/>
              <a:t>AA is required to issue a notice to the alleged defaulter to show cause within the period specified in the notice (being not less than ten days from the date of service of notice) as to why an inquiry should not be held against such defaulter as provided in Rule 4(1) of the Foreign Exchange Management (Adjudication Proceedings and Appeal) Rules, 2000 (‘Rules’).</a:t>
            </a:r>
          </a:p>
          <a:p>
            <a:pPr>
              <a:lnSpc>
                <a:spcPct val="107000"/>
              </a:lnSpc>
              <a:spcAft>
                <a:spcPts val="800"/>
              </a:spcAft>
            </a:pPr>
            <a:r>
              <a:rPr lang="en-US" sz="1400" dirty="0"/>
              <a:t>While holding an inquiry under the said Rules, the AA has the power to summon and enforce attendance of any person acquainted with the facts and circumstances of the case, to give evidence or to produce any document which in the opinion of the AA may be useful for or relevant to the subject matter of the inquiry.</a:t>
            </a:r>
          </a:p>
          <a:p>
            <a:pPr>
              <a:lnSpc>
                <a:spcPct val="107000"/>
              </a:lnSpc>
              <a:spcAft>
                <a:spcPts val="800"/>
              </a:spcAft>
            </a:pPr>
            <a:r>
              <a:rPr lang="en-US" sz="1400" dirty="0"/>
              <a:t>It is also provided that if any person is found to have acquired any foreign exchange, foreign security or immovable property, situated outside India, of the aggregate value exceeding the threshold prescribed, the AA, after recording the reasons in writing, recommend the initiation of prosecution and if the ED is satisfied, it may, after recording the reasons in writing, may direct prosecution by filing a Criminal Complaint against the guilty person by an officer not below the rank of Assistant Director (Section 13-1B).</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Complaint under S. 16 of FEMA</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28036764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400800"/>
            <a:ext cx="1905000" cy="457200"/>
          </a:xfrm>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36</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If the AA is of the opinion that an inquiry should be held, it shall issue a notice fixing a date for the appearance of the accused either personally or through his legal practitioner or a chartered accountant duly authorised by him (Rule 4(3) of the said Rules).</a:t>
            </a:r>
          </a:p>
          <a:p>
            <a:pPr>
              <a:lnSpc>
                <a:spcPct val="107000"/>
              </a:lnSpc>
              <a:spcAft>
                <a:spcPts val="800"/>
              </a:spcAft>
            </a:pPr>
            <a:r>
              <a:rPr lang="en-US" sz="1400" dirty="0"/>
              <a:t>The AA is not bound to observe the provisions of the Indian Evidence Act, 1872 (Rule 4(5) of the said Rules).</a:t>
            </a:r>
          </a:p>
          <a:p>
            <a:pPr>
              <a:lnSpc>
                <a:spcPct val="107000"/>
              </a:lnSpc>
              <a:spcAft>
                <a:spcPts val="800"/>
              </a:spcAft>
            </a:pPr>
            <a:r>
              <a:rPr lang="en-US" sz="1400" dirty="0"/>
              <a:t>In </a:t>
            </a:r>
            <a:r>
              <a:rPr lang="en-US" sz="1400" b="1" dirty="0"/>
              <a:t>Sidhartha Vashisht v. State (NCT of Delhi)</a:t>
            </a:r>
            <a:r>
              <a:rPr lang="en-US" sz="1400" dirty="0"/>
              <a:t> </a:t>
            </a:r>
            <a:r>
              <a:rPr lang="en-US" sz="1400" i="1" dirty="0"/>
              <a:t>[(2010) 6 SCC 1]</a:t>
            </a:r>
            <a:r>
              <a:rPr lang="en-US" sz="1400" dirty="0"/>
              <a:t> , the Supreme Court has held that under the Code of Criminal Procedure, 1973, the right of the accused to receive the documents/statements submitted before the Court is absolute and it must be adhered to by the prosecution and the Court must ensure the same. The expression ‘due process of law’ shall deem to include fairness in trial. The concept of fair disclosure would take in its ambit furnishing of a document which the prosecution relies upon whether filed in Court or not.</a:t>
            </a:r>
          </a:p>
          <a:p>
            <a:pPr>
              <a:lnSpc>
                <a:spcPct val="107000"/>
              </a:lnSpc>
              <a:spcAft>
                <a:spcPts val="800"/>
              </a:spcAft>
            </a:pPr>
            <a:r>
              <a:rPr lang="en-US" sz="1400" dirty="0"/>
              <a:t>The Court has clarified in </a:t>
            </a:r>
            <a:r>
              <a:rPr lang="en-US" sz="1400" b="1" dirty="0"/>
              <a:t>Shashank Vyankatesh Manohar v. Union of India </a:t>
            </a:r>
            <a:r>
              <a:rPr lang="en-US" sz="1400" i="1" dirty="0"/>
              <a:t>[2014(1) MhLj 838]</a:t>
            </a:r>
            <a:r>
              <a:rPr lang="en-US" sz="1400" dirty="0"/>
              <a:t> that after issuing show cause notice and receiving objections to the notice from the noticee, the AA is required to apply his mind to the objections by recording his reasons for forming an opinion on the file.</a:t>
            </a:r>
          </a:p>
          <a:p>
            <a:pPr>
              <a:lnSpc>
                <a:spcPct val="107000"/>
              </a:lnSpc>
              <a:spcAft>
                <a:spcPts val="800"/>
              </a:spcAft>
            </a:pPr>
            <a:r>
              <a:rPr lang="en-US" sz="1400" dirty="0"/>
              <a:t>The Act provides that the AA should dispose of the complaint as expeditiously as possible and endeavour shall be made to do the same within one year from the date of receipt of the complaint and, in the event, the complaint cannot be disposed of within the said period, the AA has to record such reasons in writing periodically, for not disposing of the complaint within the said period (Section 16(6).</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Adjudication Proceedings under S. 16 of FEMA</a:t>
            </a:r>
          </a:p>
        </p:txBody>
      </p:sp>
      <p:sp>
        <p:nvSpPr>
          <p:cNvPr id="6" name="Footer Placeholder 5"/>
          <p:cNvSpPr>
            <a:spLocks noGrp="1"/>
          </p:cNvSpPr>
          <p:nvPr>
            <p:ph type="ftr" sz="quarter" idx="11"/>
          </p:nvPr>
        </p:nvSpPr>
        <p:spPr>
          <a:xfrm>
            <a:off x="3799681"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39957022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400800"/>
            <a:ext cx="1905000" cy="457200"/>
          </a:xfrm>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37</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If the AA is satisfied that the accused has committed the contravention, he may, by a reasoned order in writing, impose such penalty as he thinks fit, in accordance with the provisions of Section 13 of FEMA</a:t>
            </a:r>
          </a:p>
          <a:p>
            <a:pPr>
              <a:lnSpc>
                <a:spcPct val="107000"/>
              </a:lnSpc>
              <a:spcAft>
                <a:spcPts val="800"/>
              </a:spcAft>
            </a:pPr>
            <a:r>
              <a:rPr lang="en-US" sz="1400" dirty="0"/>
              <a:t>The penalties for contraventions, as provided under FEMA are:-</a:t>
            </a:r>
          </a:p>
          <a:p>
            <a:pPr marL="811213">
              <a:lnSpc>
                <a:spcPct val="107000"/>
              </a:lnSpc>
              <a:spcAft>
                <a:spcPts val="800"/>
              </a:spcAft>
              <a:buAutoNum type="alphaLcPeriod"/>
            </a:pPr>
            <a:r>
              <a:rPr lang="en-US" sz="1400" dirty="0"/>
              <a:t>thrice the sum involved in such contravention (where such amount is quantifiable); or</a:t>
            </a:r>
          </a:p>
          <a:p>
            <a:pPr marL="811213">
              <a:lnSpc>
                <a:spcPct val="107000"/>
              </a:lnSpc>
              <a:spcAft>
                <a:spcPts val="800"/>
              </a:spcAft>
              <a:buAutoNum type="alphaLcPeriod"/>
            </a:pPr>
            <a:r>
              <a:rPr lang="en-US" sz="1400" dirty="0"/>
              <a:t>up to two lakh rupees where the amount is not quantifiable; and</a:t>
            </a:r>
          </a:p>
          <a:p>
            <a:pPr marL="811213">
              <a:lnSpc>
                <a:spcPct val="107000"/>
              </a:lnSpc>
              <a:spcAft>
                <a:spcPts val="800"/>
              </a:spcAft>
              <a:buAutoNum type="alphaLcPeriod"/>
            </a:pPr>
            <a:r>
              <a:rPr lang="en-US" sz="1400" dirty="0"/>
              <a:t>in case of a continuing contravention, a further penalty which may extend to five thousand rupees for every day after the first day during which the contravention continues.</a:t>
            </a:r>
          </a:p>
          <a:p>
            <a:pPr>
              <a:lnSpc>
                <a:spcPct val="107000"/>
              </a:lnSpc>
              <a:spcAft>
                <a:spcPts val="800"/>
              </a:spcAft>
            </a:pPr>
            <a:r>
              <a:rPr lang="en-US" sz="1400" dirty="0"/>
              <a:t>If a person fails to make full payment of penalty imposed on him by the AA within a period of 90 days from the date of service of the notice of payment on him, he shall be liable to civil imprisonment [Section 14(1)]</a:t>
            </a:r>
          </a:p>
          <a:p>
            <a:pPr>
              <a:lnSpc>
                <a:spcPct val="107000"/>
              </a:lnSpc>
              <a:spcAft>
                <a:spcPts val="800"/>
              </a:spcAft>
            </a:pPr>
            <a:r>
              <a:rPr lang="en-US" sz="1400" dirty="0"/>
              <a:t>No order for arrest and detention in a civil prison of the defaulter will be made by the AA, without providing an opportunity to the defaulter to show cause why he should not be committed to the civil prison [(Section 14(2)]</a:t>
            </a:r>
          </a:p>
          <a:p>
            <a:pPr>
              <a:lnSpc>
                <a:spcPct val="107000"/>
              </a:lnSpc>
              <a:spcAft>
                <a:spcPts val="800"/>
              </a:spcAft>
            </a:pPr>
            <a:r>
              <a:rPr lang="en-US" sz="1400" dirty="0"/>
              <a:t>A warrant for the arrest of the defaulter may be issued by the AA if the AA is satisfied that the defaulter is likely to abscond or leave the local limits of the jurisdiction of the AA with the object or effect of delaying the execution of the certificate [(Section 14(3)]</a:t>
            </a:r>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Final Adjudication Order under S. 13 of FEMA and its Enforcement under S. 14</a:t>
            </a:r>
          </a:p>
        </p:txBody>
      </p:sp>
      <p:sp>
        <p:nvSpPr>
          <p:cNvPr id="6" name="Footer Placeholder 5"/>
          <p:cNvSpPr>
            <a:spLocks noGrp="1"/>
          </p:cNvSpPr>
          <p:nvPr>
            <p:ph type="ftr" sz="quarter" idx="11"/>
          </p:nvPr>
        </p:nvSpPr>
        <p:spPr>
          <a:xfrm>
            <a:off x="3799681"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2262928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400800"/>
            <a:ext cx="1905000" cy="457200"/>
          </a:xfrm>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38</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a:lnSpc>
                <a:spcPct val="107000"/>
              </a:lnSpc>
              <a:spcAft>
                <a:spcPts val="800"/>
              </a:spcAft>
            </a:pPr>
            <a:r>
              <a:rPr lang="en-US" sz="1400" dirty="0"/>
              <a:t>Provisions for Appeals against the Order of the AA as under:</a:t>
            </a:r>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endParaRPr lang="en-US" sz="1400" dirty="0"/>
          </a:p>
          <a:p>
            <a:pPr>
              <a:lnSpc>
                <a:spcPct val="107000"/>
              </a:lnSpc>
              <a:spcAft>
                <a:spcPts val="800"/>
              </a:spcAft>
            </a:pPr>
            <a:r>
              <a:rPr lang="en-US" sz="1400" dirty="0"/>
              <a:t>The Appellate Tribunal and the Special Director (Appeals) are not be bound by the procedure laid down by the Code of Civil Procedure, 1908, but shall be guided by the principles of natural justice [Section 28(1)]</a:t>
            </a:r>
          </a:p>
          <a:p>
            <a:pPr>
              <a:lnSpc>
                <a:spcPct val="107000"/>
              </a:lnSpc>
              <a:spcAft>
                <a:spcPts val="800"/>
              </a:spcAft>
            </a:pPr>
            <a:r>
              <a:rPr lang="en-US" sz="1400" dirty="0"/>
              <a:t>The Appellate Tribunal shall dispose off the appeal as expeditiously as possible and shall endeavour to dispose of the appeal within a period of one hundred and eighty (180) days from the date of receipt of the appeal. In the event, the Appellate Tribunal fails to dispose off the appeal within a period of one hundred and eighty (180) days then Appellate Tribunal shall record its reasons in writing for the same [Section 19(5)]</a:t>
            </a:r>
          </a:p>
          <a:p>
            <a:pPr>
              <a:lnSpc>
                <a:spcPct val="107000"/>
              </a:lnSpc>
              <a:spcAft>
                <a:spcPts val="800"/>
              </a:spcAft>
            </a:pPr>
            <a:endParaRPr lang="en-US" sz="14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Appeals against the Order</a:t>
            </a:r>
          </a:p>
        </p:txBody>
      </p:sp>
      <p:sp>
        <p:nvSpPr>
          <p:cNvPr id="6" name="Footer Placeholder 5"/>
          <p:cNvSpPr>
            <a:spLocks noGrp="1"/>
          </p:cNvSpPr>
          <p:nvPr>
            <p:ph type="ftr" sz="quarter" idx="11"/>
          </p:nvPr>
        </p:nvSpPr>
        <p:spPr>
          <a:xfrm>
            <a:off x="3799681" y="6400800"/>
            <a:ext cx="2895600" cy="457200"/>
          </a:xfrm>
        </p:spPr>
        <p:txBody>
          <a:bodyPr/>
          <a:lstStyle/>
          <a:p>
            <a:pPr>
              <a:defRPr/>
            </a:pPr>
            <a:r>
              <a:rPr lang="en-US" dirty="0"/>
              <a:t>P. P. Shah &amp; Associates</a:t>
            </a:r>
          </a:p>
        </p:txBody>
      </p:sp>
      <p:graphicFrame>
        <p:nvGraphicFramePr>
          <p:cNvPr id="3" name="Table 2">
            <a:extLst>
              <a:ext uri="{FF2B5EF4-FFF2-40B4-BE49-F238E27FC236}">
                <a16:creationId xmlns:a16="http://schemas.microsoft.com/office/drawing/2014/main" id="{7F628135-C76C-24C7-1C53-81368061B51D}"/>
              </a:ext>
            </a:extLst>
          </p:cNvPr>
          <p:cNvGraphicFramePr/>
          <p:nvPr>
            <p:extLst>
              <p:ext uri="{D42A27DB-BD31-4B8C-83A1-F6EECF244321}">
                <p14:modId xmlns:p14="http://schemas.microsoft.com/office/powerpoint/2010/main" val="2453757300"/>
              </p:ext>
            </p:extLst>
          </p:nvPr>
        </p:nvGraphicFramePr>
        <p:xfrm>
          <a:off x="945932" y="1552972"/>
          <a:ext cx="7696200" cy="2164080"/>
        </p:xfrm>
        <a:graphic>
          <a:graphicData uri="http://schemas.openxmlformats.org/drawingml/2006/table">
            <a:tbl>
              <a:tblPr firstRow="1" bandRow="1">
                <a:tableStyleId>{00A15C55-8517-42AA-B614-E9B94910E393}</a:tableStyleId>
              </a:tblPr>
              <a:tblGrid>
                <a:gridCol w="1590019">
                  <a:extLst>
                    <a:ext uri="{9D8B030D-6E8A-4147-A177-3AD203B41FA5}">
                      <a16:colId xmlns:a16="http://schemas.microsoft.com/office/drawing/2014/main" val="3256654925"/>
                    </a:ext>
                  </a:extLst>
                </a:gridCol>
                <a:gridCol w="6106181">
                  <a:extLst>
                    <a:ext uri="{9D8B030D-6E8A-4147-A177-3AD203B41FA5}">
                      <a16:colId xmlns:a16="http://schemas.microsoft.com/office/drawing/2014/main" val="2280546537"/>
                    </a:ext>
                  </a:extLst>
                </a:gridCol>
              </a:tblGrid>
              <a:tr h="0">
                <a:tc>
                  <a:txBody>
                    <a:bodyPr/>
                    <a:lstStyle/>
                    <a:p>
                      <a:pPr algn="l" fontAlgn="t">
                        <a:spcBef>
                          <a:spcPts val="0"/>
                        </a:spcBef>
                        <a:spcAft>
                          <a:spcPts val="0"/>
                        </a:spcAft>
                      </a:pPr>
                      <a:r>
                        <a:rPr lang="en-IN" sz="1400" b="0" u="none" strike="noStrike" dirty="0">
                          <a:effectLst/>
                        </a:rPr>
                        <a:t>Appeal against Final Order within 45 days or receiving Final Order</a:t>
                      </a:r>
                      <a:endParaRPr lang="en-IN" sz="1800" b="0" i="0" u="none" strike="noStrike" dirty="0">
                        <a:effectLst/>
                        <a:latin typeface="Arial" panose="020B0604020202020204" pitchFamily="34" charset="0"/>
                      </a:endParaRPr>
                    </a:p>
                  </a:txBody>
                  <a:tcPr>
                    <a:solidFill>
                      <a:schemeClr val="tx1">
                        <a:lumMod val="50000"/>
                        <a:lumOff val="50000"/>
                      </a:schemeClr>
                    </a:solidFill>
                  </a:tcPr>
                </a:tc>
                <a:tc>
                  <a:txBody>
                    <a:bodyPr/>
                    <a:lstStyle/>
                    <a:p>
                      <a:pPr algn="l" fontAlgn="t">
                        <a:spcBef>
                          <a:spcPts val="0"/>
                        </a:spcBef>
                        <a:spcAft>
                          <a:spcPts val="0"/>
                        </a:spcAft>
                      </a:pPr>
                      <a:r>
                        <a:rPr lang="en-US" sz="1400" b="0" u="none" strike="noStrike" dirty="0">
                          <a:effectLst/>
                        </a:rPr>
                        <a:t>- If Order made by AA, being an Asst. Director or Deputy Director, appeal may be made with Special Director (Appeals) as per Section 17;</a:t>
                      </a:r>
                    </a:p>
                    <a:p>
                      <a:pPr algn="l" fontAlgn="t">
                        <a:spcBef>
                          <a:spcPts val="0"/>
                        </a:spcBef>
                        <a:spcAft>
                          <a:spcPts val="0"/>
                        </a:spcAft>
                      </a:pPr>
                      <a:endParaRPr lang="en-US" sz="1800" b="0" u="none" strike="noStrike" dirty="0">
                        <a:effectLst/>
                      </a:endParaRPr>
                    </a:p>
                    <a:p>
                      <a:pPr algn="l" fontAlgn="t">
                        <a:spcBef>
                          <a:spcPts val="0"/>
                        </a:spcBef>
                        <a:spcAft>
                          <a:spcPts val="0"/>
                        </a:spcAft>
                      </a:pPr>
                      <a:r>
                        <a:rPr lang="en-US" sz="1400" b="0" u="none" strike="noStrike" dirty="0">
                          <a:effectLst/>
                        </a:rPr>
                        <a:t>- If Order made by AA, other than Asst. Director or Deputy Director, or by Special Director (Appeals), appeal may be made with Appellate Tribunal as provided in Section 19</a:t>
                      </a:r>
                      <a:endParaRPr lang="en-US" sz="1800" b="0" i="0" u="none" strike="noStrike" dirty="0">
                        <a:effectLst/>
                        <a:latin typeface="Arial" panose="020B0604020202020204" pitchFamily="34" charset="0"/>
                      </a:endParaRPr>
                    </a:p>
                  </a:txBody>
                  <a:tcPr>
                    <a:solidFill>
                      <a:schemeClr val="tx1">
                        <a:lumMod val="50000"/>
                        <a:lumOff val="50000"/>
                      </a:schemeClr>
                    </a:solidFill>
                  </a:tcPr>
                </a:tc>
                <a:extLst>
                  <a:ext uri="{0D108BD9-81ED-4DB2-BD59-A6C34878D82A}">
                    <a16:rowId xmlns:a16="http://schemas.microsoft.com/office/drawing/2014/main" val="1429749973"/>
                  </a:ext>
                </a:extLst>
              </a:tr>
              <a:tr h="121920">
                <a:tc>
                  <a:txBody>
                    <a:bodyPr/>
                    <a:lstStyle/>
                    <a:p>
                      <a:pPr algn="l" fontAlgn="t">
                        <a:spcBef>
                          <a:spcPts val="0"/>
                        </a:spcBef>
                        <a:spcAft>
                          <a:spcPts val="0"/>
                        </a:spcAft>
                      </a:pPr>
                      <a:r>
                        <a:rPr lang="en-US" sz="1400" u="none" strike="noStrike" dirty="0">
                          <a:effectLst/>
                        </a:rPr>
                        <a:t>Appeal against Order of Appellate Tribunal</a:t>
                      </a:r>
                      <a:endParaRPr lang="en-US" sz="1800" b="0" i="0" u="none" strike="noStrike" dirty="0">
                        <a:effectLst/>
                        <a:latin typeface="Arial" panose="020B0604020202020204" pitchFamily="34" charset="0"/>
                      </a:endParaRPr>
                    </a:p>
                  </a:txBody>
                  <a:tcPr/>
                </a:tc>
                <a:tc>
                  <a:txBody>
                    <a:bodyPr/>
                    <a:lstStyle/>
                    <a:p>
                      <a:pPr algn="l" fontAlgn="t">
                        <a:spcBef>
                          <a:spcPts val="0"/>
                        </a:spcBef>
                        <a:spcAft>
                          <a:spcPts val="0"/>
                        </a:spcAft>
                      </a:pPr>
                      <a:r>
                        <a:rPr lang="en-US" sz="1400" u="none" strike="noStrike" dirty="0">
                          <a:effectLst/>
                        </a:rPr>
                        <a:t>To be filed with High Court as provided in Section 35 within 60 days from the date of receipt of the order passed by the Appellate Tribunal on any question of law arising out of such an order.</a:t>
                      </a:r>
                      <a:endParaRPr lang="en-US" sz="1800" b="0" i="0" u="none" strike="noStrike" dirty="0">
                        <a:effectLst/>
                        <a:latin typeface="Arial" panose="020B0604020202020204" pitchFamily="34" charset="0"/>
                      </a:endParaRPr>
                    </a:p>
                  </a:txBody>
                  <a:tcPr/>
                </a:tc>
                <a:extLst>
                  <a:ext uri="{0D108BD9-81ED-4DB2-BD59-A6C34878D82A}">
                    <a16:rowId xmlns:a16="http://schemas.microsoft.com/office/drawing/2014/main" val="1222667689"/>
                  </a:ext>
                </a:extLst>
              </a:tr>
            </a:tbl>
          </a:graphicData>
        </a:graphic>
      </p:graphicFrame>
    </p:spTree>
    <p:extLst>
      <p:ext uri="{BB962C8B-B14F-4D97-AF65-F5344CB8AC3E}">
        <p14:creationId xmlns:p14="http://schemas.microsoft.com/office/powerpoint/2010/main" val="9939411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77312" y="6413608"/>
            <a:ext cx="1905000" cy="457200"/>
          </a:xfrm>
          <a:noFill/>
        </p:spPr>
        <p:txBody>
          <a:bodyPr/>
          <a:lstStyle/>
          <a:p>
            <a:r>
              <a:rPr lang="en-US" dirty="0"/>
              <a:t>14.10.2023</a:t>
            </a:r>
          </a:p>
        </p:txBody>
      </p:sp>
      <p:sp>
        <p:nvSpPr>
          <p:cNvPr id="6147" name="Slide Number Placeholder 5"/>
          <p:cNvSpPr>
            <a:spLocks noGrp="1"/>
          </p:cNvSpPr>
          <p:nvPr>
            <p:ph type="sldNum" sz="quarter" idx="12"/>
          </p:nvPr>
        </p:nvSpPr>
        <p:spPr>
          <a:xfrm>
            <a:off x="7021432" y="6384315"/>
            <a:ext cx="1905000" cy="457200"/>
          </a:xfrm>
          <a:noFill/>
        </p:spPr>
        <p:txBody>
          <a:bodyPr/>
          <a:lstStyle/>
          <a:p>
            <a:fld id="{6B440D97-9C69-45B4-AF9E-185B4900AD82}" type="slidenum">
              <a:rPr lang="en-US" smtClean="0"/>
              <a:pPr/>
              <a:t>39</a:t>
            </a:fld>
            <a:endParaRPr lang="en-US" dirty="0"/>
          </a:p>
        </p:txBody>
      </p:sp>
      <p:sp>
        <p:nvSpPr>
          <p:cNvPr id="6148" name="Rectangle 3"/>
          <p:cNvSpPr>
            <a:spLocks noGrp="1" noChangeArrowheads="1"/>
          </p:cNvSpPr>
          <p:nvPr>
            <p:ph type="body" idx="4294967295"/>
          </p:nvPr>
        </p:nvSpPr>
        <p:spPr>
          <a:xfrm>
            <a:off x="945932" y="1229436"/>
            <a:ext cx="7772400" cy="5184172"/>
          </a:xfrm>
        </p:spPr>
        <p:txBody>
          <a:bodyPr/>
          <a:lstStyle/>
          <a:p>
            <a:pPr eaLnBrk="1" hangingPunct="1"/>
            <a:r>
              <a:rPr lang="en-US" sz="1600" b="1" dirty="0"/>
              <a:t>Section 4. </a:t>
            </a:r>
            <a:r>
              <a:rPr lang="en-US" sz="1600" dirty="0"/>
              <a:t>Holding of foreign exchange, etc.—Save as otherwise provided in this Act, no person resident in India shall acquire, hold, own, possess or transfer any foreign exchange, foreign security or any immovable property situated outside India.</a:t>
            </a:r>
          </a:p>
          <a:p>
            <a:pPr eaLnBrk="1" hangingPunct="1"/>
            <a:r>
              <a:rPr lang="en-US" sz="1600" b="1" dirty="0"/>
              <a:t>Special provisions relating to assets held outside India in contravention of section 4</a:t>
            </a:r>
          </a:p>
          <a:p>
            <a:pPr marL="338138" indent="0" eaLnBrk="1" hangingPunct="1">
              <a:buNone/>
            </a:pPr>
            <a:r>
              <a:rPr lang="en-US" sz="1600" dirty="0"/>
              <a:t> 37A. (1) Upon receipt of any information or otherwise, if the Authorised Officer prescribed by the Central Government has reason to believe that any foreign exchange, foreign security, or any immovable property, situated outside India, is suspected to have been held in contravention of section 4, he may after recording the reasons in writing, by an order, seize value equivalent, situated within India, of such foreign exchange, foreign security or immovable property:</a:t>
            </a:r>
          </a:p>
          <a:p>
            <a:pPr marL="338138" indent="0" eaLnBrk="1" hangingPunct="1">
              <a:buNone/>
            </a:pPr>
            <a:r>
              <a:rPr lang="en-US" sz="1600" dirty="0"/>
              <a:t>Provided that no such seizure shall be made in case where the aggregate value of such foreign exchange, foreign security or any immovable property, situated outside India, is less than the value as may be prescribed.</a:t>
            </a:r>
          </a:p>
          <a:p>
            <a:pPr marL="338138" indent="0" eaLnBrk="1" hangingPunct="1">
              <a:buNone/>
            </a:pPr>
            <a:endParaRPr lang="en-US" sz="1600" dirty="0"/>
          </a:p>
          <a:p>
            <a:pPr marL="338138" indent="0" eaLnBrk="1" hangingPunct="1">
              <a:buNone/>
            </a:pPr>
            <a:r>
              <a:rPr lang="en-US" sz="1600" dirty="0"/>
              <a:t>(2) The order of seizure along with relevant material shall be placed before the Competent Authority, appointed by the Central Government, who shall be an officer not below the rank of Joint Secretary to the Government of India by the Authorised Officer within a period of thirty days from the date of such seizure.</a:t>
            </a:r>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3200" dirty="0"/>
              <a:t>Special provisions relating to assets held outside India under S. 37A of FEMA</a:t>
            </a:r>
          </a:p>
        </p:txBody>
      </p:sp>
      <p:sp>
        <p:nvSpPr>
          <p:cNvPr id="6" name="Footer Placeholder 5"/>
          <p:cNvSpPr>
            <a:spLocks noGrp="1"/>
          </p:cNvSpPr>
          <p:nvPr>
            <p:ph type="ftr" sz="quarter" idx="11"/>
          </p:nvPr>
        </p:nvSpPr>
        <p:spPr>
          <a:xfrm>
            <a:off x="3606800" y="6384315"/>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40680161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p:txBody>
          <a:bodyPr/>
          <a:lstStyle/>
          <a:p>
            <a:pPr>
              <a:defRPr/>
            </a:pPr>
            <a:r>
              <a:rPr lang="en-US" dirty="0"/>
              <a:t>14.10.2023</a:t>
            </a:r>
          </a:p>
        </p:txBody>
      </p:sp>
      <p:sp>
        <p:nvSpPr>
          <p:cNvPr id="6147" name="Footer Placeholder 4"/>
          <p:cNvSpPr>
            <a:spLocks noGrp="1"/>
          </p:cNvSpPr>
          <p:nvPr>
            <p:ph type="ftr" sz="quarter" idx="11"/>
          </p:nvPr>
        </p:nvSpPr>
        <p:spPr/>
        <p:txBody>
          <a:bodyPr/>
          <a:lstStyle/>
          <a:p>
            <a:pPr>
              <a:defRPr/>
            </a:pPr>
            <a:r>
              <a:rPr lang="en-US" dirty="0"/>
              <a:t>P. P. Shah &amp; Associates</a:t>
            </a:r>
          </a:p>
        </p:txBody>
      </p:sp>
      <p:sp>
        <p:nvSpPr>
          <p:cNvPr id="6148" name="Slide Number Placeholder 5"/>
          <p:cNvSpPr>
            <a:spLocks noGrp="1"/>
          </p:cNvSpPr>
          <p:nvPr>
            <p:ph type="sldNum" sz="quarter" idx="12"/>
          </p:nvPr>
        </p:nvSpPr>
        <p:spPr/>
        <p:txBody>
          <a:bodyPr/>
          <a:lstStyle/>
          <a:p>
            <a:pPr>
              <a:defRPr/>
            </a:pPr>
            <a:fld id="{B54E5566-8552-4237-8BEB-C395F410C1A8}" type="slidenum">
              <a:rPr lang="en-US" smtClean="0"/>
              <a:pPr>
                <a:defRPr/>
              </a:pPr>
              <a:t>4</a:t>
            </a:fld>
            <a:endParaRPr lang="en-US" dirty="0"/>
          </a:p>
        </p:txBody>
      </p:sp>
      <p:sp>
        <p:nvSpPr>
          <p:cNvPr id="6149" name="Rectangle 4"/>
          <p:cNvSpPr>
            <a:spLocks noGrp="1" noChangeArrowheads="1"/>
          </p:cNvSpPr>
          <p:nvPr>
            <p:ph type="title"/>
          </p:nvPr>
        </p:nvSpPr>
        <p:spPr>
          <a:xfrm>
            <a:off x="1150938" y="214313"/>
            <a:ext cx="7793037" cy="1004887"/>
          </a:xfrm>
        </p:spPr>
        <p:txBody>
          <a:bodyPr/>
          <a:lstStyle/>
          <a:p>
            <a:pPr algn="ctr" eaLnBrk="1" hangingPunct="1"/>
            <a:r>
              <a:rPr lang="en-US" sz="3600" dirty="0"/>
              <a:t>Overview of provisions of Foreign Exchange Management Act</a:t>
            </a:r>
          </a:p>
        </p:txBody>
      </p:sp>
      <p:sp>
        <p:nvSpPr>
          <p:cNvPr id="6150" name="Rectangle 5"/>
          <p:cNvSpPr>
            <a:spLocks noGrp="1" noChangeArrowheads="1"/>
          </p:cNvSpPr>
          <p:nvPr>
            <p:ph type="body" idx="1"/>
          </p:nvPr>
        </p:nvSpPr>
        <p:spPr>
          <a:xfrm>
            <a:off x="762000" y="1219200"/>
            <a:ext cx="8153400" cy="5181600"/>
          </a:xfrm>
        </p:spPr>
        <p:txBody>
          <a:bodyPr/>
          <a:lstStyle/>
          <a:p>
            <a:pPr eaLnBrk="1" hangingPunct="1"/>
            <a:endParaRPr lang="en-US" sz="1800" dirty="0"/>
          </a:p>
        </p:txBody>
      </p:sp>
      <p:graphicFrame>
        <p:nvGraphicFramePr>
          <p:cNvPr id="7" name="Table 6"/>
          <p:cNvGraphicFramePr>
            <a:graphicFrameLocks noGrp="1"/>
          </p:cNvGraphicFramePr>
          <p:nvPr>
            <p:extLst>
              <p:ext uri="{D42A27DB-BD31-4B8C-83A1-F6EECF244321}">
                <p14:modId xmlns:p14="http://schemas.microsoft.com/office/powerpoint/2010/main" val="3679250846"/>
              </p:ext>
            </p:extLst>
          </p:nvPr>
        </p:nvGraphicFramePr>
        <p:xfrm>
          <a:off x="304800" y="1219200"/>
          <a:ext cx="8610600" cy="5164760"/>
        </p:xfrm>
        <a:graphic>
          <a:graphicData uri="http://schemas.openxmlformats.org/drawingml/2006/table">
            <a:tbl>
              <a:tblPr firstRow="1" bandRow="1">
                <a:tableStyleId>{00A15C55-8517-42AA-B614-E9B94910E393}</a:tableStyleId>
              </a:tblPr>
              <a:tblGrid>
                <a:gridCol w="1566904">
                  <a:extLst>
                    <a:ext uri="{9D8B030D-6E8A-4147-A177-3AD203B41FA5}">
                      <a16:colId xmlns:a16="http://schemas.microsoft.com/office/drawing/2014/main" val="20000"/>
                    </a:ext>
                  </a:extLst>
                </a:gridCol>
                <a:gridCol w="7043696">
                  <a:extLst>
                    <a:ext uri="{9D8B030D-6E8A-4147-A177-3AD203B41FA5}">
                      <a16:colId xmlns:a16="http://schemas.microsoft.com/office/drawing/2014/main" val="20001"/>
                    </a:ext>
                  </a:extLst>
                </a:gridCol>
              </a:tblGrid>
              <a:tr h="5224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Section</a:t>
                      </a:r>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Description</a:t>
                      </a:r>
                    </a:p>
                    <a:p>
                      <a:pPr algn="ctr"/>
                      <a:endParaRPr lang="en-US" sz="1600" dirty="0"/>
                    </a:p>
                  </a:txBody>
                  <a:tcPr/>
                </a:tc>
                <a:extLst>
                  <a:ext uri="{0D108BD9-81ED-4DB2-BD59-A6C34878D82A}">
                    <a16:rowId xmlns:a16="http://schemas.microsoft.com/office/drawing/2014/main" val="10000"/>
                  </a:ext>
                </a:extLst>
              </a:tr>
              <a:tr h="341376">
                <a:tc>
                  <a:txBody>
                    <a:bodyPr/>
                    <a:lstStyle/>
                    <a:p>
                      <a:pPr algn="ctr"/>
                      <a:r>
                        <a:rPr lang="en-US" sz="1600" dirty="0"/>
                        <a:t>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Application and commencement of FEMA w.e.f. 1/6/2000</a:t>
                      </a:r>
                    </a:p>
                  </a:txBody>
                  <a:tcPr/>
                </a:tc>
                <a:extLst>
                  <a:ext uri="{0D108BD9-81ED-4DB2-BD59-A6C34878D82A}">
                    <a16:rowId xmlns:a16="http://schemas.microsoft.com/office/drawing/2014/main" val="10001"/>
                  </a:ext>
                </a:extLst>
              </a:tr>
              <a:tr h="522471">
                <a:tc>
                  <a:txBody>
                    <a:bodyPr/>
                    <a:lstStyle/>
                    <a:p>
                      <a:pPr algn="ctr"/>
                      <a:r>
                        <a:rPr lang="en-US" sz="1600" dirty="0"/>
                        <a:t>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Definitions (amended by Finance Act, 2015 to include “Authorised Officer” and “Competent Authority”)</a:t>
                      </a:r>
                    </a:p>
                  </a:txBody>
                  <a:tcPr/>
                </a:tc>
                <a:extLst>
                  <a:ext uri="{0D108BD9-81ED-4DB2-BD59-A6C34878D82A}">
                    <a16:rowId xmlns:a16="http://schemas.microsoft.com/office/drawing/2014/main" val="10002"/>
                  </a:ext>
                </a:extLst>
              </a:tr>
              <a:tr h="742459">
                <a:tc>
                  <a:txBody>
                    <a:bodyPr/>
                    <a:lstStyle/>
                    <a:p>
                      <a:pPr algn="ctr"/>
                      <a:r>
                        <a:rPr lang="en-US" sz="1600" dirty="0"/>
                        <a:t>3 to 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a:t>Substantive provisions, Dealing in FE, No drawal of FE, CAT, CAP, Export &amp; Import, Repatriation, Possession of FE etc. (Section 6 amended by Finance Act, 2015 to provide that equity flows shall be under Central Govt.)</a:t>
                      </a:r>
                      <a:endParaRPr lang="en-US" sz="1600" dirty="0"/>
                    </a:p>
                  </a:txBody>
                  <a:tcPr/>
                </a:tc>
                <a:extLst>
                  <a:ext uri="{0D108BD9-81ED-4DB2-BD59-A6C34878D82A}">
                    <a16:rowId xmlns:a16="http://schemas.microsoft.com/office/drawing/2014/main" val="10003"/>
                  </a:ext>
                </a:extLst>
              </a:tr>
              <a:tr h="289560">
                <a:tc>
                  <a:txBody>
                    <a:bodyPr/>
                    <a:lstStyle/>
                    <a:p>
                      <a:pPr algn="ctr"/>
                      <a:r>
                        <a:rPr lang="en-US" sz="1600" dirty="0"/>
                        <a:t>10 to 12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Authorized</a:t>
                      </a:r>
                      <a:r>
                        <a:rPr lang="en-US" sz="1600" baseline="0" dirty="0"/>
                        <a:t> person, </a:t>
                      </a:r>
                      <a:r>
                        <a:rPr lang="en-US" sz="1600" dirty="0"/>
                        <a:t>Delegation of power by RBI</a:t>
                      </a:r>
                      <a:r>
                        <a:rPr lang="en-US" sz="1600" baseline="0" dirty="0"/>
                        <a:t>, ADs &amp; Documents</a:t>
                      </a:r>
                      <a:endParaRPr lang="en-US" sz="1600" dirty="0"/>
                    </a:p>
                  </a:txBody>
                  <a:tcPr/>
                </a:tc>
                <a:extLst>
                  <a:ext uri="{0D108BD9-81ED-4DB2-BD59-A6C34878D82A}">
                    <a16:rowId xmlns:a16="http://schemas.microsoft.com/office/drawing/2014/main" val="10004"/>
                  </a:ext>
                </a:extLst>
              </a:tr>
              <a:tr h="742459">
                <a:tc>
                  <a:txBody>
                    <a:bodyPr/>
                    <a:lstStyle/>
                    <a:p>
                      <a:pPr algn="ctr"/>
                      <a:r>
                        <a:rPr lang="en-US" sz="1600" dirty="0"/>
                        <a:t>13 to</a:t>
                      </a:r>
                      <a:r>
                        <a:rPr lang="en-US" sz="1600" baseline="0" dirty="0"/>
                        <a:t> 15</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a:t>Contraventions and penalties </a:t>
                      </a:r>
                      <a:r>
                        <a:rPr lang="en-US" sz="1600" dirty="0"/>
                        <a:t>(Section</a:t>
                      </a:r>
                      <a:r>
                        <a:rPr lang="en-US" sz="1600" baseline="0" dirty="0"/>
                        <a:t> 13 </a:t>
                      </a:r>
                      <a:r>
                        <a:rPr lang="en-US" sz="1600" dirty="0"/>
                        <a:t>amended by Finance Act, 2015 for</a:t>
                      </a:r>
                      <a:r>
                        <a:rPr lang="en-US" sz="1600" baseline="0" dirty="0"/>
                        <a:t> penalty for holding foreign exchange, security or property in excess of threshold specified in new S. 37A</a:t>
                      </a:r>
                      <a:r>
                        <a:rPr lang="en-US" sz="1600" dirty="0"/>
                        <a:t>)</a:t>
                      </a:r>
                    </a:p>
                  </a:txBody>
                  <a:tcPr/>
                </a:tc>
                <a:extLst>
                  <a:ext uri="{0D108BD9-81ED-4DB2-BD59-A6C34878D82A}">
                    <a16:rowId xmlns:a16="http://schemas.microsoft.com/office/drawing/2014/main" val="10005"/>
                  </a:ext>
                </a:extLst>
              </a:tr>
              <a:tr h="745812">
                <a:tc>
                  <a:txBody>
                    <a:bodyPr/>
                    <a:lstStyle/>
                    <a:p>
                      <a:pPr algn="ctr"/>
                      <a:r>
                        <a:rPr lang="en-US" sz="1600" dirty="0"/>
                        <a:t>16 to 38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Adjudication, Appeal and Directorate of Enforcement [new Section 37A vide</a:t>
                      </a:r>
                      <a:r>
                        <a:rPr lang="en-US" sz="1600" baseline="0" dirty="0"/>
                        <a:t> Finance Act, 2015: Special provisions relating to assets held outside India in contravention of section 4]</a:t>
                      </a:r>
                      <a:endParaRPr lang="en-US" sz="1600" dirty="0"/>
                    </a:p>
                  </a:txBody>
                  <a:tcPr/>
                </a:tc>
                <a:extLst>
                  <a:ext uri="{0D108BD9-81ED-4DB2-BD59-A6C34878D82A}">
                    <a16:rowId xmlns:a16="http://schemas.microsoft.com/office/drawing/2014/main" val="10006"/>
                  </a:ext>
                </a:extLst>
              </a:tr>
              <a:tr h="860984">
                <a:tc>
                  <a:txBody>
                    <a:bodyPr/>
                    <a:lstStyle/>
                    <a:p>
                      <a:pPr algn="ctr"/>
                      <a:r>
                        <a:rPr lang="en-US" sz="1600" dirty="0"/>
                        <a:t>39 to 49</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Miscellaneous provisions, Power of RBI, Power of Government</a:t>
                      </a:r>
                      <a:r>
                        <a:rPr lang="en-US" sz="1600" baseline="0" dirty="0"/>
                        <a:t> of India, Procedure for issue of  Notification etc. Sunset clause for FERA upto 31</a:t>
                      </a:r>
                      <a:r>
                        <a:rPr lang="en-US" sz="1600" baseline="30000" dirty="0"/>
                        <a:t>st</a:t>
                      </a:r>
                      <a:r>
                        <a:rPr lang="en-US" sz="1600" baseline="0" dirty="0"/>
                        <a:t> May 2002, Repeal and Savings</a:t>
                      </a:r>
                      <a:endParaRPr lang="en-US" sz="1600" dirty="0"/>
                    </a:p>
                  </a:txBody>
                  <a:tcPr/>
                </a:tc>
                <a:extLst>
                  <a:ext uri="{0D108BD9-81ED-4DB2-BD59-A6C34878D82A}">
                    <a16:rowId xmlns:a16="http://schemas.microsoft.com/office/drawing/2014/main" val="10007"/>
                  </a:ext>
                </a:extLst>
              </a:tr>
            </a:tbl>
          </a:graphicData>
        </a:graphic>
      </p:graphicFrame>
    </p:spTree>
    <p:extLst>
      <p:ext uri="{BB962C8B-B14F-4D97-AF65-F5344CB8AC3E}">
        <p14:creationId xmlns:p14="http://schemas.microsoft.com/office/powerpoint/2010/main" val="221323022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233582" y="6413608"/>
            <a:ext cx="1905000" cy="457200"/>
          </a:xfrm>
          <a:noFill/>
        </p:spPr>
        <p:txBody>
          <a:bodyPr/>
          <a:lstStyle/>
          <a:p>
            <a:r>
              <a:rPr lang="en-US" dirty="0"/>
              <a:t>14.10.2023</a:t>
            </a:r>
          </a:p>
        </p:txBody>
      </p:sp>
      <p:sp>
        <p:nvSpPr>
          <p:cNvPr id="6147" name="Slide Number Placeholder 5"/>
          <p:cNvSpPr>
            <a:spLocks noGrp="1"/>
          </p:cNvSpPr>
          <p:nvPr>
            <p:ph type="sldNum" sz="quarter" idx="12"/>
          </p:nvPr>
        </p:nvSpPr>
        <p:spPr>
          <a:xfrm>
            <a:off x="7119718" y="6422970"/>
            <a:ext cx="1905000" cy="457200"/>
          </a:xfrm>
          <a:noFill/>
        </p:spPr>
        <p:txBody>
          <a:bodyPr/>
          <a:lstStyle/>
          <a:p>
            <a:fld id="{6B440D97-9C69-45B4-AF9E-185B4900AD82}" type="slidenum">
              <a:rPr lang="en-US" smtClean="0"/>
              <a:pPr/>
              <a:t>40</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marL="0" indent="0" eaLnBrk="1" hangingPunct="1">
              <a:buNone/>
            </a:pPr>
            <a:r>
              <a:rPr lang="en-US" sz="1600" dirty="0"/>
              <a:t>37A. (3) The Competent Authority shall dispose of the petition within a period of one hundred eighty days from the date of seizure by either confirming or by setting aside such order, after giving an opportunity of being heard to the representatives of the Directorate of Enforcement and the aggrieved person.</a:t>
            </a:r>
          </a:p>
          <a:p>
            <a:pPr marL="0" indent="0" eaLnBrk="1" hangingPunct="1">
              <a:buNone/>
            </a:pPr>
            <a:r>
              <a:rPr lang="en-US" sz="1600" dirty="0"/>
              <a:t>Explanation.—While computing the period of one hundred eighty days, the period of stay granted by court shall be excluded and a further period of at least thirty days shall be granted from the date of communication of vacation of such stay order.</a:t>
            </a:r>
          </a:p>
          <a:p>
            <a:pPr marL="338138" indent="0" eaLnBrk="1" hangingPunct="1">
              <a:buNone/>
            </a:pPr>
            <a:endParaRPr lang="en-US" sz="1600" dirty="0"/>
          </a:p>
          <a:p>
            <a:pPr marL="0" indent="0" eaLnBrk="1" hangingPunct="1">
              <a:buNone/>
            </a:pPr>
            <a:r>
              <a:rPr lang="en-US" sz="1600" dirty="0"/>
              <a:t>(4) The order of the Competent Authority confirming seizure of equivalent asset shall continue till the disposal of adjudication proceedings and thereafter, the Adjudicating Authority shall pass appropriate directions in the adjudication order with regard to further action as regards the seizure made under sub-section (1):</a:t>
            </a:r>
          </a:p>
          <a:p>
            <a:pPr marL="0" indent="0" eaLnBrk="1" hangingPunct="1">
              <a:buNone/>
            </a:pPr>
            <a:r>
              <a:rPr lang="en-US" sz="1600" dirty="0"/>
              <a:t>Provided that if, at any stage of the proceedings under this Act, the aggrieved person discloses the fact of such foreign exchange, foreign security or immovable property and brings back the same into India, then the Competent Authority or the Adjudicating Authority, as the case may be, on receipt of an application in this regard from the aggrieved person, and after affording an opportunity of being heard to the aggrieved person and representatives of the Directorate of Enforcement, shall pass an appropriate order as it deems fit, including setting aside of the seizure made under sub-section (1).</a:t>
            </a:r>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2800" dirty="0"/>
              <a:t>Special provisions relating to assets held outside India under S. 37A of FEMA (cont’d</a:t>
            </a:r>
            <a:r>
              <a:rPr lang="en-US" sz="3200" dirty="0"/>
              <a:t>)</a:t>
            </a:r>
          </a:p>
        </p:txBody>
      </p:sp>
      <p:sp>
        <p:nvSpPr>
          <p:cNvPr id="6" name="Footer Placeholder 5"/>
          <p:cNvSpPr>
            <a:spLocks noGrp="1"/>
          </p:cNvSpPr>
          <p:nvPr>
            <p:ph type="ftr" sz="quarter" idx="11"/>
          </p:nvPr>
        </p:nvSpPr>
        <p:spPr>
          <a:xfrm>
            <a:off x="3657600" y="6413608"/>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5607440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41</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marL="338138" indent="0" eaLnBrk="1" hangingPunct="1">
              <a:buNone/>
            </a:pPr>
            <a:endParaRPr lang="en-US" sz="1600" dirty="0"/>
          </a:p>
          <a:p>
            <a:pPr marL="338138" indent="0" eaLnBrk="1" hangingPunct="1">
              <a:buNone/>
            </a:pPr>
            <a:r>
              <a:rPr lang="en-US" sz="1600" dirty="0"/>
              <a:t>37A.</a:t>
            </a:r>
          </a:p>
          <a:p>
            <a:pPr marL="338138" indent="0" eaLnBrk="1" hangingPunct="1">
              <a:buNone/>
            </a:pPr>
            <a:r>
              <a:rPr lang="en-US" sz="1600" dirty="0"/>
              <a:t>(5) Any person aggrieved by any order passed by the Competent Authority may prefer an appeal to the Appellate Tribunal.</a:t>
            </a:r>
          </a:p>
          <a:p>
            <a:pPr marL="338138" indent="0" eaLnBrk="1" hangingPunct="1">
              <a:buNone/>
            </a:pPr>
            <a:endParaRPr lang="en-US" sz="1600" dirty="0"/>
          </a:p>
          <a:p>
            <a:pPr marL="338138" indent="0" eaLnBrk="1" hangingPunct="1">
              <a:buNone/>
            </a:pPr>
            <a:r>
              <a:rPr lang="en-US" sz="1600" dirty="0"/>
              <a:t>(6) Nothing contained in section 15 shall apply to this section.</a:t>
            </a:r>
          </a:p>
          <a:p>
            <a:pPr marL="338138" indent="0" eaLnBrk="1" hangingPunct="1">
              <a:buNone/>
            </a:pPr>
            <a:endParaRPr lang="en-US" sz="1600" dirty="0"/>
          </a:p>
          <a:p>
            <a:pPr marL="338138" indent="0" eaLnBrk="1" hangingPunct="1">
              <a:buNone/>
            </a:pPr>
            <a:r>
              <a:rPr lang="en-US" sz="1600" b="1" i="1" dirty="0"/>
              <a:t>Section 37A inserted by the Finance Act, 2015, w.e.f. 9-9-2015</a:t>
            </a:r>
          </a:p>
          <a:p>
            <a:pPr marL="338138" indent="0" eaLnBrk="1" hangingPunct="1">
              <a:buNone/>
            </a:pPr>
            <a:endParaRPr lang="en-US" sz="1600" dirty="0"/>
          </a:p>
          <a:p>
            <a:pPr marL="338138" indent="0" eaLnBrk="1" hangingPunct="1">
              <a:buNone/>
            </a:pPr>
            <a:endParaRPr lang="en-US" sz="1600" dirty="0"/>
          </a:p>
          <a:p>
            <a:pPr marL="623888" indent="-285750" eaLnBrk="1" hangingPunct="1">
              <a:buSzPct val="100000"/>
              <a:buFont typeface="Wingdings" panose="05000000000000000000" pitchFamily="2" charset="2"/>
              <a:buChar char="§"/>
            </a:pPr>
            <a:r>
              <a:rPr lang="en-US" sz="1600" b="1" dirty="0"/>
              <a:t>Mutual Legal Assistance Treaty with Foreign countries in criminal matters</a:t>
            </a:r>
          </a:p>
          <a:p>
            <a:pPr marL="623888" indent="-285750" eaLnBrk="1" hangingPunct="1">
              <a:buSzPct val="100000"/>
              <a:buFont typeface="Wingdings" panose="05000000000000000000" pitchFamily="2" charset="2"/>
              <a:buChar char="§"/>
            </a:pPr>
            <a:endParaRPr lang="en-US" sz="1600" b="1" dirty="0"/>
          </a:p>
          <a:p>
            <a:pPr marL="623888" indent="-285750" eaLnBrk="1" hangingPunct="1">
              <a:buSzPct val="100000"/>
              <a:buFont typeface="Wingdings" panose="05000000000000000000" pitchFamily="2" charset="2"/>
              <a:buChar char="§"/>
            </a:pPr>
            <a:r>
              <a:rPr lang="en-US" sz="1600" b="1" dirty="0"/>
              <a:t>Prosecution and value of fine</a:t>
            </a:r>
          </a:p>
          <a:p>
            <a:pPr marL="338138" indent="0" eaLnBrk="1" hangingPunct="1">
              <a:buNone/>
            </a:pPr>
            <a:endParaRPr lang="en-US" sz="1600" dirty="0"/>
          </a:p>
        </p:txBody>
      </p:sp>
      <p:sp>
        <p:nvSpPr>
          <p:cNvPr id="6149" name="Rectangle 2"/>
          <p:cNvSpPr>
            <a:spLocks noGrp="1" noChangeArrowheads="1"/>
          </p:cNvSpPr>
          <p:nvPr>
            <p:ph type="title" idx="4294967295"/>
          </p:nvPr>
        </p:nvSpPr>
        <p:spPr>
          <a:xfrm>
            <a:off x="1350963" y="1"/>
            <a:ext cx="7793037" cy="1019558"/>
          </a:xfrm>
        </p:spPr>
        <p:txBody>
          <a:bodyPr/>
          <a:lstStyle/>
          <a:p>
            <a:pPr eaLnBrk="1" hangingPunct="1"/>
            <a:r>
              <a:rPr lang="en-US" sz="2800" dirty="0"/>
              <a:t>Special provisions relating to assets held outside India under S. 37A of FEMA (cont’d</a:t>
            </a:r>
            <a:r>
              <a:rPr lang="en-US" sz="3200" dirty="0"/>
              <a:t>)</a:t>
            </a:r>
          </a:p>
        </p:txBody>
      </p:sp>
      <p:sp>
        <p:nvSpPr>
          <p:cNvPr id="6" name="Footer Placeholder 5"/>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5950348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0" y="6400800"/>
            <a:ext cx="1905000" cy="457200"/>
          </a:xfrm>
          <a:noFill/>
        </p:spPr>
        <p:txBody>
          <a:bodyPr/>
          <a:lstStyle/>
          <a:p>
            <a:r>
              <a:rPr lang="en-US" dirty="0"/>
              <a:t>14.10.2023</a:t>
            </a:r>
          </a:p>
        </p:txBody>
      </p:sp>
      <p:sp>
        <p:nvSpPr>
          <p:cNvPr id="6147" name="Slide Number Placeholder 5"/>
          <p:cNvSpPr>
            <a:spLocks noGrp="1"/>
          </p:cNvSpPr>
          <p:nvPr>
            <p:ph type="sldNum" sz="quarter" idx="12"/>
          </p:nvPr>
        </p:nvSpPr>
        <p:spPr>
          <a:xfrm>
            <a:off x="7239000" y="6413608"/>
            <a:ext cx="1905000" cy="457200"/>
          </a:xfrm>
          <a:noFill/>
        </p:spPr>
        <p:txBody>
          <a:bodyPr/>
          <a:lstStyle/>
          <a:p>
            <a:fld id="{6B440D97-9C69-45B4-AF9E-185B4900AD82}" type="slidenum">
              <a:rPr lang="en-US" smtClean="0"/>
              <a:pPr/>
              <a:t>42</a:t>
            </a:fld>
            <a:endParaRPr lang="en-US" dirty="0"/>
          </a:p>
        </p:txBody>
      </p:sp>
      <p:sp>
        <p:nvSpPr>
          <p:cNvPr id="6148" name="Rectangle 3"/>
          <p:cNvSpPr>
            <a:spLocks noGrp="1" noChangeArrowheads="1"/>
          </p:cNvSpPr>
          <p:nvPr>
            <p:ph type="body" idx="4294967295"/>
          </p:nvPr>
        </p:nvSpPr>
        <p:spPr>
          <a:xfrm>
            <a:off x="945932" y="1229436"/>
            <a:ext cx="7772400" cy="5202895"/>
          </a:xfrm>
        </p:spPr>
        <p:txBody>
          <a:bodyPr/>
          <a:lstStyle/>
          <a:p>
            <a:pPr marL="338138" indent="0" eaLnBrk="1" hangingPunct="1">
              <a:buNone/>
            </a:pPr>
            <a:endParaRPr lang="en-US" sz="1600" dirty="0"/>
          </a:p>
        </p:txBody>
      </p:sp>
      <p:sp>
        <p:nvSpPr>
          <p:cNvPr id="6149" name="Rectangle 2"/>
          <p:cNvSpPr>
            <a:spLocks noGrp="1" noChangeArrowheads="1"/>
          </p:cNvSpPr>
          <p:nvPr>
            <p:ph type="title" idx="4294967295"/>
          </p:nvPr>
        </p:nvSpPr>
        <p:spPr>
          <a:xfrm>
            <a:off x="1112363" y="425669"/>
            <a:ext cx="8031637" cy="593890"/>
          </a:xfrm>
        </p:spPr>
        <p:txBody>
          <a:bodyPr/>
          <a:lstStyle/>
          <a:p>
            <a:pPr eaLnBrk="1" hangingPunct="1"/>
            <a:r>
              <a:rPr lang="en-US" sz="2800" dirty="0"/>
              <a:t>Powers of various Authorities under FEMA</a:t>
            </a:r>
            <a:endParaRPr lang="en-US" sz="3200" dirty="0"/>
          </a:p>
        </p:txBody>
      </p:sp>
      <p:sp>
        <p:nvSpPr>
          <p:cNvPr id="6" name="Footer Placeholder 5"/>
          <p:cNvSpPr>
            <a:spLocks noGrp="1"/>
          </p:cNvSpPr>
          <p:nvPr>
            <p:ph type="ftr" sz="quarter" idx="11"/>
          </p:nvPr>
        </p:nvSpPr>
        <p:spPr>
          <a:xfrm>
            <a:off x="3644846" y="6432331"/>
            <a:ext cx="2895600" cy="457200"/>
          </a:xfrm>
        </p:spPr>
        <p:txBody>
          <a:bodyPr/>
          <a:lstStyle/>
          <a:p>
            <a:pPr>
              <a:defRPr/>
            </a:pPr>
            <a:r>
              <a:rPr lang="en-US" dirty="0"/>
              <a:t>P. P. Shah &amp; Associates</a:t>
            </a:r>
          </a:p>
        </p:txBody>
      </p:sp>
      <p:graphicFrame>
        <p:nvGraphicFramePr>
          <p:cNvPr id="2" name="Table 1">
            <a:extLst>
              <a:ext uri="{FF2B5EF4-FFF2-40B4-BE49-F238E27FC236}">
                <a16:creationId xmlns:a16="http://schemas.microsoft.com/office/drawing/2014/main" id="{F2FF6369-C946-5675-E847-269119C41EAD}"/>
              </a:ext>
            </a:extLst>
          </p:cNvPr>
          <p:cNvGraphicFramePr>
            <a:graphicFrameLocks noGrp="1"/>
          </p:cNvGraphicFramePr>
          <p:nvPr>
            <p:extLst>
              <p:ext uri="{D42A27DB-BD31-4B8C-83A1-F6EECF244321}">
                <p14:modId xmlns:p14="http://schemas.microsoft.com/office/powerpoint/2010/main" val="2240000921"/>
              </p:ext>
            </p:extLst>
          </p:nvPr>
        </p:nvGraphicFramePr>
        <p:xfrm>
          <a:off x="945932" y="1183300"/>
          <a:ext cx="7772399" cy="5460240"/>
        </p:xfrm>
        <a:graphic>
          <a:graphicData uri="http://schemas.openxmlformats.org/drawingml/2006/table">
            <a:tbl>
              <a:tblPr firstRow="1" firstCol="1" bandRow="1">
                <a:tableStyleId>{C4B1156A-380E-4F78-BDF5-A606A8083BF9}</a:tableStyleId>
              </a:tblPr>
              <a:tblGrid>
                <a:gridCol w="1787841">
                  <a:extLst>
                    <a:ext uri="{9D8B030D-6E8A-4147-A177-3AD203B41FA5}">
                      <a16:colId xmlns:a16="http://schemas.microsoft.com/office/drawing/2014/main" val="1095646841"/>
                    </a:ext>
                  </a:extLst>
                </a:gridCol>
                <a:gridCol w="1093509">
                  <a:extLst>
                    <a:ext uri="{9D8B030D-6E8A-4147-A177-3AD203B41FA5}">
                      <a16:colId xmlns:a16="http://schemas.microsoft.com/office/drawing/2014/main" val="1413023895"/>
                    </a:ext>
                  </a:extLst>
                </a:gridCol>
                <a:gridCol w="2130458">
                  <a:extLst>
                    <a:ext uri="{9D8B030D-6E8A-4147-A177-3AD203B41FA5}">
                      <a16:colId xmlns:a16="http://schemas.microsoft.com/office/drawing/2014/main" val="2265735234"/>
                    </a:ext>
                  </a:extLst>
                </a:gridCol>
                <a:gridCol w="2760591">
                  <a:extLst>
                    <a:ext uri="{9D8B030D-6E8A-4147-A177-3AD203B41FA5}">
                      <a16:colId xmlns:a16="http://schemas.microsoft.com/office/drawing/2014/main" val="582180650"/>
                    </a:ext>
                  </a:extLst>
                </a:gridCol>
              </a:tblGrid>
              <a:tr h="136164">
                <a:tc>
                  <a:txBody>
                    <a:bodyPr/>
                    <a:lstStyle/>
                    <a:p>
                      <a:pPr>
                        <a:lnSpc>
                          <a:spcPct val="107000"/>
                        </a:lnSpc>
                        <a:spcAft>
                          <a:spcPts val="300"/>
                        </a:spcAft>
                      </a:pPr>
                      <a:r>
                        <a:rPr lang="en-IN" sz="1000" kern="100" dirty="0">
                          <a:effectLst/>
                        </a:rPr>
                        <a:t>Compounding</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Investigation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Adjudicating Authority</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Appellate Tribunal &amp; Special Director (Appeals)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1164258527"/>
                  </a:ext>
                </a:extLst>
              </a:tr>
              <a:tr h="762762">
                <a:tc>
                  <a:txBody>
                    <a:bodyPr/>
                    <a:lstStyle/>
                    <a:p>
                      <a:pPr>
                        <a:lnSpc>
                          <a:spcPct val="107000"/>
                        </a:lnSpc>
                        <a:spcAft>
                          <a:spcPts val="300"/>
                        </a:spcAft>
                      </a:pPr>
                      <a:r>
                        <a:rPr lang="en-IN" sz="1000" b="0" kern="100" dirty="0">
                          <a:effectLst/>
                        </a:rPr>
                        <a:t>Compounding Authority can call for any information, record or any other documents relevant to the compounding proceedings.</a:t>
                      </a:r>
                    </a:p>
                    <a:p>
                      <a:pPr>
                        <a:lnSpc>
                          <a:spcPct val="107000"/>
                        </a:lnSpc>
                        <a:spcAft>
                          <a:spcPts val="300"/>
                        </a:spcAft>
                      </a:pPr>
                      <a:r>
                        <a:rPr lang="en-IN" sz="1000" b="0" kern="100" dirty="0">
                          <a:effectLst/>
                        </a:rPr>
                        <a:t>Failure to submit can result in return of compounding application.</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 37(3): Officers of ED can exercise the like powers which are conferred on tax authorities under Income-Tax Act.</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S.16(5): Deemed to be a civil court for the purposes of sections 345 and 346 of the Code of Criminal Procedure, 1973 (which imposes imprisonment and / or fine in certain cases of contempt being omission to produce document or insulting / interrupting public servant in course of duties)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S.28(5): Deemed to be a civil court for the purposes of sections 345 and 346 of the Code of Criminal Procedure, 1973 (which imposes imprisonment and / or fine in certain cases of contempt being omission to produce document or insulting / interrupting public servant in course of duties)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1189977949"/>
                  </a:ext>
                </a:extLst>
              </a:tr>
              <a:tr h="931580">
                <a:tc>
                  <a:txBody>
                    <a:bodyPr/>
                    <a:lstStyle/>
                    <a:p>
                      <a:pPr>
                        <a:lnSpc>
                          <a:spcPct val="107000"/>
                        </a:lnSpc>
                        <a:spcAft>
                          <a:spcPts val="300"/>
                        </a:spcAft>
                      </a:pPr>
                      <a:r>
                        <a:rPr lang="en-IN" sz="1000" b="0" kern="100" dirty="0">
                          <a:effectLst/>
                        </a:rPr>
                        <a:t>RBI encourages the applicant to appear directly for it rather than being represented / accompanied by legal experts / consultants, as compounding is only for admitted contraventions.</a:t>
                      </a:r>
                    </a:p>
                    <a:p>
                      <a:pPr>
                        <a:lnSpc>
                          <a:spcPct val="107000"/>
                        </a:lnSpc>
                        <a:spcAft>
                          <a:spcPts val="300"/>
                        </a:spcAft>
                      </a:pPr>
                      <a:r>
                        <a:rPr lang="en-IN" sz="1000" b="0" kern="100" dirty="0">
                          <a:effectLst/>
                        </a:rPr>
                        <a:t> </a:t>
                      </a:r>
                    </a:p>
                    <a:p>
                      <a:pPr>
                        <a:lnSpc>
                          <a:spcPct val="107000"/>
                        </a:lnSpc>
                        <a:spcAft>
                          <a:spcPts val="300"/>
                        </a:spcAft>
                      </a:pPr>
                      <a:r>
                        <a:rPr lang="en-IN" sz="1000" b="0" kern="100" dirty="0">
                          <a:effectLst/>
                        </a:rPr>
                        <a:t>However, legal practitioner or CA can appear before the Compounding Authority.</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S.16(5): All proceedings deemed to be judicial proceedings within the meaning of sections 193 and 228 of the Indian Penal Code (i.e. intentionally giving false evidence or insulting / interrupting public servant in course of duties can attract imprisonment and also be liable to fine)</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S.28(5): All proceedings  deemed to be judicial proceedings within the meaning of sections 193 and 228 of the Indian Penal Code (i.e. intentionally giving false evidence or insulting / interrupting public servant in course of duties can attract imprisonment and also be liable to fine)</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494074694"/>
                  </a:ext>
                </a:extLst>
              </a:tr>
              <a:tr h="1264904">
                <a:tc>
                  <a:txBody>
                    <a:bodyPr/>
                    <a:lstStyle/>
                    <a:p>
                      <a:pPr>
                        <a:lnSpc>
                          <a:spcPct val="107000"/>
                        </a:lnSpc>
                        <a:spcAft>
                          <a:spcPts val="300"/>
                        </a:spcAft>
                      </a:pPr>
                      <a:r>
                        <a:rPr lang="en-IN" sz="1000" b="0" kern="100" dirty="0">
                          <a:effectLst/>
                        </a:rPr>
                        <a:t>Appearing for or opting out of personal hearing does not have any bearing whatsoever on the amount imposed in the compounding order.</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 14(13): Enforcement of Order of AA: A detention order may be executed in the manner provided for the execution of warrant of arrest under the Code of Criminal Procedure, 1973</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S.28(1) &amp; (2): Have same powers as are vested in a civil court under the Code of Civil Procedure, 1908 (5 of 1908), while trying a suit, in respect of, inter alia, summons, enforcing attendance, search, discovery &amp; production of documents, receiving evidence, etc.</a:t>
                      </a:r>
                    </a:p>
                    <a:p>
                      <a:pPr>
                        <a:lnSpc>
                          <a:spcPct val="107000"/>
                        </a:lnSpc>
                        <a:spcAft>
                          <a:spcPts val="300"/>
                        </a:spcAft>
                      </a:pPr>
                      <a:r>
                        <a:rPr lang="en-IN" sz="1000" kern="100" dirty="0">
                          <a:effectLst/>
                        </a:rPr>
                        <a:t>But are not bound by the procedure laid down by the Code of Civil Procedure, 1908, but shall be guided by the principles of natural justice and shall have powers to regulate own procedure.</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2952187889"/>
                  </a:ext>
                </a:extLst>
              </a:tr>
            </a:tbl>
          </a:graphicData>
        </a:graphic>
      </p:graphicFrame>
    </p:spTree>
    <p:extLst>
      <p:ext uri="{BB962C8B-B14F-4D97-AF65-F5344CB8AC3E}">
        <p14:creationId xmlns:p14="http://schemas.microsoft.com/office/powerpoint/2010/main" val="240498814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p>
            <a:r>
              <a:rPr lang="en-US" dirty="0"/>
              <a:t>14.10.2023</a:t>
            </a:r>
          </a:p>
        </p:txBody>
      </p:sp>
      <p:sp>
        <p:nvSpPr>
          <p:cNvPr id="6147" name="Slide Number Placeholder 5"/>
          <p:cNvSpPr>
            <a:spLocks noGrp="1"/>
          </p:cNvSpPr>
          <p:nvPr>
            <p:ph type="sldNum" sz="quarter" idx="12"/>
          </p:nvPr>
        </p:nvSpPr>
        <p:spPr>
          <a:noFill/>
        </p:spPr>
        <p:txBody>
          <a:bodyPr/>
          <a:lstStyle/>
          <a:p>
            <a:fld id="{6B440D97-9C69-45B4-AF9E-185B4900AD82}" type="slidenum">
              <a:rPr lang="en-US" smtClean="0"/>
              <a:pPr/>
              <a:t>43</a:t>
            </a:fld>
            <a:endParaRPr lang="en-US" dirty="0"/>
          </a:p>
        </p:txBody>
      </p:sp>
      <p:sp>
        <p:nvSpPr>
          <p:cNvPr id="6148" name="Rectangle 3"/>
          <p:cNvSpPr>
            <a:spLocks noGrp="1" noChangeArrowheads="1"/>
          </p:cNvSpPr>
          <p:nvPr>
            <p:ph type="body" idx="4294967295"/>
          </p:nvPr>
        </p:nvSpPr>
        <p:spPr>
          <a:xfrm>
            <a:off x="945932" y="1229437"/>
            <a:ext cx="7772400" cy="3148014"/>
          </a:xfrm>
        </p:spPr>
        <p:txBody>
          <a:bodyPr/>
          <a:lstStyle/>
          <a:p>
            <a:pPr marL="338138" indent="0" eaLnBrk="1" hangingPunct="1">
              <a:buNone/>
            </a:pPr>
            <a:endParaRPr lang="en-US" sz="1600" dirty="0"/>
          </a:p>
        </p:txBody>
      </p:sp>
      <p:sp>
        <p:nvSpPr>
          <p:cNvPr id="6149" name="Rectangle 2"/>
          <p:cNvSpPr>
            <a:spLocks noGrp="1" noChangeArrowheads="1"/>
          </p:cNvSpPr>
          <p:nvPr>
            <p:ph type="title" idx="4294967295"/>
          </p:nvPr>
        </p:nvSpPr>
        <p:spPr>
          <a:xfrm>
            <a:off x="1084083" y="157162"/>
            <a:ext cx="8059918" cy="862397"/>
          </a:xfrm>
        </p:spPr>
        <p:txBody>
          <a:bodyPr/>
          <a:lstStyle/>
          <a:p>
            <a:pPr eaLnBrk="1" hangingPunct="1"/>
            <a:r>
              <a:rPr lang="en-US" sz="2800" dirty="0"/>
              <a:t>Powers of various Authorities under FEMA (cont’d)</a:t>
            </a:r>
            <a:endParaRPr lang="en-US" sz="3200" dirty="0"/>
          </a:p>
        </p:txBody>
      </p:sp>
      <p:sp>
        <p:nvSpPr>
          <p:cNvPr id="6" name="Footer Placeholder 5"/>
          <p:cNvSpPr>
            <a:spLocks noGrp="1"/>
          </p:cNvSpPr>
          <p:nvPr>
            <p:ph type="ftr" sz="quarter" idx="11"/>
          </p:nvPr>
        </p:nvSpPr>
        <p:spPr/>
        <p:txBody>
          <a:bodyPr/>
          <a:lstStyle/>
          <a:p>
            <a:pPr>
              <a:defRPr/>
            </a:pPr>
            <a:r>
              <a:rPr lang="en-US" dirty="0"/>
              <a:t>P. P. Shah &amp; Associates</a:t>
            </a:r>
          </a:p>
        </p:txBody>
      </p:sp>
      <p:graphicFrame>
        <p:nvGraphicFramePr>
          <p:cNvPr id="2" name="Table 1">
            <a:extLst>
              <a:ext uri="{FF2B5EF4-FFF2-40B4-BE49-F238E27FC236}">
                <a16:creationId xmlns:a16="http://schemas.microsoft.com/office/drawing/2014/main" id="{F2FF6369-C946-5675-E847-269119C41EAD}"/>
              </a:ext>
            </a:extLst>
          </p:cNvPr>
          <p:cNvGraphicFramePr>
            <a:graphicFrameLocks noGrp="1"/>
          </p:cNvGraphicFramePr>
          <p:nvPr>
            <p:extLst>
              <p:ext uri="{D42A27DB-BD31-4B8C-83A1-F6EECF244321}">
                <p14:modId xmlns:p14="http://schemas.microsoft.com/office/powerpoint/2010/main" val="3996864708"/>
              </p:ext>
            </p:extLst>
          </p:nvPr>
        </p:nvGraphicFramePr>
        <p:xfrm>
          <a:off x="945932" y="1229436"/>
          <a:ext cx="7772399" cy="3148014"/>
        </p:xfrm>
        <a:graphic>
          <a:graphicData uri="http://schemas.openxmlformats.org/drawingml/2006/table">
            <a:tbl>
              <a:tblPr firstRow="1" firstCol="1" bandRow="1">
                <a:tableStyleId>{C4B1156A-380E-4F78-BDF5-A606A8083BF9}</a:tableStyleId>
              </a:tblPr>
              <a:tblGrid>
                <a:gridCol w="1787841">
                  <a:extLst>
                    <a:ext uri="{9D8B030D-6E8A-4147-A177-3AD203B41FA5}">
                      <a16:colId xmlns:a16="http://schemas.microsoft.com/office/drawing/2014/main" val="1095646841"/>
                    </a:ext>
                  </a:extLst>
                </a:gridCol>
                <a:gridCol w="1093509">
                  <a:extLst>
                    <a:ext uri="{9D8B030D-6E8A-4147-A177-3AD203B41FA5}">
                      <a16:colId xmlns:a16="http://schemas.microsoft.com/office/drawing/2014/main" val="1413023895"/>
                    </a:ext>
                  </a:extLst>
                </a:gridCol>
                <a:gridCol w="2130458">
                  <a:extLst>
                    <a:ext uri="{9D8B030D-6E8A-4147-A177-3AD203B41FA5}">
                      <a16:colId xmlns:a16="http://schemas.microsoft.com/office/drawing/2014/main" val="2265735234"/>
                    </a:ext>
                  </a:extLst>
                </a:gridCol>
                <a:gridCol w="2760591">
                  <a:extLst>
                    <a:ext uri="{9D8B030D-6E8A-4147-A177-3AD203B41FA5}">
                      <a16:colId xmlns:a16="http://schemas.microsoft.com/office/drawing/2014/main" val="582180650"/>
                    </a:ext>
                  </a:extLst>
                </a:gridCol>
              </a:tblGrid>
              <a:tr h="136164">
                <a:tc>
                  <a:txBody>
                    <a:bodyPr/>
                    <a:lstStyle/>
                    <a:p>
                      <a:pPr>
                        <a:lnSpc>
                          <a:spcPct val="107000"/>
                        </a:lnSpc>
                        <a:spcAft>
                          <a:spcPts val="300"/>
                        </a:spcAft>
                      </a:pPr>
                      <a:r>
                        <a:rPr lang="en-IN" sz="1000" kern="100" dirty="0">
                          <a:effectLst/>
                        </a:rPr>
                        <a:t>Compounding</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Investigation</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Adjudicating Authority</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Appellate Tribunal &amp; Special Director (Appeals)</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1164258527"/>
                  </a:ext>
                </a:extLst>
              </a:tr>
              <a:tr h="1056037">
                <a:tc>
                  <a:txBody>
                    <a:bodyPr/>
                    <a:lstStyle/>
                    <a:p>
                      <a:pPr>
                        <a:lnSpc>
                          <a:spcPct val="107000"/>
                        </a:lnSpc>
                        <a:spcAft>
                          <a:spcPts val="300"/>
                        </a:spcAft>
                      </a:pPr>
                      <a:r>
                        <a:rPr lang="en-IN" sz="1000" b="0" kern="100" dirty="0">
                          <a:effectLst/>
                        </a:rPr>
                        <a:t> </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Rule 4(3) of AA Rules: The accused may appear at the inquiry, either personally or through his legal practitioner or a chartered accountant duly authorised by him.</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S.32: Legal Practitioner or CA can appear in appeal before Special Director (Appeals).</a:t>
                      </a:r>
                    </a:p>
                    <a:p>
                      <a:pPr>
                        <a:lnSpc>
                          <a:spcPct val="107000"/>
                        </a:lnSpc>
                        <a:spcAft>
                          <a:spcPts val="300"/>
                        </a:spcAft>
                      </a:pPr>
                      <a:r>
                        <a:rPr lang="en-IN" sz="1000" kern="100" dirty="0">
                          <a:effectLst/>
                        </a:rPr>
                        <a:t>Such appearance was also permitted by FEMA before Appellate Tribunal prior to amendment by Finance Act 2017 when a number of Tribunals were merged. The Tribunal under the Smugglers and Foreign Exchange Manipulators (Forfeiture of Property) Act, 1976 is now the Tribunal for purposes of FEMA.</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2099705237"/>
                  </a:ext>
                </a:extLst>
              </a:tr>
              <a:tr h="777549">
                <a:tc>
                  <a:txBody>
                    <a:bodyPr/>
                    <a:lstStyle/>
                    <a:p>
                      <a:pPr>
                        <a:lnSpc>
                          <a:spcPct val="107000"/>
                        </a:lnSpc>
                        <a:spcAft>
                          <a:spcPts val="300"/>
                        </a:spcAft>
                      </a:pPr>
                      <a:r>
                        <a:rPr lang="en-IN" sz="1000" b="0" kern="100" dirty="0">
                          <a:effectLst/>
                        </a:rPr>
                        <a:t> </a:t>
                      </a:r>
                      <a:endParaRPr lang="en-IN" sz="1000" b="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 </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S.34: Civil Court has no jurisdiction to entertain any suit or proceedings in these matters. No injunction can be granted by any Court or authority in respect of matters under FEMA. </a:t>
                      </a:r>
                    </a:p>
                    <a:p>
                      <a:pPr>
                        <a:lnSpc>
                          <a:spcPct val="107000"/>
                        </a:lnSpc>
                        <a:spcAft>
                          <a:spcPts val="300"/>
                        </a:spcAft>
                      </a:pPr>
                      <a:r>
                        <a:rPr lang="en-IN" sz="1000" kern="100" dirty="0">
                          <a:effectLst/>
                        </a:rPr>
                        <a:t>Civil Courts below the High Court include District Court, City Civil Court, Small causes Court, etc.</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tc>
                  <a:txBody>
                    <a:bodyPr/>
                    <a:lstStyle/>
                    <a:p>
                      <a:pPr>
                        <a:lnSpc>
                          <a:spcPct val="107000"/>
                        </a:lnSpc>
                        <a:spcAft>
                          <a:spcPts val="300"/>
                        </a:spcAft>
                      </a:pPr>
                      <a:r>
                        <a:rPr lang="en-IN" sz="1000" kern="100" dirty="0">
                          <a:effectLst/>
                        </a:rPr>
                        <a:t>S.34: Civil Court has no jurisdiction to entertain any suit or proceedings in these matters. No injunction can be granted by any Court or authority in respect of matters under FEMA. </a:t>
                      </a:r>
                    </a:p>
                    <a:p>
                      <a:pPr>
                        <a:lnSpc>
                          <a:spcPct val="107000"/>
                        </a:lnSpc>
                        <a:spcAft>
                          <a:spcPts val="300"/>
                        </a:spcAft>
                      </a:pPr>
                      <a:r>
                        <a:rPr lang="en-IN" sz="1000" kern="100" dirty="0">
                          <a:effectLst/>
                        </a:rPr>
                        <a:t>Civil Courts below the High Court include District Court, City Civil Court, Small causes Court, etc.</a:t>
                      </a:r>
                      <a:endParaRPr lang="en-IN"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22220" marR="22220" marT="0" marB="0"/>
                </a:tc>
                <a:extLst>
                  <a:ext uri="{0D108BD9-81ED-4DB2-BD59-A6C34878D82A}">
                    <a16:rowId xmlns:a16="http://schemas.microsoft.com/office/drawing/2014/main" val="353360961"/>
                  </a:ext>
                </a:extLst>
              </a:tr>
            </a:tbl>
          </a:graphicData>
        </a:graphic>
      </p:graphicFrame>
    </p:spTree>
    <p:extLst>
      <p:ext uri="{BB962C8B-B14F-4D97-AF65-F5344CB8AC3E}">
        <p14:creationId xmlns:p14="http://schemas.microsoft.com/office/powerpoint/2010/main" val="66143297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Financial Intelligence Unit-India (FIU)</a:t>
            </a:r>
          </a:p>
        </p:txBody>
      </p:sp>
      <p:sp>
        <p:nvSpPr>
          <p:cNvPr id="3" name="Subtitle 2"/>
          <p:cNvSpPr>
            <a:spLocks noGrp="1"/>
          </p:cNvSpPr>
          <p:nvPr>
            <p:ph idx="1"/>
          </p:nvPr>
        </p:nvSpPr>
        <p:spPr>
          <a:xfrm>
            <a:off x="914400" y="1410286"/>
            <a:ext cx="7580142" cy="4833352"/>
          </a:xfrm>
        </p:spPr>
        <p:txBody>
          <a:bodyPr/>
          <a:lstStyle/>
          <a:p>
            <a:pPr algn="just" eaLnBrk="1" hangingPunct="1">
              <a:spcBef>
                <a:spcPts val="600"/>
              </a:spcBef>
              <a:spcAft>
                <a:spcPts val="600"/>
              </a:spcAft>
              <a:buSzPct val="100000"/>
              <a:buFont typeface="Wingdings" panose="05000000000000000000" pitchFamily="2" charset="2"/>
              <a:buChar char="§"/>
            </a:pPr>
            <a:r>
              <a:rPr lang="en-IN" sz="2000" dirty="0">
                <a:solidFill>
                  <a:schemeClr val="tx1"/>
                </a:solidFill>
              </a:rPr>
              <a:t>FIU is the central national agency responsible for receiving, processing, analyzing and disseminating information relating to suspected financial transactions involving tax evasion and scheduled offences of PMLA.</a:t>
            </a:r>
          </a:p>
          <a:p>
            <a:pPr algn="just" eaLnBrk="1" hangingPunct="1">
              <a:spcBef>
                <a:spcPts val="600"/>
              </a:spcBef>
              <a:spcAft>
                <a:spcPts val="600"/>
              </a:spcAft>
              <a:buSzPct val="100000"/>
              <a:buFont typeface="Wingdings" panose="05000000000000000000" pitchFamily="2" charset="2"/>
              <a:buChar char="§"/>
            </a:pPr>
            <a:r>
              <a:rPr lang="en-US" sz="2000" dirty="0">
                <a:solidFill>
                  <a:schemeClr val="tx1"/>
                </a:solidFill>
              </a:rPr>
              <a:t>Powers and functions include:</a:t>
            </a:r>
          </a:p>
          <a:p>
            <a:pPr lvl="1" algn="just" eaLnBrk="1" hangingPunct="1">
              <a:spcBef>
                <a:spcPts val="600"/>
              </a:spcBef>
              <a:spcAft>
                <a:spcPts val="600"/>
              </a:spcAft>
              <a:buFont typeface="Wingdings" panose="05000000000000000000" pitchFamily="2" charset="2"/>
              <a:buChar char="Ø"/>
            </a:pPr>
            <a:r>
              <a:rPr lang="en-IN" sz="2000" dirty="0">
                <a:solidFill>
                  <a:schemeClr val="tx1"/>
                </a:solidFill>
              </a:rPr>
              <a:t>receiving information and reports being Cash Transaction reports (CTRs), Non-Profit Organisation Transaction Report (NTRs), Cross-Border Wire Transfer Reports (CBWTRs), Reports on Purchase or Sale of Immovable Property (IPRs) and Suspicious Transaction Reports (STRs) from various Reporting Entities under PMLA.</a:t>
            </a:r>
          </a:p>
          <a:p>
            <a:pPr lvl="1" algn="just" eaLnBrk="1" hangingPunct="1">
              <a:spcBef>
                <a:spcPts val="600"/>
              </a:spcBef>
              <a:spcAft>
                <a:spcPts val="600"/>
              </a:spcAft>
              <a:buFont typeface="Wingdings" panose="05000000000000000000" pitchFamily="2" charset="2"/>
              <a:buChar char="Ø"/>
            </a:pPr>
            <a:r>
              <a:rPr lang="en-IN" sz="2000" dirty="0">
                <a:solidFill>
                  <a:schemeClr val="tx1"/>
                </a:solidFill>
              </a:rPr>
              <a:t>processing, analysing and disseminating information to any authority in law in relation to suspected financial transactions.</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44</a:t>
            </a:fld>
            <a:endParaRPr lang="en-US" dirty="0"/>
          </a:p>
        </p:txBody>
      </p:sp>
      <p:sp>
        <p:nvSpPr>
          <p:cNvPr id="6" name="Date Placeholder 5"/>
          <p:cNvSpPr>
            <a:spLocks noGrp="1"/>
          </p:cNvSpPr>
          <p:nvPr>
            <p:ph type="dt" sz="half" idx="10"/>
          </p:nvPr>
        </p:nvSpPr>
        <p:spPr/>
        <p:txBody>
          <a:bodyPr/>
          <a:lstStyle/>
          <a:p>
            <a:pPr>
              <a:defRPr/>
            </a:pPr>
            <a:r>
              <a:rPr lang="en-US" dirty="0"/>
              <a:t>14.10.2023</a:t>
            </a:r>
          </a:p>
        </p:txBody>
      </p:sp>
      <p:sp>
        <p:nvSpPr>
          <p:cNvPr id="7" name="Footer Placeholder 6"/>
          <p:cNvSpPr>
            <a:spLocks noGrp="1"/>
          </p:cNvSpPr>
          <p:nvPr>
            <p:ph type="ftr" sz="quarter" idx="11"/>
          </p:nvPr>
        </p:nvSpPr>
        <p:spPr/>
        <p:txBody>
          <a:bodyPr/>
          <a:lstStyle/>
          <a:p>
            <a:pPr>
              <a:defRPr/>
            </a:pPr>
            <a:r>
              <a:rPr lang="en-US" dirty="0"/>
              <a:t>P. P. Shah &amp; Associates</a:t>
            </a:r>
          </a:p>
        </p:txBody>
      </p:sp>
    </p:spTree>
    <p:extLst>
      <p:ext uri="{BB962C8B-B14F-4D97-AF65-F5344CB8AC3E}">
        <p14:creationId xmlns:p14="http://schemas.microsoft.com/office/powerpoint/2010/main" val="42470422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Financial Intelligence Unit-India (FIU)</a:t>
            </a:r>
          </a:p>
        </p:txBody>
      </p:sp>
      <p:sp>
        <p:nvSpPr>
          <p:cNvPr id="3" name="Subtitle 2"/>
          <p:cNvSpPr>
            <a:spLocks noGrp="1"/>
          </p:cNvSpPr>
          <p:nvPr>
            <p:ph idx="1"/>
          </p:nvPr>
        </p:nvSpPr>
        <p:spPr>
          <a:xfrm>
            <a:off x="923827" y="1143000"/>
            <a:ext cx="7580142" cy="5100638"/>
          </a:xfrm>
        </p:spPr>
        <p:txBody>
          <a:bodyPr/>
          <a:lstStyle/>
          <a:p>
            <a:pPr algn="just" eaLnBrk="1" hangingPunct="1">
              <a:spcBef>
                <a:spcPts val="600"/>
              </a:spcBef>
              <a:spcAft>
                <a:spcPts val="600"/>
              </a:spcAft>
              <a:buSzPct val="100000"/>
              <a:buFont typeface="Wingdings" panose="05000000000000000000" pitchFamily="2" charset="2"/>
              <a:buChar char="§"/>
            </a:pPr>
            <a:r>
              <a:rPr lang="en-US" sz="2000" dirty="0"/>
              <a:t>Type of information to be furnished to FIU by every Reporting Entity (specified under Section 12 of PMLA)</a:t>
            </a:r>
            <a:r>
              <a:rPr lang="en-US" sz="2000" dirty="0">
                <a:solidFill>
                  <a:schemeClr val="tx1"/>
                </a:solidFill>
              </a:rPr>
              <a:t>:</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cash transactions of the value of more than Rs. 10 lakhs or its equivalent in foreign currency</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series of cash transactions integrally connected to each other which have been individually valued below Rs. 10 lakhs or its equivalent in foreign currency where such series of transactions have taken place within a month and the monthly aggregate exceeds an amount of Rs. 10 lakhs or its equivalent in foreign currency</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transactions involving receipts by non-profit organizations of value more than Rs. 10 lakhs, or its equivalent in foreign currency</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cash transactions where forged or counterfeit currency notes or bank notes have been used as genuine or where any forgery of a valuable security or a document has taken place facilitating the transactions</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suspicious transactions whether or not made in cash</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cross border wire transfers of the value of more than Rs. 5 lakhs or its equivalent in foreign currency where either the origin or destination of fund is in India.</a:t>
            </a: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all purchase and sale by any person of immovable property valued at Rs. </a:t>
            </a:r>
            <a:r>
              <a:rPr lang="en-US" sz="1600" dirty="0"/>
              <a:t>5</a:t>
            </a:r>
            <a:r>
              <a:rPr lang="en-US" sz="1600" dirty="0">
                <a:solidFill>
                  <a:schemeClr val="tx1"/>
                </a:solidFill>
              </a:rPr>
              <a:t>0 lakhs or more that is registered by the reporting entity, as the case may be</a:t>
            </a:r>
            <a:endParaRPr lang="en-IN" sz="1600" dirty="0">
              <a:solidFill>
                <a:schemeClr val="tx1"/>
              </a:solidFill>
            </a:endParaRP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45</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72027957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Financial Intelligence Unit-India (FIU)</a:t>
            </a:r>
          </a:p>
        </p:txBody>
      </p:sp>
      <p:sp>
        <p:nvSpPr>
          <p:cNvPr id="3" name="Subtitle 2"/>
          <p:cNvSpPr>
            <a:spLocks noGrp="1"/>
          </p:cNvSpPr>
          <p:nvPr>
            <p:ph idx="1"/>
          </p:nvPr>
        </p:nvSpPr>
        <p:spPr>
          <a:xfrm>
            <a:off x="923827" y="1143000"/>
            <a:ext cx="7580142" cy="5100638"/>
          </a:xfrm>
        </p:spPr>
        <p:txBody>
          <a:bodyPr/>
          <a:lstStyle/>
          <a:p>
            <a:pPr algn="just" eaLnBrk="1" hangingPunct="1">
              <a:spcBef>
                <a:spcPts val="600"/>
              </a:spcBef>
              <a:spcAft>
                <a:spcPts val="600"/>
              </a:spcAft>
              <a:buSzPct val="100000"/>
              <a:buFont typeface="Wingdings" panose="05000000000000000000" pitchFamily="2" charset="2"/>
              <a:buChar char="§"/>
            </a:pPr>
            <a:r>
              <a:rPr lang="en-US" sz="1800" dirty="0"/>
              <a:t>Suspicious transaction means a transaction referred to in Rule 2(1)(h) of PMLA (Maintenance of Records) Rules 2005, including an attempted transaction, whether or not made in cash, which to a person acting in good faith-</a:t>
            </a:r>
            <a:r>
              <a:rPr lang="en-US" sz="1800" dirty="0">
                <a:solidFill>
                  <a:schemeClr val="tx1"/>
                </a:solidFill>
              </a:rPr>
              <a:t>:</a:t>
            </a:r>
          </a:p>
          <a:p>
            <a:pPr marL="457200" lvl="1" indent="0" algn="just" eaLnBrk="1" hangingPunct="1">
              <a:spcBef>
                <a:spcPts val="0"/>
              </a:spcBef>
              <a:spcAft>
                <a:spcPts val="0"/>
              </a:spcAft>
              <a:buNone/>
            </a:pPr>
            <a:r>
              <a:rPr lang="en-US" sz="1600" dirty="0">
                <a:solidFill>
                  <a:schemeClr val="tx1"/>
                </a:solidFill>
              </a:rPr>
              <a:t>(a) gives rise to a reasonable ground of suspicion that it may involve proceeds of an offence specified in the Schedule to the Act, regardless of the value involved; or</a:t>
            </a:r>
          </a:p>
          <a:p>
            <a:pPr marL="457200" lvl="1" indent="0" algn="just" eaLnBrk="1" hangingPunct="1">
              <a:spcBef>
                <a:spcPts val="0"/>
              </a:spcBef>
              <a:spcAft>
                <a:spcPts val="0"/>
              </a:spcAft>
              <a:buNone/>
            </a:pPr>
            <a:r>
              <a:rPr lang="en-US" sz="1600" dirty="0">
                <a:solidFill>
                  <a:schemeClr val="tx1"/>
                </a:solidFill>
              </a:rPr>
              <a:t>(b) appears to be made in circumstances of unusual or unjustified complexity; or</a:t>
            </a:r>
          </a:p>
          <a:p>
            <a:pPr marL="457200" lvl="1" indent="0" algn="just" eaLnBrk="1" hangingPunct="1">
              <a:spcBef>
                <a:spcPts val="0"/>
              </a:spcBef>
              <a:spcAft>
                <a:spcPts val="0"/>
              </a:spcAft>
              <a:buNone/>
            </a:pPr>
            <a:r>
              <a:rPr lang="en-US" sz="1600" dirty="0">
                <a:solidFill>
                  <a:schemeClr val="tx1"/>
                </a:solidFill>
              </a:rPr>
              <a:t>(c) appears to have no economic rationale or bona fide purpose; or</a:t>
            </a:r>
          </a:p>
          <a:p>
            <a:pPr marL="457200" lvl="1" indent="0" algn="just" eaLnBrk="1" hangingPunct="1">
              <a:spcBef>
                <a:spcPts val="0"/>
              </a:spcBef>
              <a:spcAft>
                <a:spcPts val="0"/>
              </a:spcAft>
              <a:buNone/>
            </a:pPr>
            <a:r>
              <a:rPr lang="en-US" sz="1600" dirty="0">
                <a:solidFill>
                  <a:schemeClr val="tx1"/>
                </a:solidFill>
              </a:rPr>
              <a:t>(d) gives rise to a reasonable ground of suspicion that it may involve financing of the activities relating to terrorism;</a:t>
            </a:r>
          </a:p>
          <a:p>
            <a:pPr lvl="1" algn="just" eaLnBrk="1" hangingPunct="1">
              <a:spcBef>
                <a:spcPts val="0"/>
              </a:spcBef>
              <a:spcAft>
                <a:spcPts val="0"/>
              </a:spcAft>
              <a:buFont typeface="Wingdings" panose="05000000000000000000" pitchFamily="2" charset="2"/>
              <a:buChar char="Ø"/>
            </a:pPr>
            <a:endParaRPr lang="en-US" sz="1600" dirty="0">
              <a:solidFill>
                <a:schemeClr val="tx1"/>
              </a:solidFill>
            </a:endParaRPr>
          </a:p>
          <a:p>
            <a:pPr lvl="1" algn="just" eaLnBrk="1" hangingPunct="1">
              <a:spcBef>
                <a:spcPts val="0"/>
              </a:spcBef>
              <a:spcAft>
                <a:spcPts val="0"/>
              </a:spcAft>
              <a:buFont typeface="Wingdings" panose="05000000000000000000" pitchFamily="2" charset="2"/>
              <a:buChar char="Ø"/>
            </a:pPr>
            <a:r>
              <a:rPr lang="en-US" sz="1600" dirty="0">
                <a:solidFill>
                  <a:schemeClr val="tx1"/>
                </a:solidFill>
              </a:rPr>
              <a:t>Transaction involving financing of the activities relating to terrorism includes transaction involving funds suspected to be linked or related to, or to be used for terrorism, terrorist acts or by a terrorist, terrorist organisation or those who finance or are attempting to finance terrorism.</a:t>
            </a:r>
            <a:endParaRPr lang="en-IN" sz="1600" dirty="0">
              <a:solidFill>
                <a:schemeClr val="tx1"/>
              </a:solidFill>
            </a:endParaRP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46</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42741207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300" dirty="0"/>
              <a:t>        </a:t>
            </a:r>
            <a:r>
              <a:rPr lang="en-US" sz="1300" b="1" dirty="0"/>
              <a:t>Facts of the case:</a:t>
            </a:r>
          </a:p>
          <a:p>
            <a:pPr lvl="1" algn="just" eaLnBrk="1" hangingPunct="1">
              <a:spcBef>
                <a:spcPts val="600"/>
              </a:spcBef>
              <a:spcAft>
                <a:spcPts val="600"/>
              </a:spcAft>
              <a:buSzPct val="100000"/>
              <a:buFont typeface="Wingdings" panose="05000000000000000000" pitchFamily="2" charset="2"/>
              <a:buChar char="Ø"/>
            </a:pPr>
            <a:r>
              <a:rPr lang="en-US" sz="1300" dirty="0"/>
              <a:t>India Hold. Co. is a promoter-owned investment company holding investments in various shares and securities of promoter group.</a:t>
            </a:r>
          </a:p>
          <a:p>
            <a:pPr lvl="1" algn="just" eaLnBrk="1" hangingPunct="1">
              <a:spcBef>
                <a:spcPts val="600"/>
              </a:spcBef>
              <a:spcAft>
                <a:spcPts val="600"/>
              </a:spcAft>
              <a:buSzPct val="100000"/>
              <a:buFont typeface="Wingdings" panose="05000000000000000000" pitchFamily="2" charset="2"/>
              <a:buChar char="Ø"/>
            </a:pPr>
            <a:r>
              <a:rPr lang="en-US" sz="1300" dirty="0"/>
              <a:t>During FY 17-18, the company incorporated its 100% wholly owned subsidiary in Singapore namely Sing.Hold. Co. with an objective of holding the investments by the Group outside India.</a:t>
            </a:r>
          </a:p>
          <a:p>
            <a:pPr lvl="1" algn="just" eaLnBrk="1" hangingPunct="1">
              <a:spcBef>
                <a:spcPts val="600"/>
              </a:spcBef>
              <a:spcAft>
                <a:spcPts val="600"/>
              </a:spcAft>
              <a:buSzPct val="100000"/>
              <a:buFont typeface="Wingdings" panose="05000000000000000000" pitchFamily="2" charset="2"/>
              <a:buChar char="Ø"/>
            </a:pPr>
            <a:r>
              <a:rPr lang="en-US" sz="1300" dirty="0"/>
              <a:t>Further, Singapore Hold. Co. incorporated a 100% wholly owned subsidiary in UAE namely UAE Trade Co. for exploring trading opportunities.</a:t>
            </a:r>
          </a:p>
          <a:p>
            <a:pPr lvl="1" algn="just" eaLnBrk="1" hangingPunct="1">
              <a:spcBef>
                <a:spcPts val="600"/>
              </a:spcBef>
              <a:spcAft>
                <a:spcPts val="600"/>
              </a:spcAft>
              <a:buSzPct val="100000"/>
              <a:buFont typeface="Wingdings" panose="05000000000000000000" pitchFamily="2" charset="2"/>
              <a:buChar char="Ø"/>
            </a:pPr>
            <a:r>
              <a:rPr lang="en-US" sz="1300" dirty="0"/>
              <a:t>UAE Trade Co. incorporated its 100% wholly owned subsidiary in BVI namely BVI Trade Co. for purpose of trading activities in UAE. It also held a small investment in an innovation pharma research Company in USA.</a:t>
            </a:r>
          </a:p>
          <a:p>
            <a:pPr lvl="1" algn="just" eaLnBrk="1" hangingPunct="1">
              <a:spcBef>
                <a:spcPts val="600"/>
              </a:spcBef>
              <a:spcAft>
                <a:spcPts val="600"/>
              </a:spcAft>
              <a:buSzPct val="100000"/>
              <a:buFont typeface="Wingdings" panose="05000000000000000000" pitchFamily="2" charset="2"/>
              <a:buChar char="Ø"/>
            </a:pPr>
            <a:r>
              <a:rPr lang="en-US" sz="1300" dirty="0"/>
              <a:t>India Hold Co., through ODI under Automatic Route, remitted $ 2.5 million in tranches to its Singapore Company as equity capital for trading operation. The money received by Singapore Company was invested in Dubai Co and by Dubai Co into BVI Co as capital and loan.</a:t>
            </a:r>
          </a:p>
          <a:p>
            <a:pPr lvl="1" algn="just" eaLnBrk="1" hangingPunct="1">
              <a:spcBef>
                <a:spcPts val="600"/>
              </a:spcBef>
              <a:spcAft>
                <a:spcPts val="600"/>
              </a:spcAft>
              <a:buSzPct val="100000"/>
              <a:buFont typeface="Wingdings" panose="05000000000000000000" pitchFamily="2" charset="2"/>
              <a:buChar char="Ø"/>
            </a:pPr>
            <a:r>
              <a:rPr lang="en-US" sz="1300" dirty="0"/>
              <a:t>BVI Trade Co. took a decision to purchase a property in London to be used as guest house accommodation to facilitate such trading business. It purchased a property in London at $ 5.5 million essentially to be used as guest house for people travelling for trading operation as stated above. BVI company used $ 1.50 million out of remittance from India and balance of $ 4.00 million was out of loan taken from unrelated source in UAE. </a:t>
            </a:r>
          </a:p>
          <a:p>
            <a:pPr lvl="1" algn="just" eaLnBrk="1" hangingPunct="1">
              <a:spcBef>
                <a:spcPts val="600"/>
              </a:spcBef>
              <a:spcAft>
                <a:spcPts val="600"/>
              </a:spcAft>
              <a:buSzPct val="100000"/>
              <a:buFont typeface="Wingdings" panose="05000000000000000000" pitchFamily="2" charset="2"/>
              <a:buChar char="Ø"/>
            </a:pPr>
            <a:r>
              <a:rPr lang="en-US" sz="1300" dirty="0"/>
              <a:t>India Hold. Co. duly disclosed all the details while filing Forms for ODI under Automatic Route to RBI through Authorized Dealer Bank.</a:t>
            </a:r>
          </a:p>
          <a:p>
            <a:pPr lvl="1" algn="just" eaLnBrk="1" hangingPunct="1">
              <a:spcBef>
                <a:spcPts val="600"/>
              </a:spcBef>
              <a:spcAft>
                <a:spcPts val="600"/>
              </a:spcAft>
              <a:buSzPct val="100000"/>
              <a:buFont typeface="Wingdings" panose="05000000000000000000" pitchFamily="2" charset="2"/>
              <a:buChar char="Ø"/>
            </a:pPr>
            <a:endParaRPr lang="en-US" sz="13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47</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42674639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 (cont’d)</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600" dirty="0"/>
              <a:t>        </a:t>
            </a:r>
            <a:r>
              <a:rPr lang="en-US" sz="1600" b="1" dirty="0"/>
              <a:t>Facts of the case (cont’d):</a:t>
            </a:r>
          </a:p>
          <a:p>
            <a:pPr lvl="1" algn="just" eaLnBrk="1" hangingPunct="1">
              <a:spcBef>
                <a:spcPts val="600"/>
              </a:spcBef>
              <a:spcAft>
                <a:spcPts val="600"/>
              </a:spcAft>
              <a:buSzPct val="100000"/>
              <a:buFont typeface="Wingdings" panose="05000000000000000000" pitchFamily="2" charset="2"/>
              <a:buChar char="Ø"/>
            </a:pPr>
            <a:r>
              <a:rPr lang="en-US" sz="1600" dirty="0"/>
              <a:t>Post Panama Papers Leak, the Investigation Wing of Income Tax Department initiated enquiry. All the details were submitted to IT Department to their satisfaction.</a:t>
            </a:r>
          </a:p>
          <a:p>
            <a:pPr lvl="1" algn="just" eaLnBrk="1" hangingPunct="1">
              <a:spcBef>
                <a:spcPts val="600"/>
              </a:spcBef>
              <a:spcAft>
                <a:spcPts val="600"/>
              </a:spcAft>
              <a:buSzPct val="100000"/>
              <a:buFont typeface="Wingdings" panose="05000000000000000000" pitchFamily="2" charset="2"/>
              <a:buChar char="Ø"/>
            </a:pPr>
            <a:r>
              <a:rPr lang="en-US" sz="1600" dirty="0"/>
              <a:t>Subsequently, Enforcement of Directorate also initiated enquiry in the name of India Hold. Co. and its Promoters &amp; family members as ultimate beneficiaries. All the details were disclosed to ED.</a:t>
            </a:r>
          </a:p>
          <a:p>
            <a:pPr lvl="1" algn="just" eaLnBrk="1" hangingPunct="1">
              <a:spcBef>
                <a:spcPts val="600"/>
              </a:spcBef>
              <a:spcAft>
                <a:spcPts val="600"/>
              </a:spcAft>
              <a:buSzPct val="100000"/>
              <a:buFont typeface="Wingdings" panose="05000000000000000000" pitchFamily="2" charset="2"/>
              <a:buChar char="Ø"/>
            </a:pPr>
            <a:r>
              <a:rPr lang="en-US" sz="1600" dirty="0"/>
              <a:t>The statements of director of India Hold. Co. and family members were recorded at various dates before ED.</a:t>
            </a:r>
          </a:p>
          <a:p>
            <a:pPr lvl="1" algn="just" eaLnBrk="1" hangingPunct="1">
              <a:spcBef>
                <a:spcPts val="600"/>
              </a:spcBef>
              <a:spcAft>
                <a:spcPts val="600"/>
              </a:spcAft>
              <a:buSzPct val="100000"/>
              <a:buFont typeface="Wingdings" panose="05000000000000000000" pitchFamily="2" charset="2"/>
              <a:buChar char="Ø"/>
            </a:pPr>
            <a:r>
              <a:rPr lang="en-US" sz="1600" dirty="0"/>
              <a:t>ED alleged that the purchased property outside India was in contravention of provisions of Section 4 of FEMA.</a:t>
            </a:r>
          </a:p>
          <a:p>
            <a:pPr lvl="1" algn="just" eaLnBrk="1" hangingPunct="1">
              <a:spcBef>
                <a:spcPts val="600"/>
              </a:spcBef>
              <a:spcAft>
                <a:spcPts val="600"/>
              </a:spcAft>
              <a:buSzPct val="100000"/>
              <a:buFont typeface="Wingdings" panose="05000000000000000000" pitchFamily="2" charset="2"/>
              <a:buChar char="Ø"/>
            </a:pPr>
            <a:r>
              <a:rPr lang="en-US" sz="1600" dirty="0"/>
              <a:t>ED seized some mutual fund investments of India Hold. Co. of Rs. 10.00 crore (equivalent to $ 1.50 million). </a:t>
            </a:r>
          </a:p>
          <a:p>
            <a:pPr lvl="1" algn="just" eaLnBrk="1" hangingPunct="1">
              <a:spcBef>
                <a:spcPts val="600"/>
              </a:spcBef>
              <a:spcAft>
                <a:spcPts val="600"/>
              </a:spcAft>
              <a:buSzPct val="100000"/>
              <a:buFont typeface="Wingdings" panose="05000000000000000000" pitchFamily="2" charset="2"/>
              <a:buChar char="Ø"/>
            </a:pPr>
            <a:r>
              <a:rPr lang="en-US" sz="1600" dirty="0"/>
              <a:t>ED passed order u/s 37A for seizure of Rs. 10.00 crore and forwarded it to the Competent Authority viz. Commissioner of Customs (Appeals) for consideration / confirmation of said order u/s 37A.</a:t>
            </a:r>
          </a:p>
          <a:p>
            <a:pPr lvl="1" algn="just" eaLnBrk="1" hangingPunct="1">
              <a:spcBef>
                <a:spcPts val="600"/>
              </a:spcBef>
              <a:spcAft>
                <a:spcPts val="600"/>
              </a:spcAft>
              <a:buSzPct val="100000"/>
              <a:buFont typeface="Wingdings" panose="05000000000000000000" pitchFamily="2" charset="2"/>
              <a:buChar char="Ø"/>
            </a:pPr>
            <a:endParaRPr lang="en-US" sz="16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48</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59519655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 (cont’d)</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600" dirty="0"/>
              <a:t>        </a:t>
            </a:r>
            <a:r>
              <a:rPr lang="en-US" sz="1600" b="1" dirty="0"/>
              <a:t>Questions / Issues for discussion:</a:t>
            </a:r>
          </a:p>
          <a:p>
            <a:pPr lvl="1" algn="just" eaLnBrk="1" hangingPunct="1">
              <a:spcBef>
                <a:spcPts val="600"/>
              </a:spcBef>
              <a:spcAft>
                <a:spcPts val="600"/>
              </a:spcAft>
              <a:buSzPct val="100000"/>
              <a:buFont typeface="Wingdings" panose="05000000000000000000" pitchFamily="2" charset="2"/>
              <a:buChar char="Ø"/>
            </a:pPr>
            <a:r>
              <a:rPr lang="en-US" sz="1600" dirty="0"/>
              <a:t>Whether the above purchase of property by BVI subsidiary is in violation of ODI regulations (i.e. remittances should be made for bonafide business purposes only under ODI) or not</a:t>
            </a:r>
          </a:p>
          <a:p>
            <a:pPr lvl="1" algn="just" eaLnBrk="1" hangingPunct="1">
              <a:spcBef>
                <a:spcPts val="600"/>
              </a:spcBef>
              <a:spcAft>
                <a:spcPts val="600"/>
              </a:spcAft>
              <a:buSzPct val="100000"/>
              <a:buFont typeface="Wingdings" panose="05000000000000000000" pitchFamily="2" charset="2"/>
              <a:buChar char="Ø"/>
            </a:pPr>
            <a:r>
              <a:rPr lang="en-US" sz="1600" dirty="0"/>
              <a:t>If it is in violation of FEMA, whether it will be treated as technical and will be subject to compounding? If so, what kind of compounding fees or penalty is expected?</a:t>
            </a:r>
          </a:p>
          <a:p>
            <a:pPr lvl="1" algn="just" eaLnBrk="1" hangingPunct="1">
              <a:spcBef>
                <a:spcPts val="600"/>
              </a:spcBef>
              <a:spcAft>
                <a:spcPts val="600"/>
              </a:spcAft>
              <a:buSzPct val="100000"/>
              <a:buFont typeface="Wingdings" panose="05000000000000000000" pitchFamily="2" charset="2"/>
              <a:buChar char="Ø"/>
            </a:pPr>
            <a:r>
              <a:rPr lang="en-US" sz="1600" dirty="0"/>
              <a:t>Whether at this stage also, if the transaction is unwound by selling the property and bringing the money back to India, can a compounding application be made to RBI?</a:t>
            </a:r>
          </a:p>
          <a:p>
            <a:pPr lvl="1" algn="just" eaLnBrk="1" hangingPunct="1">
              <a:spcBef>
                <a:spcPts val="600"/>
              </a:spcBef>
              <a:spcAft>
                <a:spcPts val="600"/>
              </a:spcAft>
              <a:buSzPct val="100000"/>
              <a:buFont typeface="Wingdings" panose="05000000000000000000" pitchFamily="2" charset="2"/>
              <a:buChar char="Ø"/>
            </a:pPr>
            <a:r>
              <a:rPr lang="en-US" sz="1600" dirty="0"/>
              <a:t>Which would be the best authority for seeking compounding – RBI or Special Director ED or to submit to Adjudication?</a:t>
            </a:r>
          </a:p>
          <a:p>
            <a:pPr lvl="1" algn="just" eaLnBrk="1" hangingPunct="1">
              <a:spcBef>
                <a:spcPts val="600"/>
              </a:spcBef>
              <a:spcAft>
                <a:spcPts val="600"/>
              </a:spcAft>
              <a:buSzPct val="100000"/>
              <a:buFont typeface="Wingdings" panose="05000000000000000000" pitchFamily="2" charset="2"/>
              <a:buChar char="Ø"/>
            </a:pPr>
            <a:endParaRPr lang="en-US" sz="16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49</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42294717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xfrm>
            <a:off x="196850" y="6341079"/>
            <a:ext cx="1905000" cy="457200"/>
          </a:xfrm>
          <a:noFill/>
        </p:spPr>
        <p:txBody>
          <a:bodyPr/>
          <a:lstStyle/>
          <a:p>
            <a:r>
              <a:rPr lang="en-US" dirty="0"/>
              <a:t>14.10.2023</a:t>
            </a:r>
          </a:p>
        </p:txBody>
      </p:sp>
      <p:sp>
        <p:nvSpPr>
          <p:cNvPr id="6147" name="Slide Number Placeholder 5"/>
          <p:cNvSpPr>
            <a:spLocks noGrp="1"/>
          </p:cNvSpPr>
          <p:nvPr>
            <p:ph type="sldNum" sz="quarter" idx="12"/>
          </p:nvPr>
        </p:nvSpPr>
        <p:spPr>
          <a:xfrm>
            <a:off x="7156450" y="6386705"/>
            <a:ext cx="1905000" cy="457200"/>
          </a:xfrm>
          <a:noFill/>
        </p:spPr>
        <p:txBody>
          <a:bodyPr/>
          <a:lstStyle/>
          <a:p>
            <a:fld id="{6B440D97-9C69-45B4-AF9E-185B4900AD82}" type="slidenum">
              <a:rPr lang="en-US" smtClean="0"/>
              <a:pPr/>
              <a:t>5</a:t>
            </a:fld>
            <a:endParaRPr lang="en-US" dirty="0"/>
          </a:p>
        </p:txBody>
      </p:sp>
      <p:sp>
        <p:nvSpPr>
          <p:cNvPr id="6148" name="Rectangle 3"/>
          <p:cNvSpPr>
            <a:spLocks noGrp="1" noChangeArrowheads="1"/>
          </p:cNvSpPr>
          <p:nvPr>
            <p:ph type="body" idx="4294967295"/>
          </p:nvPr>
        </p:nvSpPr>
        <p:spPr>
          <a:xfrm>
            <a:off x="945932" y="1229436"/>
            <a:ext cx="7915264" cy="5202895"/>
          </a:xfrm>
        </p:spPr>
        <p:txBody>
          <a:bodyPr/>
          <a:lstStyle/>
          <a:p>
            <a:pPr eaLnBrk="1" hangingPunct="1"/>
            <a:r>
              <a:rPr lang="en-US" sz="1800" b="1" dirty="0"/>
              <a:t>S.  4: Holding of foreign exchange, foreign security and Property</a:t>
            </a:r>
          </a:p>
          <a:p>
            <a:pPr eaLnBrk="1" hangingPunct="1"/>
            <a:r>
              <a:rPr lang="en-US" sz="1800" b="1" dirty="0"/>
              <a:t>S. 13: Penalties</a:t>
            </a:r>
          </a:p>
          <a:p>
            <a:pPr eaLnBrk="1" hangingPunct="1"/>
            <a:r>
              <a:rPr lang="en-US" sz="1800" b="1" dirty="0"/>
              <a:t>S. 14: Enforcement of the orders of Adjudicating Authority</a:t>
            </a:r>
          </a:p>
          <a:p>
            <a:pPr eaLnBrk="1" hangingPunct="1"/>
            <a:r>
              <a:rPr lang="en-US" sz="1800" b="1" dirty="0"/>
              <a:t>S. 14A: Power to recover arrears of penalty</a:t>
            </a:r>
          </a:p>
          <a:p>
            <a:pPr eaLnBrk="1" hangingPunct="1"/>
            <a:r>
              <a:rPr lang="en-US" sz="1800" b="1" dirty="0"/>
              <a:t>S. 15: Power to compound contravention</a:t>
            </a:r>
          </a:p>
          <a:p>
            <a:pPr eaLnBrk="1" hangingPunct="1"/>
            <a:r>
              <a:rPr lang="en-US" sz="1800" b="1" dirty="0"/>
              <a:t>S. 16: Appointment of Adjudicating Authority</a:t>
            </a:r>
          </a:p>
          <a:p>
            <a:pPr eaLnBrk="1" hangingPunct="1"/>
            <a:r>
              <a:rPr lang="en-US" sz="1800" b="1" dirty="0"/>
              <a:t>S. 17: Appeal to Special Director (Appeals)</a:t>
            </a:r>
          </a:p>
          <a:p>
            <a:pPr eaLnBrk="1" hangingPunct="1"/>
            <a:r>
              <a:rPr lang="en-US" sz="1800" b="1" dirty="0"/>
              <a:t>S. 18: Appellate Tribunal</a:t>
            </a:r>
          </a:p>
          <a:p>
            <a:pPr eaLnBrk="1" hangingPunct="1"/>
            <a:r>
              <a:rPr lang="en-US" sz="1800" b="1" dirty="0"/>
              <a:t>S.19: Appeal to Appellate Tribunal</a:t>
            </a:r>
          </a:p>
          <a:p>
            <a:pPr eaLnBrk="1" hangingPunct="1"/>
            <a:r>
              <a:rPr lang="en-US" sz="1800" b="1" dirty="0"/>
              <a:t>S. 34: Civil Court not to have jurisdiction</a:t>
            </a:r>
          </a:p>
          <a:p>
            <a:pPr eaLnBrk="1" hangingPunct="1"/>
            <a:r>
              <a:rPr lang="en-US" sz="1800" b="1" dirty="0"/>
              <a:t>S. 35: Appeal to High Court</a:t>
            </a:r>
          </a:p>
          <a:p>
            <a:pPr eaLnBrk="1" hangingPunct="1"/>
            <a:r>
              <a:rPr lang="en-US" sz="1800" b="1" dirty="0"/>
              <a:t>S. 36: Directorate of Enforcement</a:t>
            </a:r>
          </a:p>
          <a:p>
            <a:pPr eaLnBrk="1" hangingPunct="1"/>
            <a:r>
              <a:rPr lang="en-US" sz="1800" b="1" dirty="0"/>
              <a:t>S. 37: Power of search, seizure, etc.</a:t>
            </a:r>
          </a:p>
          <a:p>
            <a:pPr eaLnBrk="1" hangingPunct="1"/>
            <a:r>
              <a:rPr lang="en-US" sz="1800" b="1" dirty="0"/>
              <a:t>S.37A: Special provisions for assets held outside India in</a:t>
            </a:r>
          </a:p>
          <a:p>
            <a:pPr marL="0" indent="0" eaLnBrk="1" hangingPunct="1">
              <a:buNone/>
            </a:pPr>
            <a:r>
              <a:rPr lang="en-US" sz="1800" b="1" dirty="0"/>
              <a:t>                 contravention of S. 4</a:t>
            </a:r>
          </a:p>
          <a:p>
            <a:pPr eaLnBrk="1" hangingPunct="1"/>
            <a:r>
              <a:rPr lang="en-US" sz="1800" b="1" dirty="0"/>
              <a:t>S.42: Contravention by Companies</a:t>
            </a:r>
            <a:endParaRPr lang="en-US" sz="1800" dirty="0"/>
          </a:p>
        </p:txBody>
      </p:sp>
      <p:sp>
        <p:nvSpPr>
          <p:cNvPr id="6149" name="Rectangle 2"/>
          <p:cNvSpPr>
            <a:spLocks noGrp="1" noChangeArrowheads="1"/>
          </p:cNvSpPr>
          <p:nvPr>
            <p:ph type="title" idx="4294967295"/>
          </p:nvPr>
        </p:nvSpPr>
        <p:spPr>
          <a:xfrm>
            <a:off x="1350963" y="457199"/>
            <a:ext cx="7793037" cy="562359"/>
          </a:xfrm>
        </p:spPr>
        <p:txBody>
          <a:bodyPr/>
          <a:lstStyle/>
          <a:p>
            <a:pPr eaLnBrk="1" hangingPunct="1"/>
            <a:r>
              <a:rPr lang="en-US" sz="3200" dirty="0"/>
              <a:t>Provisions relating to Adjudication &amp; Appeals under FEMA</a:t>
            </a:r>
          </a:p>
        </p:txBody>
      </p:sp>
      <p:sp>
        <p:nvSpPr>
          <p:cNvPr id="6" name="Footer Placeholder 5"/>
          <p:cNvSpPr>
            <a:spLocks noGrp="1"/>
          </p:cNvSpPr>
          <p:nvPr>
            <p:ph type="ftr" sz="quarter" idx="11"/>
          </p:nvPr>
        </p:nvSpPr>
        <p:spPr>
          <a:xfrm>
            <a:off x="3657600" y="6344173"/>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95234011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 – Seizure of assets under Section 37A (cont’d)</a:t>
            </a:r>
          </a:p>
        </p:txBody>
      </p:sp>
      <p:sp>
        <p:nvSpPr>
          <p:cNvPr id="3" name="Subtitle 2"/>
          <p:cNvSpPr>
            <a:spLocks noGrp="1"/>
          </p:cNvSpPr>
          <p:nvPr>
            <p:ph idx="1"/>
          </p:nvPr>
        </p:nvSpPr>
        <p:spPr>
          <a:xfrm>
            <a:off x="460040" y="1142999"/>
            <a:ext cx="8043929" cy="5411147"/>
          </a:xfrm>
        </p:spPr>
        <p:txBody>
          <a:bodyPr/>
          <a:lstStyle/>
          <a:p>
            <a:pPr algn="just" eaLnBrk="1" hangingPunct="1">
              <a:spcBef>
                <a:spcPts val="600"/>
              </a:spcBef>
              <a:spcAft>
                <a:spcPts val="600"/>
              </a:spcAft>
              <a:buSzPct val="100000"/>
              <a:buFont typeface="Wingdings" panose="05000000000000000000" pitchFamily="2" charset="2"/>
              <a:buChar char="§"/>
            </a:pPr>
            <a:r>
              <a:rPr lang="en-US" sz="1300" dirty="0"/>
              <a:t>        </a:t>
            </a:r>
            <a:r>
              <a:rPr lang="en-US" sz="1300" b="1" dirty="0"/>
              <a:t>Outcome of the matter:</a:t>
            </a:r>
          </a:p>
          <a:p>
            <a:pPr lvl="1" algn="just" eaLnBrk="1" hangingPunct="1">
              <a:spcBef>
                <a:spcPts val="600"/>
              </a:spcBef>
              <a:spcAft>
                <a:spcPts val="600"/>
              </a:spcAft>
              <a:buSzPct val="100000"/>
              <a:buFont typeface="Wingdings" panose="05000000000000000000" pitchFamily="2" charset="2"/>
              <a:buChar char="Ø"/>
            </a:pPr>
            <a:r>
              <a:rPr lang="en-US" sz="1300" dirty="0"/>
              <a:t>The Competent Authority upheld the seizure of equivalent value in India under Section 37A as the Indian Party had contravened the provisions of ODI and consequently Section 4 as the remittance was not utilized for bonafide business purpose and that the so-called trading activities were a smoke-screen to cover the real intention of acquiring valuable immovable property outside India for the personal use of the Promoters of the group.</a:t>
            </a:r>
          </a:p>
          <a:p>
            <a:pPr lvl="1" algn="just" eaLnBrk="1" hangingPunct="1">
              <a:spcBef>
                <a:spcPts val="600"/>
              </a:spcBef>
              <a:spcAft>
                <a:spcPts val="600"/>
              </a:spcAft>
              <a:buSzPct val="100000"/>
              <a:buFont typeface="Wingdings" panose="05000000000000000000" pitchFamily="2" charset="2"/>
              <a:buChar char="Ø"/>
            </a:pPr>
            <a:r>
              <a:rPr lang="en-US" sz="1300" dirty="0"/>
              <a:t>India Hold. Co. and its Promoters preferred an appeal to the Appellate Tribunal against the said Order of the Competent Authority.</a:t>
            </a:r>
          </a:p>
          <a:p>
            <a:pPr lvl="1" algn="just" eaLnBrk="1" hangingPunct="1">
              <a:spcBef>
                <a:spcPts val="600"/>
              </a:spcBef>
              <a:spcAft>
                <a:spcPts val="600"/>
              </a:spcAft>
              <a:buSzPct val="100000"/>
              <a:buFont typeface="Wingdings" panose="05000000000000000000" pitchFamily="2" charset="2"/>
              <a:buChar char="Ø"/>
            </a:pPr>
            <a:r>
              <a:rPr lang="en-US" sz="1300" dirty="0"/>
              <a:t>In the meanwhile, after passing of the said seizure Order, India Hold Co. was able to repatriate back to India, the entire foreign exchange that it had remitted under the ODI scheme. This was pursuant to the sale of their property in UK by the step down BVI subsidiary.</a:t>
            </a:r>
          </a:p>
          <a:p>
            <a:pPr lvl="1" algn="just" eaLnBrk="1" hangingPunct="1">
              <a:spcBef>
                <a:spcPts val="600"/>
              </a:spcBef>
              <a:spcAft>
                <a:spcPts val="600"/>
              </a:spcAft>
              <a:buSzPct val="100000"/>
              <a:buFont typeface="Wingdings" panose="05000000000000000000" pitchFamily="2" charset="2"/>
              <a:buChar char="Ø"/>
            </a:pPr>
            <a:r>
              <a:rPr lang="en-US" sz="1300" dirty="0"/>
              <a:t>As per Section 37(A)(4) proviso, if </a:t>
            </a:r>
            <a:r>
              <a:rPr lang="en-US" sz="1300" i="1" dirty="0"/>
              <a:t>“at any stage of the proceedings under this Act, the aggrieved person discloses the fact of such foreign exchange, foreign security or immovable property and brings back the same into India, then the Competent Authority or the Adjudicating Authority as the case may be on receipt of an application in this regard from the aggrieved person…………… shall pass an appropriate order as it deems fit, including setting aside of the seizure made under sub-Section (1)”</a:t>
            </a:r>
            <a:r>
              <a:rPr lang="en-US" sz="1300" dirty="0"/>
              <a:t>.</a:t>
            </a:r>
          </a:p>
          <a:p>
            <a:pPr lvl="1" algn="just" eaLnBrk="1" hangingPunct="1">
              <a:spcBef>
                <a:spcPts val="600"/>
              </a:spcBef>
              <a:spcAft>
                <a:spcPts val="600"/>
              </a:spcAft>
              <a:buSzPct val="100000"/>
              <a:buFont typeface="Wingdings" panose="05000000000000000000" pitchFamily="2" charset="2"/>
              <a:buChar char="Ø"/>
            </a:pPr>
            <a:r>
              <a:rPr lang="en-US" sz="1300" dirty="0"/>
              <a:t>Accordingly, on Adjudication, the seizure of Indian assets was released by the Adjudicating Authority.</a:t>
            </a:r>
          </a:p>
          <a:p>
            <a:pPr lvl="1" algn="just" eaLnBrk="1" hangingPunct="1">
              <a:spcBef>
                <a:spcPts val="600"/>
              </a:spcBef>
              <a:spcAft>
                <a:spcPts val="600"/>
              </a:spcAft>
              <a:buSzPct val="100000"/>
              <a:buFont typeface="Wingdings" panose="05000000000000000000" pitchFamily="2" charset="2"/>
              <a:buChar char="Ø"/>
            </a:pPr>
            <a:r>
              <a:rPr lang="en-US" sz="1300" dirty="0"/>
              <a:t>As the matter was resolved, India Hold Co. did not press its appeal at the Appellate Tribunal against the Order of the Competent Authority.</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50</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47579472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a:t>
            </a:r>
          </a:p>
        </p:txBody>
      </p:sp>
      <p:sp>
        <p:nvSpPr>
          <p:cNvPr id="3" name="Subtitle 2"/>
          <p:cNvSpPr>
            <a:spLocks noGrp="1"/>
          </p:cNvSpPr>
          <p:nvPr>
            <p:ph idx="1"/>
          </p:nvPr>
        </p:nvSpPr>
        <p:spPr>
          <a:xfrm>
            <a:off x="923827" y="1143000"/>
            <a:ext cx="7580142" cy="5100638"/>
          </a:xfrm>
        </p:spPr>
        <p:txBody>
          <a:bodyPr/>
          <a:lstStyle/>
          <a:p>
            <a:pPr algn="just" eaLnBrk="1" hangingPunct="1">
              <a:spcBef>
                <a:spcPts val="600"/>
              </a:spcBef>
              <a:spcAft>
                <a:spcPts val="600"/>
              </a:spcAft>
              <a:buSzPct val="100000"/>
              <a:buFont typeface="Wingdings" panose="05000000000000000000" pitchFamily="2" charset="2"/>
              <a:buChar char="§"/>
            </a:pPr>
            <a:r>
              <a:rPr lang="en-US" sz="1600" b="1" dirty="0"/>
              <a:t>Facts of the case:</a:t>
            </a:r>
          </a:p>
          <a:p>
            <a:pPr lvl="1" algn="just" eaLnBrk="1" hangingPunct="1">
              <a:spcBef>
                <a:spcPts val="600"/>
              </a:spcBef>
              <a:spcAft>
                <a:spcPts val="600"/>
              </a:spcAft>
              <a:buSzPct val="100000"/>
              <a:buFont typeface="Wingdings" panose="05000000000000000000" pitchFamily="2" charset="2"/>
              <a:buChar char="Ø"/>
            </a:pPr>
            <a:r>
              <a:rPr lang="en-US" sz="1600" dirty="0"/>
              <a:t>XYZ Education Society is engaged in education activities in Mumbai having Engineering &amp; Medical Colleges. Shri ABC is one of its Trustees who is resident Indian.</a:t>
            </a:r>
          </a:p>
          <a:p>
            <a:pPr lvl="1" algn="just" eaLnBrk="1" hangingPunct="1">
              <a:spcBef>
                <a:spcPts val="600"/>
              </a:spcBef>
              <a:spcAft>
                <a:spcPts val="600"/>
              </a:spcAft>
              <a:buSzPct val="100000"/>
              <a:buFont typeface="Wingdings" panose="05000000000000000000" pitchFamily="2" charset="2"/>
              <a:buChar char="Ø"/>
            </a:pPr>
            <a:r>
              <a:rPr lang="en-US" sz="1600" dirty="0"/>
              <a:t>During the course of investigation conducted under Section 132 of the I.T. Act against XYZ group of entities, a search was conducted by the tax authorities in July 2016 at the residence of Shri ABC and assorted foreign currencies equivalent to about INR 40 lakhs were seized from the personal bank locker of Shri ABC.</a:t>
            </a:r>
          </a:p>
          <a:p>
            <a:pPr lvl="1" algn="just" eaLnBrk="1" hangingPunct="1">
              <a:spcBef>
                <a:spcPts val="600"/>
              </a:spcBef>
              <a:spcAft>
                <a:spcPts val="600"/>
              </a:spcAft>
              <a:buSzPct val="100000"/>
              <a:buFont typeface="Wingdings" panose="05000000000000000000" pitchFamily="2" charset="2"/>
              <a:buChar char="Ø"/>
            </a:pPr>
            <a:r>
              <a:rPr lang="en-US" sz="1600" dirty="0"/>
              <a:t>Intimation of the above search and seizure of foreign currencies was received by the offices of ED from the tax authorities.</a:t>
            </a:r>
          </a:p>
          <a:p>
            <a:pPr lvl="1" algn="just" eaLnBrk="1" hangingPunct="1">
              <a:spcBef>
                <a:spcPts val="600"/>
              </a:spcBef>
              <a:spcAft>
                <a:spcPts val="600"/>
              </a:spcAft>
              <a:buSzPct val="100000"/>
              <a:buFont typeface="Wingdings" panose="05000000000000000000" pitchFamily="2" charset="2"/>
              <a:buChar char="Ø"/>
            </a:pPr>
            <a:r>
              <a:rPr lang="en-US" sz="1600" dirty="0"/>
              <a:t>Accordingly, investigation under FEMA was initiated against Shri ABC by the ED. Directive was issued to Shri ABC under Section 37 of FEMA r.w. Section 133(6) of I.T. Act to furnish records / documents relating to source of the foreign currencies. Summons was also issued to Shri ABC under Section 37(1) and (3) of FEMA r.w. Section 131(1) of I.T. Act requiring personal attendance and the statement of Shri ABC was recorded at the personal hearing.</a:t>
            </a:r>
          </a:p>
          <a:p>
            <a:pPr marL="0" indent="0" algn="just" eaLnBrk="1" hangingPunct="1">
              <a:spcBef>
                <a:spcPts val="600"/>
              </a:spcBef>
              <a:spcAft>
                <a:spcPts val="600"/>
              </a:spcAft>
              <a:buSzPct val="100000"/>
              <a:buNone/>
            </a:pPr>
            <a:endParaRPr lang="en-US" sz="160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51</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78460185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923827" y="1143000"/>
            <a:ext cx="7580142" cy="5370922"/>
          </a:xfrm>
        </p:spPr>
        <p:txBody>
          <a:bodyPr/>
          <a:lstStyle/>
          <a:p>
            <a:pPr algn="just" eaLnBrk="1" hangingPunct="1">
              <a:spcBef>
                <a:spcPts val="600"/>
              </a:spcBef>
              <a:spcAft>
                <a:spcPts val="600"/>
              </a:spcAft>
              <a:buSzPct val="100000"/>
              <a:buFont typeface="Wingdings" panose="05000000000000000000" pitchFamily="2" charset="2"/>
              <a:buChar char="§"/>
            </a:pPr>
            <a:r>
              <a:rPr lang="en-US" sz="1450" b="1" dirty="0"/>
              <a:t>Explanations given by Shri ABC regarding source of foreign currencies are:</a:t>
            </a:r>
          </a:p>
          <a:p>
            <a:pPr lvl="1" algn="just" eaLnBrk="1" hangingPunct="1">
              <a:spcBef>
                <a:spcPts val="600"/>
              </a:spcBef>
              <a:spcAft>
                <a:spcPts val="600"/>
              </a:spcAft>
              <a:buSzPct val="100000"/>
              <a:buFont typeface="Wingdings" panose="05000000000000000000" pitchFamily="2" charset="2"/>
              <a:buChar char="Ø"/>
            </a:pPr>
            <a:r>
              <a:rPr lang="en-US" sz="1450" dirty="0"/>
              <a:t>The said foreign currencies (USD, GBP, Euro, HK$, Swiss Francs, AED) aggregating equivalent to about USD 60,000 partly represent unspent foreign exchange from earlier business trips, have partly been purchased for the business trip for alumni event to USA in March 2016 and partly been received during the event conducted in the USA from non-resident ex-students who voluntarily contributed towards the expenditure of the event in appreciation that their college hosted this remarkable gathering.</a:t>
            </a:r>
          </a:p>
          <a:p>
            <a:pPr lvl="1" algn="just" eaLnBrk="1" hangingPunct="1">
              <a:spcBef>
                <a:spcPts val="600"/>
              </a:spcBef>
              <a:spcAft>
                <a:spcPts val="600"/>
              </a:spcAft>
              <a:buSzPct val="100000"/>
              <a:buFont typeface="Wingdings" panose="05000000000000000000" pitchFamily="2" charset="2"/>
              <a:buChar char="Ø"/>
            </a:pPr>
            <a:r>
              <a:rPr lang="en-US" sz="1450" dirty="0"/>
              <a:t>The contribution received from the alumni students was carried back to India by twelve officials of XYZ who had travelled to USA for the event and had personally collected the contribution from the alumni students. </a:t>
            </a:r>
          </a:p>
          <a:p>
            <a:pPr lvl="1" algn="just" eaLnBrk="1" hangingPunct="1">
              <a:spcBef>
                <a:spcPts val="600"/>
              </a:spcBef>
              <a:spcAft>
                <a:spcPts val="600"/>
              </a:spcAft>
              <a:buSzPct val="100000"/>
              <a:buFont typeface="Wingdings" panose="05000000000000000000" pitchFamily="2" charset="2"/>
              <a:buChar char="Ø"/>
            </a:pPr>
            <a:r>
              <a:rPr lang="en-US" sz="1450" dirty="0"/>
              <a:t>At arrival in India, Cash declaration Form was not required to be submitted to Customs as each official of XYZ was carrying less than US$ 5,000 or equivalent in cash</a:t>
            </a:r>
          </a:p>
          <a:p>
            <a:pPr lvl="1" algn="just" eaLnBrk="1" hangingPunct="1">
              <a:spcBef>
                <a:spcPts val="600"/>
              </a:spcBef>
              <a:spcAft>
                <a:spcPts val="600"/>
              </a:spcAft>
              <a:buSzPct val="100000"/>
              <a:buFont typeface="Wingdings" panose="05000000000000000000" pitchFamily="2" charset="2"/>
              <a:buChar char="Ø"/>
            </a:pPr>
            <a:r>
              <a:rPr lang="en-US" sz="1450" dirty="0"/>
              <a:t>For security reasons, the said foreign currencies were kept with the trustee Shri ABC.</a:t>
            </a:r>
          </a:p>
          <a:p>
            <a:pPr lvl="1" algn="just" eaLnBrk="1" hangingPunct="1">
              <a:spcBef>
                <a:spcPts val="600"/>
              </a:spcBef>
              <a:spcAft>
                <a:spcPts val="600"/>
              </a:spcAft>
              <a:buSzPct val="100000"/>
              <a:buFont typeface="Wingdings" panose="05000000000000000000" pitchFamily="2" charset="2"/>
              <a:buChar char="Ø"/>
            </a:pPr>
            <a:r>
              <a:rPr lang="en-US" sz="1450" dirty="0"/>
              <a:t>The said foreign currencies were duly recorded in the books of account of XYZ.</a:t>
            </a:r>
          </a:p>
          <a:p>
            <a:pPr lvl="1" algn="just" eaLnBrk="1" hangingPunct="1">
              <a:spcBef>
                <a:spcPts val="600"/>
              </a:spcBef>
              <a:spcAft>
                <a:spcPts val="600"/>
              </a:spcAft>
              <a:buSzPct val="100000"/>
              <a:buFont typeface="Wingdings" panose="05000000000000000000" pitchFamily="2" charset="2"/>
              <a:buChar char="Ø"/>
            </a:pPr>
            <a:r>
              <a:rPr lang="en-US" sz="1450" dirty="0"/>
              <a:t>These foreign currencies were validly held for future trips as 180 days were still not over for surrender to AD-Bank when the search operation was conducted and the currencies were seized during July 2016.</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52</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240848783"/>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923827" y="1143000"/>
            <a:ext cx="7580142" cy="5370922"/>
          </a:xfrm>
        </p:spPr>
        <p:txBody>
          <a:bodyPr/>
          <a:lstStyle/>
          <a:p>
            <a:pPr algn="just" eaLnBrk="1" hangingPunct="1">
              <a:spcBef>
                <a:spcPts val="600"/>
              </a:spcBef>
              <a:spcAft>
                <a:spcPts val="600"/>
              </a:spcAft>
              <a:buSzPct val="100000"/>
              <a:buFont typeface="Wingdings" panose="05000000000000000000" pitchFamily="2" charset="2"/>
              <a:buChar char="§"/>
            </a:pPr>
            <a:r>
              <a:rPr lang="en-US" sz="1450" b="1" dirty="0"/>
              <a:t>Contraventions of FEMA as determined by the ED and consequences:</a:t>
            </a:r>
          </a:p>
          <a:p>
            <a:pPr lvl="1" algn="just" eaLnBrk="1" hangingPunct="1">
              <a:spcBef>
                <a:spcPts val="600"/>
              </a:spcBef>
              <a:spcAft>
                <a:spcPts val="600"/>
              </a:spcAft>
              <a:buSzPct val="100000"/>
              <a:buFont typeface="Wingdings" panose="05000000000000000000" pitchFamily="2" charset="2"/>
              <a:buChar char="Ø"/>
            </a:pPr>
            <a:r>
              <a:rPr lang="en-US" sz="1450" dirty="0"/>
              <a:t>Shri ABC, who is resident Indian, was unauthorizedly possessing foreign currencies equivalent valued at Rs. 40 lakhs without any special or general permission of RBI and also did not deposit the foreign currencies within the prescribed limit of 90 days.</a:t>
            </a:r>
          </a:p>
          <a:p>
            <a:pPr lvl="1" algn="just" eaLnBrk="1" hangingPunct="1">
              <a:spcBef>
                <a:spcPts val="600"/>
              </a:spcBef>
              <a:spcAft>
                <a:spcPts val="600"/>
              </a:spcAft>
              <a:buSzPct val="100000"/>
              <a:buFont typeface="Wingdings" panose="05000000000000000000" pitchFamily="2" charset="2"/>
              <a:buChar char="Ø"/>
            </a:pPr>
            <a:r>
              <a:rPr lang="en-US" sz="1450" dirty="0"/>
              <a:t>Shri ABC has therefore contravened provisions of Section 3(a), Section 9(a) and (e) r.w. Regulation 3 of Fema Ntf. 11(R) i.e. Foreign Exchange Management (Possession and Retention of Foreign Currency) Regulations, 2015 to the extent of Rs. 40 lakhs</a:t>
            </a:r>
          </a:p>
          <a:p>
            <a:pPr lvl="1" algn="just" eaLnBrk="1" hangingPunct="1">
              <a:spcBef>
                <a:spcPts val="600"/>
              </a:spcBef>
              <a:spcAft>
                <a:spcPts val="600"/>
              </a:spcAft>
              <a:buSzPct val="100000"/>
              <a:buFont typeface="Wingdings" panose="05000000000000000000" pitchFamily="2" charset="2"/>
              <a:buChar char="Ø"/>
            </a:pPr>
            <a:r>
              <a:rPr lang="en-US" sz="1450" dirty="0"/>
              <a:t>Thereby the foreign currency seized is also liable to confiscation under Section 13(2)</a:t>
            </a:r>
          </a:p>
          <a:p>
            <a:pPr lvl="1" algn="just" eaLnBrk="1" hangingPunct="1">
              <a:spcBef>
                <a:spcPts val="600"/>
              </a:spcBef>
              <a:spcAft>
                <a:spcPts val="600"/>
              </a:spcAft>
              <a:buSzPct val="100000"/>
              <a:buFont typeface="Wingdings" panose="05000000000000000000" pitchFamily="2" charset="2"/>
              <a:buChar char="Ø"/>
            </a:pPr>
            <a:r>
              <a:rPr lang="en-US" sz="1450" dirty="0"/>
              <a:t>Accordingly, Show Cause Notice to be issued to Shri ABC for the aforesaid contraventions and Adjudication Proceedings as contemplated under Section 16 may be initiated. </a:t>
            </a:r>
          </a:p>
          <a:p>
            <a:pPr algn="just" eaLnBrk="1" hangingPunct="1">
              <a:spcBef>
                <a:spcPts val="600"/>
              </a:spcBef>
              <a:spcAft>
                <a:spcPts val="600"/>
              </a:spcAft>
              <a:buSzPct val="100000"/>
              <a:buFont typeface="Wingdings" panose="05000000000000000000" pitchFamily="2" charset="2"/>
              <a:buChar char="§"/>
            </a:pPr>
            <a:r>
              <a:rPr lang="en-US" sz="1450" b="1" dirty="0"/>
              <a:t>Question:</a:t>
            </a:r>
          </a:p>
          <a:p>
            <a:pPr lvl="1" algn="just" eaLnBrk="1" hangingPunct="1">
              <a:spcBef>
                <a:spcPts val="600"/>
              </a:spcBef>
              <a:spcAft>
                <a:spcPts val="600"/>
              </a:spcAft>
              <a:buSzPct val="100000"/>
              <a:buFont typeface="Wingdings" panose="05000000000000000000" pitchFamily="2" charset="2"/>
              <a:buChar char="Ø"/>
            </a:pPr>
            <a:r>
              <a:rPr lang="en-US" sz="1450" dirty="0"/>
              <a:t>What can be the likely grounds of defense for Shri ABC in the Adjudication Proceedings?</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53</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91018213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603315" y="1143000"/>
            <a:ext cx="7900654"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a:t>
            </a:r>
          </a:p>
          <a:p>
            <a:pPr lvl="1" algn="just" eaLnBrk="1" hangingPunct="1">
              <a:spcBef>
                <a:spcPts val="0"/>
              </a:spcBef>
              <a:spcAft>
                <a:spcPts val="0"/>
              </a:spcAft>
              <a:buSzPct val="100000"/>
              <a:buFont typeface="Wingdings" panose="05000000000000000000" pitchFamily="2" charset="2"/>
              <a:buChar char="Ø"/>
            </a:pPr>
            <a:r>
              <a:rPr lang="en-US" sz="1400" dirty="0"/>
              <a:t>Section 3. Dealing in foreign exchange, etc.— Save as otherwise provided in this Act, rules or regulations made thereunder, or with the general or special permission of the Reserve Bank, no person shall—</a:t>
            </a:r>
          </a:p>
          <a:p>
            <a:pPr marL="895350" indent="0" algn="just" eaLnBrk="1" hangingPunct="1">
              <a:spcBef>
                <a:spcPts val="600"/>
              </a:spcBef>
              <a:spcAft>
                <a:spcPts val="600"/>
              </a:spcAft>
              <a:buSzPct val="100000"/>
              <a:buNone/>
              <a:tabLst>
                <a:tab pos="1347788" algn="l"/>
              </a:tabLst>
            </a:pPr>
            <a:r>
              <a:rPr lang="en-US" sz="1400" dirty="0"/>
              <a:t>(a) deal in or transfer any foreign exchange or foreign security to any person not being an authorised person;</a:t>
            </a:r>
          </a:p>
          <a:p>
            <a:pPr lvl="1" algn="just" eaLnBrk="1" hangingPunct="1">
              <a:spcBef>
                <a:spcPts val="600"/>
              </a:spcBef>
              <a:spcAft>
                <a:spcPts val="600"/>
              </a:spcAft>
              <a:buSzPct val="100000"/>
              <a:buFont typeface="Wingdings" panose="05000000000000000000" pitchFamily="2" charset="2"/>
              <a:buChar char="Ø"/>
            </a:pPr>
            <a:r>
              <a:rPr lang="en-US" sz="1400" dirty="0"/>
              <a:t>Section 4. Holding of foreign exchange, etc.— Save as otherwise provided in this Act, no person resident in India shall acquire, hold, own, possess or transfer any foreign exchange, foreign security or any immovable property situated outside India.</a:t>
            </a:r>
          </a:p>
          <a:p>
            <a:pPr lvl="1" algn="just" eaLnBrk="1" hangingPunct="1">
              <a:spcBef>
                <a:spcPts val="600"/>
              </a:spcBef>
              <a:spcAft>
                <a:spcPts val="600"/>
              </a:spcAft>
              <a:buSzPct val="100000"/>
              <a:buFont typeface="Wingdings" panose="05000000000000000000" pitchFamily="2" charset="2"/>
              <a:buChar char="Ø"/>
            </a:pPr>
            <a:r>
              <a:rPr lang="en-US" sz="1400" dirty="0"/>
              <a:t>Section 8. Realisation and repatriation of foreign exchange.— Save as otherwise provided in this Act, where any amount of foreign exchange is due or has accrued to any person resident in India, such person shall take all reasonable steps to realise and repatriate to India such foreign exchange within such period and in such manner as may be specified by the Reserve Bank.</a:t>
            </a:r>
          </a:p>
          <a:p>
            <a:pPr lvl="1" algn="just" eaLnBrk="1" hangingPunct="1">
              <a:spcBef>
                <a:spcPts val="0"/>
              </a:spcBef>
              <a:spcAft>
                <a:spcPts val="0"/>
              </a:spcAft>
              <a:buSzPct val="100000"/>
              <a:buFont typeface="Wingdings" panose="05000000000000000000" pitchFamily="2" charset="2"/>
              <a:buChar char="Ø"/>
            </a:pPr>
            <a:r>
              <a:rPr lang="en-US" sz="1400" dirty="0"/>
              <a:t>Section 9. Exemption from realisation and repatriation in certain cases.— The provisions of sections 4 and 8 shall not apply to the following, namely:—</a:t>
            </a:r>
          </a:p>
          <a:p>
            <a:pPr marL="895350" lvl="1" indent="0" algn="just" eaLnBrk="1" hangingPunct="1">
              <a:spcBef>
                <a:spcPts val="0"/>
              </a:spcBef>
              <a:spcAft>
                <a:spcPts val="0"/>
              </a:spcAft>
              <a:buSzPct val="100000"/>
              <a:buNone/>
            </a:pPr>
            <a:r>
              <a:rPr lang="en-US" sz="1400" dirty="0"/>
              <a:t>(a) possession of foreign currency or foreign coins by any person up to such limit as the Reserve Bank may specify;</a:t>
            </a:r>
          </a:p>
          <a:p>
            <a:pPr marL="895350" indent="0" algn="just" eaLnBrk="1" hangingPunct="1">
              <a:spcBef>
                <a:spcPts val="0"/>
              </a:spcBef>
              <a:spcAft>
                <a:spcPts val="0"/>
              </a:spcAft>
              <a:buSzPct val="100000"/>
              <a:buNone/>
            </a:pPr>
            <a:r>
              <a:rPr lang="en-US" sz="1400" dirty="0"/>
              <a:t>………</a:t>
            </a:r>
          </a:p>
          <a:p>
            <a:pPr marL="895350" indent="0" algn="just" eaLnBrk="1" hangingPunct="1">
              <a:spcBef>
                <a:spcPts val="0"/>
              </a:spcBef>
              <a:spcAft>
                <a:spcPts val="0"/>
              </a:spcAft>
              <a:buSzPct val="100000"/>
              <a:buNone/>
            </a:pPr>
            <a:r>
              <a:rPr lang="en-US" sz="1400" dirty="0"/>
              <a:t>(e) foreign exchange acquired from employment, business, trade, vocation, services, honorarium, gifts, inheritance or any other legitimate means up to such limit as the Reserve Bank may specify;</a:t>
            </a:r>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54</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77589338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 (cont’d):</a:t>
            </a:r>
          </a:p>
          <a:p>
            <a:pPr lvl="1" algn="just" eaLnBrk="1" hangingPunct="1">
              <a:spcBef>
                <a:spcPts val="600"/>
              </a:spcBef>
              <a:spcAft>
                <a:spcPts val="600"/>
              </a:spcAft>
              <a:buSzPct val="100000"/>
              <a:buFont typeface="Wingdings" panose="05000000000000000000" pitchFamily="2" charset="2"/>
              <a:buChar char="Ø"/>
            </a:pPr>
            <a:r>
              <a:rPr lang="en-US" sz="1400" dirty="0"/>
              <a:t>It may be noted that Section 4 of FEMA prohibits any person resident in India from acquiring, holding, owning, possessing or transferring any foreign exchange, foreign security or any immovable property situated outside India save as otherwise provided in FEMA. Similarly, Section 8 imposes an obligation where any amount of foreign exchange is due or has accrued to any person resident in India, such person shall take all reasonable steps to realise and repatriate to India such foreign exchange within such period and in such manner as may be specified by the Reserve Bank.</a:t>
            </a:r>
          </a:p>
          <a:p>
            <a:pPr lvl="1" algn="just" eaLnBrk="1" hangingPunct="1">
              <a:spcBef>
                <a:spcPts val="600"/>
              </a:spcBef>
              <a:spcAft>
                <a:spcPts val="600"/>
              </a:spcAft>
              <a:buSzPct val="100000"/>
              <a:buFont typeface="Wingdings" panose="05000000000000000000" pitchFamily="2" charset="2"/>
              <a:buChar char="Ø"/>
            </a:pPr>
            <a:r>
              <a:rPr lang="en-US" sz="1400" dirty="0"/>
              <a:t>However, Section 9 of FEMA provides exemption from Sections 4 and 8 of FEMA relating to mandatory realisation and repatriation of foreign exchange into India by a person resident in India. According to Section 9(e), a person resident in India is exempted from repatriating foreign exchange acquired from employment, business, trade, vocation, services, honorarium, gifts, inheritance or any other legitimate means up to such limit as the Reserve Bank may specify.</a:t>
            </a:r>
          </a:p>
          <a:p>
            <a:pPr lvl="1" algn="just" eaLnBrk="1" hangingPunct="1">
              <a:spcBef>
                <a:spcPts val="600"/>
              </a:spcBef>
              <a:spcAft>
                <a:spcPts val="600"/>
              </a:spcAft>
              <a:buSzPct val="100000"/>
              <a:buFont typeface="Wingdings" panose="05000000000000000000" pitchFamily="2" charset="2"/>
              <a:buChar char="Ø"/>
            </a:pPr>
            <a:r>
              <a:rPr lang="en-US" sz="1400" dirty="0"/>
              <a:t>The above provisions of Section 8 and Section 9 read with their relevant Notifications viz. FEMA Ntf. 9(R) and FEMA Ntf. 11(R) are summarized in the table below for ease of understanding:</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55</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15211372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 – Summary of FEMA Ntf. 9(R) and FEMA Ntf. 11(R):</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a:xfrm>
            <a:off x="7068149" y="6389016"/>
            <a:ext cx="1905000" cy="457200"/>
          </a:xfrm>
        </p:spPr>
        <p:txBody>
          <a:bodyPr/>
          <a:lstStyle/>
          <a:p>
            <a:pPr>
              <a:defRPr/>
            </a:pPr>
            <a:fld id="{D30B9B56-8697-4A97-BB7F-5F8198E49081}" type="slidenum">
              <a:rPr lang="en-US" smtClean="0"/>
              <a:pPr>
                <a:defRPr/>
              </a:pPr>
              <a:t>56</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graphicFrame>
        <p:nvGraphicFramePr>
          <p:cNvPr id="4" name="Table 3">
            <a:extLst>
              <a:ext uri="{FF2B5EF4-FFF2-40B4-BE49-F238E27FC236}">
                <a16:creationId xmlns:a16="http://schemas.microsoft.com/office/drawing/2014/main" id="{F2D5CE91-F3C7-46B7-7FDC-D30ACDD5C5E5}"/>
              </a:ext>
            </a:extLst>
          </p:cNvPr>
          <p:cNvGraphicFramePr>
            <a:graphicFrameLocks noGrp="1"/>
          </p:cNvGraphicFramePr>
          <p:nvPr>
            <p:extLst>
              <p:ext uri="{D42A27DB-BD31-4B8C-83A1-F6EECF244321}">
                <p14:modId xmlns:p14="http://schemas.microsoft.com/office/powerpoint/2010/main" val="3012164760"/>
              </p:ext>
            </p:extLst>
          </p:nvPr>
        </p:nvGraphicFramePr>
        <p:xfrm>
          <a:off x="556181" y="1749989"/>
          <a:ext cx="8378269" cy="4771705"/>
        </p:xfrm>
        <a:graphic>
          <a:graphicData uri="http://schemas.openxmlformats.org/drawingml/2006/table">
            <a:tbl>
              <a:tblPr firstRow="1" firstCol="1" bandRow="1">
                <a:tableStyleId>{C4B1156A-380E-4F78-BDF5-A606A8083BF9}</a:tableStyleId>
              </a:tblPr>
              <a:tblGrid>
                <a:gridCol w="2790366">
                  <a:extLst>
                    <a:ext uri="{9D8B030D-6E8A-4147-A177-3AD203B41FA5}">
                      <a16:colId xmlns:a16="http://schemas.microsoft.com/office/drawing/2014/main" val="3855115689"/>
                    </a:ext>
                  </a:extLst>
                </a:gridCol>
                <a:gridCol w="5587903">
                  <a:extLst>
                    <a:ext uri="{9D8B030D-6E8A-4147-A177-3AD203B41FA5}">
                      <a16:colId xmlns:a16="http://schemas.microsoft.com/office/drawing/2014/main" val="3027925643"/>
                    </a:ext>
                  </a:extLst>
                </a:gridCol>
              </a:tblGrid>
              <a:tr h="622758">
                <a:tc>
                  <a:txBody>
                    <a:bodyPr/>
                    <a:lstStyle/>
                    <a:p>
                      <a:pPr algn="ctr">
                        <a:lnSpc>
                          <a:spcPct val="107000"/>
                        </a:lnSpc>
                        <a:spcAft>
                          <a:spcPts val="600"/>
                        </a:spcAft>
                      </a:pPr>
                      <a:r>
                        <a:rPr lang="en-US" sz="1200" dirty="0">
                          <a:effectLst/>
                        </a:rPr>
                        <a:t>FEMA Ntf. (9R) [Ref. Sec. 8]</a:t>
                      </a:r>
                      <a:endParaRPr lang="en-IN" sz="1200" dirty="0">
                        <a:effectLst/>
                      </a:endParaRPr>
                    </a:p>
                    <a:p>
                      <a:pPr algn="ctr">
                        <a:lnSpc>
                          <a:spcPct val="107000"/>
                        </a:lnSpc>
                        <a:spcAft>
                          <a:spcPts val="600"/>
                        </a:spcAft>
                      </a:pPr>
                      <a:r>
                        <a:rPr lang="en-US" sz="1200" dirty="0">
                          <a:effectLst/>
                        </a:rPr>
                        <a:t>Realisation, repatriation and surrender of foreign exchange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gn="ctr">
                        <a:lnSpc>
                          <a:spcPct val="107000"/>
                        </a:lnSpc>
                        <a:spcAft>
                          <a:spcPts val="600"/>
                        </a:spcAft>
                      </a:pPr>
                      <a:r>
                        <a:rPr lang="en-US" sz="1200" dirty="0">
                          <a:effectLst/>
                        </a:rPr>
                        <a:t>FEMA Ntf. 11(R) [Ref. Sec. 9]</a:t>
                      </a:r>
                      <a:endParaRPr lang="en-IN" sz="1200" dirty="0">
                        <a:effectLst/>
                      </a:endParaRPr>
                    </a:p>
                    <a:p>
                      <a:pPr algn="ctr">
                        <a:lnSpc>
                          <a:spcPct val="107000"/>
                        </a:lnSpc>
                        <a:spcAft>
                          <a:spcPts val="600"/>
                        </a:spcAft>
                      </a:pPr>
                      <a:r>
                        <a:rPr lang="en-US" sz="1200" dirty="0">
                          <a:effectLst/>
                        </a:rPr>
                        <a:t>Possession and Retention of Foreign Currency</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807795970"/>
                  </a:ext>
                </a:extLst>
              </a:tr>
              <a:tr h="4118925">
                <a:tc>
                  <a:txBody>
                    <a:bodyPr/>
                    <a:lstStyle/>
                    <a:p>
                      <a:pPr>
                        <a:lnSpc>
                          <a:spcPct val="107000"/>
                        </a:lnSpc>
                        <a:spcAft>
                          <a:spcPts val="600"/>
                        </a:spcAft>
                      </a:pPr>
                      <a:r>
                        <a:rPr lang="en-US" sz="1200" b="0" u="sng" dirty="0">
                          <a:effectLst/>
                        </a:rPr>
                        <a:t>Regn. 5</a:t>
                      </a:r>
                      <a:r>
                        <a:rPr lang="en-US" sz="1200" b="0" dirty="0">
                          <a:effectLst/>
                        </a:rPr>
                        <a:t>: In case of Resident Person not being Individual -</a:t>
                      </a:r>
                      <a:endParaRPr lang="en-IN" sz="1200" b="0" dirty="0">
                        <a:effectLst/>
                      </a:endParaRPr>
                    </a:p>
                    <a:p>
                      <a:pPr>
                        <a:lnSpc>
                          <a:spcPct val="107000"/>
                        </a:lnSpc>
                        <a:spcAft>
                          <a:spcPts val="600"/>
                        </a:spcAft>
                      </a:pPr>
                      <a:r>
                        <a:rPr lang="en-US" sz="1200" b="0" dirty="0">
                          <a:effectLst/>
                        </a:rPr>
                        <a:t>(1) Sell to AD </a:t>
                      </a:r>
                      <a:r>
                        <a:rPr lang="en-US" sz="1200" b="0" u="sng" dirty="0">
                          <a:effectLst/>
                        </a:rPr>
                        <a:t>realized foreign exchange </a:t>
                      </a:r>
                      <a:r>
                        <a:rPr lang="en-US" sz="1200" b="0" dirty="0">
                          <a:effectLst/>
                        </a:rPr>
                        <a:t>due or accrued as remuneration for services rendered, whether in or outside India, or in settlement of any lawful obligation, or an income on assets held outside India, or as inheritance, settlement or gift, within 7 days from the date of its receipt; </a:t>
                      </a:r>
                      <a:endParaRPr lang="en-IN" sz="1200" b="0" dirty="0">
                        <a:effectLst/>
                      </a:endParaRPr>
                    </a:p>
                    <a:p>
                      <a:pPr>
                        <a:lnSpc>
                          <a:spcPct val="107000"/>
                        </a:lnSpc>
                        <a:spcAft>
                          <a:spcPts val="600"/>
                        </a:spcAft>
                      </a:pPr>
                      <a:r>
                        <a:rPr lang="en-US" sz="1200" b="0" dirty="0">
                          <a:effectLst/>
                        </a:rPr>
                        <a:t>(2) in all other cases within 90 days from the date of its receipt.</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nSpc>
                          <a:spcPct val="107000"/>
                        </a:lnSpc>
                        <a:spcAft>
                          <a:spcPts val="600"/>
                        </a:spcAft>
                      </a:pPr>
                      <a:r>
                        <a:rPr lang="en-US" sz="1200" u="sng" dirty="0">
                          <a:effectLst/>
                        </a:rPr>
                        <a:t>Regn. 3</a:t>
                      </a:r>
                      <a:r>
                        <a:rPr lang="en-US" sz="1200" dirty="0">
                          <a:effectLst/>
                        </a:rPr>
                        <a:t>: For the purpose of Section 9 clause (a) and clause (e), the following limits are specified for possession or retention of </a:t>
                      </a:r>
                      <a:r>
                        <a:rPr lang="en-US" sz="1200" u="sng" dirty="0">
                          <a:effectLst/>
                        </a:rPr>
                        <a:t>foreign currency or foreign coins</a:t>
                      </a:r>
                      <a:r>
                        <a:rPr lang="en-US" sz="1200" dirty="0">
                          <a:effectLst/>
                        </a:rPr>
                        <a:t>:- </a:t>
                      </a:r>
                      <a:endParaRPr lang="en-IN" sz="1200" dirty="0">
                        <a:effectLst/>
                      </a:endParaRPr>
                    </a:p>
                    <a:p>
                      <a:pPr>
                        <a:lnSpc>
                          <a:spcPct val="107000"/>
                        </a:lnSpc>
                        <a:spcAft>
                          <a:spcPts val="600"/>
                        </a:spcAft>
                      </a:pPr>
                      <a:r>
                        <a:rPr lang="en-US" sz="1200" dirty="0">
                          <a:effectLst/>
                        </a:rPr>
                        <a:t>i) Possession without limit of foreign currency and coins by an authorised person within the scope of his authority; </a:t>
                      </a:r>
                      <a:endParaRPr lang="en-IN" sz="1200" dirty="0">
                        <a:effectLst/>
                      </a:endParaRPr>
                    </a:p>
                    <a:p>
                      <a:pPr>
                        <a:lnSpc>
                          <a:spcPct val="107000"/>
                        </a:lnSpc>
                        <a:spcAft>
                          <a:spcPts val="600"/>
                        </a:spcAft>
                      </a:pPr>
                      <a:r>
                        <a:rPr lang="en-US" sz="1200" dirty="0">
                          <a:effectLst/>
                        </a:rPr>
                        <a:t>ii) Possession without limit of foreign coins by any person;</a:t>
                      </a:r>
                      <a:endParaRPr lang="en-IN" sz="1200" dirty="0">
                        <a:effectLst/>
                      </a:endParaRPr>
                    </a:p>
                    <a:p>
                      <a:pPr>
                        <a:lnSpc>
                          <a:spcPct val="107000"/>
                        </a:lnSpc>
                        <a:spcAft>
                          <a:spcPts val="600"/>
                        </a:spcAft>
                      </a:pPr>
                      <a:r>
                        <a:rPr lang="en-US" sz="1200" dirty="0">
                          <a:effectLst/>
                        </a:rPr>
                        <a:t>iii)  Retention by a PRII of foreign currency notes, bank notes and travellers’ cheques upto US$ 2000 or its equivalent in aggregate, provided that such FE - </a:t>
                      </a:r>
                      <a:endParaRPr lang="en-IN" sz="1200" dirty="0">
                        <a:effectLst/>
                      </a:endParaRPr>
                    </a:p>
                    <a:p>
                      <a:pPr marL="263525" indent="0">
                        <a:lnSpc>
                          <a:spcPct val="107000"/>
                        </a:lnSpc>
                        <a:spcAft>
                          <a:spcPts val="600"/>
                        </a:spcAft>
                      </a:pPr>
                      <a:r>
                        <a:rPr lang="en-US" sz="1200" dirty="0">
                          <a:effectLst/>
                        </a:rPr>
                        <a:t>(a)  was acquired by him while on a visit to any place outside India by way of payment for services not arising from any business in or anything done in India; or</a:t>
                      </a:r>
                      <a:endParaRPr lang="en-IN" sz="1200" dirty="0">
                        <a:effectLst/>
                      </a:endParaRPr>
                    </a:p>
                    <a:p>
                      <a:pPr marL="263525" indent="0">
                        <a:lnSpc>
                          <a:spcPct val="107000"/>
                        </a:lnSpc>
                        <a:spcAft>
                          <a:spcPts val="600"/>
                        </a:spcAft>
                      </a:pPr>
                      <a:r>
                        <a:rPr lang="en-US" sz="1200" dirty="0">
                          <a:effectLst/>
                        </a:rPr>
                        <a:t>(b)  was acquired by him, from any person not resident in India and who is on a visit to India, as honorarium or gift or for services rendered or in settlement of any lawful obligation; or</a:t>
                      </a:r>
                      <a:endParaRPr lang="en-IN" sz="1200" dirty="0">
                        <a:effectLst/>
                      </a:endParaRPr>
                    </a:p>
                    <a:p>
                      <a:pPr marL="263525" indent="0">
                        <a:lnSpc>
                          <a:spcPct val="107000"/>
                        </a:lnSpc>
                        <a:spcAft>
                          <a:spcPts val="600"/>
                        </a:spcAft>
                      </a:pPr>
                      <a:r>
                        <a:rPr lang="en-US" sz="1200" dirty="0">
                          <a:effectLst/>
                        </a:rPr>
                        <a:t>(c)  was acquired by him by way of honorarium or gift while on a visit to any place outside India; or</a:t>
                      </a:r>
                      <a:endParaRPr lang="en-IN" sz="1200" dirty="0">
                        <a:effectLst/>
                      </a:endParaRPr>
                    </a:p>
                    <a:p>
                      <a:pPr marL="263525" indent="0">
                        <a:lnSpc>
                          <a:spcPct val="107000"/>
                        </a:lnSpc>
                        <a:spcAft>
                          <a:spcPts val="600"/>
                        </a:spcAft>
                      </a:pPr>
                      <a:r>
                        <a:rPr lang="en-US" sz="1200" dirty="0">
                          <a:effectLst/>
                        </a:rPr>
                        <a:t>(d)  represents unspent amount of foreign exchange acquired by him from an authorised person for travel abroad. </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712933702"/>
                  </a:ext>
                </a:extLst>
              </a:tr>
            </a:tbl>
          </a:graphicData>
        </a:graphic>
      </p:graphicFrame>
    </p:spTree>
    <p:extLst>
      <p:ext uri="{BB962C8B-B14F-4D97-AF65-F5344CB8AC3E}">
        <p14:creationId xmlns:p14="http://schemas.microsoft.com/office/powerpoint/2010/main" val="189045234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Discussions – Provisions of law – Summary of FEMA Ntf. 9(R) and FEMA Ntf. 11(R) (cont’d):</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57</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graphicFrame>
        <p:nvGraphicFramePr>
          <p:cNvPr id="4" name="Table 3">
            <a:extLst>
              <a:ext uri="{FF2B5EF4-FFF2-40B4-BE49-F238E27FC236}">
                <a16:creationId xmlns:a16="http://schemas.microsoft.com/office/drawing/2014/main" id="{F2D5CE91-F3C7-46B7-7FDC-D30ACDD5C5E5}"/>
              </a:ext>
            </a:extLst>
          </p:cNvPr>
          <p:cNvGraphicFramePr>
            <a:graphicFrameLocks noGrp="1"/>
          </p:cNvGraphicFramePr>
          <p:nvPr>
            <p:extLst>
              <p:ext uri="{D42A27DB-BD31-4B8C-83A1-F6EECF244321}">
                <p14:modId xmlns:p14="http://schemas.microsoft.com/office/powerpoint/2010/main" val="151162702"/>
              </p:ext>
            </p:extLst>
          </p:nvPr>
        </p:nvGraphicFramePr>
        <p:xfrm>
          <a:off x="455760" y="2090701"/>
          <a:ext cx="8491390" cy="4069715"/>
        </p:xfrm>
        <a:graphic>
          <a:graphicData uri="http://schemas.openxmlformats.org/drawingml/2006/table">
            <a:tbl>
              <a:tblPr firstRow="1" firstCol="1" bandRow="1">
                <a:tableStyleId>{C4B1156A-380E-4F78-BDF5-A606A8083BF9}</a:tableStyleId>
              </a:tblPr>
              <a:tblGrid>
                <a:gridCol w="4232635">
                  <a:extLst>
                    <a:ext uri="{9D8B030D-6E8A-4147-A177-3AD203B41FA5}">
                      <a16:colId xmlns:a16="http://schemas.microsoft.com/office/drawing/2014/main" val="3855115689"/>
                    </a:ext>
                  </a:extLst>
                </a:gridCol>
                <a:gridCol w="4258755">
                  <a:extLst>
                    <a:ext uri="{9D8B030D-6E8A-4147-A177-3AD203B41FA5}">
                      <a16:colId xmlns:a16="http://schemas.microsoft.com/office/drawing/2014/main" val="3027925643"/>
                    </a:ext>
                  </a:extLst>
                </a:gridCol>
              </a:tblGrid>
              <a:tr h="291442">
                <a:tc>
                  <a:txBody>
                    <a:bodyPr/>
                    <a:lstStyle/>
                    <a:p>
                      <a:pPr algn="ctr">
                        <a:lnSpc>
                          <a:spcPct val="107000"/>
                        </a:lnSpc>
                        <a:spcAft>
                          <a:spcPts val="600"/>
                        </a:spcAft>
                      </a:pPr>
                      <a:r>
                        <a:rPr lang="en-US" sz="1200" dirty="0">
                          <a:effectLst/>
                        </a:rPr>
                        <a:t>FEMA Ntf. (9R) [Ref. Sec. 8]</a:t>
                      </a:r>
                      <a:endParaRPr lang="en-IN" sz="1200" dirty="0">
                        <a:effectLst/>
                      </a:endParaRPr>
                    </a:p>
                    <a:p>
                      <a:pPr algn="ctr">
                        <a:lnSpc>
                          <a:spcPct val="107000"/>
                        </a:lnSpc>
                        <a:spcAft>
                          <a:spcPts val="600"/>
                        </a:spcAft>
                      </a:pPr>
                      <a:r>
                        <a:rPr lang="en-US" sz="1200" dirty="0">
                          <a:effectLst/>
                        </a:rPr>
                        <a:t>Realisation, repatriation and surrender of foreign exchange</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gn="ctr">
                        <a:lnSpc>
                          <a:spcPct val="107000"/>
                        </a:lnSpc>
                        <a:spcAft>
                          <a:spcPts val="600"/>
                        </a:spcAft>
                      </a:pPr>
                      <a:r>
                        <a:rPr lang="en-US" sz="1200" dirty="0">
                          <a:effectLst/>
                        </a:rPr>
                        <a:t>FEMA Ntf. 11(R) [Ref. Sec. 9]</a:t>
                      </a:r>
                      <a:endParaRPr lang="en-IN" sz="1200" dirty="0">
                        <a:effectLst/>
                      </a:endParaRPr>
                    </a:p>
                    <a:p>
                      <a:pPr algn="ctr">
                        <a:lnSpc>
                          <a:spcPct val="107000"/>
                        </a:lnSpc>
                        <a:spcAft>
                          <a:spcPts val="600"/>
                        </a:spcAft>
                      </a:pPr>
                      <a:r>
                        <a:rPr lang="en-US" sz="1200" dirty="0">
                          <a:effectLst/>
                        </a:rPr>
                        <a:t>Possession and Retention of Foreign Currency</a:t>
                      </a: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807795970"/>
                  </a:ext>
                </a:extLst>
              </a:tr>
              <a:tr h="1013703">
                <a:tc>
                  <a:txBody>
                    <a:bodyPr/>
                    <a:lstStyle/>
                    <a:p>
                      <a:pPr>
                        <a:lnSpc>
                          <a:spcPct val="107000"/>
                        </a:lnSpc>
                        <a:spcAft>
                          <a:spcPts val="600"/>
                        </a:spcAft>
                      </a:pPr>
                      <a:r>
                        <a:rPr lang="en-US" sz="1200" b="0" u="sng" dirty="0">
                          <a:effectLst/>
                        </a:rPr>
                        <a:t>Regn. 6</a:t>
                      </a:r>
                      <a:r>
                        <a:rPr lang="en-US" sz="1200" b="0" dirty="0">
                          <a:effectLst/>
                        </a:rPr>
                        <a:t>: In case of Resident Person not being Individual – </a:t>
                      </a:r>
                      <a:endParaRPr lang="en-IN" sz="1200" b="0" dirty="0">
                        <a:effectLst/>
                      </a:endParaRPr>
                    </a:p>
                    <a:p>
                      <a:pPr>
                        <a:lnSpc>
                          <a:spcPct val="107000"/>
                        </a:lnSpc>
                        <a:spcAft>
                          <a:spcPts val="600"/>
                        </a:spcAft>
                      </a:pPr>
                      <a:r>
                        <a:rPr lang="en-US" sz="1200" b="0" dirty="0">
                          <a:effectLst/>
                        </a:rPr>
                        <a:t>(1) Unspent or unused </a:t>
                      </a:r>
                      <a:r>
                        <a:rPr lang="en-US" sz="1200" b="0" u="sng" dirty="0">
                          <a:effectLst/>
                        </a:rPr>
                        <a:t>FE purchased / acquired </a:t>
                      </a:r>
                      <a:r>
                        <a:rPr lang="en-US" sz="1200" b="0" dirty="0">
                          <a:effectLst/>
                        </a:rPr>
                        <a:t>for any purpose as per declaration to be surrendered within 60 days of purchase / acquisition by him.</a:t>
                      </a:r>
                      <a:endParaRPr lang="en-IN" sz="1200" b="0" dirty="0">
                        <a:effectLst/>
                      </a:endParaRPr>
                    </a:p>
                    <a:p>
                      <a:pPr>
                        <a:lnSpc>
                          <a:spcPct val="107000"/>
                        </a:lnSpc>
                        <a:spcAft>
                          <a:spcPts val="600"/>
                        </a:spcAft>
                      </a:pPr>
                      <a:r>
                        <a:rPr lang="en-US" sz="1200" b="0" dirty="0">
                          <a:effectLst/>
                        </a:rPr>
                        <a:t>(2) However, if above </a:t>
                      </a:r>
                      <a:r>
                        <a:rPr lang="en-US" sz="1200" b="0" u="sng" dirty="0">
                          <a:effectLst/>
                        </a:rPr>
                        <a:t>FE is for foreign travel</a:t>
                      </a:r>
                      <a:r>
                        <a:rPr lang="en-US" sz="1200" b="0" dirty="0">
                          <a:effectLst/>
                        </a:rPr>
                        <a:t>, unspent FE to be surrendered within 90 days of return to India if in form of notes &amp; coins and within 180 days if in form of Travellers cheques.</a:t>
                      </a:r>
                    </a:p>
                    <a:p>
                      <a:pPr>
                        <a:lnSpc>
                          <a:spcPct val="107000"/>
                        </a:lnSpc>
                        <a:spcAft>
                          <a:spcPts val="600"/>
                        </a:spcAft>
                      </a:pP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nSpc>
                          <a:spcPct val="107000"/>
                        </a:lnSpc>
                        <a:spcAft>
                          <a:spcPts val="600"/>
                        </a:spcAft>
                      </a:pPr>
                      <a:r>
                        <a:rPr lang="en-IN" sz="1200" b="0" dirty="0">
                          <a:effectLst/>
                        </a:rPr>
                        <a:t> </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1467937066"/>
                  </a:ext>
                </a:extLst>
              </a:tr>
              <a:tr h="803242">
                <a:tc>
                  <a:txBody>
                    <a:bodyPr/>
                    <a:lstStyle/>
                    <a:p>
                      <a:pPr>
                        <a:lnSpc>
                          <a:spcPct val="107000"/>
                        </a:lnSpc>
                        <a:spcAft>
                          <a:spcPts val="600"/>
                        </a:spcAft>
                      </a:pPr>
                      <a:r>
                        <a:rPr lang="en-US" sz="1200" b="0" u="sng" dirty="0">
                          <a:effectLst/>
                        </a:rPr>
                        <a:t>Regn. 7</a:t>
                      </a:r>
                      <a:r>
                        <a:rPr lang="en-US" sz="1200" b="0" dirty="0">
                          <a:effectLst/>
                        </a:rPr>
                        <a:t>: In case of Resident Person being Individual -</a:t>
                      </a:r>
                      <a:endParaRPr lang="en-IN" sz="1200" b="0" dirty="0">
                        <a:effectLst/>
                      </a:endParaRPr>
                    </a:p>
                    <a:p>
                      <a:pPr>
                        <a:lnSpc>
                          <a:spcPct val="107000"/>
                        </a:lnSpc>
                        <a:spcAft>
                          <a:spcPts val="600"/>
                        </a:spcAft>
                      </a:pPr>
                      <a:r>
                        <a:rPr lang="en-US" sz="1200" b="0" dirty="0">
                          <a:effectLst/>
                        </a:rPr>
                        <a:t>Surrender the received / realized / unspent / unused foreign exchange whether in the form of currency notes, coins and travellers cheques, etc. to an authorised person within 180 days from the date of such receipt / realization / purchase / acquisition or date of  his return to  India,  as the case may be.</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tc>
                  <a:txBody>
                    <a:bodyPr/>
                    <a:lstStyle/>
                    <a:p>
                      <a:pPr>
                        <a:lnSpc>
                          <a:spcPct val="107000"/>
                        </a:lnSpc>
                        <a:spcAft>
                          <a:spcPts val="600"/>
                        </a:spcAft>
                      </a:pPr>
                      <a:r>
                        <a:rPr lang="en-IN" sz="1200" b="0" dirty="0">
                          <a:effectLst/>
                        </a:rPr>
                        <a:t> </a:t>
                      </a:r>
                      <a:endParaRPr lang="en-IN" sz="1200" b="0" dirty="0">
                        <a:effectLst/>
                        <a:latin typeface="Calibri" panose="020F0502020204030204" pitchFamily="34" charset="0"/>
                        <a:ea typeface="Calibri" panose="020F0502020204030204" pitchFamily="34" charset="0"/>
                        <a:cs typeface="Times New Roman" panose="02020603050405020304" pitchFamily="18" charset="0"/>
                      </a:endParaRPr>
                    </a:p>
                  </a:txBody>
                  <a:tcPr marL="29630" marR="29630" marT="0" marB="0"/>
                </a:tc>
                <a:extLst>
                  <a:ext uri="{0D108BD9-81ED-4DB2-BD59-A6C34878D82A}">
                    <a16:rowId xmlns:a16="http://schemas.microsoft.com/office/drawing/2014/main" val="2960951498"/>
                  </a:ext>
                </a:extLst>
              </a:tr>
            </a:tbl>
          </a:graphicData>
        </a:graphic>
      </p:graphicFrame>
    </p:spTree>
    <p:extLst>
      <p:ext uri="{BB962C8B-B14F-4D97-AF65-F5344CB8AC3E}">
        <p14:creationId xmlns:p14="http://schemas.microsoft.com/office/powerpoint/2010/main" val="39861797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876693" y="1143000"/>
            <a:ext cx="7627276"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400" b="1" dirty="0"/>
              <a:t>Solution: Possible line of defense - </a:t>
            </a:r>
          </a:p>
          <a:p>
            <a:pPr algn="just" eaLnBrk="1" hangingPunct="1">
              <a:spcBef>
                <a:spcPts val="600"/>
              </a:spcBef>
              <a:spcAft>
                <a:spcPts val="600"/>
              </a:spcAft>
              <a:buSzPct val="100000"/>
              <a:buFont typeface="Wingdings" panose="05000000000000000000" pitchFamily="2" charset="2"/>
              <a:buChar char="§"/>
            </a:pPr>
            <a:endParaRPr lang="en-US" sz="1400" dirty="0"/>
          </a:p>
          <a:p>
            <a:pPr lvl="1" algn="just" eaLnBrk="1" hangingPunct="1">
              <a:spcBef>
                <a:spcPts val="600"/>
              </a:spcBef>
              <a:spcAft>
                <a:spcPts val="600"/>
              </a:spcAft>
              <a:buSzPct val="100000"/>
              <a:buFont typeface="Wingdings" panose="05000000000000000000" pitchFamily="2" charset="2"/>
              <a:buChar char="Ø"/>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58</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graphicFrame>
        <p:nvGraphicFramePr>
          <p:cNvPr id="4" name="Table 3">
            <a:extLst>
              <a:ext uri="{FF2B5EF4-FFF2-40B4-BE49-F238E27FC236}">
                <a16:creationId xmlns:a16="http://schemas.microsoft.com/office/drawing/2014/main" id="{F185F533-DB4D-0E14-FE8E-82AD13E1E917}"/>
              </a:ext>
            </a:extLst>
          </p:cNvPr>
          <p:cNvGraphicFramePr>
            <a:graphicFrameLocks noGrp="1"/>
          </p:cNvGraphicFramePr>
          <p:nvPr>
            <p:extLst>
              <p:ext uri="{D42A27DB-BD31-4B8C-83A1-F6EECF244321}">
                <p14:modId xmlns:p14="http://schemas.microsoft.com/office/powerpoint/2010/main" val="3335954841"/>
              </p:ext>
            </p:extLst>
          </p:nvPr>
        </p:nvGraphicFramePr>
        <p:xfrm>
          <a:off x="518475" y="1696825"/>
          <a:ext cx="8305014" cy="4425264"/>
        </p:xfrm>
        <a:graphic>
          <a:graphicData uri="http://schemas.openxmlformats.org/drawingml/2006/table">
            <a:tbl>
              <a:tblPr firstRow="1" firstCol="1" bandRow="1">
                <a:tableStyleId>{C4B1156A-380E-4F78-BDF5-A606A8083BF9}</a:tableStyleId>
              </a:tblPr>
              <a:tblGrid>
                <a:gridCol w="625797">
                  <a:extLst>
                    <a:ext uri="{9D8B030D-6E8A-4147-A177-3AD203B41FA5}">
                      <a16:colId xmlns:a16="http://schemas.microsoft.com/office/drawing/2014/main" val="2040185812"/>
                    </a:ext>
                  </a:extLst>
                </a:gridCol>
                <a:gridCol w="3529492">
                  <a:extLst>
                    <a:ext uri="{9D8B030D-6E8A-4147-A177-3AD203B41FA5}">
                      <a16:colId xmlns:a16="http://schemas.microsoft.com/office/drawing/2014/main" val="3707398311"/>
                    </a:ext>
                  </a:extLst>
                </a:gridCol>
                <a:gridCol w="1989569">
                  <a:extLst>
                    <a:ext uri="{9D8B030D-6E8A-4147-A177-3AD203B41FA5}">
                      <a16:colId xmlns:a16="http://schemas.microsoft.com/office/drawing/2014/main" val="3020008220"/>
                    </a:ext>
                  </a:extLst>
                </a:gridCol>
                <a:gridCol w="2160156">
                  <a:extLst>
                    <a:ext uri="{9D8B030D-6E8A-4147-A177-3AD203B41FA5}">
                      <a16:colId xmlns:a16="http://schemas.microsoft.com/office/drawing/2014/main" val="1068439287"/>
                    </a:ext>
                  </a:extLst>
                </a:gridCol>
              </a:tblGrid>
              <a:tr h="290553">
                <a:tc gridSpan="2">
                  <a:txBody>
                    <a:bodyPr/>
                    <a:lstStyle/>
                    <a:p>
                      <a:pPr>
                        <a:lnSpc>
                          <a:spcPct val="150000"/>
                        </a:lnSpc>
                        <a:spcAft>
                          <a:spcPts val="1000"/>
                        </a:spcAft>
                      </a:pPr>
                      <a:r>
                        <a:rPr lang="en-IN" sz="1000" dirty="0">
                          <a:effectLst/>
                        </a:rPr>
                        <a:t>Source of Foreign Currency</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nSpc>
                          <a:spcPct val="150000"/>
                        </a:lnSpc>
                        <a:spcAft>
                          <a:spcPts val="1000"/>
                        </a:spcAft>
                      </a:pPr>
                      <a:r>
                        <a:rPr lang="en-IN" sz="1000" dirty="0">
                          <a:effectLst/>
                        </a:rPr>
                        <a:t>Applicability of FEMA Notification</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nSpc>
                          <a:spcPct val="150000"/>
                        </a:lnSpc>
                        <a:spcAft>
                          <a:spcPts val="1000"/>
                        </a:spcAft>
                      </a:pPr>
                      <a:r>
                        <a:rPr lang="en-IN" sz="1000" dirty="0">
                          <a:effectLst/>
                        </a:rPr>
                        <a:t>Due-date for surrender to AD</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3180598909"/>
                  </a:ext>
                </a:extLst>
              </a:tr>
              <a:tr h="290553">
                <a:tc gridSpan="2">
                  <a:txBody>
                    <a:bodyPr/>
                    <a:lstStyle/>
                    <a:p>
                      <a:pPr algn="just">
                        <a:lnSpc>
                          <a:spcPct val="150000"/>
                        </a:lnSpc>
                        <a:spcAft>
                          <a:spcPts val="1000"/>
                        </a:spcAft>
                      </a:pPr>
                      <a:r>
                        <a:rPr lang="en-IN" sz="1000" dirty="0">
                          <a:effectLst/>
                        </a:rPr>
                        <a:t>Unspent amounts from prior trips (before Feb. 2016) as under: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3117812851"/>
                  </a:ext>
                </a:extLst>
              </a:tr>
              <a:tr h="616062">
                <a:tc>
                  <a:txBody>
                    <a:bodyPr/>
                    <a:lstStyle/>
                    <a:p>
                      <a:pPr algn="ctr">
                        <a:lnSpc>
                          <a:spcPct val="150000"/>
                        </a:lnSpc>
                        <a:spcAft>
                          <a:spcPts val="1000"/>
                        </a:spcAft>
                      </a:pPr>
                      <a:r>
                        <a:rPr lang="en-IN" sz="1000" dirty="0">
                          <a:effectLst/>
                        </a:rPr>
                        <a:t>(a)</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marL="21590" algn="just">
                        <a:lnSpc>
                          <a:spcPct val="150000"/>
                        </a:lnSpc>
                        <a:spcAft>
                          <a:spcPts val="1000"/>
                        </a:spcAft>
                      </a:pPr>
                      <a:r>
                        <a:rPr lang="en-IN" sz="1000" dirty="0">
                          <a:effectLst/>
                        </a:rPr>
                        <a:t>Unspent amounts from prior visits in various currencies aggregating less than US$ 2,000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Full amount may be retained as it is below US$ 2,000</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4148021069"/>
                  </a:ext>
                </a:extLst>
              </a:tr>
              <a:tr h="444308">
                <a:tc gridSpan="2">
                  <a:txBody>
                    <a:bodyPr/>
                    <a:lstStyle/>
                    <a:p>
                      <a:pPr marL="21590" algn="just">
                        <a:lnSpc>
                          <a:spcPct val="150000"/>
                        </a:lnSpc>
                        <a:spcAft>
                          <a:spcPts val="1000"/>
                        </a:spcAft>
                      </a:pPr>
                      <a:r>
                        <a:rPr lang="en-IN" sz="1000" dirty="0">
                          <a:effectLst/>
                        </a:rPr>
                        <a:t>Currency brought back to India after alumni trip to USA in  March 2016 aggregating US$ 55,000 as under: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2034647585"/>
                  </a:ext>
                </a:extLst>
              </a:tr>
              <a:tr h="498372">
                <a:tc>
                  <a:txBody>
                    <a:bodyPr/>
                    <a:lstStyle/>
                    <a:p>
                      <a:pPr algn="ctr">
                        <a:lnSpc>
                          <a:spcPct val="150000"/>
                        </a:lnSpc>
                        <a:spcAft>
                          <a:spcPts val="1000"/>
                        </a:spcAft>
                      </a:pPr>
                      <a:r>
                        <a:rPr lang="en-IN" sz="1000" dirty="0">
                          <a:effectLst/>
                        </a:rPr>
                        <a:t>(b)</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Contribution of US$ 40,000 received from ex-students settled in USA of XYZ for expenses of the alumni event held in USA</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not applicable but Ntf. FEMA 11(R)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No due-date specified in Ntf. FEMA 11(R)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3019797760"/>
                  </a:ext>
                </a:extLst>
              </a:tr>
              <a:tr h="990988">
                <a:tc>
                  <a:txBody>
                    <a:bodyPr/>
                    <a:lstStyle/>
                    <a:p>
                      <a:pPr algn="ctr">
                        <a:lnSpc>
                          <a:spcPct val="150000"/>
                        </a:lnSpc>
                        <a:spcAft>
                          <a:spcPts val="1000"/>
                        </a:spcAft>
                      </a:pPr>
                      <a:r>
                        <a:rPr lang="en-IN" sz="1000" dirty="0">
                          <a:effectLst/>
                        </a:rPr>
                        <a:t>(c)</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marL="342900" lvl="0" indent="-342900" algn="just">
                        <a:lnSpc>
                          <a:spcPct val="150000"/>
                        </a:lnSpc>
                        <a:buFont typeface="+mj-lt"/>
                        <a:buAutoNum type="romanLcPeriod"/>
                      </a:pPr>
                      <a:r>
                        <a:rPr lang="en-IN" sz="1000" dirty="0">
                          <a:effectLst/>
                        </a:rPr>
                        <a:t>Currency purchase of US$ 12,000 from Authorized Dealer for the trip</a:t>
                      </a:r>
                    </a:p>
                    <a:p>
                      <a:pPr marL="342900" lvl="0" indent="-342900" algn="just">
                        <a:lnSpc>
                          <a:spcPct val="150000"/>
                        </a:lnSpc>
                        <a:spcAft>
                          <a:spcPts val="1000"/>
                        </a:spcAft>
                        <a:buFont typeface="+mj-lt"/>
                        <a:buAutoNum type="romanLcPeriod"/>
                      </a:pPr>
                      <a:r>
                        <a:rPr lang="en-IN" sz="1000" dirty="0">
                          <a:effectLst/>
                        </a:rPr>
                        <a:t>Unspent amount from ATM withdrawal of US$ 3,000</a:t>
                      </a:r>
                    </a:p>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September 2016 </a:t>
                      </a:r>
                    </a:p>
                    <a:p>
                      <a:pPr algn="just">
                        <a:lnSpc>
                          <a:spcPct val="150000"/>
                        </a:lnSpc>
                        <a:spcAft>
                          <a:spcPts val="1000"/>
                        </a:spcAft>
                      </a:pPr>
                      <a:r>
                        <a:rPr lang="en-IN" sz="1000" dirty="0">
                          <a:effectLst/>
                        </a:rPr>
                        <a:t>(currency is seized before the due-date of surrender)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869311149"/>
                  </a:ext>
                </a:extLst>
              </a:tr>
              <a:tr h="290553">
                <a:tc gridSpan="2">
                  <a:txBody>
                    <a:bodyPr/>
                    <a:lstStyle/>
                    <a:p>
                      <a:pPr algn="just">
                        <a:lnSpc>
                          <a:spcPct val="150000"/>
                        </a:lnSpc>
                        <a:spcAft>
                          <a:spcPts val="1000"/>
                        </a:spcAft>
                      </a:pPr>
                      <a:r>
                        <a:rPr lang="en-IN" sz="1000" dirty="0">
                          <a:effectLst/>
                        </a:rPr>
                        <a:t>Unspent amounts from trips after March 2016 as under:</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hMerge="1">
                  <a:txBody>
                    <a:bodyPr/>
                    <a:lstStyle/>
                    <a:p>
                      <a:endParaRPr lang="en-IN"/>
                    </a:p>
                  </a:txBody>
                  <a:tcPr/>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1899249499"/>
                  </a:ext>
                </a:extLst>
              </a:tr>
              <a:tr h="837234">
                <a:tc>
                  <a:txBody>
                    <a:bodyPr/>
                    <a:lstStyle/>
                    <a:p>
                      <a:pPr algn="ctr">
                        <a:lnSpc>
                          <a:spcPct val="150000"/>
                        </a:lnSpc>
                        <a:spcAft>
                          <a:spcPts val="1000"/>
                        </a:spcAft>
                      </a:pPr>
                      <a:r>
                        <a:rPr lang="en-IN" sz="1000" dirty="0">
                          <a:effectLst/>
                        </a:rPr>
                        <a:t>(d)</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marL="21590" algn="just">
                        <a:lnSpc>
                          <a:spcPct val="150000"/>
                        </a:lnSpc>
                        <a:spcAft>
                          <a:spcPts val="1000"/>
                        </a:spcAft>
                      </a:pPr>
                      <a:r>
                        <a:rPr lang="en-IN" sz="1000" dirty="0">
                          <a:effectLst/>
                        </a:rPr>
                        <a:t>GBP 3,000 from the trip of June 2016 prior to the search</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Ntf. FEMA 9(R) is  applicable</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tc>
                  <a:txBody>
                    <a:bodyPr/>
                    <a:lstStyle/>
                    <a:p>
                      <a:pPr algn="just">
                        <a:lnSpc>
                          <a:spcPct val="150000"/>
                        </a:lnSpc>
                        <a:spcAft>
                          <a:spcPts val="1000"/>
                        </a:spcAft>
                      </a:pPr>
                      <a:r>
                        <a:rPr lang="en-IN" sz="1000" dirty="0">
                          <a:effectLst/>
                        </a:rPr>
                        <a:t>December 2016 (currency is seized before the due-date of surrender)</a:t>
                      </a:r>
                    </a:p>
                    <a:p>
                      <a:pPr algn="just">
                        <a:lnSpc>
                          <a:spcPct val="150000"/>
                        </a:lnSpc>
                        <a:spcAft>
                          <a:spcPts val="1000"/>
                        </a:spcAft>
                      </a:pPr>
                      <a:r>
                        <a:rPr lang="en-IN" sz="1000" dirty="0">
                          <a:effectLst/>
                        </a:rPr>
                        <a:t> </a:t>
                      </a:r>
                      <a:endParaRPr lang="en-IN" sz="1000" dirty="0">
                        <a:effectLst/>
                        <a:latin typeface="Calibri" panose="020F0502020204030204" pitchFamily="34" charset="0"/>
                        <a:ea typeface="Calibri" panose="020F0502020204030204" pitchFamily="34" charset="0"/>
                        <a:cs typeface="Mangal" panose="02040503050203030202" pitchFamily="18" charset="0"/>
                      </a:endParaRPr>
                    </a:p>
                  </a:txBody>
                  <a:tcPr marL="40687" marR="40687" marT="0" marB="0"/>
                </a:tc>
                <a:extLst>
                  <a:ext uri="{0D108BD9-81ED-4DB2-BD59-A6C34878D82A}">
                    <a16:rowId xmlns:a16="http://schemas.microsoft.com/office/drawing/2014/main" val="1534596882"/>
                  </a:ext>
                </a:extLst>
              </a:tr>
            </a:tbl>
          </a:graphicData>
        </a:graphic>
      </p:graphicFrame>
    </p:spTree>
    <p:extLst>
      <p:ext uri="{BB962C8B-B14F-4D97-AF65-F5344CB8AC3E}">
        <p14:creationId xmlns:p14="http://schemas.microsoft.com/office/powerpoint/2010/main" val="35120351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Case Study II – ED Adjudication on seizure of foreign currencies (cont’d)</a:t>
            </a:r>
          </a:p>
        </p:txBody>
      </p:sp>
      <p:sp>
        <p:nvSpPr>
          <p:cNvPr id="3" name="Subtitle 2"/>
          <p:cNvSpPr>
            <a:spLocks noGrp="1"/>
          </p:cNvSpPr>
          <p:nvPr>
            <p:ph idx="1"/>
          </p:nvPr>
        </p:nvSpPr>
        <p:spPr>
          <a:xfrm>
            <a:off x="631596" y="1143000"/>
            <a:ext cx="808819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00" b="1" dirty="0"/>
              <a:t>Solutions: Possible line of defense (cont’d):</a:t>
            </a:r>
          </a:p>
          <a:p>
            <a:pPr lvl="1" algn="just" eaLnBrk="1" hangingPunct="1">
              <a:spcBef>
                <a:spcPts val="600"/>
              </a:spcBef>
              <a:spcAft>
                <a:spcPts val="600"/>
              </a:spcAft>
              <a:buSzPct val="100000"/>
              <a:buFont typeface="Wingdings" panose="05000000000000000000" pitchFamily="2" charset="2"/>
              <a:buChar char="Ø"/>
            </a:pPr>
            <a:r>
              <a:rPr lang="en-US" sz="1300" dirty="0"/>
              <a:t>The amounts received from the alumni event organizing committee of XYZ but held by Shri ABC in capacity as trustee / custodian of XYZ in nature of foreign exchange falls within the ambit of Section 9(e) of FEMA.</a:t>
            </a:r>
          </a:p>
          <a:p>
            <a:pPr lvl="1" algn="just" eaLnBrk="1" hangingPunct="1">
              <a:spcBef>
                <a:spcPts val="600"/>
              </a:spcBef>
              <a:spcAft>
                <a:spcPts val="600"/>
              </a:spcAft>
              <a:buSzPct val="100000"/>
              <a:buFont typeface="Wingdings" panose="05000000000000000000" pitchFamily="2" charset="2"/>
              <a:buChar char="Ø"/>
            </a:pPr>
            <a:r>
              <a:rPr lang="en-US" sz="1300" dirty="0"/>
              <a:t>Section 9 of FEMA deals with exemption from realisation and repatriation in certain cases and states that the provisions of Section 4 and Section 8 do not apply to the possession or acquisition of foreign exchange under Section 9(a) to 9(e). Accordingly, provisions of Notification No. FEMA 9(R) / 2015-RB dt. 29.12.2015 which deals with realisation, repatriation and surrender of foreign exchange (within 90 days from date of return to India in case of non-individuals and 180 days in case of individuals) as stipulated under Section 8 does not apply to the instant case. </a:t>
            </a:r>
          </a:p>
          <a:p>
            <a:pPr lvl="1" algn="just" eaLnBrk="1" hangingPunct="1">
              <a:spcBef>
                <a:spcPts val="600"/>
              </a:spcBef>
              <a:spcAft>
                <a:spcPts val="600"/>
              </a:spcAft>
              <a:buSzPct val="100000"/>
              <a:buFont typeface="Wingdings" panose="05000000000000000000" pitchFamily="2" charset="2"/>
              <a:buChar char="Ø"/>
            </a:pPr>
            <a:r>
              <a:rPr lang="en-US" sz="1300" dirty="0"/>
              <a:t>Further, the possession and retention of US$ 40,000 falls within the purview of provisions of Notification No. FEMA 11(R) / 2015-RB dt. 29.12.2015 which is applicable to instances referred to in Sections 9(a) and 9(e) of FEMA.</a:t>
            </a:r>
          </a:p>
          <a:p>
            <a:pPr lvl="1" algn="just" eaLnBrk="1" hangingPunct="1">
              <a:spcBef>
                <a:spcPts val="600"/>
              </a:spcBef>
              <a:spcAft>
                <a:spcPts val="600"/>
              </a:spcAft>
              <a:buSzPct val="100000"/>
              <a:buFont typeface="Wingdings" panose="05000000000000000000" pitchFamily="2" charset="2"/>
              <a:buChar char="Ø"/>
            </a:pPr>
            <a:r>
              <a:rPr lang="en-US" sz="1300" dirty="0"/>
              <a:t>No time period is stipulated under Notification FEMA 11(R) for surrender of foreign currency acquired in manner contemplated in Section 9(e). Moreover these amounts were also reflected as miscellaneous income in the Financial Statements of XYZ. Therefore, it was a bona fide belief that the said amount of US$ 40,000 can be utilised for future trips within 180 days from the date of importing the FC. However before the due-date of surrender or utilisation for future trips, the search took place and currency was seized by Income-Tax authority.</a:t>
            </a:r>
          </a:p>
          <a:p>
            <a:pPr lvl="1" algn="just" eaLnBrk="1" hangingPunct="1">
              <a:spcBef>
                <a:spcPts val="600"/>
              </a:spcBef>
              <a:spcAft>
                <a:spcPts val="600"/>
              </a:spcAft>
              <a:buSzPct val="100000"/>
              <a:buFont typeface="Wingdings" panose="05000000000000000000" pitchFamily="2" charset="2"/>
              <a:buChar char="Ø"/>
            </a:pPr>
            <a:r>
              <a:rPr lang="en-US" sz="1300" dirty="0"/>
              <a:t>Hence, as no time period for surrender is specified under Notification No. FEMA 11(R) for cases of foreign exchange falling under Section 9(e) of FEMA, a lenient view may be taken by the AA while deciding on the violation of FEMA and the consequent penalty / confiscation of the sum involved being equivalent to US$ 40,000.</a:t>
            </a:r>
          </a:p>
          <a:p>
            <a:pPr algn="just" eaLnBrk="1" hangingPunct="1">
              <a:spcBef>
                <a:spcPts val="600"/>
              </a:spcBef>
              <a:spcAft>
                <a:spcPts val="600"/>
              </a:spcAft>
              <a:buSzPct val="100000"/>
              <a:buFont typeface="Wingdings" panose="05000000000000000000" pitchFamily="2" charset="2"/>
              <a:buChar char="§"/>
            </a:pPr>
            <a:endParaRPr lang="en-US" sz="1400" dirty="0"/>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59</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1253451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RBI and Govt.- FEMA</a:t>
            </a:r>
          </a:p>
        </p:txBody>
      </p:sp>
      <p:sp>
        <p:nvSpPr>
          <p:cNvPr id="4099" name="Content Placeholder 2"/>
          <p:cNvSpPr>
            <a:spLocks noGrp="1"/>
          </p:cNvSpPr>
          <p:nvPr>
            <p:ph idx="1"/>
          </p:nvPr>
        </p:nvSpPr>
        <p:spPr>
          <a:xfrm>
            <a:off x="914400" y="1143000"/>
            <a:ext cx="7696200" cy="5257800"/>
          </a:xfrm>
        </p:spPr>
        <p:txBody>
          <a:bodyPr/>
          <a:lstStyle/>
          <a:p>
            <a:r>
              <a:rPr lang="en-US" sz="2000" dirty="0"/>
              <a:t>RBI plays the role of the regulator for the purposes of FEMA:</a:t>
            </a:r>
          </a:p>
          <a:p>
            <a:pPr lvl="1">
              <a:buFont typeface="Wingdings" panose="05000000000000000000" pitchFamily="2" charset="2"/>
              <a:buChar char="Ø"/>
            </a:pPr>
            <a:r>
              <a:rPr lang="en-US" sz="2000" dirty="0"/>
              <a:t>RBI is empowered to give general or special permission to a person to deal in foreign exchange save as otherwise provided in FEMA, rules or regulations made thereunder (Section 3)</a:t>
            </a:r>
          </a:p>
          <a:p>
            <a:pPr lvl="1">
              <a:buFont typeface="Wingdings" panose="05000000000000000000" pitchFamily="2" charset="2"/>
              <a:buChar char="Ø"/>
            </a:pPr>
            <a:r>
              <a:rPr lang="en-US" sz="2000" dirty="0"/>
              <a:t>RBI to be consulted by the Central Govt. for imposing reasonable restrictions for Current Account transactions (Section 5)</a:t>
            </a:r>
          </a:p>
          <a:p>
            <a:pPr lvl="1">
              <a:buFont typeface="Wingdings" panose="05000000000000000000" pitchFamily="2" charset="2"/>
              <a:buChar char="Ø"/>
            </a:pPr>
            <a:r>
              <a:rPr lang="en-US" sz="2000" dirty="0"/>
              <a:t>RBI to consult Central Govt. to regulate Capital Account transactions involving debt instruments. Similarly, Central Govt. to consult RBI to regulate Capital Account transactions not involving debt instruments (Section 6)</a:t>
            </a:r>
          </a:p>
          <a:p>
            <a:pPr lvl="1">
              <a:buFont typeface="Wingdings" panose="05000000000000000000" pitchFamily="2" charset="2"/>
              <a:buChar char="Ø"/>
            </a:pPr>
            <a:r>
              <a:rPr lang="en-US" sz="2000" dirty="0"/>
              <a:t>RBI has the power to regulate export of goods &amp; services (Section 7)</a:t>
            </a:r>
          </a:p>
          <a:p>
            <a:endParaRPr lang="en-US" sz="2400" dirty="0"/>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6</a:t>
            </a:fld>
            <a:endParaRPr lang="en-US" dirty="0"/>
          </a:p>
        </p:txBody>
      </p:sp>
    </p:spTree>
    <p:extLst>
      <p:ext uri="{BB962C8B-B14F-4D97-AF65-F5344CB8AC3E}">
        <p14:creationId xmlns:p14="http://schemas.microsoft.com/office/powerpoint/2010/main" val="361417805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Survey of recent Investigation &amp; Adjudication cases</a:t>
            </a: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200" dirty="0"/>
              <a:t>Xiaomi Technology India Ltd. vs UOI, ED [Karnataka High Court Judgment dt. 05.07.2022]</a:t>
            </a:r>
          </a:p>
          <a:p>
            <a:pPr lvl="1" algn="just" eaLnBrk="1" hangingPunct="1">
              <a:spcBef>
                <a:spcPts val="600"/>
              </a:spcBef>
              <a:spcAft>
                <a:spcPts val="600"/>
              </a:spcAft>
              <a:buSzPct val="100000"/>
              <a:buFont typeface="Wingdings" panose="05000000000000000000" pitchFamily="2" charset="2"/>
              <a:buChar char="Ø"/>
            </a:pPr>
            <a:r>
              <a:rPr lang="en-US" sz="1200" dirty="0"/>
              <a:t>ED, on the basis of information from the credible sources that petitioner had made certain foreign remittances in the name of royalty to foreign based entities in violation of the provisions of FEMA, initiated investigation. Summons under the provisions of FEMA were issued to the Ex-country head and Managing Director of the petitioner and their statements were recorded. Based on the collected information, the Authorized Officer passed seizure order under Section 37A[1] of FEMA.</a:t>
            </a:r>
          </a:p>
          <a:p>
            <a:pPr lvl="1" algn="just" eaLnBrk="1" hangingPunct="1">
              <a:spcBef>
                <a:spcPts val="600"/>
              </a:spcBef>
              <a:spcAft>
                <a:spcPts val="600"/>
              </a:spcAft>
              <a:buSzPct val="100000"/>
              <a:buFont typeface="Wingdings" panose="05000000000000000000" pitchFamily="2" charset="2"/>
              <a:buChar char="Ø"/>
            </a:pPr>
            <a:r>
              <a:rPr lang="en-US" sz="1200" dirty="0"/>
              <a:t>ED claimed that Petitioner has not received any kind of service, software/IPR/technology directly or indirectly. When there is no use of any intellectual property by the petitioner, there arises no occasion for the petitioner to pay royalty.</a:t>
            </a:r>
          </a:p>
          <a:p>
            <a:pPr lvl="1" algn="just" eaLnBrk="1" hangingPunct="1">
              <a:spcBef>
                <a:spcPts val="600"/>
              </a:spcBef>
              <a:spcAft>
                <a:spcPts val="600"/>
              </a:spcAft>
              <a:buSzPct val="100000"/>
              <a:buFont typeface="Wingdings" panose="05000000000000000000" pitchFamily="2" charset="2"/>
              <a:buChar char="Ø"/>
            </a:pPr>
            <a:r>
              <a:rPr lang="en-US" sz="1200" dirty="0"/>
              <a:t>As the matter was before Competent Authority, the issue before the Hon’ble Court at this stage was “whether the writ petition is liable to be dismissed as not maintainable on the ground of availability of alternate remedy and the writ petition is premature?“</a:t>
            </a:r>
          </a:p>
          <a:p>
            <a:pPr lvl="1" algn="just" eaLnBrk="1" hangingPunct="1">
              <a:spcBef>
                <a:spcPts val="600"/>
              </a:spcBef>
              <a:spcAft>
                <a:spcPts val="600"/>
              </a:spcAft>
              <a:buSzPct val="100000"/>
              <a:buFont typeface="Wingdings" panose="05000000000000000000" pitchFamily="2" charset="2"/>
              <a:buChar char="Ø"/>
            </a:pPr>
            <a:r>
              <a:rPr lang="en-US" sz="1200" dirty="0"/>
              <a:t>The Hon’ble High Court observed that FEMA is a complete Code in itself and is an act to consolidate and maintain law relating to foreign exchange with the objective of facilitating external trade and payments and for promoting the orderly development and maintenance of foreign exchange management in India. Further, when statute creates a special mechanism for adjudication and when statute itself provides for remedy that too in a physical statute, a writ petition should not be entertained ignoring the statutory dispensation.</a:t>
            </a:r>
          </a:p>
          <a:p>
            <a:pPr lvl="1" algn="just" eaLnBrk="1" hangingPunct="1">
              <a:spcBef>
                <a:spcPts val="600"/>
              </a:spcBef>
              <a:spcAft>
                <a:spcPts val="600"/>
              </a:spcAft>
              <a:buSzPct val="100000"/>
              <a:buFont typeface="Wingdings" panose="05000000000000000000" pitchFamily="2" charset="2"/>
              <a:buChar char="Ø"/>
            </a:pPr>
            <a:r>
              <a:rPr lang="en-US" sz="1200" dirty="0"/>
              <a:t>The Hon’ble Court stayed the impugned seizure order subject to condition that the petitioner shall operate Bank accounts which are seized under the impugned order, only for the purpose of meeting expenses for carrying out day to day activities of the Company and observed that order shall not confer any right on the petitioner to make payment in the form of royalty or in any other form to the Companies located outside India. Interest of justice would be met, if the above interim order is continued till orders are passed by the Competent Authority as stated above.</a:t>
            </a:r>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60</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28535235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Survey of recent Investigation &amp; Adjudication cases (cont’d)</a:t>
            </a: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50" dirty="0"/>
              <a:t>Akzo Nobel India Ltd. vs ED [FPA-FE-21/DLI/2015; Order dt. 03.07.2023]</a:t>
            </a:r>
          </a:p>
          <a:p>
            <a:pPr lvl="1" algn="just" eaLnBrk="1" hangingPunct="1">
              <a:spcBef>
                <a:spcPts val="600"/>
              </a:spcBef>
              <a:spcAft>
                <a:spcPts val="600"/>
              </a:spcAft>
              <a:buSzPct val="100000"/>
              <a:buFont typeface="Wingdings" panose="05000000000000000000" pitchFamily="2" charset="2"/>
              <a:buChar char="Ø"/>
            </a:pPr>
            <a:r>
              <a:rPr lang="en-US" sz="1350" dirty="0"/>
              <a:t>Akzo made 12 outward remittances in 2014 totalling Rs. 240 lakhs but no Exchange Control Copy of the Bills of Entry had been submitted and the said Foreign Currency had not been surrendered to the Authorised Dealer Bank. Show Cause Notice was issued for contravention of the provisions of Section 10(6) r/w 10(5) of FEMA further r/w Regulation 6(1) of Foreign Exchange Management (Realization, Repatriation and Surrender of Foreign Exchange) Regulations 2000. The Company and four Directors were charged for aforementioned contraventions under Section 42(1) of FEMA.</a:t>
            </a:r>
          </a:p>
          <a:p>
            <a:pPr lvl="1" algn="just" eaLnBrk="1" hangingPunct="1">
              <a:spcBef>
                <a:spcPts val="600"/>
              </a:spcBef>
              <a:spcAft>
                <a:spcPts val="600"/>
              </a:spcAft>
              <a:buSzPct val="100000"/>
              <a:buFont typeface="Wingdings" panose="05000000000000000000" pitchFamily="2" charset="2"/>
              <a:buChar char="Ø"/>
            </a:pPr>
            <a:r>
              <a:rPr lang="en-US" sz="1350" dirty="0"/>
              <a:t>The Adjudicating Authority in the Order dated 30.01.2015 held the five appellants herein guilty of charges levelled in the Show Cause Notice. He imposed penalty of Rs. 25 lakhs on Akzo for the aforementioned contraventions but took a lenient view as the role of Directors was not clearly spelt out in the Show Cause Notice and therefore, imposed penalty of Rs. 1 lakh each on the four Directors.</a:t>
            </a:r>
          </a:p>
          <a:p>
            <a:pPr lvl="1" algn="just" eaLnBrk="1" hangingPunct="1">
              <a:spcBef>
                <a:spcPts val="600"/>
              </a:spcBef>
              <a:spcAft>
                <a:spcPts val="600"/>
              </a:spcAft>
              <a:buSzPct val="100000"/>
              <a:buFont typeface="Wingdings" panose="05000000000000000000" pitchFamily="2" charset="2"/>
              <a:buChar char="Ø"/>
            </a:pPr>
            <a:r>
              <a:rPr lang="en-US" sz="1350" dirty="0"/>
              <a:t>The appellants preferred an appeal to the Appellate Tribunal against the Order of the AA on the main ground that the Show Cause Notice suffers from serious latches as it has been issued after 12 years of the initial detection of the case by the respondent. They have pleaded that they were under the impression that the matter had been closed because of the prolonged silence on the part of the said Authorised Dealer as well as the Enforcement Directorate.</a:t>
            </a:r>
          </a:p>
          <a:p>
            <a:pPr lvl="1" algn="just" eaLnBrk="1" hangingPunct="1">
              <a:spcBef>
                <a:spcPts val="600"/>
              </a:spcBef>
              <a:spcAft>
                <a:spcPts val="600"/>
              </a:spcAft>
              <a:buSzPct val="100000"/>
              <a:buFont typeface="Wingdings" panose="05000000000000000000" pitchFamily="2" charset="2"/>
              <a:buChar char="Ø"/>
            </a:pPr>
            <a:r>
              <a:rPr lang="en-US" sz="1350" dirty="0"/>
              <a:t>The Appellate Tribunal reduced the penalty to Rs. 5 lakhs on Akzo as it is only in miniscule percentage of cases that the Company failed to submit proof of imports against 10 remittances. No penalty was levied on the Directors as the Show Cause Notice had failed to spell out clearly the role of the Directors.</a:t>
            </a:r>
          </a:p>
          <a:p>
            <a:pPr algn="just" eaLnBrk="1" hangingPunct="1">
              <a:spcBef>
                <a:spcPts val="600"/>
              </a:spcBef>
              <a:spcAft>
                <a:spcPts val="600"/>
              </a:spcAft>
              <a:buSzPct val="100000"/>
              <a:buFont typeface="Wingdings" panose="05000000000000000000" pitchFamily="2" charset="2"/>
              <a:buChar char="§"/>
            </a:pP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61</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2127148282"/>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62050" y="0"/>
            <a:ext cx="7772400" cy="1143000"/>
          </a:xfrm>
        </p:spPr>
        <p:txBody>
          <a:bodyPr/>
          <a:lstStyle/>
          <a:p>
            <a:pPr eaLnBrk="1" hangingPunct="1">
              <a:defRPr/>
            </a:pPr>
            <a:r>
              <a:rPr lang="en-IN" sz="3200" dirty="0">
                <a:solidFill>
                  <a:srgbClr val="000099"/>
                </a:solidFill>
              </a:rPr>
              <a:t>Survey of recent Investigation &amp; Adjudication cases (cont’d)</a:t>
            </a:r>
          </a:p>
        </p:txBody>
      </p:sp>
      <p:sp>
        <p:nvSpPr>
          <p:cNvPr id="3" name="Subtitle 2"/>
          <p:cNvSpPr>
            <a:spLocks noGrp="1"/>
          </p:cNvSpPr>
          <p:nvPr>
            <p:ph idx="1"/>
          </p:nvPr>
        </p:nvSpPr>
        <p:spPr>
          <a:xfrm>
            <a:off x="947394" y="1143000"/>
            <a:ext cx="7941028" cy="5474616"/>
          </a:xfrm>
        </p:spPr>
        <p:txBody>
          <a:bodyPr/>
          <a:lstStyle/>
          <a:p>
            <a:pPr algn="just" eaLnBrk="1" hangingPunct="1">
              <a:spcBef>
                <a:spcPts val="600"/>
              </a:spcBef>
              <a:spcAft>
                <a:spcPts val="600"/>
              </a:spcAft>
              <a:buSzPct val="100000"/>
              <a:buFont typeface="Wingdings" panose="05000000000000000000" pitchFamily="2" charset="2"/>
              <a:buChar char="§"/>
            </a:pPr>
            <a:r>
              <a:rPr lang="en-US" sz="1350" dirty="0"/>
              <a:t>Rockwell India (P) Ltd. vs ED [FPA-FE-53/BNG/2015; Order dt. 12.09.2023]</a:t>
            </a:r>
          </a:p>
          <a:p>
            <a:pPr lvl="1" algn="just" eaLnBrk="1" hangingPunct="1">
              <a:spcBef>
                <a:spcPts val="600"/>
              </a:spcBef>
              <a:spcAft>
                <a:spcPts val="600"/>
              </a:spcAft>
              <a:buSzPct val="100000"/>
              <a:buFont typeface="Wingdings" panose="05000000000000000000" pitchFamily="2" charset="2"/>
              <a:buChar char="Ø"/>
            </a:pPr>
            <a:r>
              <a:rPr lang="en-US" sz="1350" dirty="0"/>
              <a:t>Complaint of ED in Dec. 2012 alleged that the export value in respect of 48 Bills of Exports for a total invoice value of US $ 698572.30 equivalent to Rs. 3,28,32,901.86/- was not realized by the Appellant Company M/s. Rockwell India (P) Ltd. for more than six months from the dates of the exports. The complaint charged the Appellant Company under Section 7 (1) (a) of FEMA r/w Regulations Nos. 8, 9 &amp; 13 of Foreign Exchange Management (Export of Goods &amp; Services) Regulations 2000 r/w Regulation No. 3 of the Foreign Exchange Management (Manner of Receipt and Re-payment) Regulations 2000 and Regulation No. 3 of the Foreign Exchange Management (Realisation, Repatriation and Surrender of Foreign Exchange) Regulations 2000.</a:t>
            </a:r>
          </a:p>
          <a:p>
            <a:pPr lvl="1" algn="just" eaLnBrk="1" hangingPunct="1">
              <a:spcBef>
                <a:spcPts val="600"/>
              </a:spcBef>
              <a:spcAft>
                <a:spcPts val="600"/>
              </a:spcAft>
              <a:buSzPct val="100000"/>
              <a:buFont typeface="Wingdings" panose="05000000000000000000" pitchFamily="2" charset="2"/>
              <a:buChar char="Ø"/>
            </a:pPr>
            <a:r>
              <a:rPr lang="en-US" sz="1350" dirty="0"/>
              <a:t>The Adjudicating Authority vide Order dated 09.03.2015 made the finding that the appellants have failed to receive the export proceeds and hence have contravened the aforementioned provisions of the Act and the Regulations thereunder to the extent of US $ 3,74,770.19 equivalent to Rs. 1,72,36,019/-. He accordingly imposed penalty of Rs. 25 Lakhs on the Company and Rs. 15 lakhs on its Managing Director.</a:t>
            </a:r>
          </a:p>
          <a:p>
            <a:pPr lvl="1" algn="just" eaLnBrk="1" hangingPunct="1">
              <a:spcBef>
                <a:spcPts val="600"/>
              </a:spcBef>
              <a:spcAft>
                <a:spcPts val="600"/>
              </a:spcAft>
              <a:buSzPct val="100000"/>
              <a:buFont typeface="Wingdings" panose="05000000000000000000" pitchFamily="2" charset="2"/>
              <a:buChar char="Ø"/>
            </a:pPr>
            <a:r>
              <a:rPr lang="en-US" sz="1350" dirty="0"/>
              <a:t>The appellants preferred an appeal to the Appellate Tribunal against the Order of the AA disputing the correctness of the amount which has been shown as unrealized export proceeds as the AD-Bank had not properly accounted for the realisations.</a:t>
            </a:r>
          </a:p>
          <a:p>
            <a:pPr lvl="1" algn="just" eaLnBrk="1" hangingPunct="1">
              <a:spcBef>
                <a:spcPts val="600"/>
              </a:spcBef>
              <a:spcAft>
                <a:spcPts val="600"/>
              </a:spcAft>
              <a:buSzPct val="100000"/>
              <a:buFont typeface="Wingdings" panose="05000000000000000000" pitchFamily="2" charset="2"/>
              <a:buChar char="Ø"/>
            </a:pPr>
            <a:r>
              <a:rPr lang="en-US" sz="1350" dirty="0"/>
              <a:t>The Appellate Tribunal ruled that the Order of the AA cannot be sustained as it is without looking into the matter comprehensively. The AA is therefore, required to re-examine the matter afresh giving opportunity to the Appellants and to the Karnataka Bank to verify the accounts to settle the issue as to what is the correct amount of the export outstanding.</a:t>
            </a:r>
            <a:endParaRPr lang="en-US" sz="1450" dirty="0"/>
          </a:p>
        </p:txBody>
      </p:sp>
      <p:sp>
        <p:nvSpPr>
          <p:cNvPr id="5" name="Slide Number Placeholder 4"/>
          <p:cNvSpPr>
            <a:spLocks noGrp="1"/>
          </p:cNvSpPr>
          <p:nvPr>
            <p:ph type="sldNum" sz="quarter" idx="12"/>
          </p:nvPr>
        </p:nvSpPr>
        <p:spPr/>
        <p:txBody>
          <a:bodyPr/>
          <a:lstStyle/>
          <a:p>
            <a:pPr>
              <a:defRPr/>
            </a:pPr>
            <a:fld id="{D30B9B56-8697-4A97-BB7F-5F8198E49081}" type="slidenum">
              <a:rPr lang="en-US" smtClean="0"/>
              <a:pPr>
                <a:defRPr/>
              </a:pPr>
              <a:t>62</a:t>
            </a:fld>
            <a:endParaRPr lang="en-US" dirty="0"/>
          </a:p>
        </p:txBody>
      </p:sp>
      <p:sp>
        <p:nvSpPr>
          <p:cNvPr id="6" name="Date Placeholder 5"/>
          <p:cNvSpPr>
            <a:spLocks noGrp="1"/>
          </p:cNvSpPr>
          <p:nvPr>
            <p:ph type="dt" sz="half" idx="10"/>
          </p:nvPr>
        </p:nvSpPr>
        <p:spPr>
          <a:xfrm>
            <a:off x="0" y="6400800"/>
            <a:ext cx="1905000" cy="457200"/>
          </a:xfrm>
        </p:spPr>
        <p:txBody>
          <a:bodyPr/>
          <a:lstStyle/>
          <a:p>
            <a:pPr>
              <a:defRPr/>
            </a:pPr>
            <a:r>
              <a:rPr lang="en-US" dirty="0"/>
              <a:t>14.10.2023</a:t>
            </a:r>
          </a:p>
        </p:txBody>
      </p:sp>
      <p:sp>
        <p:nvSpPr>
          <p:cNvPr id="7" name="Footer Placeholder 6"/>
          <p:cNvSpPr>
            <a:spLocks noGrp="1"/>
          </p:cNvSpPr>
          <p:nvPr>
            <p:ph type="ftr" sz="quarter" idx="11"/>
          </p:nvPr>
        </p:nvSpPr>
        <p:spPr>
          <a:xfrm>
            <a:off x="3600450" y="6400800"/>
            <a:ext cx="2895600" cy="457200"/>
          </a:xfrm>
        </p:spPr>
        <p:txBody>
          <a:bodyPr/>
          <a:lstStyle/>
          <a:p>
            <a:pPr>
              <a:defRPr/>
            </a:pPr>
            <a:r>
              <a:rPr lang="en-US" dirty="0"/>
              <a:t>P. P. Shah &amp; Associates</a:t>
            </a:r>
          </a:p>
        </p:txBody>
      </p:sp>
    </p:spTree>
    <p:extLst>
      <p:ext uri="{BB962C8B-B14F-4D97-AF65-F5344CB8AC3E}">
        <p14:creationId xmlns:p14="http://schemas.microsoft.com/office/powerpoint/2010/main" val="395329089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dirty="0"/>
              <a:t>14.10.2023</a:t>
            </a:r>
          </a:p>
        </p:txBody>
      </p:sp>
      <p:sp>
        <p:nvSpPr>
          <p:cNvPr id="115715" name="Rectangle 15"/>
          <p:cNvSpPr>
            <a:spLocks noGrp="1" noChangeArrowheads="1"/>
          </p:cNvSpPr>
          <p:nvPr>
            <p:ph type="ftr" sz="quarter" idx="11"/>
          </p:nvPr>
        </p:nvSpPr>
        <p:spPr/>
        <p:txBody>
          <a:bodyPr/>
          <a:lstStyle/>
          <a:p>
            <a:pPr>
              <a:defRPr/>
            </a:pPr>
            <a:r>
              <a:rPr lang="en-US" dirty="0"/>
              <a:t>P. P. Shah &amp; Associates</a:t>
            </a:r>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63</a:t>
            </a:fld>
            <a:endParaRPr lang="en-US" dirty="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a:effectLst>
                  <a:outerShdw blurRad="38100" dist="38100" dir="2700000" algn="tl">
                    <a:srgbClr val="C0C0C0"/>
                  </a:outerShdw>
                </a:effectLst>
              </a:rPr>
              <a:t>Thank You</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RBI and Govt-FEMA (cont’d)</a:t>
            </a:r>
          </a:p>
        </p:txBody>
      </p:sp>
      <p:sp>
        <p:nvSpPr>
          <p:cNvPr id="4099" name="Content Placeholder 2"/>
          <p:cNvSpPr>
            <a:spLocks noGrp="1"/>
          </p:cNvSpPr>
          <p:nvPr>
            <p:ph idx="1"/>
          </p:nvPr>
        </p:nvSpPr>
        <p:spPr>
          <a:xfrm>
            <a:off x="914400" y="1143000"/>
            <a:ext cx="7696200" cy="5257800"/>
          </a:xfrm>
        </p:spPr>
        <p:txBody>
          <a:bodyPr/>
          <a:lstStyle/>
          <a:p>
            <a:r>
              <a:rPr lang="en-US" sz="1850" dirty="0"/>
              <a:t>RBI plays the role of the regulator for the purposes of FEMA (cont’d):</a:t>
            </a:r>
          </a:p>
          <a:p>
            <a:pPr lvl="1">
              <a:buFont typeface="Wingdings" panose="05000000000000000000" pitchFamily="2" charset="2"/>
              <a:buChar char="Ø"/>
            </a:pPr>
            <a:r>
              <a:rPr lang="en-US" sz="1850" dirty="0"/>
              <a:t>RBI has the power to specify period and manner to repatriate foreign exchange (Section 8) and set limits under FEMA (Section 9)</a:t>
            </a:r>
          </a:p>
          <a:p>
            <a:pPr lvl="1">
              <a:buFont typeface="Wingdings" panose="05000000000000000000" pitchFamily="2" charset="2"/>
              <a:buChar char="Ø"/>
            </a:pPr>
            <a:r>
              <a:rPr lang="en-US" sz="1850" dirty="0"/>
              <a:t>RBI has the power to authorize any person to deal in foreign exchange or in foreign securities, as an authorized dealer, money changer or off-shore banking unit (Section 10). RBI also acts as the regulating authority for the authorized persons as stated and has the power to issue directions to authorized persons (Section 11) and inspect them (Section 12)</a:t>
            </a:r>
          </a:p>
          <a:p>
            <a:pPr lvl="1">
              <a:buFont typeface="Wingdings" panose="05000000000000000000" pitchFamily="2" charset="2"/>
              <a:buChar char="Ø"/>
            </a:pPr>
            <a:r>
              <a:rPr lang="en-US" sz="1850" dirty="0"/>
              <a:t>RBI has the power to compound contraventions committed by any person (Section 15) except those under Section 3(a) in accordance with FEMA (Compounding Proceedings) Rules, 2000.</a:t>
            </a:r>
          </a:p>
          <a:p>
            <a:pPr lvl="1">
              <a:buFont typeface="Wingdings" panose="05000000000000000000" pitchFamily="2" charset="2"/>
              <a:buChar char="Ø"/>
            </a:pPr>
            <a:r>
              <a:rPr lang="en-US" sz="1850" dirty="0"/>
              <a:t>FEMA also grants RBI the power to make regulations to carry out the provisions of the Act and the rules made thereunder (Section 47)</a:t>
            </a:r>
          </a:p>
          <a:p>
            <a:endParaRPr lang="en-US" sz="2400" dirty="0"/>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7</a:t>
            </a:fld>
            <a:endParaRPr lang="en-US" dirty="0"/>
          </a:p>
        </p:txBody>
      </p:sp>
    </p:spTree>
    <p:extLst>
      <p:ext uri="{BB962C8B-B14F-4D97-AF65-F5344CB8AC3E}">
        <p14:creationId xmlns:p14="http://schemas.microsoft.com/office/powerpoint/2010/main" val="34356271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ED- FEMA</a:t>
            </a:r>
          </a:p>
        </p:txBody>
      </p:sp>
      <p:sp>
        <p:nvSpPr>
          <p:cNvPr id="4099" name="Content Placeholder 2"/>
          <p:cNvSpPr>
            <a:spLocks noGrp="1"/>
          </p:cNvSpPr>
          <p:nvPr>
            <p:ph idx="1"/>
          </p:nvPr>
        </p:nvSpPr>
        <p:spPr>
          <a:xfrm>
            <a:off x="914399" y="1143000"/>
            <a:ext cx="8029575" cy="5257800"/>
          </a:xfrm>
        </p:spPr>
        <p:txBody>
          <a:bodyPr/>
          <a:lstStyle/>
          <a:p>
            <a:r>
              <a:rPr lang="en-US" sz="1500" dirty="0"/>
              <a:t>Directorate of Enforcement or ED plays the role of the enforcement agency for the purposes of FEMA</a:t>
            </a:r>
          </a:p>
          <a:p>
            <a:pPr lvl="1">
              <a:buFont typeface="Wingdings" panose="05000000000000000000" pitchFamily="2" charset="2"/>
              <a:buChar char="Ø"/>
            </a:pPr>
            <a:r>
              <a:rPr lang="en-US" sz="1400" dirty="0"/>
              <a:t>Section 36 (1) &amp; 36(2): The Central Government has power to establish a Directorate of Enforcement (Section 36 (1) &amp; (2) with a Director and such other officers or class of officers as it thinks fit, who shall be called officers of Enforcement</a:t>
            </a:r>
          </a:p>
          <a:p>
            <a:pPr lvl="1">
              <a:buFont typeface="Wingdings" panose="05000000000000000000" pitchFamily="2" charset="2"/>
              <a:buChar char="Ø"/>
            </a:pPr>
            <a:r>
              <a:rPr lang="en-US" sz="1400" dirty="0"/>
              <a:t>Section 37(1): The Director of Enforcement and other officers of Enforcement, not below the rank of an Assistant Director, shall take up for investigation the contravention referred to in section 13.</a:t>
            </a:r>
          </a:p>
          <a:p>
            <a:pPr lvl="1">
              <a:buFont typeface="Wingdings" panose="05000000000000000000" pitchFamily="2" charset="2"/>
              <a:buChar char="Ø"/>
            </a:pPr>
            <a:r>
              <a:rPr lang="en-US" sz="1400" dirty="0"/>
              <a:t>Section 37(2): Govt. can also authorise any officer or class of officers in the Central Government, State Government or the Reserve Bank, not below the rank of an Under Secretary to the Government of India to investigate any contravention referred to in section 13.</a:t>
            </a:r>
          </a:p>
          <a:p>
            <a:pPr lvl="1">
              <a:buFont typeface="Wingdings" panose="05000000000000000000" pitchFamily="2" charset="2"/>
              <a:buChar char="Ø"/>
            </a:pPr>
            <a:r>
              <a:rPr lang="en-US" sz="1400" dirty="0"/>
              <a:t>Section 37(3): Officers referred to in Section 37(1) shall exercise the like powers which are conferred on income-tax authorities under the Income-tax Act, 1961 (43 of 1961)</a:t>
            </a:r>
          </a:p>
          <a:p>
            <a:pPr lvl="1">
              <a:buFont typeface="Wingdings" panose="05000000000000000000" pitchFamily="2" charset="2"/>
              <a:buChar char="Ø"/>
            </a:pPr>
            <a:r>
              <a:rPr lang="en-US" sz="1400" dirty="0"/>
              <a:t>Section 16(1): Govt. has power to appoint officers of the Central Govt. as Adjudicating Authorities for holding inquiry into any contravention referred to in Section 13.</a:t>
            </a:r>
          </a:p>
          <a:p>
            <a:pPr lvl="1">
              <a:buFont typeface="Wingdings" panose="05000000000000000000" pitchFamily="2" charset="2"/>
              <a:buChar char="Ø"/>
            </a:pPr>
            <a:r>
              <a:rPr lang="en-US" sz="1400" dirty="0"/>
              <a:t>Section 16(3): Authorises officials of ED for making complaint to AA for contraventions referred to in Section 13.</a:t>
            </a:r>
          </a:p>
          <a:p>
            <a:pPr lvl="1">
              <a:buFont typeface="Wingdings" panose="05000000000000000000" pitchFamily="2" charset="2"/>
              <a:buChar char="Ø"/>
            </a:pPr>
            <a:r>
              <a:rPr lang="en-US" sz="1400" dirty="0"/>
              <a:t>Section 15: ED has the power to compound contraventions committed by any person under Section 3(a) in accordance with FEMA (Compounding Proceedings) Rules, 2000.</a:t>
            </a:r>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8</a:t>
            </a:fld>
            <a:endParaRPr lang="en-US" dirty="0"/>
          </a:p>
        </p:txBody>
      </p:sp>
    </p:spTree>
    <p:extLst>
      <p:ext uri="{BB962C8B-B14F-4D97-AF65-F5344CB8AC3E}">
        <p14:creationId xmlns:p14="http://schemas.microsoft.com/office/powerpoint/2010/main" val="32844730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r>
              <a:rPr lang="en-US" sz="3200" dirty="0"/>
              <a:t>Role of ED (cont’d)</a:t>
            </a:r>
          </a:p>
        </p:txBody>
      </p:sp>
      <p:sp>
        <p:nvSpPr>
          <p:cNvPr id="4099" name="Content Placeholder 2"/>
          <p:cNvSpPr>
            <a:spLocks noGrp="1"/>
          </p:cNvSpPr>
          <p:nvPr>
            <p:ph idx="1"/>
          </p:nvPr>
        </p:nvSpPr>
        <p:spPr>
          <a:xfrm>
            <a:off x="914400" y="1143000"/>
            <a:ext cx="7696200" cy="5257800"/>
          </a:xfrm>
        </p:spPr>
        <p:txBody>
          <a:bodyPr/>
          <a:lstStyle/>
          <a:p>
            <a:r>
              <a:rPr lang="en-US" sz="2000" dirty="0"/>
              <a:t>It may be noted that the Directorate of Enforcement is a specialized body tasked with implementing two crucial financial laws – Prevention of Money Laundering Act, 2002 (PMLA) and Foreign Exchange Management Act, 1999 (FEMA). </a:t>
            </a:r>
          </a:p>
          <a:p>
            <a:r>
              <a:rPr lang="en-US" sz="2000" dirty="0"/>
              <a:t>ED exercises mainly the following functions under the relevant laws: </a:t>
            </a:r>
          </a:p>
          <a:p>
            <a:pPr lvl="1">
              <a:buFont typeface="Wingdings" panose="05000000000000000000" pitchFamily="2" charset="2"/>
              <a:buChar char="Ø"/>
            </a:pPr>
            <a:r>
              <a:rPr lang="en-US" sz="2000" dirty="0"/>
              <a:t>conduct an investigation for violations of the FEMA provisions and money laundering offences under the PMLA;</a:t>
            </a:r>
          </a:p>
          <a:p>
            <a:pPr lvl="1">
              <a:buFont typeface="Wingdings" panose="05000000000000000000" pitchFamily="2" charset="2"/>
              <a:buChar char="Ø"/>
            </a:pPr>
            <a:r>
              <a:rPr lang="en-US" sz="2000" dirty="0"/>
              <a:t>attach and confiscate property if it is determined to be proceeds of crime derived from a Scheduled Offense under the PMLA; and</a:t>
            </a:r>
          </a:p>
          <a:p>
            <a:pPr lvl="1">
              <a:buFont typeface="Wingdings" panose="05000000000000000000" pitchFamily="2" charset="2"/>
              <a:buChar char="Ø"/>
            </a:pPr>
            <a:r>
              <a:rPr lang="en-US" sz="2000" dirty="0"/>
              <a:t>prosecute those who are involved in money laundering offences. </a:t>
            </a:r>
          </a:p>
          <a:p>
            <a:endParaRPr lang="en-US" sz="2400" dirty="0"/>
          </a:p>
        </p:txBody>
      </p:sp>
      <p:sp>
        <p:nvSpPr>
          <p:cNvPr id="4100" name="Date Placeholder 3"/>
          <p:cNvSpPr>
            <a:spLocks noGrp="1"/>
          </p:cNvSpPr>
          <p:nvPr>
            <p:ph type="dt" sz="quarter" idx="10"/>
          </p:nvPr>
        </p:nvSpPr>
        <p:spPr/>
        <p:txBody>
          <a:bodyPr/>
          <a:lstStyle/>
          <a:p>
            <a:pPr>
              <a:defRPr/>
            </a:pPr>
            <a:r>
              <a:rPr lang="en-US" dirty="0"/>
              <a:t>14.10.2023</a:t>
            </a:r>
          </a:p>
        </p:txBody>
      </p:sp>
      <p:sp>
        <p:nvSpPr>
          <p:cNvPr id="4101" name="Footer Placeholder 4"/>
          <p:cNvSpPr>
            <a:spLocks noGrp="1"/>
          </p:cNvSpPr>
          <p:nvPr>
            <p:ph type="ftr" sz="quarter" idx="11"/>
          </p:nvPr>
        </p:nvSpPr>
        <p:spPr/>
        <p:txBody>
          <a:bodyPr/>
          <a:lstStyle/>
          <a:p>
            <a:pPr>
              <a:defRPr/>
            </a:pPr>
            <a:r>
              <a:rPr lang="en-US" dirty="0"/>
              <a:t>P. P. Shah &amp; Associates</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9</a:t>
            </a:fld>
            <a:endParaRPr lang="en-US" dirty="0"/>
          </a:p>
        </p:txBody>
      </p:sp>
    </p:spTree>
    <p:extLst>
      <p:ext uri="{BB962C8B-B14F-4D97-AF65-F5344CB8AC3E}">
        <p14:creationId xmlns:p14="http://schemas.microsoft.com/office/powerpoint/2010/main" val="1323020133"/>
      </p:ext>
    </p:extLst>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Capsules</Template>
  <TotalTime>9141</TotalTime>
  <Words>13967</Words>
  <Application>Microsoft Office PowerPoint</Application>
  <PresentationFormat>On-screen Show (4:3)</PresentationFormat>
  <Paragraphs>815</Paragraphs>
  <Slides>63</Slides>
  <Notes>23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63</vt:i4>
      </vt:variant>
    </vt:vector>
  </HeadingPairs>
  <TitlesOfParts>
    <vt:vector size="70" baseType="lpstr">
      <vt:lpstr>Arial</vt:lpstr>
      <vt:lpstr>Calibri</vt:lpstr>
      <vt:lpstr>Open Sans</vt:lpstr>
      <vt:lpstr>Tahoma</vt:lpstr>
      <vt:lpstr>Verdana</vt:lpstr>
      <vt:lpstr>Wingdings</vt:lpstr>
      <vt:lpstr>Blends</vt:lpstr>
      <vt:lpstr>BOMBAY CHARTERED ACCOUNTANTS’ SOCIETY and The Chamber of Tax Consultants   Cultivating Expertise: The Advanced FEMA Seminar   Investigation by ED under FEMA - Practical Aspects </vt:lpstr>
      <vt:lpstr>FEMA - Abbreviations</vt:lpstr>
      <vt:lpstr>OVERVIEW OF PRESENTATION</vt:lpstr>
      <vt:lpstr>Overview of provisions of Foreign Exchange Management Act</vt:lpstr>
      <vt:lpstr>Provisions relating to Adjudication &amp; Appeals under FEMA</vt:lpstr>
      <vt:lpstr>Role of RBI and Govt.- FEMA</vt:lpstr>
      <vt:lpstr>Role of RBI and Govt-FEMA (cont’d)</vt:lpstr>
      <vt:lpstr>Role of ED- FEMA</vt:lpstr>
      <vt:lpstr>Role of ED (cont’d)</vt:lpstr>
      <vt:lpstr>Role of ED- FEMA (cont’d)</vt:lpstr>
      <vt:lpstr>Role of RBI/ED-FEMA </vt:lpstr>
      <vt:lpstr>Penalties under S.13 of FEMA</vt:lpstr>
      <vt:lpstr>Penalties under S.13 of FEMA (cont’d)</vt:lpstr>
      <vt:lpstr>Penalties under S.13 of FEMA (con’t), S.14 &amp; S.14A</vt:lpstr>
      <vt:lpstr>Investigations and Remedies-FEMA</vt:lpstr>
      <vt:lpstr>Investigations-Nature of Contraventions </vt:lpstr>
      <vt:lpstr>Investigation and Remedial Measures </vt:lpstr>
      <vt:lpstr>Remedial Measures-FEMA </vt:lpstr>
      <vt:lpstr>Types of Investigation and the manner</vt:lpstr>
      <vt:lpstr>Overview – Process of Investigation and Adjudication</vt:lpstr>
      <vt:lpstr>Adjudicating Authority</vt:lpstr>
      <vt:lpstr>Compounding, an alternate process</vt:lpstr>
      <vt:lpstr>Compounding, an alternate process (cont’d)</vt:lpstr>
      <vt:lpstr>Compounding, an alternate process (cont’d)</vt:lpstr>
      <vt:lpstr>Compounding, an alternate process (cont’d)</vt:lpstr>
      <vt:lpstr>Compounding, an alternate process (cont’d)</vt:lpstr>
      <vt:lpstr>Compounding, an alternate process (cont’d)</vt:lpstr>
      <vt:lpstr>Investigation of Types of Contraventions </vt:lpstr>
      <vt:lpstr>S. 15 of FEMA-A voluntary Process </vt:lpstr>
      <vt:lpstr>Investigation - Power of search, seizure, etc. under S. 37 of FEMA</vt:lpstr>
      <vt:lpstr>Investigation - Power of search, seizure, etc. under S. 37 of FEMA (cont’d)</vt:lpstr>
      <vt:lpstr>Investigation - Power of search, seizure, etc. under S. 37 of FEMA (cont’d)</vt:lpstr>
      <vt:lpstr>Investigation - Power of search, seizure, etc. under S. 37 of FEMA (cont’d)</vt:lpstr>
      <vt:lpstr>Investigation - Power of search, seizure, etc. under S. 37 of FEMA (cont’d)</vt:lpstr>
      <vt:lpstr>Complaint under S. 16 of FEMA</vt:lpstr>
      <vt:lpstr>Adjudication Proceedings under S. 16 of FEMA</vt:lpstr>
      <vt:lpstr>Final Adjudication Order under S. 13 of FEMA and its Enforcement under S. 14</vt:lpstr>
      <vt:lpstr>Appeals against the Order</vt:lpstr>
      <vt:lpstr>Special provisions relating to assets held outside India under S. 37A of FEMA</vt:lpstr>
      <vt:lpstr>Special provisions relating to assets held outside India under S. 37A of FEMA (cont’d)</vt:lpstr>
      <vt:lpstr>Special provisions relating to assets held outside India under S. 37A of FEMA (cont’d)</vt:lpstr>
      <vt:lpstr>Powers of various Authorities under FEMA</vt:lpstr>
      <vt:lpstr>Powers of various Authorities under FEMA (cont’d)</vt:lpstr>
      <vt:lpstr>Financial Intelligence Unit-India (FIU)</vt:lpstr>
      <vt:lpstr>Financial Intelligence Unit-India (FIU)</vt:lpstr>
      <vt:lpstr>Financial Intelligence Unit-India (FIU)</vt:lpstr>
      <vt:lpstr>Case Study I – Seizure of assets under Section 37A</vt:lpstr>
      <vt:lpstr>Case Study I – Seizure of assets under Section 37A (cont’d)</vt:lpstr>
      <vt:lpstr>Case Study I – Seizure of assets under Section 37A (cont’d)</vt:lpstr>
      <vt:lpstr>Case Study I – Seizure of assets under Section 37A (cont’d)</vt:lpstr>
      <vt:lpstr>Case Study II – ED Adjudication on seizure of foreign currencies</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Case Study II – ED Adjudication on seizure of foreign currencies (cont’d)</vt:lpstr>
      <vt:lpstr>Survey of recent Investigation &amp; Adjudication cases</vt:lpstr>
      <vt:lpstr>Survey of recent Investigation &amp; Adjudication cases (cont’d)</vt:lpstr>
      <vt:lpstr>Survey of recent Investigation &amp; Adjudication cases (cont’d)</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NIRAV P</cp:lastModifiedBy>
  <cp:revision>1468</cp:revision>
  <cp:lastPrinted>2023-10-13T13:24:33Z</cp:lastPrinted>
  <dcterms:created xsi:type="dcterms:W3CDTF">1601-01-01T00:00:00Z</dcterms:created>
  <dcterms:modified xsi:type="dcterms:W3CDTF">2023-10-13T13:30:03Z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