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257" r:id="rId3"/>
    <p:sldId id="273" r:id="rId4"/>
    <p:sldId id="258" r:id="rId5"/>
    <p:sldId id="314" r:id="rId6"/>
    <p:sldId id="316" r:id="rId7"/>
    <p:sldId id="315" r:id="rId8"/>
    <p:sldId id="261" r:id="rId9"/>
    <p:sldId id="293" r:id="rId10"/>
    <p:sldId id="295" r:id="rId11"/>
    <p:sldId id="265" r:id="rId12"/>
    <p:sldId id="260" r:id="rId13"/>
    <p:sldId id="278" r:id="rId14"/>
    <p:sldId id="294" r:id="rId15"/>
    <p:sldId id="296" r:id="rId16"/>
    <p:sldId id="297" r:id="rId17"/>
    <p:sldId id="259" r:id="rId18"/>
    <p:sldId id="263" r:id="rId19"/>
    <p:sldId id="264" r:id="rId20"/>
    <p:sldId id="275" r:id="rId21"/>
    <p:sldId id="291" r:id="rId22"/>
    <p:sldId id="290" r:id="rId23"/>
    <p:sldId id="282" r:id="rId24"/>
    <p:sldId id="285" r:id="rId25"/>
    <p:sldId id="301" r:id="rId26"/>
    <p:sldId id="302" r:id="rId27"/>
    <p:sldId id="303" r:id="rId28"/>
    <p:sldId id="304" r:id="rId29"/>
    <p:sldId id="305" r:id="rId30"/>
    <p:sldId id="306" r:id="rId31"/>
    <p:sldId id="307" r:id="rId32"/>
    <p:sldId id="308" r:id="rId33"/>
    <p:sldId id="292" r:id="rId34"/>
    <p:sldId id="279" r:id="rId35"/>
    <p:sldId id="266" r:id="rId36"/>
    <p:sldId id="267" r:id="rId37"/>
    <p:sldId id="268" r:id="rId38"/>
    <p:sldId id="269" r:id="rId39"/>
    <p:sldId id="270" r:id="rId40"/>
    <p:sldId id="300" r:id="rId41"/>
    <p:sldId id="310" r:id="rId42"/>
    <p:sldId id="311" r:id="rId43"/>
    <p:sldId id="281" r:id="rId44"/>
    <p:sldId id="299" r:id="rId45"/>
    <p:sldId id="312" r:id="rId46"/>
    <p:sldId id="313" r:id="rId47"/>
    <p:sldId id="298" r:id="rId48"/>
    <p:sldId id="309" r:id="rId49"/>
    <p:sldId id="274" r:id="rId50"/>
  </p:sldIdLst>
  <p:sldSz cx="12192000" cy="6858000"/>
  <p:notesSz cx="6858000" cy="9144000"/>
  <p:custDataLst>
    <p:tags r:id="rId52"/>
  </p:custDataLst>
  <p:defaultTextStyle>
    <a:defPPr>
      <a:defRPr lang="en-US"/>
    </a:defPPr>
    <a:lvl1pPr marL="0" algn="l" defTabSz="914400" rtl="0">
      <a:defRPr sz="1800">
        <a:solidFill>
          <a:schemeClr val="tx1"/>
        </a:solidFill>
        <a:latin typeface="+mn-lt"/>
        <a:ea typeface="+mn-ea"/>
        <a:cs typeface="+mn-cs"/>
      </a:defRPr>
    </a:lvl1pPr>
    <a:lvl2pPr marL="457200" algn="l" defTabSz="914400" rtl="0">
      <a:defRPr sz="1800">
        <a:solidFill>
          <a:schemeClr val="tx1"/>
        </a:solidFill>
        <a:latin typeface="+mn-lt"/>
        <a:ea typeface="+mn-ea"/>
        <a:cs typeface="+mn-cs"/>
      </a:defRPr>
    </a:lvl2pPr>
    <a:lvl3pPr marL="914400" algn="l" defTabSz="914400" rtl="0">
      <a:defRPr sz="1800">
        <a:solidFill>
          <a:schemeClr val="tx1"/>
        </a:solidFill>
        <a:latin typeface="+mn-lt"/>
        <a:ea typeface="+mn-ea"/>
        <a:cs typeface="+mn-cs"/>
      </a:defRPr>
    </a:lvl3pPr>
    <a:lvl4pPr marL="1371600" algn="l" defTabSz="914400" rtl="0">
      <a:defRPr sz="1800">
        <a:solidFill>
          <a:schemeClr val="tx1"/>
        </a:solidFill>
        <a:latin typeface="+mn-lt"/>
        <a:ea typeface="+mn-ea"/>
        <a:cs typeface="+mn-cs"/>
      </a:defRPr>
    </a:lvl4pPr>
    <a:lvl5pPr marL="1828800" algn="l" defTabSz="914400" rtl="0">
      <a:defRPr sz="1800">
        <a:solidFill>
          <a:schemeClr val="tx1"/>
        </a:solidFill>
        <a:latin typeface="+mn-lt"/>
        <a:ea typeface="+mn-ea"/>
        <a:cs typeface="+mn-cs"/>
      </a:defRPr>
    </a:lvl5pPr>
    <a:lvl6pPr marL="2286000" algn="l" defTabSz="914400" rtl="0">
      <a:defRPr sz="1800">
        <a:solidFill>
          <a:schemeClr val="tx1"/>
        </a:solidFill>
        <a:latin typeface="+mn-lt"/>
        <a:ea typeface="+mn-ea"/>
        <a:cs typeface="+mn-cs"/>
      </a:defRPr>
    </a:lvl6pPr>
    <a:lvl7pPr marL="2743200" algn="l" defTabSz="914400" rtl="0">
      <a:defRPr sz="1800">
        <a:solidFill>
          <a:schemeClr val="tx1"/>
        </a:solidFill>
        <a:latin typeface="+mn-lt"/>
        <a:ea typeface="+mn-ea"/>
        <a:cs typeface="+mn-cs"/>
      </a:defRPr>
    </a:lvl7pPr>
    <a:lvl8pPr marL="3200400" algn="l" defTabSz="914400" rtl="0">
      <a:defRPr sz="1800">
        <a:solidFill>
          <a:schemeClr val="tx1"/>
        </a:solidFill>
        <a:latin typeface="+mn-lt"/>
        <a:ea typeface="+mn-ea"/>
        <a:cs typeface="+mn-cs"/>
      </a:defRPr>
    </a:lvl8pPr>
    <a:lvl9pPr marL="3657600" algn="l" defTabSz="914400" rtl="0">
      <a:defRPr sz="18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band2V>
      <a:tcStyle>
        <a:tcBdr/>
        <a:fill>
          <a:solidFill>
            <a:schemeClr val="accent1">
              <a:tint val="40000"/>
            </a:schemeClr>
          </a:solidFill>
        </a:fill>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a:solidFill>
                <a:schemeClr val="lt1"/>
              </a:solidFill>
            </a:ln>
          </a:top>
        </a:tcBdr>
        <a:fill>
          <a:solidFill>
            <a:schemeClr val="accent1"/>
          </a:solidFill>
        </a:fill>
      </a:tcStyle>
    </a:lastRow>
    <a:firstRow>
      <a:tcTxStyle b="on">
        <a:fontRef idx="minor">
          <a:prstClr val="black"/>
        </a:fontRef>
        <a:schemeClr val="lt1"/>
      </a:tcTxStyle>
      <a:tcStyle>
        <a:tcBdr>
          <a:bottom>
            <a:ln w="38100">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0"/>
    <p:restoredTop sz="0"/>
  </p:normalViewPr>
  <p:slideViewPr>
    <p:cSldViewPr>
      <p:cViewPr varScale="1">
        <p:scale>
          <a:sx n="105" d="100"/>
          <a:sy n="105" d="100"/>
        </p:scale>
        <p:origin x="1308" y="66"/>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2971800" cy="458788"/>
          </a:xfrm>
          <a:prstGeom prst="rect">
            <a:avLst/>
          </a:prstGeom>
        </p:spPr>
        <p:txBody>
          <a:bodyPr vert="horz" lIns="91440" tIns="45720" rIns="91440" bIns="45720" rtlCol="0" anchor="ctr"/>
          <a:lstStyle>
            <a:lvl1pPr algn="l">
              <a:defRPr sz="1200"/>
            </a:lvl1pPr>
          </a:lstStyle>
          <a:p>
            <a:pPr>
              <a:defRPr/>
            </a:pPr>
            <a:endParaRPr dirty="0"/>
          </a:p>
        </p:txBody>
      </p:sp>
      <p:sp>
        <p:nvSpPr>
          <p:cNvPr id="3" name="Date Placeholder 2"/>
          <p:cNvSpPr>
            <a:spLocks noGrp="1"/>
          </p:cNvSpPr>
          <p:nvPr>
            <p:ph type="dt" idx="2"/>
          </p:nvPr>
        </p:nvSpPr>
        <p:spPr bwMode="auto">
          <a:xfrm>
            <a:off x="3884613" y="0"/>
            <a:ext cx="2971800" cy="458788"/>
          </a:xfrm>
          <a:prstGeom prst="rect">
            <a:avLst/>
          </a:prstGeom>
        </p:spPr>
        <p:txBody>
          <a:bodyPr vert="horz" lIns="91440" tIns="45720" rIns="91440" bIns="45720" rtlCol="0" anchor="ctr"/>
          <a:lstStyle>
            <a:lvl1pPr algn="r">
              <a:defRPr sz="1200"/>
            </a:lvl1pPr>
          </a:lstStyle>
          <a:p>
            <a:pPr>
              <a:defRPr/>
            </a:pPr>
            <a:endParaRPr dirty="0"/>
          </a:p>
        </p:txBody>
      </p:sp>
      <p:sp>
        <p:nvSpPr>
          <p:cNvPr id="8" name="Date Placeholder 2"/>
          <p:cNvSpPr>
            <a:spLocks noGrp="1"/>
          </p:cNvSpPr>
          <p:nvPr>
            <p:ph type="dt" idx="3"/>
          </p:nvPr>
        </p:nvSpPr>
        <p:spPr bwMode="auto">
          <a:xfrm>
            <a:off x="3884613" y="0"/>
            <a:ext cx="2971800" cy="458788"/>
          </a:xfrm>
          <a:prstGeom prst="rect">
            <a:avLst/>
          </a:prstGeom>
        </p:spPr>
        <p:txBody>
          <a:bodyPr vert="horz" lIns="91440" tIns="45720" rIns="91440" bIns="45720" rtlCol="0" anchor="ctr"/>
          <a:lstStyle>
            <a:lvl1pPr algn="r">
              <a:defRPr sz="1200"/>
            </a:lvl1pPr>
          </a:lstStyle>
          <a:p>
            <a:pPr>
              <a:defRPr/>
            </a:pPr>
            <a:endParaRPr dirty="0"/>
          </a:p>
        </p:txBody>
      </p:sp>
      <p:sp>
        <p:nvSpPr>
          <p:cNvPr id="5" name="Notes Placeholder 4"/>
          <p:cNvSpPr>
            <a:spLocks noGrp="1"/>
          </p:cNvSpPr>
          <p:nvPr>
            <p:ph type="body" sz="quarter" idx="1"/>
          </p:nvPr>
        </p:nvSpPr>
        <p:spPr bwMode="auto">
          <a:xfrm>
            <a:off x="685800" y="4400550"/>
            <a:ext cx="5486400" cy="3600450"/>
          </a:xfrm>
          <a:prstGeom prst="rect">
            <a:avLst/>
          </a:prstGeom>
        </p:spPr>
        <p:txBody>
          <a:bodyPr vert="horz" lIns="91440" tIns="45720" rIns="91440" bIns="45720" rtlCol="0" anchor="ctr"/>
          <a:lstStyle/>
          <a:p>
            <a:pPr>
              <a:defRPr/>
            </a:pPr>
            <a:endParaRPr/>
          </a:p>
        </p:txBody>
      </p:sp>
      <p:sp>
        <p:nvSpPr>
          <p:cNvPr id="6" name="Footer Placehold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dirty="0"/>
          </a:p>
        </p:txBody>
      </p:sp>
      <p:sp>
        <p:nvSpPr>
          <p:cNvPr id="7" name="Slide Number Placeholder 6"/>
          <p:cNvSpPr>
            <a:spLocks noGrp="1"/>
          </p:cNvSpPr>
          <p:nvPr>
            <p:ph type="sldNum" sz="quarter" idx="10"/>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endParaRPr dirty="0"/>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30A60C14-BF84-B3DF-C5DB-0A3A2671B643}" type="slidenum">
              <a:rPr/>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E2634B4D-7320-46A6-4D23-B945D246E3BB}" type="slidenum">
              <a:rPr/>
              <a:t>10</a:t>
            </a:fld>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D7136B65-1AA8-9969-E74E-9295F331DA37}" type="slidenum">
              <a:rPr/>
              <a:t>11</a:t>
            </a:fld>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FD5C35FC-68F4-894D-15E2-E11B5244D9DB}" type="slidenum">
              <a:rPr/>
              <a:t>12</a:t>
            </a:fld>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C4B05-3188-ED20-7B80-A9AECA7317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A927CE-EEF9-5C01-406A-9CB97FC93954}"/>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F8A67CC5-A03C-0F6E-7DB7-3CCDC0334ABB}"/>
              </a:ext>
            </a:extLst>
          </p:cNvPr>
          <p:cNvSpPr>
            <a:spLocks noGrp="1"/>
          </p:cNvSpPr>
          <p:nvPr>
            <p:ph type="body" idx="1"/>
          </p:nvPr>
        </p:nvSpPr>
        <p:spPr bwMode="auto"/>
        <p:txBody>
          <a:bodyPr/>
          <a:lstStyle/>
          <a:p>
            <a:pPr>
              <a:defRPr/>
            </a:pPr>
            <a:endParaRPr dirty="0"/>
          </a:p>
        </p:txBody>
      </p:sp>
      <p:sp>
        <p:nvSpPr>
          <p:cNvPr id="4" name="Slide Number Placeholder 3">
            <a:extLst>
              <a:ext uri="{FF2B5EF4-FFF2-40B4-BE49-F238E27FC236}">
                <a16:creationId xmlns:a16="http://schemas.microsoft.com/office/drawing/2014/main" id="{29FDF8AE-45AD-0847-2695-8D9A6FDA931F}"/>
              </a:ext>
            </a:extLst>
          </p:cNvPr>
          <p:cNvSpPr>
            <a:spLocks noGrp="1"/>
          </p:cNvSpPr>
          <p:nvPr>
            <p:ph type="sldNum" sz="quarter" idx="10"/>
          </p:nvPr>
        </p:nvSpPr>
        <p:spPr bwMode="auto"/>
        <p:txBody>
          <a:bodyPr/>
          <a:lstStyle/>
          <a:p>
            <a:pPr>
              <a:defRPr/>
            </a:pPr>
            <a:fld id="{FD5C35FC-68F4-894D-15E2-E11B5244D9DB}" type="slidenum">
              <a:rPr/>
              <a:t>13</a:t>
            </a:fld>
            <a:endParaRPr dirty="0"/>
          </a:p>
        </p:txBody>
      </p:sp>
    </p:spTree>
    <p:extLst>
      <p:ext uri="{BB962C8B-B14F-4D97-AF65-F5344CB8AC3E}">
        <p14:creationId xmlns:p14="http://schemas.microsoft.com/office/powerpoint/2010/main" val="1111166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D65D5AE2-C198-3C0D-F29D-00BC061DED25}" type="slidenum">
              <a:rPr/>
              <a:t>14</a:t>
            </a:fld>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8276F54F-261F-2F46-6B83-4E9D826B458D}" type="slidenum">
              <a:rPr/>
              <a:t>15</a:t>
            </a:fld>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F472C831-A18B-05C4-94F0-FBE47FD96386}" type="slidenum">
              <a:rPr/>
              <a:t>16</a:t>
            </a:fld>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A2A51FB6-D6B9-1115-46E4-4A02B964D61F}" type="slidenum">
              <a:rPr/>
              <a:t>17</a:t>
            </a:fld>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A63D4942-B218-C993-09C4-03C0162E72D0}" type="slidenum">
              <a:rPr/>
              <a:t>18</a:t>
            </a:fld>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5F129895-08A3-D2F5-270B-2DC226F7F1D3}" type="slidenum">
              <a:rPr/>
              <a:t>19</a:t>
            </a:fld>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4DC09842-97FC-2489-6959-C0A739A3391C}" type="slidenum">
              <a:rPr/>
              <a:t>2</a:t>
            </a:fld>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6EE6C2AD-6014-D85A-FA9F-50F23895518D}" type="slidenum">
              <a:rPr/>
              <a:t>21</a:t>
            </a:fld>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EBB6F866-D5A9-D6E5-4C41-61E5EA868213}" type="slidenum">
              <a:rPr/>
              <a:t>22</a:t>
            </a:fld>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C8F32-0AD9-091B-8B45-42D850CBC4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D7C509-9100-9CD9-C851-0BEF4D3D6788}"/>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4736CBAE-9F80-7596-CAA6-5B811928662E}"/>
              </a:ext>
            </a:extLst>
          </p:cNvPr>
          <p:cNvSpPr>
            <a:spLocks noGrp="1"/>
          </p:cNvSpPr>
          <p:nvPr>
            <p:ph type="body" idx="1"/>
          </p:nvPr>
        </p:nvSpPr>
        <p:spPr bwMode="auto"/>
        <p:txBody>
          <a:bodyPr/>
          <a:lstStyle/>
          <a:p>
            <a:pPr>
              <a:defRPr/>
            </a:pPr>
            <a:endParaRPr dirty="0"/>
          </a:p>
        </p:txBody>
      </p:sp>
      <p:sp>
        <p:nvSpPr>
          <p:cNvPr id="4" name="Slide Number Placeholder 3">
            <a:extLst>
              <a:ext uri="{FF2B5EF4-FFF2-40B4-BE49-F238E27FC236}">
                <a16:creationId xmlns:a16="http://schemas.microsoft.com/office/drawing/2014/main" id="{C6EA40A3-D202-6076-13FE-12B74FBFBCB6}"/>
              </a:ext>
            </a:extLst>
          </p:cNvPr>
          <p:cNvSpPr>
            <a:spLocks noGrp="1"/>
          </p:cNvSpPr>
          <p:nvPr>
            <p:ph type="sldNum" sz="quarter" idx="10"/>
          </p:nvPr>
        </p:nvSpPr>
        <p:spPr bwMode="auto"/>
        <p:txBody>
          <a:bodyPr/>
          <a:lstStyle/>
          <a:p>
            <a:pPr>
              <a:defRPr/>
            </a:pPr>
            <a:fld id="{D7136B65-1AA8-9969-E74E-9295F331DA37}" type="slidenum">
              <a:rPr/>
              <a:t>23</a:t>
            </a:fld>
            <a:endParaRPr dirty="0"/>
          </a:p>
        </p:txBody>
      </p:sp>
    </p:spTree>
    <p:extLst>
      <p:ext uri="{BB962C8B-B14F-4D97-AF65-F5344CB8AC3E}">
        <p14:creationId xmlns:p14="http://schemas.microsoft.com/office/powerpoint/2010/main" val="3653108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156B5-D8F2-096E-C2A8-6017DE63C8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1BA3F5-0611-84FB-3EC1-13C071E5A321}"/>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8AF4555C-1917-3D7C-DCCD-789D2DDE376A}"/>
              </a:ext>
            </a:extLst>
          </p:cNvPr>
          <p:cNvSpPr>
            <a:spLocks noGrp="1"/>
          </p:cNvSpPr>
          <p:nvPr>
            <p:ph type="body" idx="1"/>
          </p:nvPr>
        </p:nvSpPr>
        <p:spPr bwMode="auto"/>
        <p:txBody>
          <a:bodyPr/>
          <a:lstStyle/>
          <a:p>
            <a:pPr>
              <a:defRPr/>
            </a:pPr>
            <a:endParaRPr dirty="0"/>
          </a:p>
        </p:txBody>
      </p:sp>
      <p:sp>
        <p:nvSpPr>
          <p:cNvPr id="4" name="Slide Number Placeholder 3">
            <a:extLst>
              <a:ext uri="{FF2B5EF4-FFF2-40B4-BE49-F238E27FC236}">
                <a16:creationId xmlns:a16="http://schemas.microsoft.com/office/drawing/2014/main" id="{D85F018F-B5E4-8099-850C-C3FC75E79A7D}"/>
              </a:ext>
            </a:extLst>
          </p:cNvPr>
          <p:cNvSpPr>
            <a:spLocks noGrp="1"/>
          </p:cNvSpPr>
          <p:nvPr>
            <p:ph type="sldNum" sz="quarter" idx="10"/>
          </p:nvPr>
        </p:nvSpPr>
        <p:spPr bwMode="auto"/>
        <p:txBody>
          <a:bodyPr/>
          <a:lstStyle/>
          <a:p>
            <a:pPr>
              <a:defRPr/>
            </a:pPr>
            <a:fld id="{D7136B65-1AA8-9969-E74E-9295F331DA37}" type="slidenum">
              <a:rPr/>
              <a:t>24</a:t>
            </a:fld>
            <a:endParaRPr dirty="0"/>
          </a:p>
        </p:txBody>
      </p:sp>
    </p:spTree>
    <p:extLst>
      <p:ext uri="{BB962C8B-B14F-4D97-AF65-F5344CB8AC3E}">
        <p14:creationId xmlns:p14="http://schemas.microsoft.com/office/powerpoint/2010/main" val="24548854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5EE7F-07AA-6B87-DEE9-3ADCE1994A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558D72-C5AA-F127-374E-BC3EF0C91AC7}"/>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5C47AEB9-26C8-5DB7-720D-B482EA3102B4}"/>
              </a:ext>
            </a:extLst>
          </p:cNvPr>
          <p:cNvSpPr>
            <a:spLocks noGrp="1"/>
          </p:cNvSpPr>
          <p:nvPr>
            <p:ph type="body" idx="1"/>
          </p:nvPr>
        </p:nvSpPr>
        <p:spPr bwMode="auto"/>
        <p:txBody>
          <a:bodyPr/>
          <a:lstStyle/>
          <a:p>
            <a:pPr>
              <a:defRPr/>
            </a:pPr>
            <a:endParaRPr dirty="0"/>
          </a:p>
        </p:txBody>
      </p:sp>
      <p:sp>
        <p:nvSpPr>
          <p:cNvPr id="4" name="Slide Number Placeholder 3">
            <a:extLst>
              <a:ext uri="{FF2B5EF4-FFF2-40B4-BE49-F238E27FC236}">
                <a16:creationId xmlns:a16="http://schemas.microsoft.com/office/drawing/2014/main" id="{D52223D3-C936-2C40-5F18-43AA6388573C}"/>
              </a:ext>
            </a:extLst>
          </p:cNvPr>
          <p:cNvSpPr>
            <a:spLocks noGrp="1"/>
          </p:cNvSpPr>
          <p:nvPr>
            <p:ph type="sldNum" sz="quarter" idx="10"/>
          </p:nvPr>
        </p:nvSpPr>
        <p:spPr bwMode="auto"/>
        <p:txBody>
          <a:bodyPr/>
          <a:lstStyle/>
          <a:p>
            <a:pPr>
              <a:defRPr/>
            </a:pPr>
            <a:fld id="{D7136B65-1AA8-9969-E74E-9295F331DA37}" type="slidenum">
              <a:rPr/>
              <a:t>25</a:t>
            </a:fld>
            <a:endParaRPr dirty="0"/>
          </a:p>
        </p:txBody>
      </p:sp>
    </p:spTree>
    <p:extLst>
      <p:ext uri="{BB962C8B-B14F-4D97-AF65-F5344CB8AC3E}">
        <p14:creationId xmlns:p14="http://schemas.microsoft.com/office/powerpoint/2010/main" val="16452906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73A29-7DCF-381B-0F02-48B80822CB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207EEA-A1B8-C773-E262-245AB5155E1F}"/>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05CFC6F2-51D5-B9E8-82DB-800AFEB37DE5}"/>
              </a:ext>
            </a:extLst>
          </p:cNvPr>
          <p:cNvSpPr>
            <a:spLocks noGrp="1"/>
          </p:cNvSpPr>
          <p:nvPr>
            <p:ph type="body" idx="1"/>
          </p:nvPr>
        </p:nvSpPr>
        <p:spPr bwMode="auto"/>
        <p:txBody>
          <a:bodyPr/>
          <a:lstStyle/>
          <a:p>
            <a:pPr>
              <a:defRPr/>
            </a:pPr>
            <a:endParaRPr dirty="0"/>
          </a:p>
        </p:txBody>
      </p:sp>
      <p:sp>
        <p:nvSpPr>
          <p:cNvPr id="4" name="Slide Number Placeholder 3">
            <a:extLst>
              <a:ext uri="{FF2B5EF4-FFF2-40B4-BE49-F238E27FC236}">
                <a16:creationId xmlns:a16="http://schemas.microsoft.com/office/drawing/2014/main" id="{5EDE74A9-249D-11C4-67E3-E1B70D277283}"/>
              </a:ext>
            </a:extLst>
          </p:cNvPr>
          <p:cNvSpPr>
            <a:spLocks noGrp="1"/>
          </p:cNvSpPr>
          <p:nvPr>
            <p:ph type="sldNum" sz="quarter" idx="10"/>
          </p:nvPr>
        </p:nvSpPr>
        <p:spPr bwMode="auto"/>
        <p:txBody>
          <a:bodyPr/>
          <a:lstStyle/>
          <a:p>
            <a:pPr>
              <a:defRPr/>
            </a:pPr>
            <a:fld id="{D7136B65-1AA8-9969-E74E-9295F331DA37}" type="slidenum">
              <a:rPr/>
              <a:t>26</a:t>
            </a:fld>
            <a:endParaRPr dirty="0"/>
          </a:p>
        </p:txBody>
      </p:sp>
    </p:spTree>
    <p:extLst>
      <p:ext uri="{BB962C8B-B14F-4D97-AF65-F5344CB8AC3E}">
        <p14:creationId xmlns:p14="http://schemas.microsoft.com/office/powerpoint/2010/main" val="26170024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3AC45-F747-41BE-7403-C4BD354952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62E7E5-1967-FCDE-CB57-AA924D231EDD}"/>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88D4D526-1102-BA3B-F0F7-59870413B2B4}"/>
              </a:ext>
            </a:extLst>
          </p:cNvPr>
          <p:cNvSpPr>
            <a:spLocks noGrp="1"/>
          </p:cNvSpPr>
          <p:nvPr>
            <p:ph type="body" idx="1"/>
          </p:nvPr>
        </p:nvSpPr>
        <p:spPr bwMode="auto"/>
        <p:txBody>
          <a:bodyPr/>
          <a:lstStyle/>
          <a:p>
            <a:pPr>
              <a:defRPr/>
            </a:pPr>
            <a:endParaRPr dirty="0"/>
          </a:p>
        </p:txBody>
      </p:sp>
      <p:sp>
        <p:nvSpPr>
          <p:cNvPr id="4" name="Slide Number Placeholder 3">
            <a:extLst>
              <a:ext uri="{FF2B5EF4-FFF2-40B4-BE49-F238E27FC236}">
                <a16:creationId xmlns:a16="http://schemas.microsoft.com/office/drawing/2014/main" id="{4E13C399-3548-EE94-7119-0D1C54A6F5CD}"/>
              </a:ext>
            </a:extLst>
          </p:cNvPr>
          <p:cNvSpPr>
            <a:spLocks noGrp="1"/>
          </p:cNvSpPr>
          <p:nvPr>
            <p:ph type="sldNum" sz="quarter" idx="10"/>
          </p:nvPr>
        </p:nvSpPr>
        <p:spPr bwMode="auto"/>
        <p:txBody>
          <a:bodyPr/>
          <a:lstStyle/>
          <a:p>
            <a:pPr>
              <a:defRPr/>
            </a:pPr>
            <a:fld id="{D7136B65-1AA8-9969-E74E-9295F331DA37}" type="slidenum">
              <a:rPr/>
              <a:t>27</a:t>
            </a:fld>
            <a:endParaRPr dirty="0"/>
          </a:p>
        </p:txBody>
      </p:sp>
    </p:spTree>
    <p:extLst>
      <p:ext uri="{BB962C8B-B14F-4D97-AF65-F5344CB8AC3E}">
        <p14:creationId xmlns:p14="http://schemas.microsoft.com/office/powerpoint/2010/main" val="14806171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3BD7D-0242-8FAB-06FD-6AC912ADE4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5B092C-936A-4D0D-434F-295BAA36BED1}"/>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0676F35B-D306-BBFE-6003-A4F8022B229B}"/>
              </a:ext>
            </a:extLst>
          </p:cNvPr>
          <p:cNvSpPr>
            <a:spLocks noGrp="1"/>
          </p:cNvSpPr>
          <p:nvPr>
            <p:ph type="body" idx="1"/>
          </p:nvPr>
        </p:nvSpPr>
        <p:spPr bwMode="auto"/>
        <p:txBody>
          <a:bodyPr/>
          <a:lstStyle/>
          <a:p>
            <a:pPr>
              <a:defRPr/>
            </a:pPr>
            <a:endParaRPr dirty="0"/>
          </a:p>
        </p:txBody>
      </p:sp>
      <p:sp>
        <p:nvSpPr>
          <p:cNvPr id="4" name="Slide Number Placeholder 3">
            <a:extLst>
              <a:ext uri="{FF2B5EF4-FFF2-40B4-BE49-F238E27FC236}">
                <a16:creationId xmlns:a16="http://schemas.microsoft.com/office/drawing/2014/main" id="{DBA3F826-8E7F-A9ED-73A8-4BE9E2AF0AA4}"/>
              </a:ext>
            </a:extLst>
          </p:cNvPr>
          <p:cNvSpPr>
            <a:spLocks noGrp="1"/>
          </p:cNvSpPr>
          <p:nvPr>
            <p:ph type="sldNum" sz="quarter" idx="10"/>
          </p:nvPr>
        </p:nvSpPr>
        <p:spPr bwMode="auto"/>
        <p:txBody>
          <a:bodyPr/>
          <a:lstStyle/>
          <a:p>
            <a:pPr>
              <a:defRPr/>
            </a:pPr>
            <a:fld id="{D7136B65-1AA8-9969-E74E-9295F331DA37}" type="slidenum">
              <a:rPr/>
              <a:t>28</a:t>
            </a:fld>
            <a:endParaRPr dirty="0"/>
          </a:p>
        </p:txBody>
      </p:sp>
    </p:spTree>
    <p:extLst>
      <p:ext uri="{BB962C8B-B14F-4D97-AF65-F5344CB8AC3E}">
        <p14:creationId xmlns:p14="http://schemas.microsoft.com/office/powerpoint/2010/main" val="4316307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42292-484B-815D-D323-D9BC5BC91B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11CB8F-A869-DA39-11AF-51B25F0633EF}"/>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C229272A-D793-C378-EAF8-C40F3E21C57B}"/>
              </a:ext>
            </a:extLst>
          </p:cNvPr>
          <p:cNvSpPr>
            <a:spLocks noGrp="1"/>
          </p:cNvSpPr>
          <p:nvPr>
            <p:ph type="body" idx="1"/>
          </p:nvPr>
        </p:nvSpPr>
        <p:spPr bwMode="auto"/>
        <p:txBody>
          <a:bodyPr/>
          <a:lstStyle/>
          <a:p>
            <a:pPr>
              <a:defRPr/>
            </a:pPr>
            <a:endParaRPr dirty="0"/>
          </a:p>
        </p:txBody>
      </p:sp>
      <p:sp>
        <p:nvSpPr>
          <p:cNvPr id="4" name="Slide Number Placeholder 3">
            <a:extLst>
              <a:ext uri="{FF2B5EF4-FFF2-40B4-BE49-F238E27FC236}">
                <a16:creationId xmlns:a16="http://schemas.microsoft.com/office/drawing/2014/main" id="{88076346-F477-32DF-ADD6-A74908A04D09}"/>
              </a:ext>
            </a:extLst>
          </p:cNvPr>
          <p:cNvSpPr>
            <a:spLocks noGrp="1"/>
          </p:cNvSpPr>
          <p:nvPr>
            <p:ph type="sldNum" sz="quarter" idx="10"/>
          </p:nvPr>
        </p:nvSpPr>
        <p:spPr bwMode="auto"/>
        <p:txBody>
          <a:bodyPr/>
          <a:lstStyle/>
          <a:p>
            <a:pPr>
              <a:defRPr/>
            </a:pPr>
            <a:fld id="{D7136B65-1AA8-9969-E74E-9295F331DA37}" type="slidenum">
              <a:rPr/>
              <a:t>29</a:t>
            </a:fld>
            <a:endParaRPr dirty="0"/>
          </a:p>
        </p:txBody>
      </p:sp>
    </p:spTree>
    <p:extLst>
      <p:ext uri="{BB962C8B-B14F-4D97-AF65-F5344CB8AC3E}">
        <p14:creationId xmlns:p14="http://schemas.microsoft.com/office/powerpoint/2010/main" val="35982135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E21C1-E8C4-FFD8-0CA6-23D74DB421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C61EBC-C6DB-4D3E-A3E0-19FC9A12C308}"/>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F4A6AF9E-5E80-1B98-0765-3DF44EF9B450}"/>
              </a:ext>
            </a:extLst>
          </p:cNvPr>
          <p:cNvSpPr>
            <a:spLocks noGrp="1"/>
          </p:cNvSpPr>
          <p:nvPr>
            <p:ph type="body" idx="1"/>
          </p:nvPr>
        </p:nvSpPr>
        <p:spPr bwMode="auto"/>
        <p:txBody>
          <a:bodyPr/>
          <a:lstStyle/>
          <a:p>
            <a:pPr>
              <a:defRPr/>
            </a:pPr>
            <a:endParaRPr dirty="0"/>
          </a:p>
        </p:txBody>
      </p:sp>
      <p:sp>
        <p:nvSpPr>
          <p:cNvPr id="4" name="Slide Number Placeholder 3">
            <a:extLst>
              <a:ext uri="{FF2B5EF4-FFF2-40B4-BE49-F238E27FC236}">
                <a16:creationId xmlns:a16="http://schemas.microsoft.com/office/drawing/2014/main" id="{6505E6A9-2A13-3442-646C-CC17A15323BA}"/>
              </a:ext>
            </a:extLst>
          </p:cNvPr>
          <p:cNvSpPr>
            <a:spLocks noGrp="1"/>
          </p:cNvSpPr>
          <p:nvPr>
            <p:ph type="sldNum" sz="quarter" idx="10"/>
          </p:nvPr>
        </p:nvSpPr>
        <p:spPr bwMode="auto"/>
        <p:txBody>
          <a:bodyPr/>
          <a:lstStyle/>
          <a:p>
            <a:pPr>
              <a:defRPr/>
            </a:pPr>
            <a:fld id="{D7136B65-1AA8-9969-E74E-9295F331DA37}" type="slidenum">
              <a:rPr/>
              <a:t>30</a:t>
            </a:fld>
            <a:endParaRPr dirty="0"/>
          </a:p>
        </p:txBody>
      </p:sp>
    </p:spTree>
    <p:extLst>
      <p:ext uri="{BB962C8B-B14F-4D97-AF65-F5344CB8AC3E}">
        <p14:creationId xmlns:p14="http://schemas.microsoft.com/office/powerpoint/2010/main" val="2523766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59B4C0CC-DCF2-53BB-A35B-B27908922C0D}" type="slidenum">
              <a:rPr/>
              <a:t>3</a:t>
            </a:fld>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871E9-CAFF-152D-B44C-D9A32B1B43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E0D124-43CA-5F7B-FB91-45D85B708EDF}"/>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18C47673-2056-9C6E-7BC0-FFBEA4F42F9F}"/>
              </a:ext>
            </a:extLst>
          </p:cNvPr>
          <p:cNvSpPr>
            <a:spLocks noGrp="1"/>
          </p:cNvSpPr>
          <p:nvPr>
            <p:ph type="body" idx="1"/>
          </p:nvPr>
        </p:nvSpPr>
        <p:spPr bwMode="auto"/>
        <p:txBody>
          <a:bodyPr/>
          <a:lstStyle/>
          <a:p>
            <a:pPr>
              <a:defRPr/>
            </a:pPr>
            <a:endParaRPr dirty="0"/>
          </a:p>
        </p:txBody>
      </p:sp>
      <p:sp>
        <p:nvSpPr>
          <p:cNvPr id="4" name="Slide Number Placeholder 3">
            <a:extLst>
              <a:ext uri="{FF2B5EF4-FFF2-40B4-BE49-F238E27FC236}">
                <a16:creationId xmlns:a16="http://schemas.microsoft.com/office/drawing/2014/main" id="{DE638282-A327-A460-F0D5-02370CC7C127}"/>
              </a:ext>
            </a:extLst>
          </p:cNvPr>
          <p:cNvSpPr>
            <a:spLocks noGrp="1"/>
          </p:cNvSpPr>
          <p:nvPr>
            <p:ph type="sldNum" sz="quarter" idx="10"/>
          </p:nvPr>
        </p:nvSpPr>
        <p:spPr bwMode="auto"/>
        <p:txBody>
          <a:bodyPr/>
          <a:lstStyle/>
          <a:p>
            <a:pPr>
              <a:defRPr/>
            </a:pPr>
            <a:fld id="{D7136B65-1AA8-9969-E74E-9295F331DA37}" type="slidenum">
              <a:rPr/>
              <a:t>31</a:t>
            </a:fld>
            <a:endParaRPr dirty="0"/>
          </a:p>
        </p:txBody>
      </p:sp>
    </p:spTree>
    <p:extLst>
      <p:ext uri="{BB962C8B-B14F-4D97-AF65-F5344CB8AC3E}">
        <p14:creationId xmlns:p14="http://schemas.microsoft.com/office/powerpoint/2010/main" val="4717876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4E9AF-17F0-7607-21F5-CCD48159E4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8F3034-6B23-83FF-2E6E-7646A6DBDDF2}"/>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2E174EBC-3B09-7BD6-8E6C-2D592979CE71}"/>
              </a:ext>
            </a:extLst>
          </p:cNvPr>
          <p:cNvSpPr>
            <a:spLocks noGrp="1"/>
          </p:cNvSpPr>
          <p:nvPr>
            <p:ph type="body" idx="1"/>
          </p:nvPr>
        </p:nvSpPr>
        <p:spPr bwMode="auto"/>
        <p:txBody>
          <a:bodyPr/>
          <a:lstStyle/>
          <a:p>
            <a:pPr>
              <a:defRPr/>
            </a:pPr>
            <a:endParaRPr dirty="0"/>
          </a:p>
        </p:txBody>
      </p:sp>
      <p:sp>
        <p:nvSpPr>
          <p:cNvPr id="4" name="Slide Number Placeholder 3">
            <a:extLst>
              <a:ext uri="{FF2B5EF4-FFF2-40B4-BE49-F238E27FC236}">
                <a16:creationId xmlns:a16="http://schemas.microsoft.com/office/drawing/2014/main" id="{5DF52B70-8FCD-F070-F195-79525B528EFD}"/>
              </a:ext>
            </a:extLst>
          </p:cNvPr>
          <p:cNvSpPr>
            <a:spLocks noGrp="1"/>
          </p:cNvSpPr>
          <p:nvPr>
            <p:ph type="sldNum" sz="quarter" idx="10"/>
          </p:nvPr>
        </p:nvSpPr>
        <p:spPr bwMode="auto"/>
        <p:txBody>
          <a:bodyPr/>
          <a:lstStyle/>
          <a:p>
            <a:pPr>
              <a:defRPr/>
            </a:pPr>
            <a:fld id="{D7136B65-1AA8-9969-E74E-9295F331DA37}" type="slidenum">
              <a:rPr/>
              <a:t>32</a:t>
            </a:fld>
            <a:endParaRPr dirty="0"/>
          </a:p>
        </p:txBody>
      </p:sp>
    </p:spTree>
    <p:extLst>
      <p:ext uri="{BB962C8B-B14F-4D97-AF65-F5344CB8AC3E}">
        <p14:creationId xmlns:p14="http://schemas.microsoft.com/office/powerpoint/2010/main" val="25217849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15040FCF-6865-E1D6-FA9B-621AD0879FCF}" type="slidenum">
              <a:rPr/>
              <a:t>33</a:t>
            </a:fld>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EC7A7-D731-2221-9E40-81EC631143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6CE22B-C131-D890-BE8B-882F538176D7}"/>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3773DF6A-AF2B-F27B-F4D7-2A34F56D5656}"/>
              </a:ext>
            </a:extLst>
          </p:cNvPr>
          <p:cNvSpPr>
            <a:spLocks noGrp="1"/>
          </p:cNvSpPr>
          <p:nvPr>
            <p:ph type="body" idx="1"/>
          </p:nvPr>
        </p:nvSpPr>
        <p:spPr bwMode="auto"/>
        <p:txBody>
          <a:bodyPr/>
          <a:lstStyle/>
          <a:p>
            <a:pPr>
              <a:defRPr/>
            </a:pPr>
            <a:endParaRPr dirty="0"/>
          </a:p>
        </p:txBody>
      </p:sp>
      <p:sp>
        <p:nvSpPr>
          <p:cNvPr id="4" name="Slide Number Placeholder 3">
            <a:extLst>
              <a:ext uri="{FF2B5EF4-FFF2-40B4-BE49-F238E27FC236}">
                <a16:creationId xmlns:a16="http://schemas.microsoft.com/office/drawing/2014/main" id="{AD21046B-A640-0A17-874A-ED62A2E72A22}"/>
              </a:ext>
            </a:extLst>
          </p:cNvPr>
          <p:cNvSpPr>
            <a:spLocks noGrp="1"/>
          </p:cNvSpPr>
          <p:nvPr>
            <p:ph type="sldNum" sz="quarter" idx="10"/>
          </p:nvPr>
        </p:nvSpPr>
        <p:spPr bwMode="auto"/>
        <p:txBody>
          <a:bodyPr/>
          <a:lstStyle/>
          <a:p>
            <a:pPr>
              <a:defRPr/>
            </a:pPr>
            <a:fld id="{D7136B65-1AA8-9969-E74E-9295F331DA37}" type="slidenum">
              <a:rPr/>
              <a:t>34</a:t>
            </a:fld>
            <a:endParaRPr dirty="0"/>
          </a:p>
        </p:txBody>
      </p:sp>
    </p:spTree>
    <p:extLst>
      <p:ext uri="{BB962C8B-B14F-4D97-AF65-F5344CB8AC3E}">
        <p14:creationId xmlns:p14="http://schemas.microsoft.com/office/powerpoint/2010/main" val="24983578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E082A6ED-CC14-1709-2B6B-52E59B9E3DDF}" type="slidenum">
              <a:rPr/>
              <a:t>35</a:t>
            </a:fld>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1F442DB2-018F-59B6-6899-17752149039D}" type="slidenum">
              <a:rPr/>
              <a:t>36</a:t>
            </a:fld>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30FF3EB7-C874-6B21-15F3-1CAD935D8D77}" type="slidenum">
              <a:rPr/>
              <a:t>37</a:t>
            </a:fld>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CF5FE098-A0AC-08A4-8BB9-AFBFB98754D4}" type="slidenum">
              <a:rPr/>
              <a:t>38</a:t>
            </a:fld>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322E4E02-5919-CF0B-F7F6-807F45EF2918}" type="slidenum">
              <a:rPr/>
              <a:t>39</a:t>
            </a:fld>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A25A09CA-0DDE-F904-C2F4-15F757BAF907}" type="slidenum">
              <a:rPr/>
              <a:t>40</a:t>
            </a:fld>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C9433226-23C5-3BA9-CEC8-FCCB8AB7A38B}" type="slidenum">
              <a:rPr/>
              <a:t>4</a:t>
            </a:fld>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3FCB1D14-8A7C-E350-88D1-E2EAC3253EFE}" type="slidenum">
              <a:rPr/>
              <a:t>41</a:t>
            </a:fld>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E9728B79-B806-42C3-8B6B-B9F117EE6CAA}" type="slidenum">
              <a:rPr/>
              <a:t>42</a:t>
            </a:fld>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78FE0-8099-B2A3-9953-F5CFA39E87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C9DBEE-3FF3-42F2-3BDF-F9C42D298D5E}"/>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B423A505-A476-F9CA-E7D4-B91D393BAD79}"/>
              </a:ext>
            </a:extLst>
          </p:cNvPr>
          <p:cNvSpPr>
            <a:spLocks noGrp="1"/>
          </p:cNvSpPr>
          <p:nvPr>
            <p:ph type="body" idx="1"/>
          </p:nvPr>
        </p:nvSpPr>
        <p:spPr bwMode="auto"/>
        <p:txBody>
          <a:bodyPr/>
          <a:lstStyle/>
          <a:p>
            <a:pPr>
              <a:defRPr/>
            </a:pPr>
            <a:endParaRPr dirty="0"/>
          </a:p>
        </p:txBody>
      </p:sp>
      <p:sp>
        <p:nvSpPr>
          <p:cNvPr id="4" name="Slide Number Placeholder 3">
            <a:extLst>
              <a:ext uri="{FF2B5EF4-FFF2-40B4-BE49-F238E27FC236}">
                <a16:creationId xmlns:a16="http://schemas.microsoft.com/office/drawing/2014/main" id="{4B29F2F0-D5E8-BEA6-0699-76E2D7C720E5}"/>
              </a:ext>
            </a:extLst>
          </p:cNvPr>
          <p:cNvSpPr>
            <a:spLocks noGrp="1"/>
          </p:cNvSpPr>
          <p:nvPr>
            <p:ph type="sldNum" sz="quarter" idx="10"/>
          </p:nvPr>
        </p:nvSpPr>
        <p:spPr bwMode="auto"/>
        <p:txBody>
          <a:bodyPr/>
          <a:lstStyle/>
          <a:p>
            <a:pPr>
              <a:defRPr/>
            </a:pPr>
            <a:fld id="{AE8ABD0D-2BAE-EF88-1AA1-88855D5195BA}" type="slidenum">
              <a:rPr/>
              <a:t>43</a:t>
            </a:fld>
            <a:endParaRPr dirty="0"/>
          </a:p>
        </p:txBody>
      </p:sp>
    </p:spTree>
    <p:extLst>
      <p:ext uri="{BB962C8B-B14F-4D97-AF65-F5344CB8AC3E}">
        <p14:creationId xmlns:p14="http://schemas.microsoft.com/office/powerpoint/2010/main" val="11128536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68AEE555-CC05-5A01-3B05-A794B196A099}" type="slidenum">
              <a:rPr/>
              <a:t>44</a:t>
            </a:fld>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C76ABBF7-9C64-325C-EFF3-58EA48EBFE7C}" type="slidenum">
              <a:rPr/>
              <a:t>45</a:t>
            </a:fld>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C51CF474-38DA-DEB6-2296-F67A08C59F54}" type="slidenum">
              <a:rPr/>
              <a:t>46</a:t>
            </a:fld>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D3725DD5-C2DE-42FE-B9EF-4D290B55948E}" type="slidenum">
              <a:rPr/>
              <a:t>47</a:t>
            </a:fld>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F953D-EEA5-DDF6-2BE0-20149A5916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ED3D8E-4B34-69BD-F150-269AE5104759}"/>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17D99EEB-B407-BE10-89C9-640A7C058409}"/>
              </a:ext>
            </a:extLst>
          </p:cNvPr>
          <p:cNvSpPr>
            <a:spLocks noGrp="1"/>
          </p:cNvSpPr>
          <p:nvPr>
            <p:ph type="body" idx="1"/>
          </p:nvPr>
        </p:nvSpPr>
        <p:spPr bwMode="auto"/>
        <p:txBody>
          <a:bodyPr/>
          <a:lstStyle/>
          <a:p>
            <a:pPr>
              <a:defRPr/>
            </a:pPr>
            <a:endParaRPr dirty="0"/>
          </a:p>
        </p:txBody>
      </p:sp>
      <p:sp>
        <p:nvSpPr>
          <p:cNvPr id="4" name="Slide Number Placeholder 3">
            <a:extLst>
              <a:ext uri="{FF2B5EF4-FFF2-40B4-BE49-F238E27FC236}">
                <a16:creationId xmlns:a16="http://schemas.microsoft.com/office/drawing/2014/main" id="{11AD116F-0691-5144-5BFD-72B7C5327792}"/>
              </a:ext>
            </a:extLst>
          </p:cNvPr>
          <p:cNvSpPr>
            <a:spLocks noGrp="1"/>
          </p:cNvSpPr>
          <p:nvPr>
            <p:ph type="sldNum" sz="quarter" idx="10"/>
          </p:nvPr>
        </p:nvSpPr>
        <p:spPr bwMode="auto"/>
        <p:txBody>
          <a:bodyPr/>
          <a:lstStyle/>
          <a:p>
            <a:pPr>
              <a:defRPr/>
            </a:pPr>
            <a:fld id="{E082A6ED-CC14-1709-2B6B-52E59B9E3DDF}" type="slidenum">
              <a:rPr/>
              <a:t>48</a:t>
            </a:fld>
            <a:endParaRPr dirty="0"/>
          </a:p>
        </p:txBody>
      </p:sp>
    </p:spTree>
    <p:extLst>
      <p:ext uri="{BB962C8B-B14F-4D97-AF65-F5344CB8AC3E}">
        <p14:creationId xmlns:p14="http://schemas.microsoft.com/office/powerpoint/2010/main" val="8116885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D66C3E20-6057-578E-B760-FCC205B06E3A}" type="slidenum">
              <a:rPr/>
              <a:t>49</a:t>
            </a:fld>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B24E1D2F-E9C6-BB89-C09D-D8358F169407}" type="slidenum">
              <a:rPr/>
              <a:t>5</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183FB-042A-D305-37C0-17680FEA85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B31556-17BD-1A86-3A78-63A3EBC330AB}"/>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997572E0-740D-5193-04B7-3ECF7E302D34}"/>
              </a:ext>
            </a:extLst>
          </p:cNvPr>
          <p:cNvSpPr>
            <a:spLocks noGrp="1"/>
          </p:cNvSpPr>
          <p:nvPr>
            <p:ph type="body" idx="1"/>
          </p:nvPr>
        </p:nvSpPr>
        <p:spPr bwMode="auto"/>
        <p:txBody>
          <a:bodyPr/>
          <a:lstStyle/>
          <a:p>
            <a:pPr>
              <a:defRPr/>
            </a:pPr>
            <a:endParaRPr dirty="0"/>
          </a:p>
        </p:txBody>
      </p:sp>
      <p:sp>
        <p:nvSpPr>
          <p:cNvPr id="4" name="Slide Number Placeholder 3">
            <a:extLst>
              <a:ext uri="{FF2B5EF4-FFF2-40B4-BE49-F238E27FC236}">
                <a16:creationId xmlns:a16="http://schemas.microsoft.com/office/drawing/2014/main" id="{BB4680E0-BBE1-7D72-4B8D-08DFE1E1697F}"/>
              </a:ext>
            </a:extLst>
          </p:cNvPr>
          <p:cNvSpPr>
            <a:spLocks noGrp="1"/>
          </p:cNvSpPr>
          <p:nvPr>
            <p:ph type="sldNum" sz="quarter" idx="10"/>
          </p:nvPr>
        </p:nvSpPr>
        <p:spPr bwMode="auto"/>
        <p:txBody>
          <a:bodyPr/>
          <a:lstStyle/>
          <a:p>
            <a:pPr>
              <a:defRPr/>
            </a:pPr>
            <a:fld id="{B24E1D2F-E9C6-BB89-C09D-D8358F169407}" type="slidenum">
              <a:rPr/>
              <a:t>6</a:t>
            </a:fld>
            <a:endParaRPr dirty="0"/>
          </a:p>
        </p:txBody>
      </p:sp>
    </p:spTree>
    <p:extLst>
      <p:ext uri="{BB962C8B-B14F-4D97-AF65-F5344CB8AC3E}">
        <p14:creationId xmlns:p14="http://schemas.microsoft.com/office/powerpoint/2010/main" val="3455261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77814-1B1C-78C1-1989-094B2A0E02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121E07-DDF0-2DA3-B672-45E54D7FE006}"/>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732DB462-1822-303B-4764-AC7670C4A54A}"/>
              </a:ext>
            </a:extLst>
          </p:cNvPr>
          <p:cNvSpPr>
            <a:spLocks noGrp="1"/>
          </p:cNvSpPr>
          <p:nvPr>
            <p:ph type="body" idx="1"/>
          </p:nvPr>
        </p:nvSpPr>
        <p:spPr bwMode="auto"/>
        <p:txBody>
          <a:bodyPr/>
          <a:lstStyle/>
          <a:p>
            <a:pPr>
              <a:defRPr/>
            </a:pPr>
            <a:endParaRPr dirty="0"/>
          </a:p>
        </p:txBody>
      </p:sp>
      <p:sp>
        <p:nvSpPr>
          <p:cNvPr id="4" name="Slide Number Placeholder 3">
            <a:extLst>
              <a:ext uri="{FF2B5EF4-FFF2-40B4-BE49-F238E27FC236}">
                <a16:creationId xmlns:a16="http://schemas.microsoft.com/office/drawing/2014/main" id="{C8608B91-5EC1-844E-D55B-15F98A2DF48D}"/>
              </a:ext>
            </a:extLst>
          </p:cNvPr>
          <p:cNvSpPr>
            <a:spLocks noGrp="1"/>
          </p:cNvSpPr>
          <p:nvPr>
            <p:ph type="sldNum" sz="quarter" idx="10"/>
          </p:nvPr>
        </p:nvSpPr>
        <p:spPr bwMode="auto"/>
        <p:txBody>
          <a:bodyPr/>
          <a:lstStyle/>
          <a:p>
            <a:pPr>
              <a:defRPr/>
            </a:pPr>
            <a:fld id="{B24E1D2F-E9C6-BB89-C09D-D8358F169407}" type="slidenum">
              <a:rPr/>
              <a:t>7</a:t>
            </a:fld>
            <a:endParaRPr dirty="0"/>
          </a:p>
        </p:txBody>
      </p:sp>
    </p:spTree>
    <p:extLst>
      <p:ext uri="{BB962C8B-B14F-4D97-AF65-F5344CB8AC3E}">
        <p14:creationId xmlns:p14="http://schemas.microsoft.com/office/powerpoint/2010/main" val="2288853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A8244C4D-2D5C-84AE-FF3F-D7AC7E774307}" type="slidenum">
              <a:rPr/>
              <a:t>8</a:t>
            </a:fld>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94BA7B4D-692A-1EB0-1B75-D567B988D42C}" type="slidenum">
              <a:rPr/>
              <a:t>9</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Title Slide">
    <p:spTree>
      <p:nvGrpSpPr>
        <p:cNvPr id="1" name=""/>
        <p:cNvGrpSpPr/>
        <p:nvPr/>
      </p:nvGrpSpPr>
      <p:grpSpPr>
        <a:xfrm>
          <a:off x="0" y="0"/>
          <a:ext cx="0" cy="0"/>
          <a:chOff x="0" y="0"/>
          <a:chExt cx="0" cy="0"/>
        </a:xfrm>
      </p:grpSpPr>
      <p:sp>
        <p:nvSpPr>
          <p:cNvPr id="432902381" name="Title 1"/>
          <p:cNvSpPr>
            <a:spLocks noGrp="1"/>
          </p:cNvSpPr>
          <p:nvPr>
            <p:ph type="ctrTitle"/>
          </p:nvPr>
        </p:nvSpPr>
        <p:spPr bwMode="auto">
          <a:xfrm>
            <a:off x="127204" y="2753072"/>
            <a:ext cx="1912405" cy="3656298"/>
          </a:xfrm>
        </p:spPr>
        <p:txBody>
          <a:bodyPr anchor="b"/>
          <a:lstStyle>
            <a:lvl1pPr algn="ctr">
              <a:defRPr sz="6000"/>
            </a:lvl1pPr>
          </a:lstStyle>
          <a:p>
            <a:pPr>
              <a:defRPr/>
            </a:pPr>
            <a:r>
              <a:rPr lang="en-US"/>
              <a:t>Click to edit Master title style</a:t>
            </a:r>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blank"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10758E-5372-EDF6-463E-7F4D6F2BD903}"/>
              </a:ext>
            </a:extLst>
          </p:cNvPr>
          <p:cNvSpPr>
            <a:spLocks noGrp="1"/>
          </p:cNvSpPr>
          <p:nvPr>
            <p:ph type="dt" sz="half" idx="10"/>
          </p:nvPr>
        </p:nvSpPr>
        <p:spPr>
          <a:xfrm>
            <a:off x="0" y="6492875"/>
            <a:ext cx="1219200" cy="365125"/>
          </a:xfrm>
        </p:spPr>
        <p:txBody>
          <a:bodyPr/>
          <a:lstStyle>
            <a:lvl1pPr>
              <a:defRPr b="1">
                <a:solidFill>
                  <a:schemeClr val="accent1"/>
                </a:solidFill>
              </a:defRPr>
            </a:lvl1pPr>
          </a:lstStyle>
          <a:p>
            <a:pPr>
              <a:defRPr/>
            </a:pPr>
            <a:r>
              <a:rPr lang="en-US" dirty="0"/>
              <a:t>22nd Feb., 2026</a:t>
            </a:r>
          </a:p>
        </p:txBody>
      </p:sp>
      <p:sp>
        <p:nvSpPr>
          <p:cNvPr id="3" name="Footer Placeholder 2">
            <a:extLst>
              <a:ext uri="{FF2B5EF4-FFF2-40B4-BE49-F238E27FC236}">
                <a16:creationId xmlns:a16="http://schemas.microsoft.com/office/drawing/2014/main" id="{B0464AA4-A65E-134A-7B8B-586F8AA2C53B}"/>
              </a:ext>
            </a:extLst>
          </p:cNvPr>
          <p:cNvSpPr>
            <a:spLocks noGrp="1"/>
          </p:cNvSpPr>
          <p:nvPr>
            <p:ph type="ftr" sz="quarter" idx="11"/>
          </p:nvPr>
        </p:nvSpPr>
        <p:spPr>
          <a:xfrm>
            <a:off x="4114800" y="6558147"/>
            <a:ext cx="3810000" cy="365125"/>
          </a:xfrm>
        </p:spPr>
        <p:txBody>
          <a:bodyPr/>
          <a:lstStyle>
            <a:lvl1pPr>
              <a:defRPr b="1">
                <a:solidFill>
                  <a:schemeClr val="accent1"/>
                </a:solidFill>
              </a:defRPr>
            </a:lvl1pPr>
          </a:lstStyle>
          <a:p>
            <a:pPr>
              <a:defRPr/>
            </a:pPr>
            <a:r>
              <a:rPr lang="en-US" dirty="0"/>
              <a:t>P. P. Shah &amp; Asso.</a:t>
            </a:r>
          </a:p>
        </p:txBody>
      </p:sp>
      <p:sp>
        <p:nvSpPr>
          <p:cNvPr id="4" name="Slide Number Placeholder 3">
            <a:extLst>
              <a:ext uri="{FF2B5EF4-FFF2-40B4-BE49-F238E27FC236}">
                <a16:creationId xmlns:a16="http://schemas.microsoft.com/office/drawing/2014/main" id="{5174E592-C7FB-AE65-9F83-479581C9D64E}"/>
              </a:ext>
            </a:extLst>
          </p:cNvPr>
          <p:cNvSpPr>
            <a:spLocks noGrp="1"/>
          </p:cNvSpPr>
          <p:nvPr>
            <p:ph type="sldNum" sz="quarter" idx="12"/>
          </p:nvPr>
        </p:nvSpPr>
        <p:spPr>
          <a:xfrm>
            <a:off x="11734800" y="6492874"/>
            <a:ext cx="381000" cy="365125"/>
          </a:xfrm>
        </p:spPr>
        <p:txBody>
          <a:bodyPr/>
          <a:lstStyle>
            <a:lvl1pPr>
              <a:defRPr b="1">
                <a:solidFill>
                  <a:schemeClr val="accent1"/>
                </a:solidFill>
              </a:defRPr>
            </a:lvl1pPr>
          </a:lstStyle>
          <a:p>
            <a:pPr>
              <a:defRPr/>
            </a:pPr>
            <a:fld id="{D52DD524-E4F0-4E7D-BECC-79A3277458AD}" type="slidenum">
              <a:rPr lang="en-US" smtClean="0"/>
              <a:pPr>
                <a:defRPr/>
              </a:pPr>
              <a:t>‹#›</a:t>
            </a:fld>
            <a:endParaRPr lang="en-US"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46866640" name="Title Placeholder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en-US"/>
              <a:t>Click to edit Master title style</a:t>
            </a:r>
            <a:endParaRPr/>
          </a:p>
        </p:txBody>
      </p:sp>
      <p:sp>
        <p:nvSpPr>
          <p:cNvPr id="245006261" name="Text Placeholder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148648527" name="Date Placeholder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dirty="0"/>
              <a:t>22nd Feb., 2026</a:t>
            </a:r>
          </a:p>
        </p:txBody>
      </p:sp>
      <p:sp>
        <p:nvSpPr>
          <p:cNvPr id="439033670" name="Footer Placeholder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dirty="0"/>
              <a:t>P. P. Shah &amp; Asso.</a:t>
            </a:r>
          </a:p>
        </p:txBody>
      </p:sp>
      <p:sp>
        <p:nvSpPr>
          <p:cNvPr id="34715411" name="Slide Number Placeholder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52DD524-E4F0-4E7D-BECC-79A3277458AD}" type="slidenum">
              <a:rPr lang="en-US"/>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p:hf hdr="0"/>
  <p:txStyles>
    <p:titleStyle>
      <a:lvl1pPr algn="l" defTabSz="914400" rtl="0">
        <a:lnSpc>
          <a:spcPct val="90000"/>
        </a:lnSpc>
        <a:spcBef>
          <a:spcPct val="0"/>
        </a:spcBef>
        <a:buNone/>
        <a:defRPr sz="4400">
          <a:solidFill>
            <a:schemeClr val="tx1"/>
          </a:solidFill>
          <a:latin typeface="+mj-lt"/>
          <a:ea typeface="+mj-ea"/>
          <a:cs typeface="+mj-cs"/>
        </a:defRPr>
      </a:lvl1pPr>
    </p:titleStyle>
    <p:bodyStyle>
      <a:lvl1pPr marL="228600" indent="-228600" algn="l" defTabSz="914400" rtl="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rtl="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rtl="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rtl="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rtl="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rtl="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rtl="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rtl="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rtl="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rtl="0">
        <a:defRPr sz="1800">
          <a:solidFill>
            <a:schemeClr val="tx1"/>
          </a:solidFill>
          <a:latin typeface="+mn-lt"/>
          <a:ea typeface="+mn-ea"/>
          <a:cs typeface="+mn-cs"/>
        </a:defRPr>
      </a:lvl1pPr>
      <a:lvl2pPr marL="457200" algn="l" defTabSz="914400" rtl="0">
        <a:defRPr sz="1800">
          <a:solidFill>
            <a:schemeClr val="tx1"/>
          </a:solidFill>
          <a:latin typeface="+mn-lt"/>
          <a:ea typeface="+mn-ea"/>
          <a:cs typeface="+mn-cs"/>
        </a:defRPr>
      </a:lvl2pPr>
      <a:lvl3pPr marL="914400" algn="l" defTabSz="914400" rtl="0">
        <a:defRPr sz="1800">
          <a:solidFill>
            <a:schemeClr val="tx1"/>
          </a:solidFill>
          <a:latin typeface="+mn-lt"/>
          <a:ea typeface="+mn-ea"/>
          <a:cs typeface="+mn-cs"/>
        </a:defRPr>
      </a:lvl3pPr>
      <a:lvl4pPr marL="1371600" algn="l" defTabSz="914400" rtl="0">
        <a:defRPr sz="1800">
          <a:solidFill>
            <a:schemeClr val="tx1"/>
          </a:solidFill>
          <a:latin typeface="+mn-lt"/>
          <a:ea typeface="+mn-ea"/>
          <a:cs typeface="+mn-cs"/>
        </a:defRPr>
      </a:lvl4pPr>
      <a:lvl5pPr marL="1828800" algn="l" defTabSz="914400" rtl="0">
        <a:defRPr sz="1800">
          <a:solidFill>
            <a:schemeClr val="tx1"/>
          </a:solidFill>
          <a:latin typeface="+mn-lt"/>
          <a:ea typeface="+mn-ea"/>
          <a:cs typeface="+mn-cs"/>
        </a:defRPr>
      </a:lvl5pPr>
      <a:lvl6pPr marL="2286000" algn="l" defTabSz="914400" rtl="0">
        <a:defRPr sz="1800">
          <a:solidFill>
            <a:schemeClr val="tx1"/>
          </a:solidFill>
          <a:latin typeface="+mn-lt"/>
          <a:ea typeface="+mn-ea"/>
          <a:cs typeface="+mn-cs"/>
        </a:defRPr>
      </a:lvl6pPr>
      <a:lvl7pPr marL="2743200" algn="l" defTabSz="914400" rtl="0">
        <a:defRPr sz="1800">
          <a:solidFill>
            <a:schemeClr val="tx1"/>
          </a:solidFill>
          <a:latin typeface="+mn-lt"/>
          <a:ea typeface="+mn-ea"/>
          <a:cs typeface="+mn-cs"/>
        </a:defRPr>
      </a:lvl7pPr>
      <a:lvl8pPr marL="3200400" algn="l" defTabSz="914400" rtl="0">
        <a:defRPr sz="1800">
          <a:solidFill>
            <a:schemeClr val="tx1"/>
          </a:solidFill>
          <a:latin typeface="+mn-lt"/>
          <a:ea typeface="+mn-ea"/>
          <a:cs typeface="+mn-cs"/>
        </a:defRPr>
      </a:lvl8pPr>
      <a:lvl9pPr marL="3657600" algn="l" defTabSz="914400" rtl="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1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27.pn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22.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61.png"/><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4.svg"/><Relationship Id="rId5" Type="http://schemas.openxmlformats.org/officeDocument/2006/relationships/image" Target="../media/image63.png"/><Relationship Id="rId10" Type="http://schemas.openxmlformats.org/officeDocument/2006/relationships/image" Target="../media/image50.svg"/><Relationship Id="rId4" Type="http://schemas.openxmlformats.org/officeDocument/2006/relationships/image" Target="../media/image62.svg"/><Relationship Id="rId9" Type="http://schemas.openxmlformats.org/officeDocument/2006/relationships/image" Target="../media/image4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3.png"/><Relationship Id="rId3" Type="http://schemas.openxmlformats.org/officeDocument/2006/relationships/image" Target="../media/image41.png"/><Relationship Id="rId7" Type="http://schemas.openxmlformats.org/officeDocument/2006/relationships/image" Target="../media/image67.png"/><Relationship Id="rId12" Type="http://schemas.openxmlformats.org/officeDocument/2006/relationships/image" Target="../media/image72.svg"/><Relationship Id="rId2" Type="http://schemas.openxmlformats.org/officeDocument/2006/relationships/notesSlide" Target="../notesSlides/notesSlide35.xml"/><Relationship Id="rId16" Type="http://schemas.openxmlformats.org/officeDocument/2006/relationships/image" Target="../media/image76.svg"/><Relationship Id="rId1" Type="http://schemas.openxmlformats.org/officeDocument/2006/relationships/slideLayout" Target="../slideLayouts/slideLayout2.xml"/><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svg"/><Relationship Id="rId4" Type="http://schemas.openxmlformats.org/officeDocument/2006/relationships/image" Target="../media/image42.svg"/><Relationship Id="rId9" Type="http://schemas.openxmlformats.org/officeDocument/2006/relationships/image" Target="../media/image69.png"/><Relationship Id="rId14" Type="http://schemas.openxmlformats.org/officeDocument/2006/relationships/image" Target="../media/image74.svg"/></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3.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4.png"/><Relationship Id="rId7" Type="http://schemas.openxmlformats.org/officeDocument/2006/relationships/image" Target="../media/image86.png"/><Relationship Id="rId12" Type="http://schemas.openxmlformats.org/officeDocument/2006/relationships/image" Target="../media/image91.sv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38.svg"/><Relationship Id="rId11" Type="http://schemas.openxmlformats.org/officeDocument/2006/relationships/image" Target="../media/image90.png"/><Relationship Id="rId5" Type="http://schemas.openxmlformats.org/officeDocument/2006/relationships/image" Target="../media/image37.png"/><Relationship Id="rId10" Type="http://schemas.openxmlformats.org/officeDocument/2006/relationships/image" Target="../media/image89.svg"/><Relationship Id="rId4" Type="http://schemas.openxmlformats.org/officeDocument/2006/relationships/image" Target="../media/image85.svg"/><Relationship Id="rId9" Type="http://schemas.openxmlformats.org/officeDocument/2006/relationships/image" Target="../media/image88.png"/></Relationships>
</file>

<file path=ppt/slides/_rels/slide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93.svg"/></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5.sv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01.svg"/><Relationship Id="rId5" Type="http://schemas.openxmlformats.org/officeDocument/2006/relationships/image" Target="../media/image100.png"/><Relationship Id="rId10" Type="http://schemas.openxmlformats.org/officeDocument/2006/relationships/image" Target="../media/image105.svg"/><Relationship Id="rId4" Type="http://schemas.openxmlformats.org/officeDocument/2006/relationships/image" Target="../media/image99.svg"/><Relationship Id="rId9" Type="http://schemas.openxmlformats.org/officeDocument/2006/relationships/image" Target="../media/image104.png"/></Relationships>
</file>

<file path=ppt/slides/_rels/slide4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07.sv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4.sv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gradFill>
          <a:gsLst>
            <a:gs pos="0">
              <a:schemeClr val="accent1">
                <a:lumMod val="5000"/>
                <a:lumOff val="95000"/>
              </a:schemeClr>
            </a:gs>
            <a:gs pos="8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23936790" name="New shape"/>
          <p:cNvSpPr/>
          <p:nvPr/>
        </p:nvSpPr>
        <p:spPr bwMode="auto">
          <a:xfrm>
            <a:off x="635000" y="2362200"/>
            <a:ext cx="5461000" cy="3733800"/>
          </a:xfrm>
          <a:prstGeom prst="roundRect">
            <a:avLst>
              <a:gd name="adj" fmla="val 4000"/>
            </a:avLst>
          </a:prstGeom>
          <a:solidFill>
            <a:schemeClr val="accent1">
              <a:alpha val="100000"/>
            </a:schemeClr>
          </a:solidFill>
          <a:ln w="19050">
            <a:solidFill>
              <a:schemeClr val="accent1">
                <a:lumMod val="50000"/>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dirty="0"/>
          </a:p>
        </p:txBody>
      </p:sp>
      <p:pic>
        <p:nvPicPr>
          <p:cNvPr id="643494320" name="New picture"/>
          <p:cNvPicPr/>
          <p:nvPr/>
        </p:nvPicPr>
        <p:blipFill>
          <a:blip r:embed="rId3"/>
          <a:srcRect l="19498" r="19498"/>
          <a:stretch>
            <a:fillRect/>
          </a:stretch>
        </p:blipFill>
        <p:spPr bwMode="auto">
          <a:xfrm>
            <a:off x="952500" y="2667000"/>
            <a:ext cx="4826000" cy="3111500"/>
          </a:xfrm>
          <a:prstGeom prst="rect">
            <a:avLst/>
          </a:prstGeom>
        </p:spPr>
      </p:pic>
      <p:sp>
        <p:nvSpPr>
          <p:cNvPr id="306409495" name="New shape"/>
          <p:cNvSpPr/>
          <p:nvPr/>
        </p:nvSpPr>
        <p:spPr bwMode="auto">
          <a:xfrm>
            <a:off x="6350000" y="2362200"/>
            <a:ext cx="5207000" cy="770984"/>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127000" rtlCol="0" anchor="b"/>
          <a:lstStyle/>
          <a:p>
            <a:pPr marL="0" marR="0" indent="0" algn="r">
              <a:lnSpc>
                <a:spcPct val="100000"/>
              </a:lnSpc>
              <a:spcBef>
                <a:spcPct val="0"/>
              </a:spcBef>
              <a:spcAft>
                <a:spcPct val="0"/>
              </a:spcAft>
              <a:buNone/>
              <a:defRPr/>
            </a:pPr>
            <a:r>
              <a:rPr lang="en-US" sz="2800" b="1" i="0" u="none" dirty="0">
                <a:solidFill>
                  <a:schemeClr val="accent1">
                    <a:lumMod val="50000"/>
                  </a:schemeClr>
                </a:solidFill>
              </a:rPr>
              <a:t>Tax Implication of Budget 2026</a:t>
            </a:r>
            <a:endParaRPr sz="2800" b="1" dirty="0"/>
          </a:p>
        </p:txBody>
      </p:sp>
      <p:sp>
        <p:nvSpPr>
          <p:cNvPr id="1749770852" name="New shape"/>
          <p:cNvSpPr/>
          <p:nvPr/>
        </p:nvSpPr>
        <p:spPr bwMode="auto">
          <a:xfrm>
            <a:off x="6350000" y="3175000"/>
            <a:ext cx="5207000" cy="1016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lstStyle/>
          <a:p>
            <a:pPr marL="0" marR="0" indent="0" algn="r">
              <a:lnSpc>
                <a:spcPct val="100000"/>
              </a:lnSpc>
              <a:spcBef>
                <a:spcPct val="0"/>
              </a:spcBef>
              <a:spcAft>
                <a:spcPct val="0"/>
              </a:spcAft>
              <a:buNone/>
              <a:defRPr/>
            </a:pPr>
            <a:r>
              <a:rPr sz="2000" b="0" i="0" u="none" dirty="0">
                <a:solidFill>
                  <a:schemeClr val="dk1"/>
                </a:solidFill>
                <a:latin typeface="+mn-lt"/>
              </a:rPr>
              <a:t>Presented by</a:t>
            </a:r>
            <a:endParaRPr dirty="0"/>
          </a:p>
          <a:p>
            <a:pPr marL="0" marR="0" indent="0" algn="r">
              <a:lnSpc>
                <a:spcPct val="100000"/>
              </a:lnSpc>
              <a:spcBef>
                <a:spcPct val="0"/>
              </a:spcBef>
              <a:spcAft>
                <a:spcPct val="0"/>
              </a:spcAft>
              <a:buNone/>
              <a:defRPr/>
            </a:pPr>
            <a:r>
              <a:rPr sz="2600" b="1" i="0" u="none" dirty="0">
                <a:solidFill>
                  <a:schemeClr val="dk1"/>
                </a:solidFill>
                <a:latin typeface="+mn-lt"/>
              </a:rPr>
              <a:t>Mr. Paresh P. Shah</a:t>
            </a:r>
            <a:endParaRPr sz="2600" dirty="0"/>
          </a:p>
        </p:txBody>
      </p:sp>
      <p:sp>
        <p:nvSpPr>
          <p:cNvPr id="1733053435" name="New shape"/>
          <p:cNvSpPr/>
          <p:nvPr/>
        </p:nvSpPr>
        <p:spPr bwMode="auto">
          <a:xfrm>
            <a:off x="6350000" y="4318000"/>
            <a:ext cx="5207000" cy="1016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lstStyle/>
          <a:p>
            <a:pPr marL="0" marR="0" indent="0" algn="r">
              <a:lnSpc>
                <a:spcPct val="100000"/>
              </a:lnSpc>
              <a:spcBef>
                <a:spcPct val="0"/>
              </a:spcBef>
              <a:spcAft>
                <a:spcPct val="0"/>
              </a:spcAft>
              <a:buNone/>
              <a:defRPr/>
            </a:pPr>
            <a:r>
              <a:rPr sz="2600" b="1" i="0" u="none" dirty="0">
                <a:solidFill>
                  <a:schemeClr val="dk1"/>
                </a:solidFill>
                <a:latin typeface="+mn-lt"/>
              </a:rPr>
              <a:t>P.P. Shah &amp; Associates</a:t>
            </a:r>
            <a:r>
              <a:rPr lang="en-IN" sz="2600" b="1" i="0" u="none" dirty="0">
                <a:solidFill>
                  <a:schemeClr val="dk1"/>
                </a:solidFill>
                <a:latin typeface="+mn-lt"/>
              </a:rPr>
              <a:t> LLP</a:t>
            </a:r>
            <a:endParaRPr dirty="0"/>
          </a:p>
          <a:p>
            <a:pPr marL="0" marR="0" indent="0" algn="r">
              <a:lnSpc>
                <a:spcPct val="100000"/>
              </a:lnSpc>
              <a:spcBef>
                <a:spcPct val="0"/>
              </a:spcBef>
              <a:spcAft>
                <a:spcPct val="0"/>
              </a:spcAft>
              <a:buNone/>
              <a:defRPr/>
            </a:pPr>
            <a:r>
              <a:rPr sz="2200" b="0" i="0" u="none" dirty="0">
                <a:solidFill>
                  <a:schemeClr val="dk1"/>
                </a:solidFill>
                <a:latin typeface="+mn-lt"/>
              </a:rPr>
              <a:t>Chartered Accountants</a:t>
            </a:r>
            <a:endParaRPr dirty="0"/>
          </a:p>
        </p:txBody>
      </p:sp>
      <p:sp>
        <p:nvSpPr>
          <p:cNvPr id="1850313383" name="New shape"/>
          <p:cNvSpPr/>
          <p:nvPr/>
        </p:nvSpPr>
        <p:spPr bwMode="auto">
          <a:xfrm>
            <a:off x="6350000" y="5588000"/>
            <a:ext cx="5207000" cy="508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rtlCol="0" anchor="t"/>
          <a:lstStyle/>
          <a:p>
            <a:pPr marL="0" marR="0" indent="0" algn="r">
              <a:lnSpc>
                <a:spcPct val="100000"/>
              </a:lnSpc>
              <a:spcBef>
                <a:spcPct val="0"/>
              </a:spcBef>
              <a:spcAft>
                <a:spcPct val="0"/>
              </a:spcAft>
              <a:buNone/>
              <a:defRPr/>
            </a:pPr>
            <a:r>
              <a:rPr sz="2000" b="0" i="0" u="none" dirty="0">
                <a:solidFill>
                  <a:schemeClr val="dk1"/>
                </a:solidFill>
                <a:latin typeface="+mn-lt"/>
              </a:rPr>
              <a:t>Email: </a:t>
            </a:r>
            <a:r>
              <a:rPr sz="2000" b="0" i="0" u="none" dirty="0" err="1">
                <a:solidFill>
                  <a:schemeClr val="dk1"/>
                </a:solidFill>
                <a:latin typeface="+mn-lt"/>
              </a:rPr>
              <a:t>ppshahandassociates</a:t>
            </a:r>
            <a:r>
              <a:rPr lang="en-IN" sz="2000" b="0" i="0" u="none" dirty="0">
                <a:solidFill>
                  <a:schemeClr val="dk1"/>
                </a:solidFill>
                <a:latin typeface="+mn-lt"/>
              </a:rPr>
              <a:t>@gmail</a:t>
            </a:r>
            <a:r>
              <a:rPr sz="2000" b="0" i="0" u="none" dirty="0">
                <a:solidFill>
                  <a:schemeClr val="dk1"/>
                </a:solidFill>
                <a:latin typeface="+mn-lt"/>
              </a:rPr>
              <a:t>.com</a:t>
            </a:r>
            <a:endParaRPr dirty="0"/>
          </a:p>
        </p:txBody>
      </p:sp>
      <p:sp>
        <p:nvSpPr>
          <p:cNvPr id="918741534" name="Rectangle 918741533"/>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SLIDELY_ONLY_OFFICE_SLIDE_ID_152923445</a:t>
            </a:r>
            <a:endParaRPr dirty="0"/>
          </a:p>
        </p:txBody>
      </p:sp>
      <p:sp>
        <p:nvSpPr>
          <p:cNvPr id="2" name="TextBox 1">
            <a:extLst>
              <a:ext uri="{FF2B5EF4-FFF2-40B4-BE49-F238E27FC236}">
                <a16:creationId xmlns:a16="http://schemas.microsoft.com/office/drawing/2014/main" id="{A037B021-3222-7761-8BEF-34A41C037C70}"/>
              </a:ext>
            </a:extLst>
          </p:cNvPr>
          <p:cNvSpPr txBox="1"/>
          <p:nvPr/>
        </p:nvSpPr>
        <p:spPr>
          <a:xfrm>
            <a:off x="304800" y="150966"/>
            <a:ext cx="11582400" cy="1938992"/>
          </a:xfrm>
          <a:prstGeom prst="rect">
            <a:avLst/>
          </a:prstGeom>
          <a:noFill/>
        </p:spPr>
        <p:txBody>
          <a:bodyPr wrap="square" rtlCol="0">
            <a:spAutoFit/>
          </a:bodyPr>
          <a:lstStyle/>
          <a:p>
            <a:pPr algn="ctr"/>
            <a:r>
              <a:rPr lang="en-US" sz="4000" b="0" i="0" u="none" strike="noStrike" baseline="0" dirty="0">
                <a:solidFill>
                  <a:srgbClr val="032272"/>
                </a:solidFill>
                <a:latin typeface="AnekMalayalam-Medium"/>
              </a:rPr>
              <a:t>THE INSTITUTE OF CHARTERED ACCOUNTANTS OF INDIA </a:t>
            </a:r>
            <a:r>
              <a:rPr lang="en-IN" sz="4000" b="0" i="0" u="none" strike="noStrike" baseline="0" dirty="0">
                <a:solidFill>
                  <a:srgbClr val="032272"/>
                </a:solidFill>
                <a:latin typeface="AnekMalayalam-Medium"/>
              </a:rPr>
              <a:t>(DUBAI) CHAPTER NPIO</a:t>
            </a:r>
          </a:p>
          <a:p>
            <a:pPr algn="ctr"/>
            <a:r>
              <a:rPr lang="en-IN" sz="4000" b="0" i="0" u="none" strike="noStrike" baseline="0" dirty="0">
                <a:solidFill>
                  <a:srgbClr val="032272"/>
                </a:solidFill>
                <a:latin typeface="AnekMalayalam-Medium"/>
              </a:rPr>
              <a:t>Union Budget 2026 – From Vision to Value</a:t>
            </a:r>
            <a:endParaRPr lang="en-IN" sz="4000" dirty="0"/>
          </a:p>
        </p:txBody>
      </p:sp>
      <p:sp>
        <p:nvSpPr>
          <p:cNvPr id="4" name="Date Placeholder 3">
            <a:extLst>
              <a:ext uri="{FF2B5EF4-FFF2-40B4-BE49-F238E27FC236}">
                <a16:creationId xmlns:a16="http://schemas.microsoft.com/office/drawing/2014/main" id="{927317F5-5F47-76FB-A1DD-A4903EAAAD65}"/>
              </a:ext>
            </a:extLst>
          </p:cNvPr>
          <p:cNvSpPr>
            <a:spLocks noGrp="1"/>
          </p:cNvSpPr>
          <p:nvPr>
            <p:ph type="dt" sz="half" idx="10"/>
          </p:nvPr>
        </p:nvSpPr>
        <p:spPr/>
        <p:txBody>
          <a:bodyPr/>
          <a:lstStyle/>
          <a:p>
            <a:pPr>
              <a:defRPr/>
            </a:pPr>
            <a:r>
              <a:rPr lang="en-US" dirty="0"/>
              <a:t>22nd Feb., 2026</a:t>
            </a:r>
          </a:p>
        </p:txBody>
      </p:sp>
      <p:sp>
        <p:nvSpPr>
          <p:cNvPr id="5" name="Footer Placeholder 4">
            <a:extLst>
              <a:ext uri="{FF2B5EF4-FFF2-40B4-BE49-F238E27FC236}">
                <a16:creationId xmlns:a16="http://schemas.microsoft.com/office/drawing/2014/main" id="{0F6FCC2F-AFD0-51B9-6931-0B12169A6CFC}"/>
              </a:ext>
            </a:extLst>
          </p:cNvPr>
          <p:cNvSpPr>
            <a:spLocks noGrp="1"/>
          </p:cNvSpPr>
          <p:nvPr>
            <p:ph type="ftr" sz="quarter" idx="11"/>
          </p:nvPr>
        </p:nvSpPr>
        <p:spPr/>
        <p:txBody>
          <a:bodyPr/>
          <a:lstStyle/>
          <a:p>
            <a:pPr>
              <a:defRPr/>
            </a:pPr>
            <a:r>
              <a:rPr lang="en-US" dirty="0"/>
              <a:t>P. P. Shah &amp; Asso.</a:t>
            </a:r>
          </a:p>
        </p:txBody>
      </p:sp>
      <p:sp>
        <p:nvSpPr>
          <p:cNvPr id="6" name="Slide Number Placeholder 5">
            <a:extLst>
              <a:ext uri="{FF2B5EF4-FFF2-40B4-BE49-F238E27FC236}">
                <a16:creationId xmlns:a16="http://schemas.microsoft.com/office/drawing/2014/main" id="{E958464A-AB66-F45A-F38F-3C51B65697B8}"/>
              </a:ext>
            </a:extLst>
          </p:cNvPr>
          <p:cNvSpPr>
            <a:spLocks noGrp="1"/>
          </p:cNvSpPr>
          <p:nvPr>
            <p:ph type="sldNum" sz="quarter" idx="12"/>
          </p:nvPr>
        </p:nvSpPr>
        <p:spPr/>
        <p:txBody>
          <a:bodyPr/>
          <a:lstStyle/>
          <a:p>
            <a:pPr>
              <a:defRPr/>
            </a:pPr>
            <a:fld id="{D52DD524-E4F0-4E7D-BECC-79A3277458AD}"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2160274" name="New shape"/>
          <p:cNvSpPr/>
          <p:nvPr/>
        </p:nvSpPr>
        <p:spPr bwMode="auto">
          <a:xfrm>
            <a:off x="254000" y="254000"/>
            <a:ext cx="11684000" cy="6350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9050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400" b="1" i="0" u="none" dirty="0">
                <a:solidFill>
                  <a:schemeClr val="lt1"/>
                </a:solidFill>
                <a:latin typeface="+mn-lt"/>
              </a:rPr>
              <a:t>Income From Capital Gains: Taxation of Share Buyback</a:t>
            </a:r>
            <a:endParaRPr dirty="0"/>
          </a:p>
        </p:txBody>
      </p:sp>
      <p:sp>
        <p:nvSpPr>
          <p:cNvPr id="434309009" name="New shape"/>
          <p:cNvSpPr/>
          <p:nvPr/>
        </p:nvSpPr>
        <p:spPr bwMode="auto">
          <a:xfrm>
            <a:off x="508000" y="1079500"/>
            <a:ext cx="11176000" cy="381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1800" b="1" i="0" u="none" dirty="0">
                <a:solidFill>
                  <a:schemeClr val="accent1">
                    <a:lumMod val="50000"/>
                  </a:schemeClr>
                </a:solidFill>
                <a:latin typeface="+mn-lt"/>
              </a:rPr>
              <a:t>Taxation of Buyback of Shares:</a:t>
            </a:r>
            <a:endParaRPr dirty="0"/>
          </a:p>
        </p:txBody>
      </p:sp>
      <p:sp>
        <p:nvSpPr>
          <p:cNvPr id="1154550238" name="New shape"/>
          <p:cNvSpPr/>
          <p:nvPr/>
        </p:nvSpPr>
        <p:spPr bwMode="auto">
          <a:xfrm>
            <a:off x="508000" y="1460500"/>
            <a:ext cx="11176000" cy="889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lang="en-IN" sz="1800" b="0" i="0" u="none" dirty="0">
                <a:solidFill>
                  <a:schemeClr val="dk1"/>
                </a:solidFill>
                <a:latin typeface="+mn-lt"/>
              </a:rPr>
              <a:t>As per</a:t>
            </a:r>
            <a:r>
              <a:rPr sz="1800" b="0" i="0" u="none" dirty="0">
                <a:solidFill>
                  <a:schemeClr val="dk1"/>
                </a:solidFill>
                <a:latin typeface="+mn-lt"/>
              </a:rPr>
              <a:t> Budget 2026, profits from share buybacks will be taxed as </a:t>
            </a:r>
            <a:r>
              <a:rPr sz="1800" b="1" i="0" u="none" dirty="0">
                <a:solidFill>
                  <a:schemeClr val="dk1"/>
                </a:solidFill>
                <a:latin typeface="+mn-lt"/>
              </a:rPr>
              <a:t>capital gains</a:t>
            </a:r>
            <a:r>
              <a:rPr sz="1800" b="0" i="0" u="none" dirty="0">
                <a:solidFill>
                  <a:schemeClr val="dk1"/>
                </a:solidFill>
                <a:latin typeface="+mn-lt"/>
              </a:rPr>
              <a:t> for all shareholders, aligning them with the tax treatment of other capital gains.</a:t>
            </a:r>
            <a:endParaRPr dirty="0"/>
          </a:p>
        </p:txBody>
      </p:sp>
      <p:sp>
        <p:nvSpPr>
          <p:cNvPr id="1253174584" name="New shape"/>
          <p:cNvSpPr/>
          <p:nvPr/>
        </p:nvSpPr>
        <p:spPr bwMode="auto">
          <a:xfrm flipH="1">
            <a:off x="6096000" y="2476500"/>
            <a:ext cx="0" cy="2984500"/>
          </a:xfrm>
          <a:prstGeom prst="straightConnector1">
            <a:avLst/>
          </a:prstGeom>
          <a:noFill/>
          <a:ln w="19050" cmpd="sng">
            <a:solidFill>
              <a:srgbClr val="203864">
                <a:alpha val="100000"/>
              </a:srgbClr>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tlCol="0" anchor="ctr">
            <a:noAutofit/>
          </a:bodyPr>
          <a:lstStyle>
            <a:defPPr>
              <a:defRPr lang="en-US"/>
            </a:defPPr>
            <a:lvl1pPr marL="0" algn="l" defTabSz="914400" rtl="0">
              <a:defRPr sz="1800">
                <a:solidFill>
                  <a:srgbClr val="000000"/>
                </a:solidFill>
                <a:latin typeface="Calibri"/>
                <a:ea typeface="+mn-ea"/>
                <a:cs typeface="+mn-cs"/>
              </a:defRPr>
            </a:lvl1pPr>
            <a:lvl2pPr marL="457200" algn="l" defTabSz="914400" rtl="0">
              <a:defRPr sz="1800">
                <a:solidFill>
                  <a:srgbClr val="000000"/>
                </a:solidFill>
                <a:latin typeface="Calibri"/>
                <a:ea typeface="+mn-ea"/>
                <a:cs typeface="+mn-cs"/>
              </a:defRPr>
            </a:lvl2pPr>
            <a:lvl3pPr marL="914400" algn="l" defTabSz="914400" rtl="0">
              <a:defRPr sz="1800">
                <a:solidFill>
                  <a:srgbClr val="000000"/>
                </a:solidFill>
                <a:latin typeface="Calibri"/>
                <a:ea typeface="+mn-ea"/>
                <a:cs typeface="+mn-cs"/>
              </a:defRPr>
            </a:lvl3pPr>
            <a:lvl4pPr marL="1371600" algn="l" defTabSz="914400" rtl="0">
              <a:defRPr sz="1800">
                <a:solidFill>
                  <a:srgbClr val="000000"/>
                </a:solidFill>
                <a:latin typeface="Calibri"/>
                <a:ea typeface="+mn-ea"/>
                <a:cs typeface="+mn-cs"/>
              </a:defRPr>
            </a:lvl4pPr>
            <a:lvl5pPr marL="1828800" algn="l" defTabSz="914400" rtl="0">
              <a:defRPr sz="1800">
                <a:solidFill>
                  <a:srgbClr val="000000"/>
                </a:solidFill>
                <a:latin typeface="Calibri"/>
                <a:ea typeface="+mn-ea"/>
                <a:cs typeface="+mn-cs"/>
              </a:defRPr>
            </a:lvl5pPr>
            <a:lvl6pPr marL="2286000" algn="l" defTabSz="914400" rtl="0">
              <a:defRPr sz="1800">
                <a:solidFill>
                  <a:srgbClr val="000000"/>
                </a:solidFill>
                <a:latin typeface="Calibri"/>
                <a:ea typeface="+mn-ea"/>
                <a:cs typeface="+mn-cs"/>
              </a:defRPr>
            </a:lvl6pPr>
            <a:lvl7pPr marL="2743200" algn="l" defTabSz="914400" rtl="0">
              <a:defRPr sz="1800">
                <a:solidFill>
                  <a:srgbClr val="000000"/>
                </a:solidFill>
                <a:latin typeface="Calibri"/>
                <a:ea typeface="+mn-ea"/>
                <a:cs typeface="+mn-cs"/>
              </a:defRPr>
            </a:lvl7pPr>
            <a:lvl8pPr marL="3200400" algn="l" defTabSz="914400" rtl="0">
              <a:defRPr sz="1800">
                <a:solidFill>
                  <a:srgbClr val="000000"/>
                </a:solidFill>
                <a:latin typeface="Calibri"/>
                <a:ea typeface="+mn-ea"/>
                <a:cs typeface="+mn-cs"/>
              </a:defRPr>
            </a:lvl8pPr>
            <a:lvl9pPr marL="3657600" algn="l" defTabSz="914400" rtl="0">
              <a:defRPr sz="1800">
                <a:solidFill>
                  <a:srgbClr val="000000"/>
                </a:solidFill>
                <a:latin typeface="Calibri"/>
                <a:ea typeface="+mn-ea"/>
                <a:cs typeface="+mn-cs"/>
              </a:defRPr>
            </a:lvl9pPr>
          </a:lstStyle>
          <a:p>
            <a:pPr algn="ctr">
              <a:defRPr/>
            </a:pPr>
            <a:endParaRPr dirty="0"/>
          </a:p>
        </p:txBody>
      </p:sp>
      <p:pic>
        <p:nvPicPr>
          <p:cNvPr id="183053263" name="New picture"/>
          <p:cNvPicPr/>
          <p:nvPr/>
        </p:nvPicPr>
        <p:blipFill>
          <a:blip r:embed="rId3">
            <a:extLst>
              <a:ext uri="{96DAC541-7B7A-43D3-8B79-37D633B846F1}">
                <asvg:svgBlip xmlns:asvg="http://schemas.microsoft.com/office/drawing/2016/SVG/main" r:embed="rId4"/>
              </a:ext>
            </a:extLst>
          </a:blip>
          <a:stretch>
            <a:fillRect/>
          </a:stretch>
        </p:blipFill>
        <p:spPr bwMode="auto">
          <a:xfrm>
            <a:off x="508000" y="2540000"/>
            <a:ext cx="444500" cy="444500"/>
          </a:xfrm>
          <a:prstGeom prst="rect">
            <a:avLst/>
          </a:prstGeom>
        </p:spPr>
      </p:pic>
      <p:sp>
        <p:nvSpPr>
          <p:cNvPr id="42977566" name="New shape"/>
          <p:cNvSpPr/>
          <p:nvPr/>
        </p:nvSpPr>
        <p:spPr bwMode="auto">
          <a:xfrm>
            <a:off x="1079500" y="2540000"/>
            <a:ext cx="4762500" cy="4445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1800" b="1" i="0" u="none" dirty="0">
                <a:solidFill>
                  <a:schemeClr val="dk1"/>
                </a:solidFill>
                <a:latin typeface="+mn-lt"/>
              </a:rPr>
              <a:t>1. Taxation Rates for Shareholders:</a:t>
            </a:r>
            <a:endParaRPr dirty="0"/>
          </a:p>
        </p:txBody>
      </p:sp>
      <p:graphicFrame>
        <p:nvGraphicFramePr>
          <p:cNvPr id="1344547372" name="New Table"/>
          <p:cNvGraphicFramePr>
            <a:graphicFrameLocks noGrp="1"/>
          </p:cNvGraphicFramePr>
          <p:nvPr/>
        </p:nvGraphicFramePr>
        <p:xfrm>
          <a:off x="508000" y="3175000"/>
          <a:ext cx="5334000" cy="2222500"/>
        </p:xfrm>
        <a:graphic>
          <a:graphicData uri="http://schemas.openxmlformats.org/drawingml/2006/table">
            <a:tbl>
              <a:tblPr firstRow="1" bandRow="1">
                <a:solidFill>
                  <a:srgbClr val="E9EBF5">
                    <a:alpha val="100000"/>
                  </a:srgbClr>
                </a:solidFill>
                <a:tableStyleId>{5C22544A-7EE6-4342-B048-85BDC9FD1C3A}</a:tableStyleId>
              </a:tblPr>
              <a:tblGrid>
                <a:gridCol w="1778000">
                  <a:extLst>
                    <a:ext uri="{9D8B030D-6E8A-4147-A177-3AD203B41FA5}">
                      <a16:colId xmlns:a16="http://schemas.microsoft.com/office/drawing/2014/main" val="20000"/>
                    </a:ext>
                  </a:extLst>
                </a:gridCol>
                <a:gridCol w="1778000">
                  <a:extLst>
                    <a:ext uri="{9D8B030D-6E8A-4147-A177-3AD203B41FA5}">
                      <a16:colId xmlns:a16="http://schemas.microsoft.com/office/drawing/2014/main" val="20001"/>
                    </a:ext>
                  </a:extLst>
                </a:gridCol>
                <a:gridCol w="1778000">
                  <a:extLst>
                    <a:ext uri="{9D8B030D-6E8A-4147-A177-3AD203B41FA5}">
                      <a16:colId xmlns:a16="http://schemas.microsoft.com/office/drawing/2014/main" val="20002"/>
                    </a:ext>
                  </a:extLst>
                </a:gridCol>
              </a:tblGrid>
              <a:tr h="571500">
                <a:tc>
                  <a:txBody>
                    <a:bodyPr/>
                    <a:lstStyle/>
                    <a:p>
                      <a:pPr marL="0" marR="0" indent="0" algn="ctr">
                        <a:lnSpc>
                          <a:spcPct val="100000"/>
                        </a:lnSpc>
                        <a:spcBef>
                          <a:spcPct val="0"/>
                        </a:spcBef>
                        <a:spcAft>
                          <a:spcPct val="0"/>
                        </a:spcAft>
                        <a:buNone/>
                        <a:defRPr/>
                      </a:pPr>
                      <a:r>
                        <a:rPr sz="1500" b="1" i="0" u="none" dirty="0">
                          <a:solidFill>
                            <a:schemeClr val="lt1"/>
                          </a:solidFill>
                          <a:latin typeface="+mn-lt"/>
                        </a:rPr>
                        <a:t>Particulars</a:t>
                      </a:r>
                      <a:endParaRPr dirty="0"/>
                    </a:p>
                  </a:txBody>
                  <a:tcPr marL="63500" marR="63500" anchor="ctr">
                    <a:lnL w="12700" algn="ctr">
                      <a:noFill/>
                    </a:lnL>
                    <a:lnR w="12700" algn="ctr">
                      <a:solidFill>
                        <a:schemeClr val="lt1"/>
                      </a:solidFill>
                    </a:lnR>
                    <a:lnT w="12700" algn="ctr">
                      <a:noFill/>
                    </a:lnT>
                    <a:lnB w="12700" algn="ctr">
                      <a:solidFill>
                        <a:schemeClr val="lt1"/>
                      </a:solidFill>
                    </a:lnB>
                    <a:solidFill>
                      <a:schemeClr val="accent1">
                        <a:alpha val="100000"/>
                      </a:schemeClr>
                    </a:solidFill>
                  </a:tcPr>
                </a:tc>
                <a:tc>
                  <a:txBody>
                    <a:bodyPr/>
                    <a:lstStyle/>
                    <a:p>
                      <a:pPr marL="0" marR="0" indent="0" algn="ctr">
                        <a:lnSpc>
                          <a:spcPct val="100000"/>
                        </a:lnSpc>
                        <a:spcBef>
                          <a:spcPct val="0"/>
                        </a:spcBef>
                        <a:spcAft>
                          <a:spcPct val="0"/>
                        </a:spcAft>
                        <a:buNone/>
                        <a:defRPr/>
                      </a:pPr>
                      <a:r>
                        <a:rPr sz="1500" b="1" i="0" u="none" dirty="0">
                          <a:solidFill>
                            <a:schemeClr val="lt1"/>
                          </a:solidFill>
                          <a:latin typeface="+mn-lt"/>
                        </a:rPr>
                        <a:t>LTCG Tax Rate</a:t>
                      </a:r>
                      <a:endParaRPr dirty="0"/>
                    </a:p>
                  </a:txBody>
                  <a:tcPr marL="63500" marR="63500" anchor="ctr">
                    <a:lnL w="12700" cap="flat" cmpd="sng" algn="ctr">
                      <a:solidFill>
                        <a:schemeClr val="lt1"/>
                      </a:solidFill>
                      <a:prstDash val="solid"/>
                      <a:round/>
                      <a:headEnd type="none" w="med" len="med"/>
                      <a:tailEnd type="none" w="med" len="med"/>
                    </a:lnL>
                    <a:lnR w="12700" algn="ctr">
                      <a:solidFill>
                        <a:schemeClr val="lt1"/>
                      </a:solidFill>
                    </a:lnR>
                    <a:lnT w="12700" algn="ctr">
                      <a:noFill/>
                    </a:lnT>
                    <a:lnB w="12700" algn="ctr">
                      <a:solidFill>
                        <a:schemeClr val="lt1"/>
                      </a:solidFill>
                    </a:lnB>
                    <a:solidFill>
                      <a:schemeClr val="accent1">
                        <a:alpha val="100000"/>
                      </a:schemeClr>
                    </a:solidFill>
                  </a:tcPr>
                </a:tc>
                <a:tc>
                  <a:txBody>
                    <a:bodyPr/>
                    <a:lstStyle/>
                    <a:p>
                      <a:pPr marL="0" marR="0" indent="0" algn="ctr">
                        <a:lnSpc>
                          <a:spcPct val="100000"/>
                        </a:lnSpc>
                        <a:spcBef>
                          <a:spcPct val="0"/>
                        </a:spcBef>
                        <a:spcAft>
                          <a:spcPct val="0"/>
                        </a:spcAft>
                        <a:buNone/>
                        <a:defRPr/>
                      </a:pPr>
                      <a:r>
                        <a:rPr sz="1500" b="1" i="0" u="none" dirty="0">
                          <a:solidFill>
                            <a:schemeClr val="lt1"/>
                          </a:solidFill>
                          <a:latin typeface="+mn-lt"/>
                        </a:rPr>
                        <a:t>STCG Tax Rate</a:t>
                      </a:r>
                      <a:endParaRPr dirty="0"/>
                    </a:p>
                  </a:txBody>
                  <a:tcPr marL="63500" marR="63500" anchor="ctr">
                    <a:lnL w="12700" cap="flat" cmpd="sng" algn="ctr">
                      <a:solidFill>
                        <a:schemeClr val="lt1"/>
                      </a:solidFill>
                      <a:prstDash val="solid"/>
                      <a:round/>
                      <a:headEnd type="none" w="med" len="med"/>
                      <a:tailEnd type="none" w="med" len="med"/>
                    </a:lnL>
                    <a:lnR w="12700" algn="ctr">
                      <a:solidFill>
                        <a:schemeClr val="lt1"/>
                      </a:solidFill>
                    </a:lnR>
                    <a:lnT w="12700" algn="ctr">
                      <a:noFill/>
                    </a:lnT>
                    <a:lnB w="12700" algn="ctr">
                      <a:solidFill>
                        <a:schemeClr val="lt1"/>
                      </a:solidFill>
                    </a:lnB>
                    <a:solidFill>
                      <a:schemeClr val="accent1">
                        <a:alpha val="100000"/>
                      </a:schemeClr>
                    </a:solidFill>
                  </a:tcPr>
                </a:tc>
                <a:extLst>
                  <a:ext uri="{0D108BD9-81ED-4DB2-BD59-A6C34878D82A}">
                    <a16:rowId xmlns:a16="http://schemas.microsoft.com/office/drawing/2014/main" val="10000"/>
                  </a:ext>
                </a:extLst>
              </a:tr>
              <a:tr h="825500">
                <a:tc>
                  <a:txBody>
                    <a:bodyPr/>
                    <a:lstStyle/>
                    <a:p>
                      <a:pPr marL="0" marR="0" indent="0" algn="l">
                        <a:lnSpc>
                          <a:spcPct val="100000"/>
                        </a:lnSpc>
                        <a:spcBef>
                          <a:spcPct val="0"/>
                        </a:spcBef>
                        <a:spcAft>
                          <a:spcPct val="0"/>
                        </a:spcAft>
                        <a:buNone/>
                        <a:defRPr/>
                      </a:pPr>
                      <a:r>
                        <a:rPr sz="1500" b="1" i="0" u="none" dirty="0">
                          <a:solidFill>
                            <a:schemeClr val="dk1"/>
                          </a:solidFill>
                          <a:latin typeface="+mn-lt"/>
                        </a:rPr>
                        <a:t>Listed Equity Shares</a:t>
                      </a:r>
                      <a:endParaRPr dirty="0"/>
                    </a:p>
                  </a:txBody>
                  <a:tcPr marL="63500" marR="63500" anchor="ctr">
                    <a:lnL w="12700" algn="ctr">
                      <a:noFill/>
                    </a:lnL>
                    <a:lnR w="12700" algn="ctr">
                      <a:solidFill>
                        <a:schemeClr val="lt1"/>
                      </a:solidFill>
                    </a:lnR>
                    <a:lnT w="12700" cap="flat" cmpd="sng" algn="ctr">
                      <a:solidFill>
                        <a:schemeClr val="lt1"/>
                      </a:solidFill>
                      <a:prstDash val="solid"/>
                      <a:round/>
                      <a:headEnd type="none" w="med" len="med"/>
                      <a:tailEnd type="none" w="med" len="med"/>
                    </a:lnT>
                    <a:lnB w="12700" algn="ctr">
                      <a:solidFill>
                        <a:schemeClr val="lt1"/>
                      </a:solidFill>
                    </a:lnB>
                    <a:solidFill>
                      <a:srgbClr val="DAE3F3">
                        <a:alpha val="100000"/>
                      </a:srgbClr>
                    </a:solidFill>
                  </a:tcPr>
                </a:tc>
                <a:tc>
                  <a:txBody>
                    <a:bodyPr/>
                    <a:lstStyle/>
                    <a:p>
                      <a:pPr marL="0" marR="0" indent="0" algn="ctr">
                        <a:lnSpc>
                          <a:spcPct val="100000"/>
                        </a:lnSpc>
                        <a:spcBef>
                          <a:spcPct val="0"/>
                        </a:spcBef>
                        <a:spcAft>
                          <a:spcPct val="0"/>
                        </a:spcAft>
                        <a:buNone/>
                        <a:defRPr/>
                      </a:pPr>
                      <a:r>
                        <a:rPr sz="1500" b="0" i="0" u="none" dirty="0">
                          <a:solidFill>
                            <a:schemeClr val="dk1"/>
                          </a:solidFill>
                          <a:latin typeface="+mn-lt"/>
                        </a:rPr>
                        <a:t>12.5%</a:t>
                      </a:r>
                      <a:endParaRPr dirty="0"/>
                    </a:p>
                    <a:p>
                      <a:pPr marL="0" marR="0" indent="0" algn="ctr">
                        <a:lnSpc>
                          <a:spcPct val="100000"/>
                        </a:lnSpc>
                        <a:spcBef>
                          <a:spcPct val="0"/>
                        </a:spcBef>
                        <a:spcAft>
                          <a:spcPct val="0"/>
                        </a:spcAft>
                        <a:buNone/>
                        <a:defRPr/>
                      </a:pPr>
                      <a:r>
                        <a:rPr sz="1500" b="0" i="0" u="none" dirty="0">
                          <a:solidFill>
                            <a:schemeClr val="dk1"/>
                          </a:solidFill>
                          <a:latin typeface="+mn-lt"/>
                        </a:rPr>
                        <a:t>(Exemption up to ₹1.25L)</a:t>
                      </a:r>
                      <a:endParaRPr dirty="0"/>
                    </a:p>
                  </a:txBody>
                  <a:tcPr marL="63500" marR="63500" anchor="ctr">
                    <a:lnL w="12700" cap="flat" cmpd="sng" algn="ctr">
                      <a:solidFill>
                        <a:schemeClr val="lt1"/>
                      </a:solidFill>
                      <a:prstDash val="solid"/>
                      <a:round/>
                      <a:headEnd type="none" w="med" len="med"/>
                      <a:tailEnd type="none" w="med" len="med"/>
                    </a:lnL>
                    <a:lnR w="12700" algn="ctr">
                      <a:solidFill>
                        <a:schemeClr val="lt1"/>
                      </a:solidFill>
                    </a:lnR>
                    <a:lnT w="12700" cap="flat" cmpd="sng" algn="ctr">
                      <a:solidFill>
                        <a:schemeClr val="lt1"/>
                      </a:solidFill>
                      <a:prstDash val="solid"/>
                      <a:round/>
                      <a:headEnd type="none" w="med" len="med"/>
                      <a:tailEnd type="none" w="med" len="med"/>
                    </a:lnT>
                    <a:lnB w="12700" algn="ctr">
                      <a:solidFill>
                        <a:schemeClr val="lt1"/>
                      </a:solidFill>
                    </a:lnB>
                    <a:solidFill>
                      <a:srgbClr val="DAE3F3">
                        <a:alpha val="100000"/>
                      </a:srgbClr>
                    </a:solidFill>
                  </a:tcPr>
                </a:tc>
                <a:tc>
                  <a:txBody>
                    <a:bodyPr/>
                    <a:lstStyle/>
                    <a:p>
                      <a:pPr marL="0" marR="0" indent="0" algn="ctr">
                        <a:lnSpc>
                          <a:spcPct val="100000"/>
                        </a:lnSpc>
                        <a:spcBef>
                          <a:spcPct val="0"/>
                        </a:spcBef>
                        <a:spcAft>
                          <a:spcPct val="0"/>
                        </a:spcAft>
                        <a:buNone/>
                        <a:defRPr/>
                      </a:pPr>
                      <a:r>
                        <a:rPr sz="1500" b="0" i="0" u="none" dirty="0">
                          <a:solidFill>
                            <a:schemeClr val="dk1"/>
                          </a:solidFill>
                          <a:latin typeface="+mn-lt"/>
                        </a:rPr>
                        <a:t>20%</a:t>
                      </a:r>
                      <a:endParaRPr dirty="0"/>
                    </a:p>
                  </a:txBody>
                  <a:tcPr marL="63500" marR="63500" anchor="ctr">
                    <a:lnL w="12700" cap="flat" cmpd="sng" algn="ctr">
                      <a:solidFill>
                        <a:schemeClr val="lt1"/>
                      </a:solidFill>
                      <a:prstDash val="solid"/>
                      <a:round/>
                      <a:headEnd type="none" w="med" len="med"/>
                      <a:tailEnd type="none" w="med" len="med"/>
                    </a:lnL>
                    <a:lnR w="12700" algn="ctr">
                      <a:solidFill>
                        <a:schemeClr val="lt1"/>
                      </a:solidFill>
                    </a:lnR>
                    <a:lnT w="12700" cap="flat" cmpd="sng" algn="ctr">
                      <a:solidFill>
                        <a:schemeClr val="lt1"/>
                      </a:solidFill>
                      <a:prstDash val="solid"/>
                      <a:round/>
                      <a:headEnd type="none" w="med" len="med"/>
                      <a:tailEnd type="none" w="med" len="med"/>
                    </a:lnT>
                    <a:lnB w="12700" algn="ctr">
                      <a:solidFill>
                        <a:schemeClr val="lt1"/>
                      </a:solidFill>
                    </a:lnB>
                    <a:solidFill>
                      <a:srgbClr val="DAE3F3">
                        <a:alpha val="100000"/>
                      </a:srgbClr>
                    </a:solidFill>
                  </a:tcPr>
                </a:tc>
                <a:extLst>
                  <a:ext uri="{0D108BD9-81ED-4DB2-BD59-A6C34878D82A}">
                    <a16:rowId xmlns:a16="http://schemas.microsoft.com/office/drawing/2014/main" val="10001"/>
                  </a:ext>
                </a:extLst>
              </a:tr>
              <a:tr h="825500">
                <a:tc>
                  <a:txBody>
                    <a:bodyPr/>
                    <a:lstStyle/>
                    <a:p>
                      <a:pPr marL="0" marR="0" indent="0" algn="l">
                        <a:lnSpc>
                          <a:spcPct val="100000"/>
                        </a:lnSpc>
                        <a:spcBef>
                          <a:spcPct val="0"/>
                        </a:spcBef>
                        <a:spcAft>
                          <a:spcPct val="0"/>
                        </a:spcAft>
                        <a:buNone/>
                        <a:defRPr/>
                      </a:pPr>
                      <a:r>
                        <a:rPr sz="1500" b="1" i="0" u="none" dirty="0">
                          <a:solidFill>
                            <a:schemeClr val="dk1"/>
                          </a:solidFill>
                          <a:latin typeface="+mn-lt"/>
                        </a:rPr>
                        <a:t>Unlisted Equity Shares</a:t>
                      </a:r>
                      <a:endParaRPr dirty="0"/>
                    </a:p>
                  </a:txBody>
                  <a:tcPr marL="63500" marR="63500" anchor="ctr">
                    <a:lnL w="12700" algn="ctr">
                      <a:noFill/>
                    </a:lnL>
                    <a:lnR w="12700" algn="ctr">
                      <a:solidFill>
                        <a:schemeClr val="lt1"/>
                      </a:solidFill>
                    </a:lnR>
                    <a:lnT w="12700" cap="flat" cmpd="sng" algn="ctr">
                      <a:solidFill>
                        <a:schemeClr val="lt1"/>
                      </a:solidFill>
                      <a:prstDash val="solid"/>
                      <a:round/>
                      <a:headEnd type="none" w="med" len="med"/>
                      <a:tailEnd type="none" w="med" len="med"/>
                    </a:lnT>
                    <a:lnB w="12700" algn="ctr">
                      <a:solidFill>
                        <a:schemeClr val="lt1"/>
                      </a:solidFill>
                    </a:lnB>
                    <a:solidFill>
                      <a:schemeClr val="lt1">
                        <a:lumMod val="95000"/>
                        <a:alpha val="100000"/>
                      </a:schemeClr>
                    </a:solidFill>
                  </a:tcPr>
                </a:tc>
                <a:tc>
                  <a:txBody>
                    <a:bodyPr/>
                    <a:lstStyle/>
                    <a:p>
                      <a:pPr marL="0" marR="0" indent="0" algn="ctr">
                        <a:lnSpc>
                          <a:spcPct val="100000"/>
                        </a:lnSpc>
                        <a:spcBef>
                          <a:spcPct val="0"/>
                        </a:spcBef>
                        <a:spcAft>
                          <a:spcPct val="0"/>
                        </a:spcAft>
                        <a:buNone/>
                        <a:defRPr/>
                      </a:pPr>
                      <a:r>
                        <a:rPr sz="1500" b="0" i="0" u="none" dirty="0">
                          <a:solidFill>
                            <a:schemeClr val="dk1"/>
                          </a:solidFill>
                          <a:latin typeface="+mn-lt"/>
                        </a:rPr>
                        <a:t>12.5%</a:t>
                      </a:r>
                      <a:endParaRPr dirty="0"/>
                    </a:p>
                    <a:p>
                      <a:pPr marL="0" marR="0" indent="0" algn="ctr">
                        <a:lnSpc>
                          <a:spcPct val="100000"/>
                        </a:lnSpc>
                        <a:spcBef>
                          <a:spcPct val="0"/>
                        </a:spcBef>
                        <a:spcAft>
                          <a:spcPct val="0"/>
                        </a:spcAft>
                        <a:buNone/>
                        <a:defRPr/>
                      </a:pPr>
                      <a:r>
                        <a:rPr sz="1500" b="0" i="0" u="none" dirty="0">
                          <a:solidFill>
                            <a:schemeClr val="dk1"/>
                          </a:solidFill>
                          <a:latin typeface="+mn-lt"/>
                        </a:rPr>
                        <a:t>(No Exemption)</a:t>
                      </a:r>
                      <a:endParaRPr dirty="0"/>
                    </a:p>
                  </a:txBody>
                  <a:tcPr marL="63500" marR="63500" anchor="ctr">
                    <a:lnL w="12700" cap="flat" cmpd="sng" algn="ctr">
                      <a:solidFill>
                        <a:schemeClr val="lt1"/>
                      </a:solidFill>
                      <a:prstDash val="solid"/>
                      <a:round/>
                      <a:headEnd type="none" w="med" len="med"/>
                      <a:tailEnd type="none" w="med" len="med"/>
                    </a:lnL>
                    <a:lnR w="12700" algn="ctr">
                      <a:solidFill>
                        <a:schemeClr val="lt1"/>
                      </a:solidFill>
                    </a:lnR>
                    <a:lnT w="12700" cap="flat" cmpd="sng" algn="ctr">
                      <a:solidFill>
                        <a:schemeClr val="lt1"/>
                      </a:solidFill>
                      <a:prstDash val="solid"/>
                      <a:round/>
                      <a:headEnd type="none" w="med" len="med"/>
                      <a:tailEnd type="none" w="med" len="med"/>
                    </a:lnT>
                    <a:lnB w="12700" algn="ctr">
                      <a:solidFill>
                        <a:schemeClr val="lt1"/>
                      </a:solidFill>
                    </a:lnB>
                    <a:solidFill>
                      <a:schemeClr val="lt1">
                        <a:lumMod val="95000"/>
                        <a:alpha val="100000"/>
                      </a:schemeClr>
                    </a:solidFill>
                  </a:tcPr>
                </a:tc>
                <a:tc>
                  <a:txBody>
                    <a:bodyPr/>
                    <a:lstStyle/>
                    <a:p>
                      <a:pPr marL="0" marR="0" indent="0" algn="ctr">
                        <a:lnSpc>
                          <a:spcPct val="100000"/>
                        </a:lnSpc>
                        <a:spcBef>
                          <a:spcPct val="0"/>
                        </a:spcBef>
                        <a:spcAft>
                          <a:spcPct val="0"/>
                        </a:spcAft>
                        <a:buNone/>
                        <a:defRPr/>
                      </a:pPr>
                      <a:r>
                        <a:rPr sz="1500" b="0" i="0" u="none" dirty="0">
                          <a:solidFill>
                            <a:schemeClr val="dk1"/>
                          </a:solidFill>
                          <a:latin typeface="+mn-lt"/>
                        </a:rPr>
                        <a:t>Slab Rates</a:t>
                      </a:r>
                      <a:endParaRPr dirty="0"/>
                    </a:p>
                  </a:txBody>
                  <a:tcPr marL="63500" marR="63500" anchor="ctr">
                    <a:lnL w="12700" cap="flat" cmpd="sng" algn="ctr">
                      <a:solidFill>
                        <a:schemeClr val="lt1"/>
                      </a:solidFill>
                      <a:prstDash val="solid"/>
                      <a:round/>
                      <a:headEnd type="none" w="med" len="med"/>
                      <a:tailEnd type="none" w="med" len="med"/>
                    </a:lnL>
                    <a:lnR w="12700" algn="ctr">
                      <a:solidFill>
                        <a:schemeClr val="lt1"/>
                      </a:solidFill>
                    </a:lnR>
                    <a:lnT w="12700" cap="flat" cmpd="sng" algn="ctr">
                      <a:solidFill>
                        <a:schemeClr val="lt1"/>
                      </a:solidFill>
                      <a:prstDash val="solid"/>
                      <a:round/>
                      <a:headEnd type="none" w="med" len="med"/>
                      <a:tailEnd type="none" w="med" len="med"/>
                    </a:lnT>
                    <a:lnB w="12700" algn="ctr">
                      <a:solidFill>
                        <a:schemeClr val="lt1"/>
                      </a:solidFill>
                    </a:lnB>
                    <a:solidFill>
                      <a:schemeClr val="lt1">
                        <a:lumMod val="95000"/>
                        <a:alpha val="100000"/>
                      </a:schemeClr>
                    </a:solidFill>
                  </a:tcPr>
                </a:tc>
                <a:extLst>
                  <a:ext uri="{0D108BD9-81ED-4DB2-BD59-A6C34878D82A}">
                    <a16:rowId xmlns:a16="http://schemas.microsoft.com/office/drawing/2014/main" val="10002"/>
                  </a:ext>
                </a:extLst>
              </a:tr>
            </a:tbl>
          </a:graphicData>
        </a:graphic>
      </p:graphicFrame>
      <p:pic>
        <p:nvPicPr>
          <p:cNvPr id="1245291406" name="New picture"/>
          <p:cNvPicPr/>
          <p:nvPr/>
        </p:nvPicPr>
        <p:blipFill>
          <a:blip r:embed="rId5">
            <a:extLst>
              <a:ext uri="{96DAC541-7B7A-43D3-8B79-37D633B846F1}">
                <asvg:svgBlip xmlns:asvg="http://schemas.microsoft.com/office/drawing/2016/SVG/main" r:embed="rId6"/>
              </a:ext>
            </a:extLst>
          </a:blip>
          <a:stretch>
            <a:fillRect/>
          </a:stretch>
        </p:blipFill>
        <p:spPr bwMode="auto">
          <a:xfrm>
            <a:off x="6350000" y="2540000"/>
            <a:ext cx="444500" cy="444500"/>
          </a:xfrm>
          <a:prstGeom prst="rect">
            <a:avLst/>
          </a:prstGeom>
        </p:spPr>
      </p:pic>
      <p:sp>
        <p:nvSpPr>
          <p:cNvPr id="388605298" name="New shape"/>
          <p:cNvSpPr/>
          <p:nvPr/>
        </p:nvSpPr>
        <p:spPr bwMode="auto">
          <a:xfrm>
            <a:off x="6921500" y="2476500"/>
            <a:ext cx="4762500" cy="5715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1800" b="1" i="0" u="none" dirty="0">
                <a:solidFill>
                  <a:schemeClr val="dk1"/>
                </a:solidFill>
                <a:latin typeface="+mn-lt"/>
              </a:rPr>
              <a:t>2. Additional Buyback Tax for Promoters</a:t>
            </a:r>
            <a:endParaRPr dirty="0"/>
          </a:p>
          <a:p>
            <a:pPr marL="0" marR="0" indent="0" algn="l">
              <a:lnSpc>
                <a:spcPct val="100000"/>
              </a:lnSpc>
              <a:spcBef>
                <a:spcPct val="0"/>
              </a:spcBef>
              <a:spcAft>
                <a:spcPct val="0"/>
              </a:spcAft>
              <a:buNone/>
              <a:defRPr/>
            </a:pPr>
            <a:r>
              <a:rPr sz="1800" b="1" i="0" u="none" dirty="0">
                <a:solidFill>
                  <a:schemeClr val="dk1"/>
                </a:solidFill>
                <a:latin typeface="+mn-lt"/>
              </a:rPr>
              <a:t>(to prevent tax arbitrage):</a:t>
            </a:r>
            <a:endParaRPr dirty="0"/>
          </a:p>
        </p:txBody>
      </p:sp>
      <p:graphicFrame>
        <p:nvGraphicFramePr>
          <p:cNvPr id="1683293396" name="New Table"/>
          <p:cNvGraphicFramePr>
            <a:graphicFrameLocks noGrp="1"/>
          </p:cNvGraphicFramePr>
          <p:nvPr/>
        </p:nvGraphicFramePr>
        <p:xfrm>
          <a:off x="6350000" y="3175000"/>
          <a:ext cx="5334000" cy="1714500"/>
        </p:xfrm>
        <a:graphic>
          <a:graphicData uri="http://schemas.openxmlformats.org/drawingml/2006/table">
            <a:tbl>
              <a:tblPr firstRow="1" bandRow="1">
                <a:solidFill>
                  <a:srgbClr val="E9EBF5">
                    <a:alpha val="100000"/>
                  </a:srgbClr>
                </a:solidFill>
                <a:tableStyleId>{5C22544A-7EE6-4342-B048-85BDC9FD1C3A}</a:tableStyleId>
              </a:tblPr>
              <a:tblGrid>
                <a:gridCol w="266700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tblGrid>
              <a:tr h="571500">
                <a:tc>
                  <a:txBody>
                    <a:bodyPr/>
                    <a:lstStyle/>
                    <a:p>
                      <a:pPr marL="0" marR="0" indent="0" algn="ctr">
                        <a:lnSpc>
                          <a:spcPct val="100000"/>
                        </a:lnSpc>
                        <a:spcBef>
                          <a:spcPct val="0"/>
                        </a:spcBef>
                        <a:spcAft>
                          <a:spcPct val="0"/>
                        </a:spcAft>
                        <a:buNone/>
                        <a:defRPr/>
                      </a:pPr>
                      <a:r>
                        <a:rPr sz="1500" b="1" i="0" u="none" dirty="0">
                          <a:solidFill>
                            <a:schemeClr val="lt1"/>
                          </a:solidFill>
                          <a:latin typeface="+mn-lt"/>
                        </a:rPr>
                        <a:t>Category of Promoter</a:t>
                      </a:r>
                      <a:endParaRPr dirty="0"/>
                    </a:p>
                  </a:txBody>
                  <a:tcPr marL="127000" marR="127000" anchor="ctr">
                    <a:lnL w="12700" algn="ctr">
                      <a:noFill/>
                    </a:lnL>
                    <a:lnR w="12700" algn="ctr">
                      <a:solidFill>
                        <a:schemeClr val="lt1"/>
                      </a:solidFill>
                    </a:lnR>
                    <a:lnT w="12700" algn="ctr">
                      <a:noFill/>
                    </a:lnT>
                    <a:lnB w="12700" algn="ctr">
                      <a:solidFill>
                        <a:schemeClr val="lt1"/>
                      </a:solidFill>
                    </a:lnB>
                    <a:solidFill>
                      <a:schemeClr val="accent1">
                        <a:alpha val="100000"/>
                      </a:schemeClr>
                    </a:solidFill>
                  </a:tcPr>
                </a:tc>
                <a:tc>
                  <a:txBody>
                    <a:bodyPr/>
                    <a:lstStyle/>
                    <a:p>
                      <a:pPr marL="0" marR="0" indent="0" algn="ctr">
                        <a:lnSpc>
                          <a:spcPct val="100000"/>
                        </a:lnSpc>
                        <a:spcBef>
                          <a:spcPct val="0"/>
                        </a:spcBef>
                        <a:spcAft>
                          <a:spcPct val="0"/>
                        </a:spcAft>
                        <a:buNone/>
                        <a:defRPr/>
                      </a:pPr>
                      <a:r>
                        <a:rPr sz="1500" b="1" i="0" u="none" dirty="0">
                          <a:solidFill>
                            <a:schemeClr val="lt1"/>
                          </a:solidFill>
                          <a:latin typeface="+mn-lt"/>
                        </a:rPr>
                        <a:t>Proposed Effective Tax Rate*</a:t>
                      </a:r>
                      <a:endParaRPr dirty="0"/>
                    </a:p>
                  </a:txBody>
                  <a:tcPr marL="127000" marR="127000" anchor="ctr">
                    <a:lnL w="12700" cap="flat" cmpd="sng" algn="ctr">
                      <a:solidFill>
                        <a:schemeClr val="lt1"/>
                      </a:solidFill>
                      <a:prstDash val="solid"/>
                      <a:round/>
                      <a:headEnd type="none" w="med" len="med"/>
                      <a:tailEnd type="none" w="med" len="med"/>
                    </a:lnL>
                    <a:lnR w="12700" algn="ctr">
                      <a:solidFill>
                        <a:schemeClr val="lt1"/>
                      </a:solidFill>
                    </a:lnR>
                    <a:lnT w="12700" algn="ctr">
                      <a:noFill/>
                    </a:lnT>
                    <a:lnB w="12700" algn="ctr">
                      <a:solidFill>
                        <a:schemeClr val="lt1"/>
                      </a:solidFill>
                    </a:lnB>
                    <a:solidFill>
                      <a:schemeClr val="accent1">
                        <a:alpha val="100000"/>
                      </a:schemeClr>
                    </a:solidFill>
                  </a:tcPr>
                </a:tc>
                <a:extLst>
                  <a:ext uri="{0D108BD9-81ED-4DB2-BD59-A6C34878D82A}">
                    <a16:rowId xmlns:a16="http://schemas.microsoft.com/office/drawing/2014/main" val="10000"/>
                  </a:ext>
                </a:extLst>
              </a:tr>
              <a:tr h="571500">
                <a:tc>
                  <a:txBody>
                    <a:bodyPr/>
                    <a:lstStyle/>
                    <a:p>
                      <a:pPr marL="0" marR="0" indent="0" algn="l">
                        <a:lnSpc>
                          <a:spcPct val="100000"/>
                        </a:lnSpc>
                        <a:spcBef>
                          <a:spcPct val="0"/>
                        </a:spcBef>
                        <a:spcAft>
                          <a:spcPct val="0"/>
                        </a:spcAft>
                        <a:buNone/>
                        <a:defRPr/>
                      </a:pPr>
                      <a:r>
                        <a:rPr sz="1500" b="1" i="0" u="none" dirty="0">
                          <a:solidFill>
                            <a:schemeClr val="dk1"/>
                          </a:solidFill>
                          <a:latin typeface="+mn-lt"/>
                        </a:rPr>
                        <a:t>Promoter – Individual</a:t>
                      </a:r>
                      <a:endParaRPr dirty="0"/>
                    </a:p>
                  </a:txBody>
                  <a:tcPr marL="127000" marR="127000" anchor="ctr">
                    <a:lnL w="12700" algn="ctr">
                      <a:noFill/>
                    </a:lnL>
                    <a:lnR w="12700" algn="ctr">
                      <a:solidFill>
                        <a:schemeClr val="lt1"/>
                      </a:solidFill>
                    </a:lnR>
                    <a:lnT w="12700" cap="flat" cmpd="sng" algn="ctr">
                      <a:solidFill>
                        <a:schemeClr val="lt1"/>
                      </a:solidFill>
                      <a:prstDash val="solid"/>
                      <a:round/>
                      <a:headEnd type="none" w="med" len="med"/>
                      <a:tailEnd type="none" w="med" len="med"/>
                    </a:lnT>
                    <a:lnB w="12700" algn="ctr">
                      <a:solidFill>
                        <a:schemeClr val="lt1"/>
                      </a:solidFill>
                    </a:lnB>
                    <a:solidFill>
                      <a:srgbClr val="DAE3F3">
                        <a:alpha val="100000"/>
                      </a:srgbClr>
                    </a:solidFill>
                  </a:tcPr>
                </a:tc>
                <a:tc>
                  <a:txBody>
                    <a:bodyPr/>
                    <a:lstStyle/>
                    <a:p>
                      <a:pPr marL="0" marR="0" indent="0" algn="ctr">
                        <a:lnSpc>
                          <a:spcPct val="100000"/>
                        </a:lnSpc>
                        <a:spcBef>
                          <a:spcPct val="0"/>
                        </a:spcBef>
                        <a:spcAft>
                          <a:spcPct val="0"/>
                        </a:spcAft>
                        <a:buNone/>
                        <a:defRPr/>
                      </a:pPr>
                      <a:r>
                        <a:rPr sz="1500" b="0" i="0" u="none" dirty="0">
                          <a:solidFill>
                            <a:schemeClr val="dk1"/>
                          </a:solidFill>
                          <a:latin typeface="+mn-lt"/>
                        </a:rPr>
                        <a:t>30%</a:t>
                      </a:r>
                      <a:endParaRPr dirty="0"/>
                    </a:p>
                  </a:txBody>
                  <a:tcPr marL="127000" marR="127000" anchor="ctr">
                    <a:lnL w="12700" cap="flat" cmpd="sng" algn="ctr">
                      <a:solidFill>
                        <a:schemeClr val="lt1"/>
                      </a:solidFill>
                      <a:prstDash val="solid"/>
                      <a:round/>
                      <a:headEnd type="none" w="med" len="med"/>
                      <a:tailEnd type="none" w="med" len="med"/>
                    </a:lnL>
                    <a:lnR w="12700" algn="ctr">
                      <a:solidFill>
                        <a:schemeClr val="lt1"/>
                      </a:solidFill>
                    </a:lnR>
                    <a:lnT w="12700" cap="flat" cmpd="sng" algn="ctr">
                      <a:solidFill>
                        <a:schemeClr val="lt1"/>
                      </a:solidFill>
                      <a:prstDash val="solid"/>
                      <a:round/>
                      <a:headEnd type="none" w="med" len="med"/>
                      <a:tailEnd type="none" w="med" len="med"/>
                    </a:lnT>
                    <a:lnB w="12700" algn="ctr">
                      <a:solidFill>
                        <a:schemeClr val="lt1"/>
                      </a:solidFill>
                    </a:lnB>
                    <a:solidFill>
                      <a:srgbClr val="DAE3F3">
                        <a:alpha val="100000"/>
                      </a:srgbClr>
                    </a:solidFill>
                  </a:tcPr>
                </a:tc>
                <a:extLst>
                  <a:ext uri="{0D108BD9-81ED-4DB2-BD59-A6C34878D82A}">
                    <a16:rowId xmlns:a16="http://schemas.microsoft.com/office/drawing/2014/main" val="10001"/>
                  </a:ext>
                </a:extLst>
              </a:tr>
              <a:tr h="571500">
                <a:tc>
                  <a:txBody>
                    <a:bodyPr/>
                    <a:lstStyle/>
                    <a:p>
                      <a:pPr marL="0" marR="0" indent="0" algn="l">
                        <a:lnSpc>
                          <a:spcPct val="100000"/>
                        </a:lnSpc>
                        <a:spcBef>
                          <a:spcPct val="0"/>
                        </a:spcBef>
                        <a:spcAft>
                          <a:spcPct val="0"/>
                        </a:spcAft>
                        <a:buNone/>
                        <a:defRPr/>
                      </a:pPr>
                      <a:r>
                        <a:rPr sz="1500" b="1" i="0" u="none" dirty="0">
                          <a:solidFill>
                            <a:schemeClr val="dk1"/>
                          </a:solidFill>
                          <a:latin typeface="+mn-lt"/>
                        </a:rPr>
                        <a:t>Promoter – Company</a:t>
                      </a:r>
                      <a:endParaRPr dirty="0"/>
                    </a:p>
                  </a:txBody>
                  <a:tcPr marL="127000" marR="127000" anchor="ctr">
                    <a:lnL w="12700" algn="ctr">
                      <a:noFill/>
                    </a:lnL>
                    <a:lnR w="12700" algn="ctr">
                      <a:solidFill>
                        <a:schemeClr val="lt1"/>
                      </a:solidFill>
                    </a:lnR>
                    <a:lnT w="12700" cap="flat" cmpd="sng" algn="ctr">
                      <a:solidFill>
                        <a:schemeClr val="lt1"/>
                      </a:solidFill>
                      <a:prstDash val="solid"/>
                      <a:round/>
                      <a:headEnd type="none" w="med" len="med"/>
                      <a:tailEnd type="none" w="med" len="med"/>
                    </a:lnT>
                    <a:lnB w="12700" algn="ctr">
                      <a:solidFill>
                        <a:schemeClr val="lt1"/>
                      </a:solidFill>
                    </a:lnB>
                    <a:solidFill>
                      <a:schemeClr val="lt1">
                        <a:lumMod val="95000"/>
                        <a:alpha val="100000"/>
                      </a:schemeClr>
                    </a:solidFill>
                  </a:tcPr>
                </a:tc>
                <a:tc>
                  <a:txBody>
                    <a:bodyPr/>
                    <a:lstStyle/>
                    <a:p>
                      <a:pPr marL="0" marR="0" indent="0" algn="ctr">
                        <a:lnSpc>
                          <a:spcPct val="100000"/>
                        </a:lnSpc>
                        <a:spcBef>
                          <a:spcPct val="0"/>
                        </a:spcBef>
                        <a:spcAft>
                          <a:spcPct val="0"/>
                        </a:spcAft>
                        <a:buNone/>
                        <a:defRPr/>
                      </a:pPr>
                      <a:r>
                        <a:rPr sz="1500" b="0" i="0" u="none" dirty="0">
                          <a:solidFill>
                            <a:schemeClr val="dk1"/>
                          </a:solidFill>
                          <a:latin typeface="+mn-lt"/>
                        </a:rPr>
                        <a:t>22%</a:t>
                      </a:r>
                      <a:endParaRPr dirty="0"/>
                    </a:p>
                  </a:txBody>
                  <a:tcPr marL="127000" marR="127000" anchor="ctr">
                    <a:lnL w="12700" cap="flat" cmpd="sng" algn="ctr">
                      <a:solidFill>
                        <a:schemeClr val="lt1"/>
                      </a:solidFill>
                      <a:prstDash val="solid"/>
                      <a:round/>
                      <a:headEnd type="none" w="med" len="med"/>
                      <a:tailEnd type="none" w="med" len="med"/>
                    </a:lnL>
                    <a:lnR w="12700" algn="ctr">
                      <a:solidFill>
                        <a:schemeClr val="lt1"/>
                      </a:solidFill>
                    </a:lnR>
                    <a:lnT w="12700" cap="flat" cmpd="sng" algn="ctr">
                      <a:solidFill>
                        <a:schemeClr val="lt1"/>
                      </a:solidFill>
                      <a:prstDash val="solid"/>
                      <a:round/>
                      <a:headEnd type="none" w="med" len="med"/>
                      <a:tailEnd type="none" w="med" len="med"/>
                    </a:lnT>
                    <a:lnB w="12700" algn="ctr">
                      <a:solidFill>
                        <a:schemeClr val="lt1"/>
                      </a:solidFill>
                    </a:lnB>
                    <a:solidFill>
                      <a:schemeClr val="lt1">
                        <a:lumMod val="95000"/>
                        <a:alpha val="100000"/>
                      </a:schemeClr>
                    </a:solidFill>
                  </a:tcPr>
                </a:tc>
                <a:extLst>
                  <a:ext uri="{0D108BD9-81ED-4DB2-BD59-A6C34878D82A}">
                    <a16:rowId xmlns:a16="http://schemas.microsoft.com/office/drawing/2014/main" val="10002"/>
                  </a:ext>
                </a:extLst>
              </a:tr>
            </a:tbl>
          </a:graphicData>
        </a:graphic>
      </p:graphicFrame>
      <p:sp>
        <p:nvSpPr>
          <p:cNvPr id="789191742" name="New shape"/>
          <p:cNvSpPr/>
          <p:nvPr/>
        </p:nvSpPr>
        <p:spPr bwMode="auto">
          <a:xfrm>
            <a:off x="6350000" y="4953000"/>
            <a:ext cx="5334000" cy="381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1200" b="0" i="0" u="none" dirty="0">
                <a:solidFill>
                  <a:schemeClr val="dk1"/>
                </a:solidFill>
                <a:latin typeface="+mn-lt"/>
              </a:rPr>
              <a:t>*Effective tax rate includes applicable tax and additional tax, as prescribed.</a:t>
            </a:r>
            <a:endParaRPr dirty="0"/>
          </a:p>
        </p:txBody>
      </p:sp>
      <p:pic>
        <p:nvPicPr>
          <p:cNvPr id="968951898" name="New picture"/>
          <p:cNvPicPr/>
          <p:nvPr/>
        </p:nvPicPr>
        <p:blipFill>
          <a:blip r:embed="rId7">
            <a:extLst>
              <a:ext uri="{96DAC541-7B7A-43D3-8B79-37D633B846F1}">
                <asvg:svgBlip xmlns:asvg="http://schemas.microsoft.com/office/drawing/2016/SVG/main" r:embed="rId8"/>
              </a:ext>
            </a:extLst>
          </a:blip>
          <a:stretch>
            <a:fillRect/>
          </a:stretch>
        </p:blipFill>
        <p:spPr bwMode="auto">
          <a:xfrm>
            <a:off x="2540000" y="5778500"/>
            <a:ext cx="508000" cy="508000"/>
          </a:xfrm>
          <a:prstGeom prst="rect">
            <a:avLst/>
          </a:prstGeom>
        </p:spPr>
      </p:pic>
      <p:sp>
        <p:nvSpPr>
          <p:cNvPr id="1527742762" name="New shape"/>
          <p:cNvSpPr/>
          <p:nvPr/>
        </p:nvSpPr>
        <p:spPr bwMode="auto">
          <a:xfrm>
            <a:off x="3175000" y="5778500"/>
            <a:ext cx="8255000" cy="508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1800" b="1" i="0" u="none" dirty="0">
                <a:solidFill>
                  <a:schemeClr val="dk1"/>
                </a:solidFill>
                <a:latin typeface="+mn-lt"/>
              </a:rPr>
              <a:t>Effective Date: </a:t>
            </a:r>
            <a:r>
              <a:rPr sz="1800" b="0" i="0" u="none" dirty="0">
                <a:solidFill>
                  <a:schemeClr val="dk1"/>
                </a:solidFill>
                <a:latin typeface="+mn-lt"/>
              </a:rPr>
              <a:t>These amendments will come into effect from </a:t>
            </a:r>
            <a:r>
              <a:rPr sz="1800" b="1" i="0" u="none" dirty="0">
                <a:solidFill>
                  <a:schemeClr val="dk1"/>
                </a:solidFill>
                <a:latin typeface="+mn-lt"/>
              </a:rPr>
              <a:t>1st April 2026</a:t>
            </a:r>
            <a:r>
              <a:rPr sz="1800" b="0" i="0" u="none" dirty="0">
                <a:solidFill>
                  <a:schemeClr val="dk1"/>
                </a:solidFill>
                <a:latin typeface="+mn-lt"/>
              </a:rPr>
              <a:t> and will apply from </a:t>
            </a:r>
            <a:r>
              <a:rPr sz="1800" b="1" i="0" u="none" dirty="0">
                <a:solidFill>
                  <a:schemeClr val="dk1"/>
                </a:solidFill>
                <a:latin typeface="+mn-lt"/>
              </a:rPr>
              <a:t>Tax Year 2026-27</a:t>
            </a:r>
            <a:r>
              <a:rPr sz="1800" b="0" i="0" u="none" dirty="0">
                <a:solidFill>
                  <a:schemeClr val="dk1"/>
                </a:solidFill>
                <a:latin typeface="+mn-lt"/>
              </a:rPr>
              <a:t> onwards.</a:t>
            </a:r>
            <a:endParaRPr dirty="0"/>
          </a:p>
        </p:txBody>
      </p:sp>
      <p:sp>
        <p:nvSpPr>
          <p:cNvPr id="2003223055" name="Rectangle 2003223054"/>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SLIDELY_ONLY_OFFICE_SLIDE_ID_40050</a:t>
            </a:r>
            <a:endParaRPr dirty="0"/>
          </a:p>
        </p:txBody>
      </p:sp>
      <p:sp>
        <p:nvSpPr>
          <p:cNvPr id="2" name="Date Placeholder 1">
            <a:extLst>
              <a:ext uri="{FF2B5EF4-FFF2-40B4-BE49-F238E27FC236}">
                <a16:creationId xmlns:a16="http://schemas.microsoft.com/office/drawing/2014/main" id="{652A25BA-3CB4-E37A-FD14-8E5EC831EEA5}"/>
              </a:ext>
            </a:extLst>
          </p:cNvPr>
          <p:cNvSpPr>
            <a:spLocks noGrp="1"/>
          </p:cNvSpPr>
          <p:nvPr>
            <p:ph type="dt" sz="half" idx="10"/>
          </p:nvPr>
        </p:nvSpPr>
        <p:spPr/>
        <p:txBody>
          <a:bodyPr/>
          <a:lstStyle/>
          <a:p>
            <a:pPr>
              <a:defRPr/>
            </a:pPr>
            <a:r>
              <a:rPr lang="en-US" dirty="0"/>
              <a:t>22nd Feb., 2026</a:t>
            </a:r>
          </a:p>
        </p:txBody>
      </p:sp>
      <p:sp>
        <p:nvSpPr>
          <p:cNvPr id="3" name="Footer Placeholder 2">
            <a:extLst>
              <a:ext uri="{FF2B5EF4-FFF2-40B4-BE49-F238E27FC236}">
                <a16:creationId xmlns:a16="http://schemas.microsoft.com/office/drawing/2014/main" id="{A648A8BA-FAB3-F049-AB54-22B1A199CBDC}"/>
              </a:ext>
            </a:extLst>
          </p:cNvPr>
          <p:cNvSpPr>
            <a:spLocks noGrp="1"/>
          </p:cNvSpPr>
          <p:nvPr>
            <p:ph type="ftr" sz="quarter" idx="11"/>
          </p:nvPr>
        </p:nvSpPr>
        <p:spPr/>
        <p:txBody>
          <a:bodyPr/>
          <a:lstStyle/>
          <a:p>
            <a:pPr>
              <a:defRPr/>
            </a:pPr>
            <a:r>
              <a:rPr lang="en-US" dirty="0"/>
              <a:t>P. P. Shah &amp; Asso.</a:t>
            </a:r>
          </a:p>
        </p:txBody>
      </p:sp>
      <p:sp>
        <p:nvSpPr>
          <p:cNvPr id="4" name="Slide Number Placeholder 3">
            <a:extLst>
              <a:ext uri="{FF2B5EF4-FFF2-40B4-BE49-F238E27FC236}">
                <a16:creationId xmlns:a16="http://schemas.microsoft.com/office/drawing/2014/main" id="{3C72AEFF-D79B-69FC-0CE7-023B00E7EE8C}"/>
              </a:ext>
            </a:extLst>
          </p:cNvPr>
          <p:cNvSpPr>
            <a:spLocks noGrp="1"/>
          </p:cNvSpPr>
          <p:nvPr>
            <p:ph type="sldNum" sz="quarter" idx="12"/>
          </p:nvPr>
        </p:nvSpPr>
        <p:spPr/>
        <p:txBody>
          <a:bodyPr/>
          <a:lstStyle/>
          <a:p>
            <a:pPr>
              <a:defRPr/>
            </a:pPr>
            <a:fld id="{D52DD524-E4F0-4E7D-BECC-79A3277458AD}" type="slidenum">
              <a:rPr lang="en-US" smtClean="0"/>
              <a:t>10</a:t>
            </a:fld>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93419801" name="New shape"/>
          <p:cNvSpPr/>
          <p:nvPr/>
        </p:nvSpPr>
        <p:spPr bwMode="auto">
          <a:xfrm>
            <a:off x="457200" y="381000"/>
            <a:ext cx="11277600" cy="6985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lang="en-IN" sz="3200" b="0" i="0" u="none" dirty="0">
                <a:solidFill>
                  <a:schemeClr val="lt1"/>
                </a:solidFill>
                <a:latin typeface="+mj-lt"/>
              </a:rPr>
              <a:t>Tax Deduction - </a:t>
            </a:r>
            <a:r>
              <a:rPr sz="3200" b="0" i="0" u="none" dirty="0">
                <a:solidFill>
                  <a:schemeClr val="lt1"/>
                </a:solidFill>
                <a:latin typeface="+mj-lt"/>
              </a:rPr>
              <a:t>Incentives for Critical Minerals</a:t>
            </a:r>
            <a:endParaRPr dirty="0"/>
          </a:p>
        </p:txBody>
      </p:sp>
      <p:sp>
        <p:nvSpPr>
          <p:cNvPr id="69698810" name="New shape"/>
          <p:cNvSpPr/>
          <p:nvPr/>
        </p:nvSpPr>
        <p:spPr bwMode="auto">
          <a:xfrm>
            <a:off x="457200" y="1333500"/>
            <a:ext cx="6096000" cy="4445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000" b="1" i="0" u="none" dirty="0">
                <a:solidFill>
                  <a:schemeClr val="lt1"/>
                </a:solidFill>
                <a:latin typeface="+mn-lt"/>
              </a:rPr>
              <a:t>Deduction for Critical Mineral Exploration</a:t>
            </a:r>
            <a:endParaRPr dirty="0"/>
          </a:p>
        </p:txBody>
      </p:sp>
      <p:sp>
        <p:nvSpPr>
          <p:cNvPr id="103451502" name="New shape"/>
          <p:cNvSpPr/>
          <p:nvPr/>
        </p:nvSpPr>
        <p:spPr bwMode="auto">
          <a:xfrm>
            <a:off x="457200" y="1841500"/>
            <a:ext cx="11277600" cy="5016499"/>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6350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127000" marR="0" algn="l">
              <a:lnSpc>
                <a:spcPct val="100000"/>
              </a:lnSpc>
              <a:spcBef>
                <a:spcPct val="0"/>
              </a:spcBef>
              <a:spcAft>
                <a:spcPct val="0"/>
              </a:spcAft>
              <a:defRPr/>
            </a:pPr>
            <a:r>
              <a:rPr lang="en-IN" dirty="0">
                <a:solidFill>
                  <a:schemeClr val="dk1"/>
                </a:solidFill>
                <a:latin typeface="+mn-lt"/>
              </a:rPr>
              <a:t>Section 51 of the Act provides for tax deductibility of expenses incurred by an Indian company or resident taxpayers (other than companies) engaged in any operations relating to prospecting or extraction or production of the minerals mentioned in Part A and Part B of the Schedule XII of the Act. This section allows deduction, on deferred basis (over a span of 10 years from the year of commercial production of any specified mineral), in respect of expenses incurred wholly and exclusively on operations relating to prospecting or on the development of mine or other natural deposit of specified minerals incurred at any time during the year of commercial production and any one or more of the four years immediately preceding the year of commercial production</a:t>
            </a:r>
          </a:p>
          <a:p>
            <a:pPr marL="127000" marR="0" algn="l">
              <a:lnSpc>
                <a:spcPct val="100000"/>
              </a:lnSpc>
              <a:spcBef>
                <a:spcPct val="0"/>
              </a:spcBef>
              <a:spcAft>
                <a:spcPct val="0"/>
              </a:spcAft>
              <a:defRPr/>
            </a:pPr>
            <a:endParaRPr lang="en-IN" dirty="0">
              <a:solidFill>
                <a:schemeClr val="dk1"/>
              </a:solidFill>
              <a:latin typeface="+mn-lt"/>
            </a:endParaRPr>
          </a:p>
          <a:p>
            <a:pPr marL="92075" marR="0" algn="l">
              <a:lnSpc>
                <a:spcPct val="100000"/>
              </a:lnSpc>
              <a:spcBef>
                <a:spcPct val="0"/>
              </a:spcBef>
              <a:spcAft>
                <a:spcPct val="0"/>
              </a:spcAft>
              <a:buNone/>
              <a:defRPr/>
            </a:pPr>
            <a:r>
              <a:rPr lang="en-US" sz="1800" b="0" i="0" u="none" dirty="0">
                <a:solidFill>
                  <a:schemeClr val="dk1"/>
                </a:solidFill>
                <a:latin typeface="+mn-lt"/>
              </a:rPr>
              <a:t>Accordingly, to boost domestic production, the list of minerals eligible for deduction on prospecting expenditure has been expanded to include:</a:t>
            </a:r>
            <a:endParaRPr lang="en-US" dirty="0"/>
          </a:p>
          <a:p>
            <a:pPr marL="355600" marR="0" indent="-228600" algn="l">
              <a:lnSpc>
                <a:spcPct val="100000"/>
              </a:lnSpc>
              <a:spcBef>
                <a:spcPct val="0"/>
              </a:spcBef>
              <a:spcAft>
                <a:spcPct val="0"/>
              </a:spcAft>
              <a:buChar char="•"/>
              <a:defRPr/>
            </a:pPr>
            <a:r>
              <a:rPr lang="en-US" sz="1800" b="0" i="0" u="none" dirty="0">
                <a:solidFill>
                  <a:schemeClr val="dk1"/>
                </a:solidFill>
                <a:latin typeface="+mn-lt"/>
              </a:rPr>
              <a:t>Beryllium, Graphite, </a:t>
            </a:r>
            <a:r>
              <a:rPr lang="en-US" sz="1800" b="1" i="0" u="none" dirty="0">
                <a:solidFill>
                  <a:schemeClr val="dk1"/>
                </a:solidFill>
                <a:latin typeface="+mn-lt"/>
              </a:rPr>
              <a:t>Lithium, </a:t>
            </a:r>
            <a:r>
              <a:rPr lang="en-US" sz="1800" b="0" i="0" u="none" dirty="0">
                <a:solidFill>
                  <a:schemeClr val="dk1"/>
                </a:solidFill>
                <a:latin typeface="+mn-lt"/>
              </a:rPr>
              <a:t>Indium, Niobium, Tantalum, Potash, Rhenium</a:t>
            </a:r>
            <a:endParaRPr lang="en-US" dirty="0">
              <a:solidFill>
                <a:schemeClr val="dk1"/>
              </a:solidFill>
              <a:latin typeface="+mn-lt"/>
            </a:endParaRPr>
          </a:p>
          <a:p>
            <a:pPr marL="127000" marR="0" algn="l">
              <a:lnSpc>
                <a:spcPct val="100000"/>
              </a:lnSpc>
              <a:spcBef>
                <a:spcPct val="0"/>
              </a:spcBef>
              <a:spcAft>
                <a:spcPct val="0"/>
              </a:spcAft>
              <a:defRPr/>
            </a:pPr>
            <a:endParaRPr lang="en-IN" dirty="0">
              <a:solidFill>
                <a:schemeClr val="dk1"/>
              </a:solidFill>
              <a:latin typeface="+mn-lt"/>
            </a:endParaRPr>
          </a:p>
          <a:p>
            <a:pPr marL="127000">
              <a:spcBef>
                <a:spcPct val="0"/>
              </a:spcBef>
              <a:spcAft>
                <a:spcPct val="0"/>
              </a:spcAft>
              <a:defRPr/>
            </a:pPr>
            <a:r>
              <a:rPr lang="en-IN" dirty="0">
                <a:solidFill>
                  <a:schemeClr val="dk1"/>
                </a:solidFill>
                <a:latin typeface="+mn-lt"/>
              </a:rPr>
              <a:t>The Budget introduces major initiatives for critical minerals, focusing on reducing import reliance and boosting domestic production through the National Critical Mineral Mission (NCMM) (with ₹440 crore allocated). Key measures include setting up dedicated rare earth corridors in Odisha, Kerala, Andhra Pradesh, and Tamil Nadu, eliminating customs duty on Monazite, and offering capital subsidies under the ₹7,280 crore Rare Earth Permanent Magnet (REPM) Manufacturing Schemes.</a:t>
            </a:r>
          </a:p>
          <a:p>
            <a:pPr marL="127000" marR="0" algn="l">
              <a:lnSpc>
                <a:spcPct val="100000"/>
              </a:lnSpc>
              <a:spcBef>
                <a:spcPct val="0"/>
              </a:spcBef>
              <a:spcAft>
                <a:spcPct val="0"/>
              </a:spcAft>
              <a:defRPr/>
            </a:pPr>
            <a:endParaRPr lang="en-IN" dirty="0">
              <a:solidFill>
                <a:schemeClr val="dk1"/>
              </a:solidFill>
              <a:latin typeface="+mn-lt"/>
            </a:endParaRPr>
          </a:p>
        </p:txBody>
      </p:sp>
      <p:sp>
        <p:nvSpPr>
          <p:cNvPr id="933299614" name="New shape"/>
          <p:cNvSpPr/>
          <p:nvPr/>
        </p:nvSpPr>
        <p:spPr bwMode="auto">
          <a:xfrm>
            <a:off x="457200" y="3937000"/>
            <a:ext cx="11277600" cy="508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6350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endParaRPr dirty="0"/>
          </a:p>
        </p:txBody>
      </p:sp>
      <p:sp>
        <p:nvSpPr>
          <p:cNvPr id="465625663" name="Rectangle 465625662"/>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SLIDELY_ONLY_OFFICE_SLIDE_ID_195052838</a:t>
            </a:r>
            <a:endParaRPr dirty="0"/>
          </a:p>
        </p:txBody>
      </p:sp>
      <p:sp>
        <p:nvSpPr>
          <p:cNvPr id="2" name="Date Placeholder 1">
            <a:extLst>
              <a:ext uri="{FF2B5EF4-FFF2-40B4-BE49-F238E27FC236}">
                <a16:creationId xmlns:a16="http://schemas.microsoft.com/office/drawing/2014/main" id="{AB0CC9EB-0E3E-3EDA-6977-5AF39EB8A035}"/>
              </a:ext>
            </a:extLst>
          </p:cNvPr>
          <p:cNvSpPr>
            <a:spLocks noGrp="1"/>
          </p:cNvSpPr>
          <p:nvPr>
            <p:ph type="dt" sz="half" idx="10"/>
          </p:nvPr>
        </p:nvSpPr>
        <p:spPr/>
        <p:txBody>
          <a:bodyPr/>
          <a:lstStyle/>
          <a:p>
            <a:pPr>
              <a:defRPr/>
            </a:pPr>
            <a:r>
              <a:rPr lang="en-US" dirty="0"/>
              <a:t>22nd Feb., 2026</a:t>
            </a:r>
          </a:p>
        </p:txBody>
      </p:sp>
      <p:sp>
        <p:nvSpPr>
          <p:cNvPr id="3" name="Footer Placeholder 2">
            <a:extLst>
              <a:ext uri="{FF2B5EF4-FFF2-40B4-BE49-F238E27FC236}">
                <a16:creationId xmlns:a16="http://schemas.microsoft.com/office/drawing/2014/main" id="{7C5B85F7-9397-A239-BF1E-3A3895C73F31}"/>
              </a:ext>
            </a:extLst>
          </p:cNvPr>
          <p:cNvSpPr>
            <a:spLocks noGrp="1"/>
          </p:cNvSpPr>
          <p:nvPr>
            <p:ph type="ftr" sz="quarter" idx="11"/>
          </p:nvPr>
        </p:nvSpPr>
        <p:spPr/>
        <p:txBody>
          <a:bodyPr/>
          <a:lstStyle/>
          <a:p>
            <a:pPr>
              <a:defRPr/>
            </a:pPr>
            <a:r>
              <a:rPr lang="en-US" dirty="0"/>
              <a:t>P. P. Shah &amp; Asso.</a:t>
            </a:r>
          </a:p>
        </p:txBody>
      </p:sp>
      <p:sp>
        <p:nvSpPr>
          <p:cNvPr id="4" name="Slide Number Placeholder 3">
            <a:extLst>
              <a:ext uri="{FF2B5EF4-FFF2-40B4-BE49-F238E27FC236}">
                <a16:creationId xmlns:a16="http://schemas.microsoft.com/office/drawing/2014/main" id="{06591EC2-F4A2-C8B1-3D63-D1691B1F46BC}"/>
              </a:ext>
            </a:extLst>
          </p:cNvPr>
          <p:cNvSpPr>
            <a:spLocks noGrp="1"/>
          </p:cNvSpPr>
          <p:nvPr>
            <p:ph type="sldNum" sz="quarter" idx="12"/>
          </p:nvPr>
        </p:nvSpPr>
        <p:spPr/>
        <p:txBody>
          <a:bodyPr/>
          <a:lstStyle/>
          <a:p>
            <a:pPr>
              <a:defRPr/>
            </a:pPr>
            <a:fld id="{D52DD524-E4F0-4E7D-BECC-79A3277458AD}" type="slidenum">
              <a:rPr lang="en-US" smtClean="0"/>
              <a:t>11</a:t>
            </a:fld>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4485222" name="New shape"/>
          <p:cNvSpPr/>
          <p:nvPr/>
        </p:nvSpPr>
        <p:spPr bwMode="auto">
          <a:xfrm>
            <a:off x="0" y="0"/>
            <a:ext cx="12192000" cy="1143000"/>
          </a:xfrm>
          <a:prstGeom prst="rect">
            <a:avLst/>
          </a:prstGeom>
          <a:solidFill>
            <a:schemeClr val="accent1">
              <a:lumMod val="50000"/>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254000" tIns="45720" rIns="25400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ctr">
              <a:lnSpc>
                <a:spcPct val="100000"/>
              </a:lnSpc>
              <a:spcBef>
                <a:spcPct val="0"/>
              </a:spcBef>
              <a:spcAft>
                <a:spcPct val="0"/>
              </a:spcAft>
              <a:buNone/>
              <a:defRPr/>
            </a:pPr>
            <a:r>
              <a:rPr sz="3200" b="1" i="0" u="none" dirty="0">
                <a:solidFill>
                  <a:schemeClr val="lt1"/>
                </a:solidFill>
                <a:latin typeface="+mj-lt"/>
              </a:rPr>
              <a:t>Capital Gains: </a:t>
            </a:r>
            <a:r>
              <a:rPr lang="en-IN" sz="3200" b="1" i="0" u="none" dirty="0">
                <a:solidFill>
                  <a:schemeClr val="lt1"/>
                </a:solidFill>
                <a:latin typeface="+mj-lt"/>
              </a:rPr>
              <a:t>Sovereign Gold Bonds (</a:t>
            </a:r>
            <a:r>
              <a:rPr sz="3200" b="1" i="0" u="none" dirty="0">
                <a:solidFill>
                  <a:schemeClr val="lt1"/>
                </a:solidFill>
                <a:latin typeface="+mj-lt"/>
              </a:rPr>
              <a:t>SGB</a:t>
            </a:r>
            <a:r>
              <a:rPr lang="en-IN" sz="3200" b="1" i="0" u="none" dirty="0">
                <a:solidFill>
                  <a:schemeClr val="lt1"/>
                </a:solidFill>
                <a:latin typeface="+mj-lt"/>
              </a:rPr>
              <a:t>)</a:t>
            </a:r>
            <a:r>
              <a:rPr sz="3200" b="1" i="0" u="none" dirty="0">
                <a:solidFill>
                  <a:schemeClr val="lt1"/>
                </a:solidFill>
                <a:latin typeface="+mj-lt"/>
              </a:rPr>
              <a:t> Exemption Restricted </a:t>
            </a:r>
            <a:endParaRPr dirty="0"/>
          </a:p>
        </p:txBody>
      </p:sp>
      <p:sp>
        <p:nvSpPr>
          <p:cNvPr id="220187914" name="New shape"/>
          <p:cNvSpPr/>
          <p:nvPr/>
        </p:nvSpPr>
        <p:spPr bwMode="auto">
          <a:xfrm>
            <a:off x="508000" y="1524000"/>
            <a:ext cx="11150600" cy="4826000"/>
          </a:xfrm>
          <a:prstGeom prst="roundRect">
            <a:avLst>
              <a:gd name="adj" fmla="val 4000"/>
            </a:avLst>
          </a:prstGeom>
          <a:solidFill>
            <a:schemeClr val="lt1">
              <a:alpha val="100000"/>
            </a:schemeClr>
          </a:solidFill>
          <a:ln w="31750">
            <a:solidFill>
              <a:schemeClr val="accent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algn="ctr">
              <a:defRPr/>
            </a:pPr>
            <a:endParaRPr dirty="0"/>
          </a:p>
        </p:txBody>
      </p:sp>
      <p:sp>
        <p:nvSpPr>
          <p:cNvPr id="1062077744" name="New shape"/>
          <p:cNvSpPr/>
          <p:nvPr/>
        </p:nvSpPr>
        <p:spPr bwMode="auto">
          <a:xfrm>
            <a:off x="762000" y="1778000"/>
            <a:ext cx="4318000" cy="508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600" b="1" i="0" u="none" dirty="0">
                <a:solidFill>
                  <a:srgbClr val="2F5597"/>
                </a:solidFill>
                <a:latin typeface="+mj-lt"/>
              </a:rPr>
              <a:t>Sovereign Gold Bonds (SGBs)</a:t>
            </a:r>
            <a:endParaRPr dirty="0"/>
          </a:p>
        </p:txBody>
      </p:sp>
      <p:pic>
        <p:nvPicPr>
          <p:cNvPr id="582692447" name="New picture"/>
          <p:cNvPicPr/>
          <p:nvPr/>
        </p:nvPicPr>
        <p:blipFill>
          <a:blip r:embed="rId3">
            <a:extLst>
              <a:ext uri="{96DAC541-7B7A-43D3-8B79-37D633B846F1}">
                <asvg:svgBlip xmlns:asvg="http://schemas.microsoft.com/office/drawing/2016/SVG/main" r:embed="rId4"/>
              </a:ext>
            </a:extLst>
          </a:blip>
          <a:stretch>
            <a:fillRect/>
          </a:stretch>
        </p:blipFill>
        <p:spPr bwMode="auto">
          <a:xfrm>
            <a:off x="4953000" y="1714500"/>
            <a:ext cx="635000" cy="635000"/>
          </a:xfrm>
          <a:prstGeom prst="ellipse">
            <a:avLst/>
          </a:prstGeom>
        </p:spPr>
      </p:pic>
      <p:sp>
        <p:nvSpPr>
          <p:cNvPr id="891554573" name="New shape"/>
          <p:cNvSpPr/>
          <p:nvPr/>
        </p:nvSpPr>
        <p:spPr bwMode="auto">
          <a:xfrm>
            <a:off x="762000" y="2362200"/>
            <a:ext cx="10744200" cy="40005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r>
              <a:rPr lang="en-IN" sz="2000" dirty="0">
                <a:solidFill>
                  <a:schemeClr val="dk1"/>
                </a:solidFill>
                <a:latin typeface="+mn-lt"/>
              </a:rPr>
              <a:t>Section 70 – Transaction not regarded as Transfer (The Income Tax Act 2025)</a:t>
            </a:r>
          </a:p>
          <a:p>
            <a:endParaRPr lang="en-IN" sz="2000" dirty="0">
              <a:solidFill>
                <a:schemeClr val="dk1"/>
              </a:solidFill>
              <a:latin typeface="+mn-lt"/>
            </a:endParaRPr>
          </a:p>
          <a:p>
            <a:r>
              <a:rPr lang="en-IN" sz="2000" dirty="0">
                <a:solidFill>
                  <a:schemeClr val="dk1"/>
                </a:solidFill>
                <a:latin typeface="+mn-lt"/>
              </a:rPr>
              <a:t>Section 70(1)(x) – Transfer of Sovereign Gold Bond issued by the Reserve Bank of India under the Sovereign Gold Bond Scheme, 2015, by way of redemption, by an individual.</a:t>
            </a:r>
          </a:p>
          <a:p>
            <a:endParaRPr lang="en-IN" sz="2000" dirty="0">
              <a:solidFill>
                <a:schemeClr val="dk1"/>
              </a:solidFill>
              <a:latin typeface="+mn-lt"/>
            </a:endParaRPr>
          </a:p>
          <a:p>
            <a:r>
              <a:rPr lang="en-IN" sz="2000" dirty="0">
                <a:solidFill>
                  <a:schemeClr val="dk1"/>
                </a:solidFill>
                <a:latin typeface="+mn-lt"/>
              </a:rPr>
              <a:t>Proposed, Transfer by way of redemption, of Sovereign Gold Bond issued by the Reserve Bank of India under the Sovereign Gold Bond Scheme, 2015 or any subsequent Sovereign Gold Bond Scheme, if held by an individual from the date of original issue till maturity.</a:t>
            </a:r>
          </a:p>
          <a:p>
            <a:endParaRPr lang="en-IN" sz="2000" dirty="0">
              <a:solidFill>
                <a:schemeClr val="dk1"/>
              </a:solidFill>
              <a:latin typeface="+mn-lt"/>
            </a:endParaRPr>
          </a:p>
          <a:p>
            <a:pPr marL="254000" marR="0" indent="-254000" algn="l">
              <a:lnSpc>
                <a:spcPct val="100000"/>
              </a:lnSpc>
              <a:spcBef>
                <a:spcPct val="0"/>
              </a:spcBef>
              <a:spcAft>
                <a:spcPct val="0"/>
              </a:spcAft>
              <a:buClrTx/>
              <a:buSzTx/>
              <a:buFont typeface="Arial"/>
              <a:buChar char="•"/>
              <a:defRPr/>
            </a:pPr>
            <a:r>
              <a:rPr sz="2000" b="0" i="0" u="none" dirty="0">
                <a:solidFill>
                  <a:schemeClr val="dk1"/>
                </a:solidFill>
                <a:latin typeface="+mn-lt"/>
              </a:rPr>
              <a:t>Exemption now exclusive to </a:t>
            </a:r>
            <a:r>
              <a:rPr sz="2000" b="1" i="0" u="none" dirty="0">
                <a:solidFill>
                  <a:schemeClr val="dk1"/>
                </a:solidFill>
                <a:latin typeface="+mn-lt"/>
              </a:rPr>
              <a:t>original subscribers </a:t>
            </a:r>
            <a:r>
              <a:rPr sz="2000" b="0" i="0" u="none" dirty="0">
                <a:solidFill>
                  <a:schemeClr val="dk1"/>
                </a:solidFill>
                <a:latin typeface="+mn-lt"/>
              </a:rPr>
              <a:t>holding until maturity.</a:t>
            </a:r>
            <a:endParaRPr dirty="0"/>
          </a:p>
          <a:p>
            <a:pPr marL="254000" marR="0" indent="-254000" algn="l">
              <a:lnSpc>
                <a:spcPct val="100000"/>
              </a:lnSpc>
              <a:spcBef>
                <a:spcPct val="0"/>
              </a:spcBef>
              <a:spcAft>
                <a:spcPct val="0"/>
              </a:spcAft>
              <a:buClrTx/>
              <a:buSzTx/>
              <a:buFont typeface="Arial"/>
              <a:buChar char="•"/>
              <a:defRPr/>
            </a:pPr>
            <a:r>
              <a:rPr sz="2000" b="1" i="0" u="none" dirty="0">
                <a:solidFill>
                  <a:schemeClr val="dk1"/>
                </a:solidFill>
                <a:latin typeface="+mn-lt"/>
              </a:rPr>
              <a:t>Secondary Market: </a:t>
            </a:r>
            <a:r>
              <a:rPr sz="2000" b="0" i="0" u="none" dirty="0">
                <a:solidFill>
                  <a:schemeClr val="dk1"/>
                </a:solidFill>
                <a:latin typeface="+mn-lt"/>
              </a:rPr>
              <a:t>SGBs purchased on the secondary market are now subject to </a:t>
            </a:r>
            <a:r>
              <a:rPr sz="2000" b="1" i="0" u="none" dirty="0">
                <a:solidFill>
                  <a:schemeClr val="dk1"/>
                </a:solidFill>
                <a:latin typeface="+mn-lt"/>
              </a:rPr>
              <a:t>standard capital gains tax </a:t>
            </a:r>
            <a:r>
              <a:rPr sz="2000" b="0" i="0" u="none" dirty="0">
                <a:solidFill>
                  <a:schemeClr val="dk1"/>
                </a:solidFill>
                <a:latin typeface="+mn-lt"/>
              </a:rPr>
              <a:t>upon redemption.</a:t>
            </a:r>
            <a:endParaRPr lang="en-IN" sz="2000" b="0" i="0" u="none" dirty="0">
              <a:solidFill>
                <a:schemeClr val="dk1"/>
              </a:solidFill>
              <a:latin typeface="+mn-lt"/>
            </a:endParaRPr>
          </a:p>
          <a:p>
            <a:pPr marR="0" algn="l">
              <a:lnSpc>
                <a:spcPct val="100000"/>
              </a:lnSpc>
              <a:spcBef>
                <a:spcPct val="0"/>
              </a:spcBef>
              <a:spcAft>
                <a:spcPct val="0"/>
              </a:spcAft>
              <a:buClrTx/>
              <a:buSzTx/>
              <a:defRPr/>
            </a:pPr>
            <a:endParaRPr dirty="0"/>
          </a:p>
        </p:txBody>
      </p:sp>
      <p:sp>
        <p:nvSpPr>
          <p:cNvPr id="1921606939" name="New shape"/>
          <p:cNvSpPr/>
          <p:nvPr/>
        </p:nvSpPr>
        <p:spPr bwMode="auto">
          <a:xfrm>
            <a:off x="6604000" y="1778000"/>
            <a:ext cx="4318000" cy="508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endParaRPr dirty="0"/>
          </a:p>
        </p:txBody>
      </p:sp>
      <p:sp>
        <p:nvSpPr>
          <p:cNvPr id="123160287" name="New shape"/>
          <p:cNvSpPr/>
          <p:nvPr/>
        </p:nvSpPr>
        <p:spPr bwMode="auto">
          <a:xfrm>
            <a:off x="6604000" y="2540000"/>
            <a:ext cx="4826000" cy="2286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254000" marR="0" indent="-254000" algn="l">
              <a:lnSpc>
                <a:spcPct val="100000"/>
              </a:lnSpc>
              <a:spcBef>
                <a:spcPct val="0"/>
              </a:spcBef>
              <a:spcAft>
                <a:spcPct val="0"/>
              </a:spcAft>
              <a:buClrTx/>
              <a:buSzTx/>
              <a:buFont typeface="Arial"/>
              <a:buChar char="•"/>
              <a:defRPr/>
            </a:pPr>
            <a:endParaRPr dirty="0"/>
          </a:p>
        </p:txBody>
      </p:sp>
      <p:sp>
        <p:nvSpPr>
          <p:cNvPr id="2125191515" name="Rectangle 2125191514"/>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SLIDELY_ONLY_OFFICE_SLIDE_ID_183095675</a:t>
            </a:r>
            <a:endParaRPr dirty="0"/>
          </a:p>
        </p:txBody>
      </p:sp>
      <p:sp>
        <p:nvSpPr>
          <p:cNvPr id="2" name="Date Placeholder 1">
            <a:extLst>
              <a:ext uri="{FF2B5EF4-FFF2-40B4-BE49-F238E27FC236}">
                <a16:creationId xmlns:a16="http://schemas.microsoft.com/office/drawing/2014/main" id="{6DE2D44F-CFC0-997F-6C9E-61A8B5C9D586}"/>
              </a:ext>
            </a:extLst>
          </p:cNvPr>
          <p:cNvSpPr>
            <a:spLocks noGrp="1"/>
          </p:cNvSpPr>
          <p:nvPr>
            <p:ph type="dt" sz="half" idx="10"/>
          </p:nvPr>
        </p:nvSpPr>
        <p:spPr/>
        <p:txBody>
          <a:bodyPr/>
          <a:lstStyle/>
          <a:p>
            <a:pPr>
              <a:defRPr/>
            </a:pPr>
            <a:r>
              <a:rPr lang="en-US" dirty="0"/>
              <a:t>22nd Feb., 2026</a:t>
            </a:r>
          </a:p>
        </p:txBody>
      </p:sp>
      <p:sp>
        <p:nvSpPr>
          <p:cNvPr id="3" name="Footer Placeholder 2">
            <a:extLst>
              <a:ext uri="{FF2B5EF4-FFF2-40B4-BE49-F238E27FC236}">
                <a16:creationId xmlns:a16="http://schemas.microsoft.com/office/drawing/2014/main" id="{1FF9476C-891F-398F-2DB4-B13C571F2348}"/>
              </a:ext>
            </a:extLst>
          </p:cNvPr>
          <p:cNvSpPr>
            <a:spLocks noGrp="1"/>
          </p:cNvSpPr>
          <p:nvPr>
            <p:ph type="ftr" sz="quarter" idx="11"/>
          </p:nvPr>
        </p:nvSpPr>
        <p:spPr/>
        <p:txBody>
          <a:bodyPr/>
          <a:lstStyle/>
          <a:p>
            <a:pPr>
              <a:defRPr/>
            </a:pPr>
            <a:r>
              <a:rPr lang="en-US" dirty="0"/>
              <a:t>P. P. Shah &amp; Asso.</a:t>
            </a:r>
          </a:p>
        </p:txBody>
      </p:sp>
      <p:sp>
        <p:nvSpPr>
          <p:cNvPr id="4" name="Slide Number Placeholder 3">
            <a:extLst>
              <a:ext uri="{FF2B5EF4-FFF2-40B4-BE49-F238E27FC236}">
                <a16:creationId xmlns:a16="http://schemas.microsoft.com/office/drawing/2014/main" id="{823CB021-C9B1-BB33-AA64-11DBEA72509B}"/>
              </a:ext>
            </a:extLst>
          </p:cNvPr>
          <p:cNvSpPr>
            <a:spLocks noGrp="1"/>
          </p:cNvSpPr>
          <p:nvPr>
            <p:ph type="sldNum" sz="quarter" idx="12"/>
          </p:nvPr>
        </p:nvSpPr>
        <p:spPr/>
        <p:txBody>
          <a:bodyPr/>
          <a:lstStyle/>
          <a:p>
            <a:pPr>
              <a:defRPr/>
            </a:pPr>
            <a:fld id="{D52DD524-E4F0-4E7D-BECC-79A3277458AD}" type="slidenum">
              <a:rPr lang="en-US" smtClean="0"/>
              <a:t>12</a:t>
            </a:fld>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CB5E9E40-94AE-F5B5-0CF5-4ED3A3135339}"/>
            </a:ext>
          </a:extLst>
        </p:cNvPr>
        <p:cNvGrpSpPr/>
        <p:nvPr/>
      </p:nvGrpSpPr>
      <p:grpSpPr>
        <a:xfrm>
          <a:off x="0" y="0"/>
          <a:ext cx="0" cy="0"/>
          <a:chOff x="0" y="0"/>
          <a:chExt cx="0" cy="0"/>
        </a:xfrm>
      </p:grpSpPr>
      <p:sp>
        <p:nvSpPr>
          <p:cNvPr id="514485222" name="New shape">
            <a:extLst>
              <a:ext uri="{FF2B5EF4-FFF2-40B4-BE49-F238E27FC236}">
                <a16:creationId xmlns:a16="http://schemas.microsoft.com/office/drawing/2014/main" id="{C38B9242-1945-BC86-CAD7-5E2650F5C746}"/>
              </a:ext>
            </a:extLst>
          </p:cNvPr>
          <p:cNvSpPr/>
          <p:nvPr/>
        </p:nvSpPr>
        <p:spPr bwMode="auto">
          <a:xfrm>
            <a:off x="0" y="0"/>
            <a:ext cx="12192000" cy="1143000"/>
          </a:xfrm>
          <a:prstGeom prst="rect">
            <a:avLst/>
          </a:prstGeom>
          <a:solidFill>
            <a:schemeClr val="accent1">
              <a:lumMod val="50000"/>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254000" tIns="45720" rIns="25400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ctr">
              <a:lnSpc>
                <a:spcPct val="100000"/>
              </a:lnSpc>
              <a:spcBef>
                <a:spcPct val="0"/>
              </a:spcBef>
              <a:spcAft>
                <a:spcPct val="0"/>
              </a:spcAft>
              <a:buNone/>
              <a:defRPr/>
            </a:pPr>
            <a:r>
              <a:rPr sz="3200" b="1" i="0" u="none" dirty="0">
                <a:solidFill>
                  <a:schemeClr val="lt1"/>
                </a:solidFill>
                <a:latin typeface="+mj-lt"/>
              </a:rPr>
              <a:t>Capital Gains: SGB Exemption Restricted </a:t>
            </a:r>
            <a:endParaRPr dirty="0"/>
          </a:p>
        </p:txBody>
      </p:sp>
      <p:sp>
        <p:nvSpPr>
          <p:cNvPr id="220187914" name="New shape">
            <a:extLst>
              <a:ext uri="{FF2B5EF4-FFF2-40B4-BE49-F238E27FC236}">
                <a16:creationId xmlns:a16="http://schemas.microsoft.com/office/drawing/2014/main" id="{2D387DBD-A9B1-6E45-A86B-DFB471590304}"/>
              </a:ext>
            </a:extLst>
          </p:cNvPr>
          <p:cNvSpPr/>
          <p:nvPr/>
        </p:nvSpPr>
        <p:spPr bwMode="auto">
          <a:xfrm>
            <a:off x="508000" y="1524000"/>
            <a:ext cx="11150600" cy="4826000"/>
          </a:xfrm>
          <a:prstGeom prst="roundRect">
            <a:avLst>
              <a:gd name="adj" fmla="val 4000"/>
            </a:avLst>
          </a:prstGeom>
          <a:solidFill>
            <a:schemeClr val="lt1">
              <a:alpha val="100000"/>
            </a:schemeClr>
          </a:solidFill>
          <a:ln w="31750">
            <a:solidFill>
              <a:schemeClr val="accent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algn="ctr">
              <a:defRPr/>
            </a:pPr>
            <a:endParaRPr dirty="0"/>
          </a:p>
        </p:txBody>
      </p:sp>
      <p:sp>
        <p:nvSpPr>
          <p:cNvPr id="1062077744" name="New shape">
            <a:extLst>
              <a:ext uri="{FF2B5EF4-FFF2-40B4-BE49-F238E27FC236}">
                <a16:creationId xmlns:a16="http://schemas.microsoft.com/office/drawing/2014/main" id="{8479B73A-251A-3E87-114C-64605608F120}"/>
              </a:ext>
            </a:extLst>
          </p:cNvPr>
          <p:cNvSpPr/>
          <p:nvPr/>
        </p:nvSpPr>
        <p:spPr bwMode="auto">
          <a:xfrm>
            <a:off x="762000" y="1778000"/>
            <a:ext cx="4318000" cy="508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600" b="1" i="0" u="none" dirty="0">
                <a:solidFill>
                  <a:srgbClr val="2F5597"/>
                </a:solidFill>
                <a:latin typeface="+mj-lt"/>
              </a:rPr>
              <a:t>Sovereign Gold Bonds</a:t>
            </a:r>
            <a:endParaRPr dirty="0"/>
          </a:p>
        </p:txBody>
      </p:sp>
      <p:pic>
        <p:nvPicPr>
          <p:cNvPr id="582692447" name="New picture">
            <a:extLst>
              <a:ext uri="{FF2B5EF4-FFF2-40B4-BE49-F238E27FC236}">
                <a16:creationId xmlns:a16="http://schemas.microsoft.com/office/drawing/2014/main" id="{36B15644-C184-6725-BCD1-CF33C6F9A823}"/>
              </a:ext>
            </a:extLst>
          </p:cNvPr>
          <p:cNvPicPr/>
          <p:nvPr/>
        </p:nvPicPr>
        <p:blipFill>
          <a:blip r:embed="rId3">
            <a:extLst>
              <a:ext uri="{96DAC541-7B7A-43D3-8B79-37D633B846F1}">
                <asvg:svgBlip xmlns:asvg="http://schemas.microsoft.com/office/drawing/2016/SVG/main" r:embed="rId4"/>
              </a:ext>
            </a:extLst>
          </a:blip>
          <a:stretch>
            <a:fillRect/>
          </a:stretch>
        </p:blipFill>
        <p:spPr bwMode="auto">
          <a:xfrm>
            <a:off x="4953000" y="1714500"/>
            <a:ext cx="635000" cy="635000"/>
          </a:xfrm>
          <a:prstGeom prst="ellipse">
            <a:avLst/>
          </a:prstGeom>
        </p:spPr>
      </p:pic>
      <p:sp>
        <p:nvSpPr>
          <p:cNvPr id="891554573" name="New shape">
            <a:extLst>
              <a:ext uri="{FF2B5EF4-FFF2-40B4-BE49-F238E27FC236}">
                <a16:creationId xmlns:a16="http://schemas.microsoft.com/office/drawing/2014/main" id="{CF928DA6-DDED-AD25-9045-0FF053C6F6AE}"/>
              </a:ext>
            </a:extLst>
          </p:cNvPr>
          <p:cNvSpPr/>
          <p:nvPr/>
        </p:nvSpPr>
        <p:spPr bwMode="auto">
          <a:xfrm>
            <a:off x="762000" y="2286000"/>
            <a:ext cx="10744200" cy="40767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r>
              <a:rPr lang="en-IN" sz="2000" dirty="0">
                <a:solidFill>
                  <a:schemeClr val="dk1"/>
                </a:solidFill>
                <a:latin typeface="+mn-lt"/>
              </a:rPr>
              <a:t>The amendment is to restrict the capital gains tax exemption on redemption of Sovereign Gold Bonds exclusively to investors who subscribed to the bonds at the time of original issuance and held them continuously until maturity. It withdraws the exemption for secondary market purchasers, thereby eliminating the arbitrage opportunity that allowed such investors to enjoy tax benefits without participating in the original issuance.</a:t>
            </a:r>
          </a:p>
          <a:p>
            <a:endParaRPr lang="en-IN" sz="2000" dirty="0">
              <a:solidFill>
                <a:schemeClr val="dk1"/>
              </a:solidFill>
              <a:latin typeface="+mn-lt"/>
            </a:endParaRPr>
          </a:p>
          <a:p>
            <a:r>
              <a:rPr lang="en-IN" sz="2000" dirty="0">
                <a:solidFill>
                  <a:schemeClr val="dk1"/>
                </a:solidFill>
                <a:latin typeface="+mn-lt"/>
              </a:rPr>
              <a:t>Going forward, SGBs purchased from the secondary market shall be treated as regular capital assets, with:</a:t>
            </a:r>
          </a:p>
          <a:p>
            <a:pPr marL="342900" lvl="0" indent="-342900">
              <a:buFont typeface="Arial" panose="020B0604020202020204" pitchFamily="34" charset="0"/>
              <a:buChar char="•"/>
            </a:pPr>
            <a:r>
              <a:rPr lang="en-IN" sz="2000" dirty="0">
                <a:solidFill>
                  <a:schemeClr val="dk1"/>
                </a:solidFill>
                <a:latin typeface="+mn-lt"/>
              </a:rPr>
              <a:t>Short-term capital gains taxable at applicable slab rates; and</a:t>
            </a:r>
          </a:p>
          <a:p>
            <a:pPr marL="342900" lvl="0" indent="-342900">
              <a:buFont typeface="Arial" panose="020B0604020202020204" pitchFamily="34" charset="0"/>
              <a:buChar char="•"/>
            </a:pPr>
            <a:r>
              <a:rPr lang="en-IN" sz="2000" dirty="0">
                <a:solidFill>
                  <a:schemeClr val="dk1"/>
                </a:solidFill>
                <a:latin typeface="+mn-lt"/>
              </a:rPr>
              <a:t>Long-term capital gains taxable at the applicable LTCG rate, without any special exemption on redemption.</a:t>
            </a:r>
          </a:p>
          <a:p>
            <a:endParaRPr lang="en-IN" sz="2000" dirty="0">
              <a:solidFill>
                <a:schemeClr val="dk1"/>
              </a:solidFill>
              <a:latin typeface="+mn-lt"/>
            </a:endParaRPr>
          </a:p>
          <a:p>
            <a:r>
              <a:rPr lang="en-IN" sz="2000" dirty="0">
                <a:solidFill>
                  <a:schemeClr val="dk1"/>
                </a:solidFill>
                <a:latin typeface="+mn-lt"/>
              </a:rPr>
              <a:t>This amendment shall take effect from 1st April 2026 and apply to tax year 2026-27 onwards.</a:t>
            </a:r>
          </a:p>
          <a:p>
            <a:endParaRPr lang="en-IN" sz="2000" dirty="0">
              <a:solidFill>
                <a:schemeClr val="dk1"/>
              </a:solidFill>
              <a:latin typeface="+mn-lt"/>
            </a:endParaRPr>
          </a:p>
        </p:txBody>
      </p:sp>
      <p:sp>
        <p:nvSpPr>
          <p:cNvPr id="1921606939" name="New shape">
            <a:extLst>
              <a:ext uri="{FF2B5EF4-FFF2-40B4-BE49-F238E27FC236}">
                <a16:creationId xmlns:a16="http://schemas.microsoft.com/office/drawing/2014/main" id="{9FAC522F-E807-B70D-7497-E1A605E9B930}"/>
              </a:ext>
            </a:extLst>
          </p:cNvPr>
          <p:cNvSpPr/>
          <p:nvPr/>
        </p:nvSpPr>
        <p:spPr bwMode="auto">
          <a:xfrm>
            <a:off x="6604000" y="1778000"/>
            <a:ext cx="4318000" cy="508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endParaRPr dirty="0"/>
          </a:p>
        </p:txBody>
      </p:sp>
      <p:sp>
        <p:nvSpPr>
          <p:cNvPr id="123160287" name="New shape">
            <a:extLst>
              <a:ext uri="{FF2B5EF4-FFF2-40B4-BE49-F238E27FC236}">
                <a16:creationId xmlns:a16="http://schemas.microsoft.com/office/drawing/2014/main" id="{AC005BED-F270-A8D5-9F93-B1F3E9C23E3D}"/>
              </a:ext>
            </a:extLst>
          </p:cNvPr>
          <p:cNvSpPr/>
          <p:nvPr/>
        </p:nvSpPr>
        <p:spPr bwMode="auto">
          <a:xfrm>
            <a:off x="6604000" y="2540000"/>
            <a:ext cx="4826000" cy="2286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254000" marR="0" indent="-254000" algn="l">
              <a:lnSpc>
                <a:spcPct val="100000"/>
              </a:lnSpc>
              <a:spcBef>
                <a:spcPct val="0"/>
              </a:spcBef>
              <a:spcAft>
                <a:spcPct val="0"/>
              </a:spcAft>
              <a:buClrTx/>
              <a:buSzTx/>
              <a:buFont typeface="Arial"/>
              <a:buChar char="•"/>
              <a:defRPr/>
            </a:pPr>
            <a:endParaRPr dirty="0"/>
          </a:p>
        </p:txBody>
      </p:sp>
      <p:sp>
        <p:nvSpPr>
          <p:cNvPr id="2125191515" name="Rectangle 2125191514">
            <a:extLst>
              <a:ext uri="{FF2B5EF4-FFF2-40B4-BE49-F238E27FC236}">
                <a16:creationId xmlns:a16="http://schemas.microsoft.com/office/drawing/2014/main" id="{5D9CE6D4-5338-AD11-D5F8-ED43CD23110F}"/>
              </a:ext>
            </a:extLst>
          </p:cNvPr>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SLIDELY_ONLY_OFFICE_SLIDE_ID_183095675</a:t>
            </a:r>
            <a:endParaRPr dirty="0"/>
          </a:p>
        </p:txBody>
      </p:sp>
      <p:sp>
        <p:nvSpPr>
          <p:cNvPr id="2" name="Date Placeholder 1">
            <a:extLst>
              <a:ext uri="{FF2B5EF4-FFF2-40B4-BE49-F238E27FC236}">
                <a16:creationId xmlns:a16="http://schemas.microsoft.com/office/drawing/2014/main" id="{A3FBC6F1-44B3-0E7E-4C04-7F3E47C35697}"/>
              </a:ext>
            </a:extLst>
          </p:cNvPr>
          <p:cNvSpPr>
            <a:spLocks noGrp="1"/>
          </p:cNvSpPr>
          <p:nvPr>
            <p:ph type="dt" sz="half" idx="10"/>
          </p:nvPr>
        </p:nvSpPr>
        <p:spPr/>
        <p:txBody>
          <a:bodyPr/>
          <a:lstStyle/>
          <a:p>
            <a:pPr>
              <a:defRPr/>
            </a:pPr>
            <a:r>
              <a:rPr lang="en-US" dirty="0"/>
              <a:t>22nd Feb., 2026</a:t>
            </a:r>
          </a:p>
        </p:txBody>
      </p:sp>
      <p:sp>
        <p:nvSpPr>
          <p:cNvPr id="3" name="Footer Placeholder 2">
            <a:extLst>
              <a:ext uri="{FF2B5EF4-FFF2-40B4-BE49-F238E27FC236}">
                <a16:creationId xmlns:a16="http://schemas.microsoft.com/office/drawing/2014/main" id="{6CA7A25E-27D2-1481-0FCF-8F8245692AFD}"/>
              </a:ext>
            </a:extLst>
          </p:cNvPr>
          <p:cNvSpPr>
            <a:spLocks noGrp="1"/>
          </p:cNvSpPr>
          <p:nvPr>
            <p:ph type="ftr" sz="quarter" idx="11"/>
          </p:nvPr>
        </p:nvSpPr>
        <p:spPr/>
        <p:txBody>
          <a:bodyPr/>
          <a:lstStyle/>
          <a:p>
            <a:pPr>
              <a:defRPr/>
            </a:pPr>
            <a:r>
              <a:rPr lang="en-US" dirty="0"/>
              <a:t>P. P. Shah &amp; Asso.</a:t>
            </a:r>
          </a:p>
        </p:txBody>
      </p:sp>
      <p:sp>
        <p:nvSpPr>
          <p:cNvPr id="4" name="Slide Number Placeholder 3">
            <a:extLst>
              <a:ext uri="{FF2B5EF4-FFF2-40B4-BE49-F238E27FC236}">
                <a16:creationId xmlns:a16="http://schemas.microsoft.com/office/drawing/2014/main" id="{63D9193B-E606-497A-2B7A-6D764BF28C58}"/>
              </a:ext>
            </a:extLst>
          </p:cNvPr>
          <p:cNvSpPr>
            <a:spLocks noGrp="1"/>
          </p:cNvSpPr>
          <p:nvPr>
            <p:ph type="sldNum" sz="quarter" idx="12"/>
          </p:nvPr>
        </p:nvSpPr>
        <p:spPr/>
        <p:txBody>
          <a:bodyPr/>
          <a:lstStyle/>
          <a:p>
            <a:pPr>
              <a:defRPr/>
            </a:pPr>
            <a:fld id="{D52DD524-E4F0-4E7D-BECC-79A3277458AD}" type="slidenum">
              <a:rPr lang="en-US" smtClean="0"/>
              <a:t>13</a:t>
            </a:fld>
            <a:endParaRPr lang="en-US" dirty="0"/>
          </a:p>
        </p:txBody>
      </p:sp>
    </p:spTree>
    <p:extLst>
      <p:ext uri="{BB962C8B-B14F-4D97-AF65-F5344CB8AC3E}">
        <p14:creationId xmlns:p14="http://schemas.microsoft.com/office/powerpoint/2010/main" val="3952476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2278008" name="New shape"/>
          <p:cNvSpPr/>
          <p:nvPr/>
        </p:nvSpPr>
        <p:spPr bwMode="auto">
          <a:xfrm>
            <a:off x="0" y="0"/>
            <a:ext cx="12192000" cy="7620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38100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lang="en-IN" sz="2800" b="1" i="0" u="none" dirty="0">
                <a:solidFill>
                  <a:schemeClr val="lt1"/>
                </a:solidFill>
                <a:latin typeface="+mj-lt"/>
              </a:rPr>
              <a:t>Summary - </a:t>
            </a:r>
            <a:r>
              <a:rPr sz="2800" b="1" i="0" u="none" dirty="0">
                <a:solidFill>
                  <a:schemeClr val="lt1"/>
                </a:solidFill>
                <a:latin typeface="+mj-lt"/>
              </a:rPr>
              <a:t>Income From Capital Gains: </a:t>
            </a:r>
            <a:r>
              <a:rPr sz="2800" b="1" dirty="0">
                <a:solidFill>
                  <a:schemeClr val="lt1"/>
                </a:solidFill>
                <a:latin typeface="+mj-lt"/>
              </a:rPr>
              <a:t>SGB </a:t>
            </a:r>
            <a:r>
              <a:rPr sz="2800" b="1" i="0" u="none" dirty="0">
                <a:solidFill>
                  <a:schemeClr val="lt1"/>
                </a:solidFill>
                <a:latin typeface="+mj-lt"/>
              </a:rPr>
              <a:t>Exemption</a:t>
            </a:r>
            <a:endParaRPr dirty="0"/>
          </a:p>
        </p:txBody>
      </p:sp>
      <p:pic>
        <p:nvPicPr>
          <p:cNvPr id="1022565569" name="New picture"/>
          <p:cNvPicPr/>
          <p:nvPr/>
        </p:nvPicPr>
        <p:blipFill>
          <a:blip r:embed="rId3">
            <a:extLst>
              <a:ext uri="{96DAC541-7B7A-43D3-8B79-37D633B846F1}">
                <asvg:svgBlip xmlns:asvg="http://schemas.microsoft.com/office/drawing/2016/SVG/main" r:embed="rId4"/>
              </a:ext>
            </a:extLst>
          </a:blip>
          <a:stretch>
            <a:fillRect/>
          </a:stretch>
        </p:blipFill>
        <p:spPr bwMode="auto">
          <a:xfrm>
            <a:off x="381000" y="990600"/>
            <a:ext cx="330200" cy="330200"/>
          </a:xfrm>
          <a:prstGeom prst="rect">
            <a:avLst/>
          </a:prstGeom>
        </p:spPr>
      </p:pic>
      <p:sp>
        <p:nvSpPr>
          <p:cNvPr id="70542080" name="New shape"/>
          <p:cNvSpPr/>
          <p:nvPr/>
        </p:nvSpPr>
        <p:spPr bwMode="auto">
          <a:xfrm>
            <a:off x="825500" y="952500"/>
            <a:ext cx="10985500" cy="4064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000" b="1" i="0" u="none" dirty="0">
                <a:solidFill>
                  <a:schemeClr val="accent1">
                    <a:lumMod val="50000"/>
                  </a:schemeClr>
                </a:solidFill>
                <a:latin typeface="+mj-lt"/>
              </a:rPr>
              <a:t>Amendment to Section 70(1)(X) - Sovereign Gold Bond Exemption</a:t>
            </a:r>
            <a:endParaRPr dirty="0"/>
          </a:p>
        </p:txBody>
      </p:sp>
      <p:sp>
        <p:nvSpPr>
          <p:cNvPr id="1611283517" name="New shape"/>
          <p:cNvSpPr/>
          <p:nvPr/>
        </p:nvSpPr>
        <p:spPr bwMode="auto">
          <a:xfrm>
            <a:off x="381000" y="1714500"/>
            <a:ext cx="5588000" cy="4826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0" tIns="4572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1800" b="1" i="0" u="none" dirty="0">
                <a:solidFill>
                  <a:schemeClr val="dk1"/>
                </a:solidFill>
                <a:latin typeface="+mn-lt"/>
              </a:rPr>
              <a:t>Key Change: </a:t>
            </a:r>
            <a:r>
              <a:rPr sz="1800" b="0" i="0" u="none" dirty="0">
                <a:solidFill>
                  <a:schemeClr val="dk1"/>
                </a:solidFill>
                <a:latin typeface="+mn-lt"/>
              </a:rPr>
              <a:t>Capital gains tax exemption on redemption is now restricted to </a:t>
            </a:r>
            <a:r>
              <a:rPr sz="1800" b="1" i="0" u="none" dirty="0">
                <a:solidFill>
                  <a:schemeClr val="accent1"/>
                </a:solidFill>
                <a:latin typeface="+mn-lt"/>
              </a:rPr>
              <a:t>original subscribers</a:t>
            </a:r>
            <a:r>
              <a:rPr sz="1800" b="0" i="0" u="none" dirty="0">
                <a:solidFill>
                  <a:schemeClr val="dk1"/>
                </a:solidFill>
                <a:latin typeface="+mn-lt"/>
              </a:rPr>
              <a:t> who hold bonds until maturity.</a:t>
            </a:r>
            <a:endParaRPr dirty="0"/>
          </a:p>
          <a:p>
            <a:pPr marL="254000" marR="0" indent="-254000" algn="l">
              <a:lnSpc>
                <a:spcPct val="100000"/>
              </a:lnSpc>
              <a:spcBef>
                <a:spcPct val="0"/>
              </a:spcBef>
              <a:spcAft>
                <a:spcPct val="0"/>
              </a:spcAft>
              <a:buChar char="•"/>
              <a:defRPr/>
            </a:pPr>
            <a:r>
              <a:rPr sz="1800" b="1" i="0" u="none" dirty="0">
                <a:solidFill>
                  <a:schemeClr val="dk1"/>
                </a:solidFill>
                <a:latin typeface="+mn-lt"/>
              </a:rPr>
              <a:t>Impact: </a:t>
            </a:r>
            <a:r>
              <a:rPr sz="1800" b="0" i="0" u="none" dirty="0">
                <a:solidFill>
                  <a:schemeClr val="dk1"/>
                </a:solidFill>
                <a:latin typeface="+mn-lt"/>
              </a:rPr>
              <a:t>Withdraws exemption for secondary market purchasers to eliminate arbitrage opportunities.</a:t>
            </a:r>
            <a:endParaRPr dirty="0"/>
          </a:p>
          <a:p>
            <a:pPr marL="254000" marR="0" indent="-254000" algn="l">
              <a:lnSpc>
                <a:spcPct val="100000"/>
              </a:lnSpc>
              <a:spcBef>
                <a:spcPct val="0"/>
              </a:spcBef>
              <a:spcAft>
                <a:spcPct val="0"/>
              </a:spcAft>
              <a:buChar char="•"/>
              <a:defRPr/>
            </a:pPr>
            <a:r>
              <a:rPr sz="1800" b="1" i="0" u="none" dirty="0">
                <a:solidFill>
                  <a:schemeClr val="dk1"/>
                </a:solidFill>
                <a:latin typeface="+mn-lt"/>
              </a:rPr>
              <a:t>Secondary Market Treatment: </a:t>
            </a:r>
            <a:r>
              <a:rPr sz="1800" b="0" i="0" u="none" dirty="0">
                <a:solidFill>
                  <a:schemeClr val="dk1"/>
                </a:solidFill>
                <a:latin typeface="+mn-lt"/>
              </a:rPr>
              <a:t>SGBs purchased from the secondary market will be treated as regular capital assets.</a:t>
            </a:r>
            <a:endParaRPr dirty="0"/>
          </a:p>
          <a:p>
            <a:pPr marL="635000" marR="0" indent="-254000" algn="l">
              <a:lnSpc>
                <a:spcPct val="100000"/>
              </a:lnSpc>
              <a:spcBef>
                <a:spcPct val="0"/>
              </a:spcBef>
              <a:spcAft>
                <a:spcPct val="0"/>
              </a:spcAft>
              <a:buClrTx/>
              <a:buSzTx/>
              <a:buFont typeface="Courier New"/>
              <a:buChar char="o"/>
              <a:defRPr/>
            </a:pPr>
            <a:r>
              <a:rPr sz="1600" b="1" i="0" u="none" dirty="0">
                <a:solidFill>
                  <a:schemeClr val="dk1"/>
                </a:solidFill>
                <a:latin typeface="+mn-lt"/>
              </a:rPr>
              <a:t>STCG: </a:t>
            </a:r>
            <a:r>
              <a:rPr sz="1600" b="0" i="0" u="none" dirty="0">
                <a:solidFill>
                  <a:schemeClr val="dk1"/>
                </a:solidFill>
                <a:latin typeface="+mn-lt"/>
              </a:rPr>
              <a:t>Taxable at applicable slab rates.</a:t>
            </a:r>
            <a:endParaRPr dirty="0"/>
          </a:p>
          <a:p>
            <a:pPr marL="635000" marR="0" indent="-254000" algn="l">
              <a:lnSpc>
                <a:spcPct val="100000"/>
              </a:lnSpc>
              <a:spcBef>
                <a:spcPct val="0"/>
              </a:spcBef>
              <a:spcAft>
                <a:spcPct val="0"/>
              </a:spcAft>
              <a:buClrTx/>
              <a:buSzTx/>
              <a:buFont typeface="Courier New"/>
              <a:buChar char="o"/>
              <a:defRPr/>
            </a:pPr>
            <a:r>
              <a:rPr sz="1600" b="1" i="0" u="none" dirty="0">
                <a:solidFill>
                  <a:schemeClr val="dk1"/>
                </a:solidFill>
                <a:latin typeface="+mn-lt"/>
              </a:rPr>
              <a:t>LTCG: </a:t>
            </a:r>
            <a:r>
              <a:rPr sz="1600" b="0" i="0" u="none" dirty="0">
                <a:solidFill>
                  <a:schemeClr val="dk1"/>
                </a:solidFill>
                <a:latin typeface="+mn-lt"/>
              </a:rPr>
              <a:t>Taxable at applicable rates (no special exemption on redemption).</a:t>
            </a:r>
            <a:endParaRPr dirty="0"/>
          </a:p>
        </p:txBody>
      </p:sp>
      <p:graphicFrame>
        <p:nvGraphicFramePr>
          <p:cNvPr id="487191222" name="New Table"/>
          <p:cNvGraphicFramePr>
            <a:graphicFrameLocks noGrp="1"/>
          </p:cNvGraphicFramePr>
          <p:nvPr/>
        </p:nvGraphicFramePr>
        <p:xfrm>
          <a:off x="6350000" y="1714500"/>
          <a:ext cx="5461000" cy="3619500"/>
        </p:xfrm>
        <a:graphic>
          <a:graphicData uri="http://schemas.openxmlformats.org/drawingml/2006/table">
            <a:tbl>
              <a:tblPr firstRow="1" bandRow="1">
                <a:noFill/>
                <a:tableStyleId>{5C22544A-7EE6-4342-B048-85BDC9FD1C3A}</a:tableStyleId>
              </a:tblPr>
              <a:tblGrid>
                <a:gridCol w="3556000">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tblGrid>
              <a:tr h="571500">
                <a:tc>
                  <a:txBody>
                    <a:bodyPr/>
                    <a:lstStyle/>
                    <a:p>
                      <a:pPr marL="0" marR="0" indent="0" algn="l">
                        <a:lnSpc>
                          <a:spcPct val="100000"/>
                        </a:lnSpc>
                        <a:spcBef>
                          <a:spcPct val="0"/>
                        </a:spcBef>
                        <a:spcAft>
                          <a:spcPct val="0"/>
                        </a:spcAft>
                        <a:buNone/>
                        <a:defRPr/>
                      </a:pPr>
                      <a:r>
                        <a:rPr sz="1600" b="1" i="0" u="none" dirty="0">
                          <a:solidFill>
                            <a:schemeClr val="lt1"/>
                          </a:solidFill>
                          <a:latin typeface="+mn-lt"/>
                        </a:rPr>
                        <a:t>Redemption Conditions</a:t>
                      </a:r>
                      <a:endParaRPr dirty="0"/>
                    </a:p>
                  </a:txBody>
                  <a:tcPr marL="127000" marR="127000" marT="127000" marB="127000" anchor="ctr">
                    <a:lnL w="12700" algn="ctr">
                      <a:noFill/>
                    </a:lnL>
                    <a:lnR w="19050" algn="ctr">
                      <a:solidFill>
                        <a:schemeClr val="lt1"/>
                      </a:solidFill>
                    </a:lnR>
                    <a:lnT w="12700" algn="ctr">
                      <a:noFill/>
                    </a:lnT>
                    <a:lnB w="19050" algn="ctr">
                      <a:solidFill>
                        <a:schemeClr val="lt1"/>
                      </a:solidFill>
                    </a:lnB>
                    <a:solidFill>
                      <a:schemeClr val="accent1">
                        <a:alpha val="100000"/>
                      </a:schemeClr>
                    </a:solidFill>
                  </a:tcPr>
                </a:tc>
                <a:tc>
                  <a:txBody>
                    <a:bodyPr/>
                    <a:lstStyle/>
                    <a:p>
                      <a:pPr marL="0" marR="0" indent="0" algn="ctr">
                        <a:lnSpc>
                          <a:spcPct val="100000"/>
                        </a:lnSpc>
                        <a:spcBef>
                          <a:spcPct val="0"/>
                        </a:spcBef>
                        <a:spcAft>
                          <a:spcPct val="0"/>
                        </a:spcAft>
                        <a:buNone/>
                        <a:defRPr/>
                      </a:pPr>
                      <a:r>
                        <a:rPr sz="1600" b="1" i="0" u="none" dirty="0">
                          <a:solidFill>
                            <a:schemeClr val="lt1"/>
                          </a:solidFill>
                          <a:latin typeface="+mn-lt"/>
                        </a:rPr>
                        <a:t>Taxability</a:t>
                      </a:r>
                      <a:endParaRPr dirty="0"/>
                    </a:p>
                  </a:txBody>
                  <a:tcPr marL="127000" marR="127000" marT="127000" marB="127000" anchor="ctr">
                    <a:lnL w="19050" cap="flat" cmpd="sng" algn="ctr">
                      <a:solidFill>
                        <a:schemeClr val="lt1"/>
                      </a:solidFill>
                      <a:prstDash val="solid"/>
                      <a:round/>
                      <a:headEnd type="none" w="med" len="med"/>
                      <a:tailEnd type="none" w="med" len="med"/>
                    </a:lnL>
                    <a:lnR w="12700" algn="ctr">
                      <a:noFill/>
                    </a:lnR>
                    <a:lnT w="12700" algn="ctr">
                      <a:noFill/>
                    </a:lnT>
                    <a:lnB w="19050" algn="ctr">
                      <a:solidFill>
                        <a:schemeClr val="lt1"/>
                      </a:solidFill>
                    </a:lnB>
                    <a:solidFill>
                      <a:schemeClr val="accent1">
                        <a:alpha val="100000"/>
                      </a:schemeClr>
                    </a:solidFill>
                  </a:tcPr>
                </a:tc>
                <a:extLst>
                  <a:ext uri="{0D108BD9-81ED-4DB2-BD59-A6C34878D82A}">
                    <a16:rowId xmlns:a16="http://schemas.microsoft.com/office/drawing/2014/main" val="10000"/>
                  </a:ext>
                </a:extLst>
              </a:tr>
              <a:tr h="762000">
                <a:tc>
                  <a:txBody>
                    <a:bodyPr/>
                    <a:lstStyle/>
                    <a:p>
                      <a:pPr marL="0" marR="0" indent="0" algn="l">
                        <a:lnSpc>
                          <a:spcPct val="100000"/>
                        </a:lnSpc>
                        <a:spcBef>
                          <a:spcPct val="0"/>
                        </a:spcBef>
                        <a:spcAft>
                          <a:spcPct val="0"/>
                        </a:spcAft>
                        <a:buNone/>
                        <a:defRPr/>
                      </a:pPr>
                      <a:r>
                        <a:rPr sz="1500" b="1" i="0" u="none" dirty="0">
                          <a:solidFill>
                            <a:schemeClr val="dk1"/>
                          </a:solidFill>
                          <a:latin typeface="+mn-lt"/>
                        </a:rPr>
                        <a:t>Original Issue Subscription</a:t>
                      </a:r>
                      <a:r>
                        <a:rPr sz="1500" b="0" i="0" u="none" dirty="0">
                          <a:solidFill>
                            <a:schemeClr val="dk1"/>
                          </a:solidFill>
                          <a:latin typeface="+mn-lt"/>
                        </a:rPr>
                        <a:t> + Held till Maturity</a:t>
                      </a:r>
                      <a:endParaRPr dirty="0"/>
                    </a:p>
                  </a:txBody>
                  <a:tcPr marL="127000" marR="127000" marT="127000" marB="127000" anchor="ctr">
                    <a:lnL w="12700" algn="ctr">
                      <a:noFill/>
                    </a:lnL>
                    <a:lnR w="12700" algn="ctr">
                      <a:solidFill>
                        <a:schemeClr val="accent1">
                          <a:lumMod val="20000"/>
                          <a:lumOff val="80000"/>
                        </a:schemeClr>
                      </a:solidFill>
                    </a:lnR>
                    <a:lnT w="19050" cap="flat" cmpd="sng" algn="ctr">
                      <a:solidFill>
                        <a:schemeClr val="lt1"/>
                      </a:solidFill>
                      <a:prstDash val="solid"/>
                      <a:round/>
                      <a:headEnd type="none" w="med" len="med"/>
                      <a:tailEnd type="none" w="med" len="med"/>
                    </a:lnT>
                    <a:lnB w="12700" algn="ctr">
                      <a:solidFill>
                        <a:schemeClr val="accent1">
                          <a:lumMod val="20000"/>
                          <a:lumOff val="80000"/>
                        </a:schemeClr>
                      </a:solidFill>
                    </a:lnB>
                    <a:solidFill>
                      <a:schemeClr val="lt1">
                        <a:alpha val="100000"/>
                      </a:schemeClr>
                    </a:solidFill>
                  </a:tcPr>
                </a:tc>
                <a:tc>
                  <a:txBody>
                    <a:bodyPr/>
                    <a:lstStyle/>
                    <a:p>
                      <a:pPr marL="0" marR="0" indent="0" algn="ctr">
                        <a:lnSpc>
                          <a:spcPct val="100000"/>
                        </a:lnSpc>
                        <a:spcBef>
                          <a:spcPct val="0"/>
                        </a:spcBef>
                        <a:spcAft>
                          <a:spcPct val="0"/>
                        </a:spcAft>
                        <a:buNone/>
                        <a:defRPr/>
                      </a:pPr>
                      <a:r>
                        <a:rPr sz="1600" b="1" i="0" u="none" dirty="0">
                          <a:solidFill>
                            <a:schemeClr val="accent6">
                              <a:lumMod val="50000"/>
                            </a:schemeClr>
                          </a:solidFill>
                          <a:latin typeface="+mn-lt"/>
                        </a:rPr>
                        <a:t>Exempt</a:t>
                      </a:r>
                      <a:endParaRPr dirty="0"/>
                    </a:p>
                  </a:txBody>
                  <a:tcPr marL="127000" marR="127000" marT="127000" marB="127000" anchor="ctr">
                    <a:lnL w="12700" cap="flat" cmpd="sng" algn="ctr">
                      <a:solidFill>
                        <a:schemeClr val="accent1">
                          <a:lumMod val="20000"/>
                          <a:lumOff val="80000"/>
                        </a:schemeClr>
                      </a:solidFill>
                      <a:prstDash val="solid"/>
                      <a:round/>
                      <a:headEnd type="none" w="med" len="med"/>
                      <a:tailEnd type="none" w="med" len="med"/>
                    </a:lnL>
                    <a:lnR w="12700" algn="ctr">
                      <a:noFill/>
                    </a:lnR>
                    <a:lnT w="19050" cap="flat" cmpd="sng" algn="ctr">
                      <a:solidFill>
                        <a:schemeClr val="lt1"/>
                      </a:solidFill>
                      <a:prstDash val="solid"/>
                      <a:round/>
                      <a:headEnd type="none" w="med" len="med"/>
                      <a:tailEnd type="none" w="med" len="med"/>
                    </a:lnT>
                    <a:lnB w="12700" algn="ctr">
                      <a:solidFill>
                        <a:schemeClr val="accent1">
                          <a:lumMod val="20000"/>
                          <a:lumOff val="80000"/>
                        </a:schemeClr>
                      </a:solidFill>
                    </a:lnB>
                    <a:solidFill>
                      <a:schemeClr val="lt1">
                        <a:alpha val="100000"/>
                      </a:schemeClr>
                    </a:solidFill>
                  </a:tcPr>
                </a:tc>
                <a:extLst>
                  <a:ext uri="{0D108BD9-81ED-4DB2-BD59-A6C34878D82A}">
                    <a16:rowId xmlns:a16="http://schemas.microsoft.com/office/drawing/2014/main" val="10001"/>
                  </a:ext>
                </a:extLst>
              </a:tr>
              <a:tr h="762000">
                <a:tc>
                  <a:txBody>
                    <a:bodyPr/>
                    <a:lstStyle/>
                    <a:p>
                      <a:pPr marL="0" marR="0" indent="0" algn="l">
                        <a:lnSpc>
                          <a:spcPct val="100000"/>
                        </a:lnSpc>
                        <a:spcBef>
                          <a:spcPct val="0"/>
                        </a:spcBef>
                        <a:spcAft>
                          <a:spcPct val="0"/>
                        </a:spcAft>
                        <a:buNone/>
                        <a:defRPr/>
                      </a:pPr>
                      <a:r>
                        <a:rPr sz="1500" b="0" i="0" u="none" dirty="0">
                          <a:solidFill>
                            <a:schemeClr val="dk1"/>
                          </a:solidFill>
                          <a:latin typeface="+mn-lt"/>
                        </a:rPr>
                        <a:t>Secondary Market Purchase + Held till Maturity</a:t>
                      </a:r>
                      <a:endParaRPr dirty="0"/>
                    </a:p>
                  </a:txBody>
                  <a:tcPr marL="127000" marR="127000" marT="127000" marB="127000" anchor="ctr">
                    <a:lnL w="12700" algn="ctr">
                      <a:noFill/>
                    </a:lnL>
                    <a:lnR w="12700" algn="ctr">
                      <a:solidFill>
                        <a:schemeClr val="accent1">
                          <a:lumMod val="20000"/>
                          <a:lumOff val="80000"/>
                        </a:schemeClr>
                      </a:solidFill>
                    </a:lnR>
                    <a:lnT w="12700" cap="flat" cmpd="sng" algn="ctr">
                      <a:solidFill>
                        <a:schemeClr val="accent1">
                          <a:lumMod val="20000"/>
                          <a:lumOff val="80000"/>
                        </a:schemeClr>
                      </a:solidFill>
                      <a:prstDash val="solid"/>
                      <a:round/>
                      <a:headEnd type="none" w="med" len="med"/>
                      <a:tailEnd type="none" w="med" len="med"/>
                    </a:lnT>
                    <a:lnB w="12700" algn="ctr">
                      <a:solidFill>
                        <a:schemeClr val="accent1">
                          <a:lumMod val="20000"/>
                          <a:lumOff val="80000"/>
                        </a:schemeClr>
                      </a:solidFill>
                    </a:lnB>
                    <a:solidFill>
                      <a:schemeClr val="lt1">
                        <a:lumMod val="95000"/>
                        <a:alpha val="100000"/>
                      </a:schemeClr>
                    </a:solidFill>
                  </a:tcPr>
                </a:tc>
                <a:tc>
                  <a:txBody>
                    <a:bodyPr/>
                    <a:lstStyle/>
                    <a:p>
                      <a:pPr marL="0" marR="0" indent="0" algn="ctr">
                        <a:lnSpc>
                          <a:spcPct val="100000"/>
                        </a:lnSpc>
                        <a:spcBef>
                          <a:spcPct val="0"/>
                        </a:spcBef>
                        <a:spcAft>
                          <a:spcPct val="0"/>
                        </a:spcAft>
                        <a:buNone/>
                        <a:defRPr/>
                      </a:pPr>
                      <a:r>
                        <a:rPr sz="1600" b="1" i="0" u="none" dirty="0">
                          <a:solidFill>
                            <a:schemeClr val="accent2">
                              <a:lumMod val="75000"/>
                            </a:schemeClr>
                          </a:solidFill>
                          <a:latin typeface="+mn-lt"/>
                        </a:rPr>
                        <a:t>Taxable</a:t>
                      </a:r>
                      <a:endParaRPr dirty="0"/>
                    </a:p>
                  </a:txBody>
                  <a:tcPr marL="127000" marR="127000" marT="127000" marB="127000" anchor="ctr">
                    <a:lnL w="12700" cap="flat" cmpd="sng" algn="ctr">
                      <a:solidFill>
                        <a:schemeClr val="accent1">
                          <a:lumMod val="20000"/>
                          <a:lumOff val="80000"/>
                        </a:schemeClr>
                      </a:solidFill>
                      <a:prstDash val="solid"/>
                      <a:round/>
                      <a:headEnd type="none" w="med" len="med"/>
                      <a:tailEnd type="none" w="med" len="med"/>
                    </a:lnL>
                    <a:lnR w="12700" algn="ctr">
                      <a:noFill/>
                    </a:lnR>
                    <a:lnT w="12700" cap="flat" cmpd="sng" algn="ctr">
                      <a:solidFill>
                        <a:schemeClr val="accent1">
                          <a:lumMod val="20000"/>
                          <a:lumOff val="80000"/>
                        </a:schemeClr>
                      </a:solidFill>
                      <a:prstDash val="solid"/>
                      <a:round/>
                      <a:headEnd type="none" w="med" len="med"/>
                      <a:tailEnd type="none" w="med" len="med"/>
                    </a:lnT>
                    <a:lnB w="12700" algn="ctr">
                      <a:solidFill>
                        <a:schemeClr val="accent1">
                          <a:lumMod val="20000"/>
                          <a:lumOff val="80000"/>
                        </a:schemeClr>
                      </a:solidFill>
                    </a:lnB>
                    <a:solidFill>
                      <a:schemeClr val="lt1">
                        <a:lumMod val="95000"/>
                        <a:alpha val="100000"/>
                      </a:schemeClr>
                    </a:solidFill>
                  </a:tcPr>
                </a:tc>
                <a:extLst>
                  <a:ext uri="{0D108BD9-81ED-4DB2-BD59-A6C34878D82A}">
                    <a16:rowId xmlns:a16="http://schemas.microsoft.com/office/drawing/2014/main" val="10002"/>
                  </a:ext>
                </a:extLst>
              </a:tr>
              <a:tr h="762000">
                <a:tc>
                  <a:txBody>
                    <a:bodyPr/>
                    <a:lstStyle/>
                    <a:p>
                      <a:pPr marL="0" marR="0" indent="0" algn="l">
                        <a:lnSpc>
                          <a:spcPct val="100000"/>
                        </a:lnSpc>
                        <a:spcBef>
                          <a:spcPct val="0"/>
                        </a:spcBef>
                        <a:spcAft>
                          <a:spcPct val="0"/>
                        </a:spcAft>
                        <a:buNone/>
                        <a:defRPr/>
                      </a:pPr>
                      <a:r>
                        <a:rPr sz="1500" b="1" i="0" u="none" dirty="0">
                          <a:solidFill>
                            <a:schemeClr val="dk1"/>
                          </a:solidFill>
                          <a:latin typeface="+mn-lt"/>
                        </a:rPr>
                        <a:t>Original Issue Subscription</a:t>
                      </a:r>
                      <a:r>
                        <a:rPr sz="1500" b="0" i="0" u="none" dirty="0">
                          <a:solidFill>
                            <a:schemeClr val="dk1"/>
                          </a:solidFill>
                          <a:latin typeface="+mn-lt"/>
                        </a:rPr>
                        <a:t> + Sold Before Maturity</a:t>
                      </a:r>
                      <a:endParaRPr dirty="0"/>
                    </a:p>
                  </a:txBody>
                  <a:tcPr marL="127000" marR="127000" marT="127000" marB="127000" anchor="ctr">
                    <a:lnL w="12700" algn="ctr">
                      <a:noFill/>
                    </a:lnL>
                    <a:lnR w="12700" algn="ctr">
                      <a:solidFill>
                        <a:schemeClr val="accent1">
                          <a:lumMod val="20000"/>
                          <a:lumOff val="80000"/>
                        </a:schemeClr>
                      </a:solidFill>
                    </a:lnR>
                    <a:lnT w="12700" cap="flat" cmpd="sng" algn="ctr">
                      <a:solidFill>
                        <a:schemeClr val="accent1">
                          <a:lumMod val="20000"/>
                          <a:lumOff val="80000"/>
                        </a:schemeClr>
                      </a:solidFill>
                      <a:prstDash val="solid"/>
                      <a:round/>
                      <a:headEnd type="none" w="med" len="med"/>
                      <a:tailEnd type="none" w="med" len="med"/>
                    </a:lnT>
                    <a:lnB w="12700" algn="ctr">
                      <a:solidFill>
                        <a:schemeClr val="accent1">
                          <a:lumMod val="20000"/>
                          <a:lumOff val="80000"/>
                        </a:schemeClr>
                      </a:solidFill>
                    </a:lnB>
                    <a:solidFill>
                      <a:schemeClr val="lt1">
                        <a:alpha val="100000"/>
                      </a:schemeClr>
                    </a:solidFill>
                  </a:tcPr>
                </a:tc>
                <a:tc>
                  <a:txBody>
                    <a:bodyPr/>
                    <a:lstStyle/>
                    <a:p>
                      <a:pPr marL="0" marR="0" indent="0" algn="ctr">
                        <a:lnSpc>
                          <a:spcPct val="100000"/>
                        </a:lnSpc>
                        <a:spcBef>
                          <a:spcPct val="0"/>
                        </a:spcBef>
                        <a:spcAft>
                          <a:spcPct val="0"/>
                        </a:spcAft>
                        <a:buNone/>
                        <a:defRPr/>
                      </a:pPr>
                      <a:r>
                        <a:rPr sz="1600" b="1" i="0" u="none" dirty="0">
                          <a:solidFill>
                            <a:schemeClr val="accent2">
                              <a:lumMod val="75000"/>
                            </a:schemeClr>
                          </a:solidFill>
                          <a:latin typeface="+mn-lt"/>
                        </a:rPr>
                        <a:t>Taxable</a:t>
                      </a:r>
                      <a:endParaRPr dirty="0"/>
                    </a:p>
                  </a:txBody>
                  <a:tcPr marL="127000" marR="127000" marT="127000" marB="127000" anchor="ctr">
                    <a:lnL w="12700" cap="flat" cmpd="sng" algn="ctr">
                      <a:solidFill>
                        <a:schemeClr val="accent1">
                          <a:lumMod val="20000"/>
                          <a:lumOff val="80000"/>
                        </a:schemeClr>
                      </a:solidFill>
                      <a:prstDash val="solid"/>
                      <a:round/>
                      <a:headEnd type="none" w="med" len="med"/>
                      <a:tailEnd type="none" w="med" len="med"/>
                    </a:lnL>
                    <a:lnR w="12700" algn="ctr">
                      <a:noFill/>
                    </a:lnR>
                    <a:lnT w="12700" cap="flat" cmpd="sng" algn="ctr">
                      <a:solidFill>
                        <a:schemeClr val="accent1">
                          <a:lumMod val="20000"/>
                          <a:lumOff val="80000"/>
                        </a:schemeClr>
                      </a:solidFill>
                      <a:prstDash val="solid"/>
                      <a:round/>
                      <a:headEnd type="none" w="med" len="med"/>
                      <a:tailEnd type="none" w="med" len="med"/>
                    </a:lnT>
                    <a:lnB w="12700" algn="ctr">
                      <a:solidFill>
                        <a:schemeClr val="accent1">
                          <a:lumMod val="20000"/>
                          <a:lumOff val="80000"/>
                        </a:schemeClr>
                      </a:solidFill>
                    </a:lnB>
                    <a:solidFill>
                      <a:schemeClr val="lt1">
                        <a:alpha val="100000"/>
                      </a:schemeClr>
                    </a:solidFill>
                  </a:tcPr>
                </a:tc>
                <a:extLst>
                  <a:ext uri="{0D108BD9-81ED-4DB2-BD59-A6C34878D82A}">
                    <a16:rowId xmlns:a16="http://schemas.microsoft.com/office/drawing/2014/main" val="10003"/>
                  </a:ext>
                </a:extLst>
              </a:tr>
              <a:tr h="762000">
                <a:tc>
                  <a:txBody>
                    <a:bodyPr/>
                    <a:lstStyle/>
                    <a:p>
                      <a:pPr marL="0" marR="0" indent="0" algn="l">
                        <a:lnSpc>
                          <a:spcPct val="100000"/>
                        </a:lnSpc>
                        <a:spcBef>
                          <a:spcPct val="0"/>
                        </a:spcBef>
                        <a:spcAft>
                          <a:spcPct val="0"/>
                        </a:spcAft>
                        <a:buNone/>
                        <a:defRPr/>
                      </a:pPr>
                      <a:r>
                        <a:rPr sz="1500" b="0" i="0" u="none" dirty="0">
                          <a:solidFill>
                            <a:schemeClr val="dk1"/>
                          </a:solidFill>
                          <a:latin typeface="+mn-lt"/>
                        </a:rPr>
                        <a:t>Secondary Market Purchase + Sold Before Maturity</a:t>
                      </a:r>
                      <a:endParaRPr dirty="0"/>
                    </a:p>
                  </a:txBody>
                  <a:tcPr marL="127000" marR="127000" marT="127000" marB="127000" anchor="ctr">
                    <a:lnL w="12700" algn="ctr">
                      <a:noFill/>
                    </a:lnL>
                    <a:lnR w="12700" algn="ctr">
                      <a:solidFill>
                        <a:schemeClr val="accent1">
                          <a:lumMod val="20000"/>
                          <a:lumOff val="80000"/>
                        </a:schemeClr>
                      </a:solidFill>
                    </a:lnR>
                    <a:lnT w="12700" cap="flat" cmpd="sng" algn="ctr">
                      <a:solidFill>
                        <a:schemeClr val="accent1">
                          <a:lumMod val="20000"/>
                          <a:lumOff val="80000"/>
                        </a:schemeClr>
                      </a:solidFill>
                      <a:prstDash val="solid"/>
                      <a:round/>
                      <a:headEnd type="none" w="med" len="med"/>
                      <a:tailEnd type="none" w="med" len="med"/>
                    </a:lnT>
                    <a:lnB w="12700" algn="ctr">
                      <a:solidFill>
                        <a:schemeClr val="accent1">
                          <a:lumMod val="20000"/>
                          <a:lumOff val="80000"/>
                        </a:schemeClr>
                      </a:solidFill>
                    </a:lnB>
                    <a:solidFill>
                      <a:schemeClr val="lt1">
                        <a:lumMod val="95000"/>
                        <a:alpha val="100000"/>
                      </a:schemeClr>
                    </a:solidFill>
                  </a:tcPr>
                </a:tc>
                <a:tc>
                  <a:txBody>
                    <a:bodyPr/>
                    <a:lstStyle/>
                    <a:p>
                      <a:pPr marL="0" marR="0" indent="0" algn="ctr">
                        <a:lnSpc>
                          <a:spcPct val="100000"/>
                        </a:lnSpc>
                        <a:spcBef>
                          <a:spcPct val="0"/>
                        </a:spcBef>
                        <a:spcAft>
                          <a:spcPct val="0"/>
                        </a:spcAft>
                        <a:buNone/>
                        <a:defRPr/>
                      </a:pPr>
                      <a:r>
                        <a:rPr sz="1600" b="1" i="0" u="none" dirty="0">
                          <a:solidFill>
                            <a:schemeClr val="accent2">
                              <a:lumMod val="75000"/>
                            </a:schemeClr>
                          </a:solidFill>
                          <a:latin typeface="+mn-lt"/>
                        </a:rPr>
                        <a:t>Taxable</a:t>
                      </a:r>
                      <a:endParaRPr dirty="0"/>
                    </a:p>
                  </a:txBody>
                  <a:tcPr marL="127000" marR="127000" marT="127000" marB="127000" anchor="ctr">
                    <a:lnL w="12700" cap="flat" cmpd="sng" algn="ctr">
                      <a:solidFill>
                        <a:schemeClr val="accent1">
                          <a:lumMod val="20000"/>
                          <a:lumOff val="80000"/>
                        </a:schemeClr>
                      </a:solidFill>
                      <a:prstDash val="solid"/>
                      <a:round/>
                      <a:headEnd type="none" w="med" len="med"/>
                      <a:tailEnd type="none" w="med" len="med"/>
                    </a:lnL>
                    <a:lnR w="12700" algn="ctr">
                      <a:noFill/>
                    </a:lnR>
                    <a:lnT w="12700" cap="flat" cmpd="sng" algn="ctr">
                      <a:solidFill>
                        <a:schemeClr val="accent1">
                          <a:lumMod val="20000"/>
                          <a:lumOff val="80000"/>
                        </a:schemeClr>
                      </a:solidFill>
                      <a:prstDash val="solid"/>
                      <a:round/>
                      <a:headEnd type="none" w="med" len="med"/>
                      <a:tailEnd type="none" w="med" len="med"/>
                    </a:lnT>
                    <a:lnB w="12700" algn="ctr">
                      <a:solidFill>
                        <a:schemeClr val="accent1">
                          <a:lumMod val="20000"/>
                          <a:lumOff val="80000"/>
                        </a:schemeClr>
                      </a:solidFill>
                    </a:lnB>
                    <a:solidFill>
                      <a:schemeClr val="lt1">
                        <a:lumMod val="95000"/>
                        <a:alpha val="100000"/>
                      </a:schemeClr>
                    </a:solidFill>
                  </a:tcPr>
                </a:tc>
                <a:extLst>
                  <a:ext uri="{0D108BD9-81ED-4DB2-BD59-A6C34878D82A}">
                    <a16:rowId xmlns:a16="http://schemas.microsoft.com/office/drawing/2014/main" val="10004"/>
                  </a:ext>
                </a:extLst>
              </a:tr>
            </a:tbl>
          </a:graphicData>
        </a:graphic>
      </p:graphicFrame>
      <p:sp>
        <p:nvSpPr>
          <p:cNvPr id="839846020" name="Rectangle 839846019"/>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SLIDELY_ONLY_OFFICE_SLIDE_ID_39777</a:t>
            </a:r>
            <a:endParaRPr dirty="0"/>
          </a:p>
        </p:txBody>
      </p:sp>
      <p:sp>
        <p:nvSpPr>
          <p:cNvPr id="2" name="Date Placeholder 1">
            <a:extLst>
              <a:ext uri="{FF2B5EF4-FFF2-40B4-BE49-F238E27FC236}">
                <a16:creationId xmlns:a16="http://schemas.microsoft.com/office/drawing/2014/main" id="{A168B553-ECA6-518D-7F5D-6D95127CE02A}"/>
              </a:ext>
            </a:extLst>
          </p:cNvPr>
          <p:cNvSpPr>
            <a:spLocks noGrp="1"/>
          </p:cNvSpPr>
          <p:nvPr>
            <p:ph type="dt" sz="half" idx="10"/>
          </p:nvPr>
        </p:nvSpPr>
        <p:spPr/>
        <p:txBody>
          <a:bodyPr/>
          <a:lstStyle/>
          <a:p>
            <a:pPr>
              <a:defRPr/>
            </a:pPr>
            <a:r>
              <a:rPr lang="en-US" dirty="0"/>
              <a:t>22nd Feb., 2026</a:t>
            </a:r>
          </a:p>
        </p:txBody>
      </p:sp>
      <p:sp>
        <p:nvSpPr>
          <p:cNvPr id="3" name="Footer Placeholder 2">
            <a:extLst>
              <a:ext uri="{FF2B5EF4-FFF2-40B4-BE49-F238E27FC236}">
                <a16:creationId xmlns:a16="http://schemas.microsoft.com/office/drawing/2014/main" id="{E6D74DDA-65BE-2608-17CF-10771F66C8EA}"/>
              </a:ext>
            </a:extLst>
          </p:cNvPr>
          <p:cNvSpPr>
            <a:spLocks noGrp="1"/>
          </p:cNvSpPr>
          <p:nvPr>
            <p:ph type="ftr" sz="quarter" idx="11"/>
          </p:nvPr>
        </p:nvSpPr>
        <p:spPr/>
        <p:txBody>
          <a:bodyPr/>
          <a:lstStyle/>
          <a:p>
            <a:pPr>
              <a:defRPr/>
            </a:pPr>
            <a:r>
              <a:rPr lang="en-US" dirty="0"/>
              <a:t>P. P. Shah &amp; Asso.</a:t>
            </a:r>
          </a:p>
        </p:txBody>
      </p:sp>
      <p:sp>
        <p:nvSpPr>
          <p:cNvPr id="4" name="Slide Number Placeholder 3">
            <a:extLst>
              <a:ext uri="{FF2B5EF4-FFF2-40B4-BE49-F238E27FC236}">
                <a16:creationId xmlns:a16="http://schemas.microsoft.com/office/drawing/2014/main" id="{27127625-08E9-C731-45D6-2D1EE11CF40B}"/>
              </a:ext>
            </a:extLst>
          </p:cNvPr>
          <p:cNvSpPr>
            <a:spLocks noGrp="1"/>
          </p:cNvSpPr>
          <p:nvPr>
            <p:ph type="sldNum" sz="quarter" idx="12"/>
          </p:nvPr>
        </p:nvSpPr>
        <p:spPr/>
        <p:txBody>
          <a:bodyPr/>
          <a:lstStyle/>
          <a:p>
            <a:pPr>
              <a:defRPr/>
            </a:pPr>
            <a:fld id="{D52DD524-E4F0-4E7D-BECC-79A3277458AD}" type="slidenum">
              <a:rPr lang="en-US" smtClean="0"/>
              <a:t>14</a:t>
            </a:fld>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5072032" name="New shape"/>
          <p:cNvSpPr/>
          <p:nvPr/>
        </p:nvSpPr>
        <p:spPr bwMode="auto">
          <a:xfrm>
            <a:off x="508000" y="381000"/>
            <a:ext cx="11176000" cy="6985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25400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800" b="0" i="0" u="none" dirty="0">
                <a:solidFill>
                  <a:schemeClr val="lt1"/>
                </a:solidFill>
                <a:latin typeface="+mj-lt"/>
              </a:rPr>
              <a:t>Income from Other Sources</a:t>
            </a:r>
            <a:endParaRPr dirty="0"/>
          </a:p>
        </p:txBody>
      </p:sp>
      <p:sp>
        <p:nvSpPr>
          <p:cNvPr id="513614846" name="New shape"/>
          <p:cNvSpPr/>
          <p:nvPr/>
        </p:nvSpPr>
        <p:spPr bwMode="auto">
          <a:xfrm>
            <a:off x="508000" y="1397000"/>
            <a:ext cx="11176000" cy="4826000"/>
          </a:xfrm>
          <a:prstGeom prst="rect">
            <a:avLst/>
          </a:prstGeom>
          <a:solidFill>
            <a:schemeClr val="accent5">
              <a:lumMod val="20000"/>
              <a:lumOff val="80000"/>
              <a:alpha val="100000"/>
            </a:schemeClr>
          </a:solidFill>
          <a:ln w="12700">
            <a:solidFill>
              <a:schemeClr val="accent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algn="ctr">
              <a:defRPr/>
            </a:pPr>
            <a:endParaRPr dirty="0"/>
          </a:p>
        </p:txBody>
      </p:sp>
      <p:sp>
        <p:nvSpPr>
          <p:cNvPr id="343271072" name="New shape"/>
          <p:cNvSpPr/>
          <p:nvPr/>
        </p:nvSpPr>
        <p:spPr bwMode="auto">
          <a:xfrm>
            <a:off x="508000" y="1397000"/>
            <a:ext cx="11176000" cy="571500"/>
          </a:xfrm>
          <a:prstGeom prst="rect">
            <a:avLst/>
          </a:prstGeom>
          <a:solidFill>
            <a:schemeClr val="accent5">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ctr">
              <a:lnSpc>
                <a:spcPct val="100000"/>
              </a:lnSpc>
              <a:spcBef>
                <a:spcPct val="0"/>
              </a:spcBef>
              <a:spcAft>
                <a:spcPct val="0"/>
              </a:spcAft>
              <a:buNone/>
              <a:defRPr/>
            </a:pPr>
            <a:r>
              <a:rPr sz="2400" b="0" i="0" u="none" dirty="0">
                <a:solidFill>
                  <a:schemeClr val="lt1"/>
                </a:solidFill>
                <a:latin typeface="+mn-lt"/>
              </a:rPr>
              <a:t>No Deduction for Interest Against Dividend and Mutual Fund Income</a:t>
            </a:r>
            <a:endParaRPr dirty="0"/>
          </a:p>
        </p:txBody>
      </p:sp>
      <p:pic>
        <p:nvPicPr>
          <p:cNvPr id="1514811098" name="New picture"/>
          <p:cNvPicPr/>
          <p:nvPr/>
        </p:nvPicPr>
        <p:blipFill>
          <a:blip r:embed="rId3">
            <a:extLst>
              <a:ext uri="{96DAC541-7B7A-43D3-8B79-37D633B846F1}">
                <asvg:svgBlip xmlns:asvg="http://schemas.microsoft.com/office/drawing/2016/SVG/main" r:embed="rId4"/>
              </a:ext>
            </a:extLst>
          </a:blip>
          <a:stretch>
            <a:fillRect/>
          </a:stretch>
        </p:blipFill>
        <p:spPr bwMode="auto">
          <a:xfrm>
            <a:off x="2032000" y="2286000"/>
            <a:ext cx="762000" cy="762000"/>
          </a:xfrm>
          <a:prstGeom prst="rect">
            <a:avLst/>
          </a:prstGeom>
        </p:spPr>
      </p:pic>
      <p:pic>
        <p:nvPicPr>
          <p:cNvPr id="1323885910" name="New picture"/>
          <p:cNvPicPr/>
          <p:nvPr/>
        </p:nvPicPr>
        <p:blipFill>
          <a:blip r:embed="rId5">
            <a:extLst>
              <a:ext uri="{96DAC541-7B7A-43D3-8B79-37D633B846F1}">
                <asvg:svgBlip xmlns:asvg="http://schemas.microsoft.com/office/drawing/2016/SVG/main" r:embed="rId6"/>
              </a:ext>
            </a:extLst>
          </a:blip>
          <a:stretch>
            <a:fillRect/>
          </a:stretch>
        </p:blipFill>
        <p:spPr bwMode="auto">
          <a:xfrm>
            <a:off x="5715000" y="2286000"/>
            <a:ext cx="762000" cy="762000"/>
          </a:xfrm>
          <a:prstGeom prst="rect">
            <a:avLst/>
          </a:prstGeom>
        </p:spPr>
      </p:pic>
      <p:grpSp>
        <p:nvGrpSpPr>
          <p:cNvPr id="1008164923" name="Group 1008164922"/>
          <p:cNvGrpSpPr/>
          <p:nvPr/>
        </p:nvGrpSpPr>
        <p:grpSpPr>
          <a:xfrm>
            <a:off x="5715000" y="2286000"/>
            <a:ext cx="762000" cy="762000"/>
            <a:chOff x="5080000" y="1651000"/>
            <a:chExt cx="762000" cy="762000"/>
          </a:xfrm>
        </p:grpSpPr>
        <p:sp>
          <p:nvSpPr>
            <p:cNvPr id="22" name="New shape"/>
            <p:cNvSpPr/>
            <p:nvPr/>
          </p:nvSpPr>
          <p:spPr bwMode="auto">
            <a:xfrm>
              <a:off x="5080000" y="1651000"/>
              <a:ext cx="762000" cy="762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algn="ctr">
                <a:defRPr/>
              </a:pPr>
              <a:endParaRPr dirty="0"/>
            </a:p>
          </p:txBody>
        </p:sp>
        <p:sp>
          <p:nvSpPr>
            <p:cNvPr id="23" name="New shape"/>
            <p:cNvSpPr/>
            <p:nvPr/>
          </p:nvSpPr>
          <p:spPr bwMode="auto">
            <a:xfrm>
              <a:off x="5218430" y="1786890"/>
              <a:ext cx="487680" cy="487680"/>
            </a:xfrm>
            <a:custGeom>
              <a:avLst/>
              <a:gdLst/>
              <a:ahLst/>
              <a:cxnLst/>
              <a:rect l="l" t="t" r="r" b="b"/>
              <a:pathLst>
                <a:path w="487680" h="487679" extrusionOk="0">
                  <a:moveTo>
                    <a:pt x="1284" y="409280"/>
                  </a:moveTo>
                  <a:lnTo>
                    <a:pt x="163403" y="244471"/>
                  </a:lnTo>
                  <a:lnTo>
                    <a:pt x="0" y="78399"/>
                  </a:lnTo>
                  <a:lnTo>
                    <a:pt x="78782" y="0"/>
                  </a:lnTo>
                  <a:lnTo>
                    <a:pt x="244484" y="164041"/>
                  </a:lnTo>
                  <a:lnTo>
                    <a:pt x="408897" y="1268"/>
                  </a:lnTo>
                  <a:lnTo>
                    <a:pt x="487680" y="79668"/>
                  </a:lnTo>
                  <a:lnTo>
                    <a:pt x="325560" y="244474"/>
                  </a:lnTo>
                  <a:lnTo>
                    <a:pt x="487680" y="409280"/>
                  </a:lnTo>
                  <a:lnTo>
                    <a:pt x="408897" y="487679"/>
                  </a:lnTo>
                  <a:lnTo>
                    <a:pt x="244482" y="324904"/>
                  </a:lnTo>
                  <a:lnTo>
                    <a:pt x="80066" y="487679"/>
                  </a:lnTo>
                  <a:close/>
                </a:path>
              </a:pathLst>
            </a:custGeom>
            <a:solidFill>
              <a:srgbClr val="FF0000">
                <a:alpha val="100000"/>
              </a:srgbClr>
            </a:solidFill>
            <a:ln w="0">
              <a:noFill/>
            </a:ln>
          </p:spPr>
          <p:txBody>
            <a:bodyPr rtlCol="0" anchor="ctr">
              <a:noAutofit/>
            </a:bodyPr>
            <a:lstStyle>
              <a:defPPr>
                <a:defRPr lang="en-US"/>
              </a:defPPr>
              <a:lvl1pPr marL="0" algn="l" defTabSz="914400" rtl="0">
                <a:defRPr sz="1800">
                  <a:solidFill>
                    <a:schemeClr val="tx1"/>
                  </a:solidFill>
                  <a:latin typeface="+mn-lt"/>
                  <a:ea typeface="+mn-ea"/>
                  <a:cs typeface="+mn-cs"/>
                </a:defRPr>
              </a:lvl1pPr>
              <a:lvl2pPr marL="457200" algn="l" defTabSz="914400" rtl="0">
                <a:defRPr sz="1800">
                  <a:solidFill>
                    <a:schemeClr val="tx1"/>
                  </a:solidFill>
                  <a:latin typeface="+mn-lt"/>
                  <a:ea typeface="+mn-ea"/>
                  <a:cs typeface="+mn-cs"/>
                </a:defRPr>
              </a:lvl2pPr>
              <a:lvl3pPr marL="914400" algn="l" defTabSz="914400" rtl="0">
                <a:defRPr sz="1800">
                  <a:solidFill>
                    <a:schemeClr val="tx1"/>
                  </a:solidFill>
                  <a:latin typeface="+mn-lt"/>
                  <a:ea typeface="+mn-ea"/>
                  <a:cs typeface="+mn-cs"/>
                </a:defRPr>
              </a:lvl3pPr>
              <a:lvl4pPr marL="1371600" algn="l" defTabSz="914400" rtl="0">
                <a:defRPr sz="1800">
                  <a:solidFill>
                    <a:schemeClr val="tx1"/>
                  </a:solidFill>
                  <a:latin typeface="+mn-lt"/>
                  <a:ea typeface="+mn-ea"/>
                  <a:cs typeface="+mn-cs"/>
                </a:defRPr>
              </a:lvl4pPr>
              <a:lvl5pPr marL="1828800" algn="l" defTabSz="914400" rtl="0">
                <a:defRPr sz="1800">
                  <a:solidFill>
                    <a:schemeClr val="tx1"/>
                  </a:solidFill>
                  <a:latin typeface="+mn-lt"/>
                  <a:ea typeface="+mn-ea"/>
                  <a:cs typeface="+mn-cs"/>
                </a:defRPr>
              </a:lvl5pPr>
              <a:lvl6pPr marL="2286000" algn="l" defTabSz="914400" rtl="0">
                <a:defRPr sz="1800">
                  <a:solidFill>
                    <a:schemeClr val="tx1"/>
                  </a:solidFill>
                  <a:latin typeface="+mn-lt"/>
                  <a:ea typeface="+mn-ea"/>
                  <a:cs typeface="+mn-cs"/>
                </a:defRPr>
              </a:lvl6pPr>
              <a:lvl7pPr marL="2743200" algn="l" defTabSz="914400" rtl="0">
                <a:defRPr sz="1800">
                  <a:solidFill>
                    <a:schemeClr val="tx1"/>
                  </a:solidFill>
                  <a:latin typeface="+mn-lt"/>
                  <a:ea typeface="+mn-ea"/>
                  <a:cs typeface="+mn-cs"/>
                </a:defRPr>
              </a:lvl7pPr>
              <a:lvl8pPr marL="3200400" algn="l" defTabSz="914400" rtl="0">
                <a:defRPr sz="1800">
                  <a:solidFill>
                    <a:schemeClr val="tx1"/>
                  </a:solidFill>
                  <a:latin typeface="+mn-lt"/>
                  <a:ea typeface="+mn-ea"/>
                  <a:cs typeface="+mn-cs"/>
                </a:defRPr>
              </a:lvl8pPr>
              <a:lvl9pPr marL="3657600" algn="l" defTabSz="914400" rtl="0">
                <a:defRPr sz="1800">
                  <a:solidFill>
                    <a:schemeClr val="tx1"/>
                  </a:solidFill>
                  <a:latin typeface="+mn-lt"/>
                  <a:ea typeface="+mn-ea"/>
                  <a:cs typeface="+mn-cs"/>
                </a:defRPr>
              </a:lvl9pPr>
            </a:lstStyle>
            <a:p>
              <a:pPr algn="ctr">
                <a:defRPr/>
              </a:pPr>
              <a:endParaRPr dirty="0"/>
            </a:p>
          </p:txBody>
        </p:sp>
      </p:grpSp>
      <p:pic>
        <p:nvPicPr>
          <p:cNvPr id="569202797" name="New picture"/>
          <p:cNvPicPr/>
          <p:nvPr/>
        </p:nvPicPr>
        <p:blipFill>
          <a:blip r:embed="rId7">
            <a:extLst>
              <a:ext uri="{96DAC541-7B7A-43D3-8B79-37D633B846F1}">
                <asvg:svgBlip xmlns:asvg="http://schemas.microsoft.com/office/drawing/2016/SVG/main" r:embed="rId8"/>
              </a:ext>
            </a:extLst>
          </a:blip>
          <a:stretch>
            <a:fillRect/>
          </a:stretch>
        </p:blipFill>
        <p:spPr bwMode="auto">
          <a:xfrm>
            <a:off x="9398000" y="2286000"/>
            <a:ext cx="762000" cy="762000"/>
          </a:xfrm>
          <a:prstGeom prst="rect">
            <a:avLst/>
          </a:prstGeom>
        </p:spPr>
      </p:pic>
      <p:sp>
        <p:nvSpPr>
          <p:cNvPr id="1957985911" name="New shape"/>
          <p:cNvSpPr/>
          <p:nvPr/>
        </p:nvSpPr>
        <p:spPr bwMode="auto">
          <a:xfrm>
            <a:off x="762000" y="3302000"/>
            <a:ext cx="3302000" cy="27305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400" b="1" i="0" u="none" dirty="0">
                <a:solidFill>
                  <a:schemeClr val="dk1"/>
                </a:solidFill>
                <a:latin typeface="+mn-lt"/>
              </a:rPr>
              <a:t>Current Provision (ITA):</a:t>
            </a:r>
            <a:endParaRPr dirty="0"/>
          </a:p>
          <a:p>
            <a:pPr marL="0" marR="0" indent="0" algn="l">
              <a:lnSpc>
                <a:spcPct val="100000"/>
              </a:lnSpc>
              <a:spcBef>
                <a:spcPct val="0"/>
              </a:spcBef>
              <a:spcAft>
                <a:spcPct val="0"/>
              </a:spcAft>
              <a:buNone/>
              <a:defRPr/>
            </a:pPr>
            <a:r>
              <a:rPr sz="2000" b="0" i="0" u="none" dirty="0">
                <a:solidFill>
                  <a:schemeClr val="dk1"/>
                </a:solidFill>
                <a:latin typeface="+mn-lt"/>
              </a:rPr>
              <a:t>Taxpayers can deduct interest expenditure up to </a:t>
            </a:r>
            <a:r>
              <a:rPr sz="2000" b="1" i="0" u="none" dirty="0">
                <a:solidFill>
                  <a:schemeClr val="dk1"/>
                </a:solidFill>
                <a:latin typeface="+mn-lt"/>
              </a:rPr>
              <a:t>20%</a:t>
            </a:r>
            <a:r>
              <a:rPr sz="2000" b="0" i="0" u="none" dirty="0">
                <a:solidFill>
                  <a:schemeClr val="dk1"/>
                </a:solidFill>
                <a:latin typeface="+mn-lt"/>
              </a:rPr>
              <a:t> of dividend income under "Income from other sources".</a:t>
            </a:r>
            <a:endParaRPr dirty="0"/>
          </a:p>
        </p:txBody>
      </p:sp>
      <p:sp>
        <p:nvSpPr>
          <p:cNvPr id="1238637036" name="New shape"/>
          <p:cNvSpPr/>
          <p:nvPr/>
        </p:nvSpPr>
        <p:spPr bwMode="auto">
          <a:xfrm>
            <a:off x="4445000" y="3302000"/>
            <a:ext cx="3302000" cy="27305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400" b="1" i="0" u="none" dirty="0">
                <a:solidFill>
                  <a:schemeClr val="dk1"/>
                </a:solidFill>
                <a:latin typeface="+mn-lt"/>
              </a:rPr>
              <a:t>Key Change:</a:t>
            </a:r>
            <a:endParaRPr dirty="0"/>
          </a:p>
          <a:p>
            <a:pPr marL="0" marR="0" indent="0" algn="l">
              <a:lnSpc>
                <a:spcPct val="100000"/>
              </a:lnSpc>
              <a:spcBef>
                <a:spcPct val="0"/>
              </a:spcBef>
              <a:spcAft>
                <a:spcPct val="0"/>
              </a:spcAft>
              <a:buNone/>
              <a:defRPr/>
            </a:pPr>
            <a:r>
              <a:rPr sz="2000" b="0" i="0" u="none" dirty="0">
                <a:solidFill>
                  <a:schemeClr val="dk1"/>
                </a:solidFill>
                <a:latin typeface="+mn-lt"/>
              </a:rPr>
              <a:t>This deduction </a:t>
            </a:r>
            <a:r>
              <a:rPr sz="2000" b="1" i="0" u="none" dirty="0">
                <a:solidFill>
                  <a:schemeClr val="dk1"/>
                </a:solidFill>
                <a:latin typeface="+mn-lt"/>
              </a:rPr>
              <a:t>will no longer be allowed.</a:t>
            </a:r>
            <a:endParaRPr dirty="0"/>
          </a:p>
        </p:txBody>
      </p:sp>
      <p:sp>
        <p:nvSpPr>
          <p:cNvPr id="400446021" name="New shape"/>
          <p:cNvSpPr/>
          <p:nvPr/>
        </p:nvSpPr>
        <p:spPr bwMode="auto">
          <a:xfrm>
            <a:off x="8128000" y="3302000"/>
            <a:ext cx="3302000" cy="27305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400" b="1" i="0" u="none" dirty="0">
                <a:solidFill>
                  <a:schemeClr val="dk1"/>
                </a:solidFill>
                <a:latin typeface="+mn-lt"/>
              </a:rPr>
              <a:t>Effective Date:</a:t>
            </a:r>
            <a:endParaRPr dirty="0"/>
          </a:p>
          <a:p>
            <a:pPr marL="0" marR="0" indent="0" algn="l">
              <a:lnSpc>
                <a:spcPct val="100000"/>
              </a:lnSpc>
              <a:spcBef>
                <a:spcPct val="0"/>
              </a:spcBef>
              <a:spcAft>
                <a:spcPct val="0"/>
              </a:spcAft>
              <a:buNone/>
              <a:defRPr/>
            </a:pPr>
            <a:r>
              <a:rPr sz="2000" b="0" i="0" u="none" dirty="0">
                <a:solidFill>
                  <a:schemeClr val="dk1"/>
                </a:solidFill>
                <a:latin typeface="+mn-lt"/>
              </a:rPr>
              <a:t>Discontinuation starts from the </a:t>
            </a:r>
            <a:r>
              <a:rPr sz="2000" b="1" i="0" u="none" dirty="0">
                <a:solidFill>
                  <a:schemeClr val="dk1"/>
                </a:solidFill>
                <a:latin typeface="+mn-lt"/>
              </a:rPr>
              <a:t>2026-27 tax year</a:t>
            </a:r>
            <a:r>
              <a:rPr sz="2000" b="0" i="0" u="none" dirty="0">
                <a:solidFill>
                  <a:schemeClr val="dk1"/>
                </a:solidFill>
                <a:latin typeface="+mn-lt"/>
              </a:rPr>
              <a:t> onwards.</a:t>
            </a:r>
            <a:endParaRPr dirty="0"/>
          </a:p>
        </p:txBody>
      </p:sp>
      <p:sp>
        <p:nvSpPr>
          <p:cNvPr id="1608723055" name="Rectangle 1608723054"/>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SLIDELY_ONLY_OFFICE_SLIDE_ID_16031</a:t>
            </a:r>
            <a:endParaRPr dirty="0"/>
          </a:p>
        </p:txBody>
      </p:sp>
      <p:sp>
        <p:nvSpPr>
          <p:cNvPr id="2" name="Date Placeholder 1">
            <a:extLst>
              <a:ext uri="{FF2B5EF4-FFF2-40B4-BE49-F238E27FC236}">
                <a16:creationId xmlns:a16="http://schemas.microsoft.com/office/drawing/2014/main" id="{7533F058-6AA8-8225-BD2C-16AFAE812D41}"/>
              </a:ext>
            </a:extLst>
          </p:cNvPr>
          <p:cNvSpPr>
            <a:spLocks noGrp="1"/>
          </p:cNvSpPr>
          <p:nvPr>
            <p:ph type="dt" sz="half" idx="10"/>
          </p:nvPr>
        </p:nvSpPr>
        <p:spPr/>
        <p:txBody>
          <a:bodyPr/>
          <a:lstStyle/>
          <a:p>
            <a:pPr>
              <a:defRPr/>
            </a:pPr>
            <a:r>
              <a:rPr lang="en-US" dirty="0"/>
              <a:t>22nd Feb., 2026</a:t>
            </a:r>
          </a:p>
        </p:txBody>
      </p:sp>
      <p:sp>
        <p:nvSpPr>
          <p:cNvPr id="3" name="Footer Placeholder 2">
            <a:extLst>
              <a:ext uri="{FF2B5EF4-FFF2-40B4-BE49-F238E27FC236}">
                <a16:creationId xmlns:a16="http://schemas.microsoft.com/office/drawing/2014/main" id="{C0293267-BBFB-F970-56F5-699754F39FB1}"/>
              </a:ext>
            </a:extLst>
          </p:cNvPr>
          <p:cNvSpPr>
            <a:spLocks noGrp="1"/>
          </p:cNvSpPr>
          <p:nvPr>
            <p:ph type="ftr" sz="quarter" idx="11"/>
          </p:nvPr>
        </p:nvSpPr>
        <p:spPr/>
        <p:txBody>
          <a:bodyPr/>
          <a:lstStyle/>
          <a:p>
            <a:pPr>
              <a:defRPr/>
            </a:pPr>
            <a:r>
              <a:rPr lang="en-US" dirty="0"/>
              <a:t>P. P. Shah &amp; Asso.</a:t>
            </a:r>
          </a:p>
        </p:txBody>
      </p:sp>
      <p:sp>
        <p:nvSpPr>
          <p:cNvPr id="4" name="Slide Number Placeholder 3">
            <a:extLst>
              <a:ext uri="{FF2B5EF4-FFF2-40B4-BE49-F238E27FC236}">
                <a16:creationId xmlns:a16="http://schemas.microsoft.com/office/drawing/2014/main" id="{8FD90E42-5AD1-B0D5-B233-3521DABB991B}"/>
              </a:ext>
            </a:extLst>
          </p:cNvPr>
          <p:cNvSpPr>
            <a:spLocks noGrp="1"/>
          </p:cNvSpPr>
          <p:nvPr>
            <p:ph type="sldNum" sz="quarter" idx="12"/>
          </p:nvPr>
        </p:nvSpPr>
        <p:spPr/>
        <p:txBody>
          <a:bodyPr/>
          <a:lstStyle/>
          <a:p>
            <a:pPr>
              <a:defRPr/>
            </a:pPr>
            <a:fld id="{D52DD524-E4F0-4E7D-BECC-79A3277458AD}" type="slidenum">
              <a:rPr lang="en-US" smtClean="0"/>
              <a:t>15</a:t>
            </a:fld>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3063323" name="New shape"/>
          <p:cNvSpPr/>
          <p:nvPr/>
        </p:nvSpPr>
        <p:spPr bwMode="auto">
          <a:xfrm>
            <a:off x="508000" y="254000"/>
            <a:ext cx="11176000" cy="6350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25400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800" b="0" i="0" u="none" dirty="0">
                <a:solidFill>
                  <a:schemeClr val="lt1"/>
                </a:solidFill>
                <a:latin typeface="+mj-lt"/>
              </a:rPr>
              <a:t>Registered </a:t>
            </a:r>
            <a:r>
              <a:rPr lang="en-IN" sz="2800" b="0" i="0" u="none" dirty="0">
                <a:solidFill>
                  <a:schemeClr val="lt1"/>
                </a:solidFill>
                <a:latin typeface="+mj-lt"/>
              </a:rPr>
              <a:t>Non-Profit Organisations (</a:t>
            </a:r>
            <a:r>
              <a:rPr sz="2800" b="0" i="0" u="none" dirty="0">
                <a:solidFill>
                  <a:schemeClr val="lt1"/>
                </a:solidFill>
                <a:latin typeface="+mj-lt"/>
              </a:rPr>
              <a:t>NPO</a:t>
            </a:r>
            <a:r>
              <a:rPr lang="en-IN" sz="2800" b="0" i="0" u="none" dirty="0">
                <a:solidFill>
                  <a:schemeClr val="lt1"/>
                </a:solidFill>
                <a:latin typeface="+mj-lt"/>
              </a:rPr>
              <a:t>)</a:t>
            </a:r>
            <a:r>
              <a:rPr sz="2800" b="0" i="0" u="none" dirty="0">
                <a:solidFill>
                  <a:schemeClr val="lt1"/>
                </a:solidFill>
                <a:latin typeface="+mj-lt"/>
              </a:rPr>
              <a:t>: Amendments</a:t>
            </a:r>
            <a:endParaRPr dirty="0"/>
          </a:p>
        </p:txBody>
      </p:sp>
      <p:sp>
        <p:nvSpPr>
          <p:cNvPr id="524091151" name="New shape"/>
          <p:cNvSpPr/>
          <p:nvPr/>
        </p:nvSpPr>
        <p:spPr bwMode="auto">
          <a:xfrm>
            <a:off x="508000" y="1143000"/>
            <a:ext cx="5461000" cy="508000"/>
          </a:xfrm>
          <a:prstGeom prst="rect">
            <a:avLst/>
          </a:prstGeom>
          <a:solidFill>
            <a:schemeClr val="accent1">
              <a:alpha val="100000"/>
            </a:schemeClr>
          </a:solidFill>
          <a:ln w="12700">
            <a:solidFill>
              <a:schemeClr val="accent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ctr">
              <a:lnSpc>
                <a:spcPct val="100000"/>
              </a:lnSpc>
              <a:spcBef>
                <a:spcPct val="0"/>
              </a:spcBef>
              <a:spcAft>
                <a:spcPct val="0"/>
              </a:spcAft>
              <a:buNone/>
              <a:defRPr/>
            </a:pPr>
            <a:r>
              <a:rPr sz="2400" b="0" i="0" u="none" dirty="0">
                <a:solidFill>
                  <a:schemeClr val="lt1"/>
                </a:solidFill>
                <a:latin typeface="+mn-lt"/>
              </a:rPr>
              <a:t>Merger of Registered NPOs</a:t>
            </a:r>
            <a:endParaRPr dirty="0"/>
          </a:p>
        </p:txBody>
      </p:sp>
      <p:sp>
        <p:nvSpPr>
          <p:cNvPr id="1218225437" name="New shape"/>
          <p:cNvSpPr/>
          <p:nvPr/>
        </p:nvSpPr>
        <p:spPr bwMode="auto">
          <a:xfrm>
            <a:off x="508000" y="1651000"/>
            <a:ext cx="5461000" cy="2095500"/>
          </a:xfrm>
          <a:prstGeom prst="rect">
            <a:avLst/>
          </a:prstGeom>
          <a:solidFill>
            <a:schemeClr val="accent1">
              <a:lumMod val="20000"/>
              <a:lumOff val="80000"/>
              <a:alpha val="100000"/>
            </a:schemeClr>
          </a:solidFill>
          <a:ln w="12700">
            <a:solidFill>
              <a:schemeClr val="accent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127000" tIns="127000" rIns="127000" bIns="12700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228600" marR="0" indent="-182880" algn="l">
              <a:lnSpc>
                <a:spcPct val="100000"/>
              </a:lnSpc>
              <a:spcBef>
                <a:spcPct val="0"/>
              </a:spcBef>
              <a:spcAft>
                <a:spcPct val="0"/>
              </a:spcAft>
              <a:buClrTx/>
              <a:buSzTx/>
              <a:buFont typeface="Arial"/>
              <a:buChar char="•"/>
              <a:defRPr/>
            </a:pPr>
            <a:r>
              <a:rPr sz="1800" b="1" i="0" u="none" dirty="0">
                <a:solidFill>
                  <a:schemeClr val="dk1"/>
                </a:solidFill>
                <a:latin typeface="+mn-lt"/>
              </a:rPr>
              <a:t>New Section 354A </a:t>
            </a:r>
            <a:r>
              <a:rPr sz="1800" b="0" i="0" u="none" dirty="0">
                <a:solidFill>
                  <a:schemeClr val="dk1"/>
                </a:solidFill>
                <a:latin typeface="+mn-lt"/>
              </a:rPr>
              <a:t>ensures accreted tax under Section 352 is not triggered when NPOs with similar objects merge, subject to prescribed conditions.</a:t>
            </a:r>
            <a:endParaRPr dirty="0"/>
          </a:p>
        </p:txBody>
      </p:sp>
      <p:sp>
        <p:nvSpPr>
          <p:cNvPr id="499778588" name="New shape"/>
          <p:cNvSpPr/>
          <p:nvPr/>
        </p:nvSpPr>
        <p:spPr bwMode="auto">
          <a:xfrm>
            <a:off x="6223000" y="1143000"/>
            <a:ext cx="5461000" cy="508000"/>
          </a:xfrm>
          <a:prstGeom prst="rect">
            <a:avLst/>
          </a:prstGeom>
          <a:solidFill>
            <a:schemeClr val="accent1">
              <a:alpha val="100000"/>
            </a:schemeClr>
          </a:solidFill>
          <a:ln w="12700">
            <a:solidFill>
              <a:schemeClr val="accent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ctr">
              <a:lnSpc>
                <a:spcPct val="100000"/>
              </a:lnSpc>
              <a:spcBef>
                <a:spcPct val="0"/>
              </a:spcBef>
              <a:spcAft>
                <a:spcPct val="0"/>
              </a:spcAft>
              <a:buNone/>
              <a:defRPr/>
            </a:pPr>
            <a:r>
              <a:rPr sz="2400" b="0" i="0" u="none" dirty="0">
                <a:solidFill>
                  <a:schemeClr val="lt1"/>
                </a:solidFill>
                <a:latin typeface="+mn-lt"/>
              </a:rPr>
              <a:t>Registration Relief</a:t>
            </a:r>
            <a:endParaRPr dirty="0"/>
          </a:p>
        </p:txBody>
      </p:sp>
      <p:sp>
        <p:nvSpPr>
          <p:cNvPr id="1423477597" name="New shape"/>
          <p:cNvSpPr/>
          <p:nvPr/>
        </p:nvSpPr>
        <p:spPr bwMode="auto">
          <a:xfrm>
            <a:off x="6223000" y="1651000"/>
            <a:ext cx="5461000" cy="2095500"/>
          </a:xfrm>
          <a:prstGeom prst="rect">
            <a:avLst/>
          </a:prstGeom>
          <a:solidFill>
            <a:schemeClr val="accent1">
              <a:lumMod val="20000"/>
              <a:lumOff val="80000"/>
              <a:alpha val="100000"/>
            </a:schemeClr>
          </a:solidFill>
          <a:ln w="12700">
            <a:solidFill>
              <a:schemeClr val="accent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127000" tIns="127000" rIns="127000" bIns="12700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228600" marR="0" indent="-182880" algn="l">
              <a:lnSpc>
                <a:spcPct val="100000"/>
              </a:lnSpc>
              <a:spcBef>
                <a:spcPct val="0"/>
              </a:spcBef>
              <a:spcAft>
                <a:spcPct val="0"/>
              </a:spcAft>
              <a:buClrTx/>
              <a:buSzTx/>
              <a:buFont typeface="Arial"/>
              <a:buChar char="•"/>
              <a:defRPr/>
            </a:pPr>
            <a:r>
              <a:rPr sz="1800" b="0" i="0" u="none" dirty="0">
                <a:solidFill>
                  <a:schemeClr val="dk1"/>
                </a:solidFill>
                <a:latin typeface="+mn-lt"/>
              </a:rPr>
              <a:t>Mandatory registration is now restricted to </a:t>
            </a:r>
            <a:r>
              <a:rPr sz="1800" b="1" i="0" u="none" dirty="0">
                <a:solidFill>
                  <a:schemeClr val="dk1"/>
                </a:solidFill>
                <a:latin typeface="+mn-lt"/>
              </a:rPr>
              <a:t>Schedule VII (Sl. Nos. 17 to 19)</a:t>
            </a:r>
            <a:r>
              <a:rPr sz="1800" b="0" i="0" u="none" dirty="0">
                <a:solidFill>
                  <a:schemeClr val="dk1"/>
                </a:solidFill>
                <a:latin typeface="+mn-lt"/>
              </a:rPr>
              <a:t>.</a:t>
            </a:r>
            <a:endParaRPr dirty="0"/>
          </a:p>
          <a:p>
            <a:pPr marL="228600" marR="0" indent="-182880" algn="l">
              <a:lnSpc>
                <a:spcPct val="100000"/>
              </a:lnSpc>
              <a:spcBef>
                <a:spcPct val="0"/>
              </a:spcBef>
              <a:spcAft>
                <a:spcPct val="0"/>
              </a:spcAft>
              <a:buClrTx/>
              <a:buSzTx/>
              <a:buFont typeface="Arial"/>
              <a:buChar char="•"/>
              <a:defRPr/>
            </a:pPr>
            <a:r>
              <a:rPr sz="1800" b="0" i="0" u="none" dirty="0">
                <a:solidFill>
                  <a:schemeClr val="dk1"/>
                </a:solidFill>
                <a:latin typeface="+mn-lt"/>
              </a:rPr>
              <a:t>Funds such as </a:t>
            </a:r>
            <a:r>
              <a:rPr sz="1800" b="1" i="0" u="none" dirty="0">
                <a:solidFill>
                  <a:schemeClr val="dk1"/>
                </a:solidFill>
                <a:latin typeface="+mn-lt"/>
              </a:rPr>
              <a:t>PM National Relief Fund</a:t>
            </a:r>
            <a:r>
              <a:rPr sz="1800" b="0" i="0" u="none" dirty="0">
                <a:solidFill>
                  <a:schemeClr val="dk1"/>
                </a:solidFill>
                <a:latin typeface="+mn-lt"/>
              </a:rPr>
              <a:t> and </a:t>
            </a:r>
            <a:r>
              <a:rPr sz="1800" b="1" i="0" u="none" dirty="0">
                <a:solidFill>
                  <a:schemeClr val="dk1"/>
                </a:solidFill>
                <a:latin typeface="+mn-lt"/>
              </a:rPr>
              <a:t>PM CARES Fund</a:t>
            </a:r>
            <a:r>
              <a:rPr sz="1800" b="0" i="0" u="none" dirty="0">
                <a:solidFill>
                  <a:schemeClr val="dk1"/>
                </a:solidFill>
                <a:latin typeface="+mn-lt"/>
              </a:rPr>
              <a:t> (Sl. Nos. 10 to 16) no longer require NPO registration to claim exemptions.</a:t>
            </a:r>
            <a:endParaRPr dirty="0"/>
          </a:p>
        </p:txBody>
      </p:sp>
      <p:sp>
        <p:nvSpPr>
          <p:cNvPr id="1426473859" name="New shape"/>
          <p:cNvSpPr/>
          <p:nvPr/>
        </p:nvSpPr>
        <p:spPr bwMode="auto">
          <a:xfrm>
            <a:off x="508000" y="4000500"/>
            <a:ext cx="5461000" cy="508000"/>
          </a:xfrm>
          <a:prstGeom prst="rect">
            <a:avLst/>
          </a:prstGeom>
          <a:solidFill>
            <a:schemeClr val="accent1">
              <a:alpha val="100000"/>
            </a:schemeClr>
          </a:solidFill>
          <a:ln w="12700">
            <a:solidFill>
              <a:schemeClr val="accent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ctr">
              <a:lnSpc>
                <a:spcPct val="100000"/>
              </a:lnSpc>
              <a:spcBef>
                <a:spcPct val="0"/>
              </a:spcBef>
              <a:spcAft>
                <a:spcPct val="0"/>
              </a:spcAft>
              <a:buNone/>
              <a:defRPr/>
            </a:pPr>
            <a:r>
              <a:rPr sz="2400" b="0" i="0" u="none" dirty="0">
                <a:solidFill>
                  <a:schemeClr val="lt1"/>
                </a:solidFill>
                <a:latin typeface="+mn-lt"/>
              </a:rPr>
              <a:t>Commercial Activity &amp; GPU</a:t>
            </a:r>
            <a:endParaRPr dirty="0"/>
          </a:p>
        </p:txBody>
      </p:sp>
      <p:sp>
        <p:nvSpPr>
          <p:cNvPr id="230585972" name="New shape"/>
          <p:cNvSpPr/>
          <p:nvPr/>
        </p:nvSpPr>
        <p:spPr bwMode="auto">
          <a:xfrm>
            <a:off x="508000" y="4508500"/>
            <a:ext cx="5461000" cy="2095500"/>
          </a:xfrm>
          <a:prstGeom prst="rect">
            <a:avLst/>
          </a:prstGeom>
          <a:solidFill>
            <a:schemeClr val="accent1">
              <a:lumMod val="20000"/>
              <a:lumOff val="80000"/>
              <a:alpha val="100000"/>
            </a:schemeClr>
          </a:solidFill>
          <a:ln w="12700">
            <a:solidFill>
              <a:schemeClr val="accent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127000" tIns="127000" rIns="127000" bIns="12700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228600" marR="0" indent="-182880" algn="l">
              <a:lnSpc>
                <a:spcPct val="100000"/>
              </a:lnSpc>
              <a:spcBef>
                <a:spcPct val="0"/>
              </a:spcBef>
              <a:spcAft>
                <a:spcPct val="0"/>
              </a:spcAft>
              <a:buClrTx/>
              <a:buSzTx/>
              <a:buFont typeface="Arial"/>
              <a:buChar char="•"/>
              <a:defRPr/>
            </a:pPr>
            <a:r>
              <a:rPr sz="1800" b="1" i="0" u="none" dirty="0">
                <a:solidFill>
                  <a:schemeClr val="dk1"/>
                </a:solidFill>
                <a:latin typeface="+mn-lt"/>
              </a:rPr>
              <a:t>Finance Bill 2026 </a:t>
            </a:r>
            <a:r>
              <a:rPr sz="1800" b="0" i="0" u="none" dirty="0">
                <a:solidFill>
                  <a:schemeClr val="dk1"/>
                </a:solidFill>
                <a:latin typeface="+mn-lt"/>
              </a:rPr>
              <a:t>reclassifies GPU-related commercial breaches as 'other violations' under </a:t>
            </a:r>
            <a:r>
              <a:rPr sz="1800" b="1" i="0" u="none" dirty="0">
                <a:solidFill>
                  <a:schemeClr val="dk1"/>
                </a:solidFill>
                <a:latin typeface="+mn-lt"/>
              </a:rPr>
              <a:t>Section 353</a:t>
            </a:r>
            <a:r>
              <a:rPr sz="1800" b="0" i="0" u="none" dirty="0">
                <a:solidFill>
                  <a:schemeClr val="dk1"/>
                </a:solidFill>
                <a:latin typeface="+mn-lt"/>
              </a:rPr>
              <a:t>.</a:t>
            </a:r>
            <a:endParaRPr dirty="0"/>
          </a:p>
          <a:p>
            <a:pPr marL="228600" marR="0" indent="-182880" algn="l">
              <a:lnSpc>
                <a:spcPct val="100000"/>
              </a:lnSpc>
              <a:spcBef>
                <a:spcPct val="0"/>
              </a:spcBef>
              <a:spcAft>
                <a:spcPct val="0"/>
              </a:spcAft>
              <a:buClrTx/>
              <a:buSzTx/>
              <a:buFont typeface="Arial"/>
              <a:buChar char="•"/>
              <a:defRPr/>
            </a:pPr>
            <a:r>
              <a:rPr sz="1800" b="0" i="0" u="none" dirty="0">
                <a:solidFill>
                  <a:schemeClr val="dk1"/>
                </a:solidFill>
                <a:latin typeface="+mn-lt"/>
              </a:rPr>
              <a:t>NPO registration remains intact; only the exemption for the relevant tax year is denied via a special computation mechanism.</a:t>
            </a:r>
            <a:endParaRPr dirty="0"/>
          </a:p>
        </p:txBody>
      </p:sp>
      <p:sp>
        <p:nvSpPr>
          <p:cNvPr id="1605462633" name="New shape"/>
          <p:cNvSpPr/>
          <p:nvPr/>
        </p:nvSpPr>
        <p:spPr bwMode="auto">
          <a:xfrm>
            <a:off x="6223000" y="4000500"/>
            <a:ext cx="5461000" cy="508000"/>
          </a:xfrm>
          <a:prstGeom prst="rect">
            <a:avLst/>
          </a:prstGeom>
          <a:solidFill>
            <a:schemeClr val="accent1">
              <a:alpha val="100000"/>
            </a:schemeClr>
          </a:solidFill>
          <a:ln w="12700">
            <a:solidFill>
              <a:schemeClr val="accent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ctr">
              <a:lnSpc>
                <a:spcPct val="100000"/>
              </a:lnSpc>
              <a:spcBef>
                <a:spcPct val="0"/>
              </a:spcBef>
              <a:spcAft>
                <a:spcPct val="0"/>
              </a:spcAft>
              <a:buNone/>
              <a:defRPr/>
            </a:pPr>
            <a:r>
              <a:rPr sz="2400" b="0" i="0" u="none" dirty="0">
                <a:solidFill>
                  <a:schemeClr val="lt1"/>
                </a:solidFill>
                <a:latin typeface="+mn-lt"/>
              </a:rPr>
              <a:t>Belated Returns</a:t>
            </a:r>
            <a:endParaRPr dirty="0"/>
          </a:p>
        </p:txBody>
      </p:sp>
      <p:sp>
        <p:nvSpPr>
          <p:cNvPr id="188672844" name="New shape"/>
          <p:cNvSpPr/>
          <p:nvPr/>
        </p:nvSpPr>
        <p:spPr bwMode="auto">
          <a:xfrm>
            <a:off x="6223000" y="4508500"/>
            <a:ext cx="5461000" cy="2095500"/>
          </a:xfrm>
          <a:prstGeom prst="rect">
            <a:avLst/>
          </a:prstGeom>
          <a:solidFill>
            <a:schemeClr val="accent1">
              <a:lumMod val="20000"/>
              <a:lumOff val="80000"/>
              <a:alpha val="100000"/>
            </a:schemeClr>
          </a:solidFill>
          <a:ln w="12700">
            <a:solidFill>
              <a:schemeClr val="accent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127000" tIns="127000" rIns="127000" bIns="12700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228600" marR="0" indent="-182880" algn="l">
              <a:lnSpc>
                <a:spcPct val="100000"/>
              </a:lnSpc>
              <a:spcBef>
                <a:spcPct val="0"/>
              </a:spcBef>
              <a:spcAft>
                <a:spcPct val="0"/>
              </a:spcAft>
              <a:buClrTx/>
              <a:buSzTx/>
              <a:buFont typeface="Arial"/>
              <a:buChar char="•"/>
              <a:defRPr/>
            </a:pPr>
            <a:r>
              <a:rPr sz="1800" b="0" i="0" u="none" dirty="0">
                <a:solidFill>
                  <a:schemeClr val="dk1"/>
                </a:solidFill>
                <a:latin typeface="+mn-lt"/>
              </a:rPr>
              <a:t>Amendment to </a:t>
            </a:r>
            <a:r>
              <a:rPr sz="1800" b="1" i="0" u="none" dirty="0">
                <a:solidFill>
                  <a:schemeClr val="dk1"/>
                </a:solidFill>
                <a:latin typeface="+mn-lt"/>
              </a:rPr>
              <a:t>Section 349 </a:t>
            </a:r>
            <a:r>
              <a:rPr sz="1800" b="0" i="0" u="none" dirty="0">
                <a:solidFill>
                  <a:schemeClr val="dk1"/>
                </a:solidFill>
                <a:latin typeface="+mn-lt"/>
              </a:rPr>
              <a:t>permits registered NPOs to file a belated return (under Section 263(4)) within statutory timelines.</a:t>
            </a:r>
            <a:endParaRPr dirty="0"/>
          </a:p>
          <a:p>
            <a:pPr marL="228600" marR="0" indent="-182880" algn="l">
              <a:lnSpc>
                <a:spcPct val="100000"/>
              </a:lnSpc>
              <a:spcBef>
                <a:spcPct val="0"/>
              </a:spcBef>
              <a:spcAft>
                <a:spcPct val="0"/>
              </a:spcAft>
              <a:buClrTx/>
              <a:buSzTx/>
              <a:buFont typeface="Arial"/>
              <a:buChar char="•"/>
              <a:defRPr/>
            </a:pPr>
            <a:r>
              <a:rPr sz="1800" b="0" i="0" u="none" dirty="0">
                <a:solidFill>
                  <a:schemeClr val="dk1"/>
                </a:solidFill>
                <a:latin typeface="+mn-lt"/>
              </a:rPr>
              <a:t>NPOs can still claim their tax exemption even with a belated filing.</a:t>
            </a:r>
            <a:endParaRPr dirty="0"/>
          </a:p>
        </p:txBody>
      </p:sp>
      <p:sp>
        <p:nvSpPr>
          <p:cNvPr id="437330006" name="Rectangle 437330005"/>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SLIDELY_ONLY_OFFICE_SLIDE_ID_98945</a:t>
            </a:r>
            <a:endParaRPr dirty="0"/>
          </a:p>
        </p:txBody>
      </p:sp>
      <p:sp>
        <p:nvSpPr>
          <p:cNvPr id="2" name="Date Placeholder 1">
            <a:extLst>
              <a:ext uri="{FF2B5EF4-FFF2-40B4-BE49-F238E27FC236}">
                <a16:creationId xmlns:a16="http://schemas.microsoft.com/office/drawing/2014/main" id="{61D07137-9DB6-13C1-CC17-CF466E4CCE85}"/>
              </a:ext>
            </a:extLst>
          </p:cNvPr>
          <p:cNvSpPr>
            <a:spLocks noGrp="1"/>
          </p:cNvSpPr>
          <p:nvPr>
            <p:ph type="dt" sz="half" idx="10"/>
          </p:nvPr>
        </p:nvSpPr>
        <p:spPr/>
        <p:txBody>
          <a:bodyPr/>
          <a:lstStyle/>
          <a:p>
            <a:pPr>
              <a:defRPr/>
            </a:pPr>
            <a:r>
              <a:rPr lang="en-US" dirty="0"/>
              <a:t>22nd Feb., 2026</a:t>
            </a:r>
          </a:p>
        </p:txBody>
      </p:sp>
      <p:sp>
        <p:nvSpPr>
          <p:cNvPr id="3" name="Footer Placeholder 2">
            <a:extLst>
              <a:ext uri="{FF2B5EF4-FFF2-40B4-BE49-F238E27FC236}">
                <a16:creationId xmlns:a16="http://schemas.microsoft.com/office/drawing/2014/main" id="{795F9786-1E8B-5726-E33C-A99F8FF9737C}"/>
              </a:ext>
            </a:extLst>
          </p:cNvPr>
          <p:cNvSpPr>
            <a:spLocks noGrp="1"/>
          </p:cNvSpPr>
          <p:nvPr>
            <p:ph type="ftr" sz="quarter" idx="11"/>
          </p:nvPr>
        </p:nvSpPr>
        <p:spPr/>
        <p:txBody>
          <a:bodyPr/>
          <a:lstStyle/>
          <a:p>
            <a:pPr>
              <a:defRPr/>
            </a:pPr>
            <a:r>
              <a:rPr lang="en-US" dirty="0"/>
              <a:t>P. P. Shah &amp; Asso.</a:t>
            </a:r>
          </a:p>
        </p:txBody>
      </p:sp>
      <p:sp>
        <p:nvSpPr>
          <p:cNvPr id="4" name="Slide Number Placeholder 3">
            <a:extLst>
              <a:ext uri="{FF2B5EF4-FFF2-40B4-BE49-F238E27FC236}">
                <a16:creationId xmlns:a16="http://schemas.microsoft.com/office/drawing/2014/main" id="{52663675-6451-59DF-8C60-45D08943ED17}"/>
              </a:ext>
            </a:extLst>
          </p:cNvPr>
          <p:cNvSpPr>
            <a:spLocks noGrp="1"/>
          </p:cNvSpPr>
          <p:nvPr>
            <p:ph type="sldNum" sz="quarter" idx="12"/>
          </p:nvPr>
        </p:nvSpPr>
        <p:spPr/>
        <p:txBody>
          <a:bodyPr/>
          <a:lstStyle/>
          <a:p>
            <a:pPr>
              <a:defRPr/>
            </a:pPr>
            <a:fld id="{D52DD524-E4F0-4E7D-BECC-79A3277458AD}" type="slidenum">
              <a:rPr lang="en-US" smtClean="0"/>
              <a:t>16</a:t>
            </a:fld>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7262985" name="New shape"/>
          <p:cNvSpPr/>
          <p:nvPr/>
        </p:nvSpPr>
        <p:spPr bwMode="auto">
          <a:xfrm>
            <a:off x="508000" y="508000"/>
            <a:ext cx="11176000" cy="7620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25400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400" b="1" i="0" u="none" dirty="0">
                <a:solidFill>
                  <a:schemeClr val="lt1"/>
                </a:solidFill>
                <a:latin typeface="+mj-lt"/>
              </a:rPr>
              <a:t>MAT Rationalized: Rate Reduced to 14% with New Credit Rules</a:t>
            </a:r>
            <a:endParaRPr dirty="0"/>
          </a:p>
        </p:txBody>
      </p:sp>
      <p:sp>
        <p:nvSpPr>
          <p:cNvPr id="1517492176" name="New shape"/>
          <p:cNvSpPr/>
          <p:nvPr/>
        </p:nvSpPr>
        <p:spPr bwMode="auto">
          <a:xfrm>
            <a:off x="762000" y="1905000"/>
            <a:ext cx="1016000" cy="635000"/>
          </a:xfrm>
          <a:prstGeom prst="rightArrow">
            <a:avLst>
              <a:gd name="adj1" fmla="val 50000"/>
              <a:gd name="adj2" fmla="val 50000"/>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ctr">
              <a:lnSpc>
                <a:spcPct val="100000"/>
              </a:lnSpc>
              <a:spcBef>
                <a:spcPct val="0"/>
              </a:spcBef>
              <a:spcAft>
                <a:spcPct val="0"/>
              </a:spcAft>
              <a:buNone/>
              <a:defRPr/>
            </a:pPr>
            <a:r>
              <a:rPr sz="2000" b="1" i="0" u="none" dirty="0">
                <a:solidFill>
                  <a:schemeClr val="lt1"/>
                </a:solidFill>
                <a:latin typeface="+mn-lt"/>
              </a:rPr>
              <a:t>15%</a:t>
            </a:r>
            <a:endParaRPr dirty="0"/>
          </a:p>
        </p:txBody>
      </p:sp>
      <p:sp>
        <p:nvSpPr>
          <p:cNvPr id="1778482274" name="New shape"/>
          <p:cNvSpPr/>
          <p:nvPr/>
        </p:nvSpPr>
        <p:spPr bwMode="auto">
          <a:xfrm>
            <a:off x="1905000" y="1841500"/>
            <a:ext cx="1016000" cy="762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3200" b="1" i="0" u="none" dirty="0">
                <a:solidFill>
                  <a:schemeClr val="accent6"/>
                </a:solidFill>
                <a:latin typeface="+mn-lt"/>
              </a:rPr>
              <a:t>14%</a:t>
            </a:r>
            <a:endParaRPr dirty="0"/>
          </a:p>
        </p:txBody>
      </p:sp>
      <p:sp>
        <p:nvSpPr>
          <p:cNvPr id="1068391267" name="New shape"/>
          <p:cNvSpPr/>
          <p:nvPr/>
        </p:nvSpPr>
        <p:spPr bwMode="auto">
          <a:xfrm>
            <a:off x="762000" y="2794000"/>
            <a:ext cx="2413000" cy="2540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000" b="1" i="0" u="none" dirty="0">
                <a:solidFill>
                  <a:schemeClr val="accent1"/>
                </a:solidFill>
                <a:latin typeface="+mn-lt"/>
              </a:rPr>
              <a:t>Rate Reduced:</a:t>
            </a:r>
            <a:endParaRPr dirty="0"/>
          </a:p>
          <a:p>
            <a:pPr marL="0" marR="0" indent="0" algn="l">
              <a:lnSpc>
                <a:spcPct val="100000"/>
              </a:lnSpc>
              <a:spcBef>
                <a:spcPct val="0"/>
              </a:spcBef>
              <a:spcAft>
                <a:spcPct val="0"/>
              </a:spcAft>
              <a:buNone/>
              <a:defRPr/>
            </a:pPr>
            <a:r>
              <a:rPr sz="1600" b="0" i="0" u="none" dirty="0">
                <a:solidFill>
                  <a:schemeClr val="dk2"/>
                </a:solidFill>
                <a:latin typeface="+mn-lt"/>
              </a:rPr>
              <a:t>The MAT rate is reduced from </a:t>
            </a:r>
            <a:r>
              <a:rPr sz="1600" b="1" i="0" u="none" dirty="0">
                <a:solidFill>
                  <a:schemeClr val="dk2"/>
                </a:solidFill>
                <a:latin typeface="+mn-lt"/>
              </a:rPr>
              <a:t>15% to 14%</a:t>
            </a:r>
            <a:r>
              <a:rPr sz="1600" b="0" i="0" u="none" dirty="0">
                <a:solidFill>
                  <a:schemeClr val="dk2"/>
                </a:solidFill>
                <a:latin typeface="+mn-lt"/>
              </a:rPr>
              <a:t> of book profits, providing relief to companies.</a:t>
            </a:r>
            <a:endParaRPr dirty="0"/>
          </a:p>
        </p:txBody>
      </p:sp>
      <p:pic>
        <p:nvPicPr>
          <p:cNvPr id="1713902429" name="New picture"/>
          <p:cNvPicPr/>
          <p:nvPr/>
        </p:nvPicPr>
        <p:blipFill>
          <a:blip r:embed="rId3">
            <a:extLst>
              <a:ext uri="{96DAC541-7B7A-43D3-8B79-37D633B846F1}">
                <asvg:svgBlip xmlns:asvg="http://schemas.microsoft.com/office/drawing/2016/SVG/main" r:embed="rId4"/>
              </a:ext>
            </a:extLst>
          </a:blip>
          <a:stretch>
            <a:fillRect/>
          </a:stretch>
        </p:blipFill>
        <p:spPr bwMode="auto">
          <a:xfrm>
            <a:off x="4191000" y="1778000"/>
            <a:ext cx="762000" cy="762000"/>
          </a:xfrm>
          <a:prstGeom prst="rect">
            <a:avLst/>
          </a:prstGeom>
        </p:spPr>
      </p:pic>
      <p:grpSp>
        <p:nvGrpSpPr>
          <p:cNvPr id="2013375822" name="Group 2013375821"/>
          <p:cNvGrpSpPr/>
          <p:nvPr/>
        </p:nvGrpSpPr>
        <p:grpSpPr>
          <a:xfrm>
            <a:off x="4191000" y="1778000"/>
            <a:ext cx="762000" cy="762000"/>
            <a:chOff x="3556000" y="1143000"/>
            <a:chExt cx="762000" cy="762000"/>
          </a:xfrm>
        </p:grpSpPr>
        <p:sp>
          <p:nvSpPr>
            <p:cNvPr id="8" name="New shape"/>
            <p:cNvSpPr/>
            <p:nvPr/>
          </p:nvSpPr>
          <p:spPr bwMode="auto">
            <a:xfrm>
              <a:off x="3556000" y="1143000"/>
              <a:ext cx="762000" cy="762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algn="ctr">
                <a:defRPr/>
              </a:pPr>
              <a:endParaRPr dirty="0"/>
            </a:p>
          </p:txBody>
        </p:sp>
        <p:sp>
          <p:nvSpPr>
            <p:cNvPr id="11" name="New shape"/>
            <p:cNvSpPr/>
            <p:nvPr/>
          </p:nvSpPr>
          <p:spPr bwMode="auto">
            <a:xfrm>
              <a:off x="3694085" y="1278888"/>
              <a:ext cx="487680" cy="487680"/>
            </a:xfrm>
            <a:custGeom>
              <a:avLst/>
              <a:gdLst/>
              <a:ahLst/>
              <a:cxnLst/>
              <a:rect l="l" t="t" r="r" b="b"/>
              <a:pathLst>
                <a:path w="487680" h="487679" extrusionOk="0">
                  <a:moveTo>
                    <a:pt x="1284" y="409280"/>
                  </a:moveTo>
                  <a:lnTo>
                    <a:pt x="163403" y="244471"/>
                  </a:lnTo>
                  <a:lnTo>
                    <a:pt x="0" y="78399"/>
                  </a:lnTo>
                  <a:lnTo>
                    <a:pt x="78782" y="0"/>
                  </a:lnTo>
                  <a:lnTo>
                    <a:pt x="244484" y="164041"/>
                  </a:lnTo>
                  <a:lnTo>
                    <a:pt x="408897" y="1268"/>
                  </a:lnTo>
                  <a:lnTo>
                    <a:pt x="487680" y="79668"/>
                  </a:lnTo>
                  <a:lnTo>
                    <a:pt x="325560" y="244474"/>
                  </a:lnTo>
                  <a:lnTo>
                    <a:pt x="487680" y="409280"/>
                  </a:lnTo>
                  <a:lnTo>
                    <a:pt x="408897" y="487679"/>
                  </a:lnTo>
                  <a:lnTo>
                    <a:pt x="244482" y="324904"/>
                  </a:lnTo>
                  <a:lnTo>
                    <a:pt x="80066" y="487679"/>
                  </a:lnTo>
                  <a:close/>
                </a:path>
              </a:pathLst>
            </a:custGeom>
            <a:solidFill>
              <a:srgbClr val="FF0000"/>
            </a:solidFill>
            <a:ln w="33660">
              <a:noFill/>
            </a:ln>
          </p:spPr>
          <p:txBody>
            <a:bodyPr rtlCol="0" anchor="ctr"/>
            <a:lstStyle>
              <a:defPPr>
                <a:defRPr lang="en-US"/>
              </a:defPPr>
              <a:lvl1pPr marL="0" algn="l" defTabSz="914400" rtl="0">
                <a:defRPr sz="1800">
                  <a:solidFill>
                    <a:schemeClr val="tx1"/>
                  </a:solidFill>
                  <a:latin typeface="+mn-lt"/>
                  <a:ea typeface="+mn-ea"/>
                  <a:cs typeface="+mn-cs"/>
                </a:defRPr>
              </a:lvl1pPr>
              <a:lvl2pPr marL="457200" algn="l" defTabSz="914400" rtl="0">
                <a:defRPr sz="1800">
                  <a:solidFill>
                    <a:schemeClr val="tx1"/>
                  </a:solidFill>
                  <a:latin typeface="+mn-lt"/>
                  <a:ea typeface="+mn-ea"/>
                  <a:cs typeface="+mn-cs"/>
                </a:defRPr>
              </a:lvl2pPr>
              <a:lvl3pPr marL="914400" algn="l" defTabSz="914400" rtl="0">
                <a:defRPr sz="1800">
                  <a:solidFill>
                    <a:schemeClr val="tx1"/>
                  </a:solidFill>
                  <a:latin typeface="+mn-lt"/>
                  <a:ea typeface="+mn-ea"/>
                  <a:cs typeface="+mn-cs"/>
                </a:defRPr>
              </a:lvl3pPr>
              <a:lvl4pPr marL="1371600" algn="l" defTabSz="914400" rtl="0">
                <a:defRPr sz="1800">
                  <a:solidFill>
                    <a:schemeClr val="tx1"/>
                  </a:solidFill>
                  <a:latin typeface="+mn-lt"/>
                  <a:ea typeface="+mn-ea"/>
                  <a:cs typeface="+mn-cs"/>
                </a:defRPr>
              </a:lvl4pPr>
              <a:lvl5pPr marL="1828800" algn="l" defTabSz="914400" rtl="0">
                <a:defRPr sz="1800">
                  <a:solidFill>
                    <a:schemeClr val="tx1"/>
                  </a:solidFill>
                  <a:latin typeface="+mn-lt"/>
                  <a:ea typeface="+mn-ea"/>
                  <a:cs typeface="+mn-cs"/>
                </a:defRPr>
              </a:lvl5pPr>
              <a:lvl6pPr marL="2286000" algn="l" defTabSz="914400" rtl="0">
                <a:defRPr sz="1800">
                  <a:solidFill>
                    <a:schemeClr val="tx1"/>
                  </a:solidFill>
                  <a:latin typeface="+mn-lt"/>
                  <a:ea typeface="+mn-ea"/>
                  <a:cs typeface="+mn-cs"/>
                </a:defRPr>
              </a:lvl6pPr>
              <a:lvl7pPr marL="2743200" algn="l" defTabSz="914400" rtl="0">
                <a:defRPr sz="1800">
                  <a:solidFill>
                    <a:schemeClr val="tx1"/>
                  </a:solidFill>
                  <a:latin typeface="+mn-lt"/>
                  <a:ea typeface="+mn-ea"/>
                  <a:cs typeface="+mn-cs"/>
                </a:defRPr>
              </a:lvl7pPr>
              <a:lvl8pPr marL="3200400" algn="l" defTabSz="914400" rtl="0">
                <a:defRPr sz="1800">
                  <a:solidFill>
                    <a:schemeClr val="tx1"/>
                  </a:solidFill>
                  <a:latin typeface="+mn-lt"/>
                  <a:ea typeface="+mn-ea"/>
                  <a:cs typeface="+mn-cs"/>
                </a:defRPr>
              </a:lvl8pPr>
              <a:lvl9pPr marL="3657600" algn="l" defTabSz="914400" rtl="0">
                <a:defRPr sz="1800">
                  <a:solidFill>
                    <a:schemeClr val="tx1"/>
                  </a:solidFill>
                  <a:latin typeface="+mn-lt"/>
                  <a:ea typeface="+mn-ea"/>
                  <a:cs typeface="+mn-cs"/>
                </a:defRPr>
              </a:lvl9pPr>
            </a:lstStyle>
            <a:p>
              <a:pPr algn="ctr">
                <a:defRPr/>
              </a:pPr>
              <a:endParaRPr dirty="0"/>
            </a:p>
          </p:txBody>
        </p:sp>
      </p:grpSp>
      <p:sp>
        <p:nvSpPr>
          <p:cNvPr id="229354604" name="New shape"/>
          <p:cNvSpPr/>
          <p:nvPr/>
        </p:nvSpPr>
        <p:spPr bwMode="auto">
          <a:xfrm>
            <a:off x="3685309" y="2794000"/>
            <a:ext cx="2413000" cy="2540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000" b="1" i="0" u="none" dirty="0">
                <a:solidFill>
                  <a:schemeClr val="accent1"/>
                </a:solidFill>
                <a:latin typeface="+mn-lt"/>
              </a:rPr>
              <a:t>No New Credit:</a:t>
            </a:r>
            <a:endParaRPr dirty="0"/>
          </a:p>
          <a:p>
            <a:pPr marL="0" marR="0" indent="0" algn="l">
              <a:lnSpc>
                <a:spcPct val="100000"/>
              </a:lnSpc>
              <a:spcBef>
                <a:spcPct val="0"/>
              </a:spcBef>
              <a:spcAft>
                <a:spcPct val="0"/>
              </a:spcAft>
              <a:buNone/>
              <a:defRPr/>
            </a:pPr>
            <a:r>
              <a:rPr sz="1600" b="0" i="0" u="none" dirty="0">
                <a:solidFill>
                  <a:schemeClr val="dk2"/>
                </a:solidFill>
                <a:latin typeface="+mn-lt"/>
              </a:rPr>
              <a:t>MAT paid under the new regime is treated as a final tax; </a:t>
            </a:r>
            <a:r>
              <a:rPr sz="1600" b="1" i="0" u="none" dirty="0">
                <a:solidFill>
                  <a:schemeClr val="dk2"/>
                </a:solidFill>
                <a:latin typeface="+mn-lt"/>
              </a:rPr>
              <a:t>no further MAT credit</a:t>
            </a:r>
            <a:r>
              <a:rPr sz="1600" b="0" i="0" u="none" dirty="0">
                <a:solidFill>
                  <a:schemeClr val="dk2"/>
                </a:solidFill>
                <a:latin typeface="+mn-lt"/>
              </a:rPr>
              <a:t> will be accumulated.</a:t>
            </a:r>
            <a:endParaRPr dirty="0"/>
          </a:p>
        </p:txBody>
      </p:sp>
      <p:pic>
        <p:nvPicPr>
          <p:cNvPr id="1525828682" name="New picture"/>
          <p:cNvPicPr/>
          <p:nvPr/>
        </p:nvPicPr>
        <p:blipFill>
          <a:blip r:embed="rId5">
            <a:extLst>
              <a:ext uri="{96DAC541-7B7A-43D3-8B79-37D633B846F1}">
                <asvg:svgBlip xmlns:asvg="http://schemas.microsoft.com/office/drawing/2016/SVG/main" r:embed="rId6"/>
              </a:ext>
            </a:extLst>
          </a:blip>
          <a:stretch>
            <a:fillRect/>
          </a:stretch>
        </p:blipFill>
        <p:spPr bwMode="auto">
          <a:xfrm>
            <a:off x="6985000" y="1778000"/>
            <a:ext cx="698500" cy="698500"/>
          </a:xfrm>
          <a:prstGeom prst="rect">
            <a:avLst/>
          </a:prstGeom>
        </p:spPr>
      </p:pic>
      <p:pic>
        <p:nvPicPr>
          <p:cNvPr id="1665762350" name="New picture"/>
          <p:cNvPicPr/>
          <p:nvPr/>
        </p:nvPicPr>
        <p:blipFill>
          <a:blip r:embed="rId7">
            <a:extLst>
              <a:ext uri="{96DAC541-7B7A-43D3-8B79-37D633B846F1}">
                <asvg:svgBlip xmlns:asvg="http://schemas.microsoft.com/office/drawing/2016/SVG/main" r:embed="rId8"/>
              </a:ext>
            </a:extLst>
          </a:blip>
          <a:stretch>
            <a:fillRect/>
          </a:stretch>
        </p:blipFill>
        <p:spPr bwMode="auto">
          <a:xfrm>
            <a:off x="7493000" y="2159000"/>
            <a:ext cx="381000" cy="381000"/>
          </a:xfrm>
          <a:prstGeom prst="rect">
            <a:avLst/>
          </a:prstGeom>
        </p:spPr>
      </p:pic>
      <p:sp>
        <p:nvSpPr>
          <p:cNvPr id="119267275" name="New shape"/>
          <p:cNvSpPr/>
          <p:nvPr/>
        </p:nvSpPr>
        <p:spPr bwMode="auto">
          <a:xfrm>
            <a:off x="6350000" y="2794000"/>
            <a:ext cx="2413000" cy="2540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000" b="1" i="0" u="none" dirty="0">
                <a:solidFill>
                  <a:schemeClr val="accent1"/>
                </a:solidFill>
                <a:latin typeface="+mn-lt"/>
              </a:rPr>
              <a:t>Domestic Company Set-off:</a:t>
            </a:r>
            <a:endParaRPr dirty="0"/>
          </a:p>
          <a:p>
            <a:pPr marL="0" marR="0" indent="0" algn="l">
              <a:lnSpc>
                <a:spcPct val="100000"/>
              </a:lnSpc>
              <a:spcBef>
                <a:spcPct val="0"/>
              </a:spcBef>
              <a:spcAft>
                <a:spcPct val="0"/>
              </a:spcAft>
              <a:buNone/>
              <a:defRPr/>
            </a:pPr>
            <a:r>
              <a:rPr sz="1600" b="0" i="0" u="none" dirty="0">
                <a:solidFill>
                  <a:schemeClr val="dk2"/>
                </a:solidFill>
                <a:latin typeface="+mn-lt"/>
              </a:rPr>
              <a:t>Existing brought-forward MAT credit set-off is now </a:t>
            </a:r>
            <a:r>
              <a:rPr sz="1600" b="1" i="0" u="none" dirty="0">
                <a:solidFill>
                  <a:schemeClr val="dk2"/>
                </a:solidFill>
                <a:latin typeface="+mn-lt"/>
              </a:rPr>
              <a:t>capped at 25%</a:t>
            </a:r>
            <a:r>
              <a:rPr sz="1600" b="0" i="0" u="none" dirty="0">
                <a:solidFill>
                  <a:schemeClr val="dk2"/>
                </a:solidFill>
                <a:latin typeface="+mn-lt"/>
              </a:rPr>
              <a:t> of the year's tax liability.</a:t>
            </a:r>
            <a:endParaRPr dirty="0"/>
          </a:p>
        </p:txBody>
      </p:sp>
      <p:pic>
        <p:nvPicPr>
          <p:cNvPr id="847467452" name="New picture"/>
          <p:cNvPicPr/>
          <p:nvPr/>
        </p:nvPicPr>
        <p:blipFill>
          <a:blip r:embed="rId9">
            <a:extLst>
              <a:ext uri="{96DAC541-7B7A-43D3-8B79-37D633B846F1}">
                <asvg:svgBlip xmlns:asvg="http://schemas.microsoft.com/office/drawing/2016/SVG/main" r:embed="rId10"/>
              </a:ext>
            </a:extLst>
          </a:blip>
          <a:stretch>
            <a:fillRect/>
          </a:stretch>
        </p:blipFill>
        <p:spPr bwMode="auto">
          <a:xfrm>
            <a:off x="9779000" y="1778000"/>
            <a:ext cx="698500" cy="698500"/>
          </a:xfrm>
          <a:prstGeom prst="rect">
            <a:avLst/>
          </a:prstGeom>
        </p:spPr>
      </p:pic>
      <p:pic>
        <p:nvPicPr>
          <p:cNvPr id="1901971556" name="New picture"/>
          <p:cNvPicPr/>
          <p:nvPr/>
        </p:nvPicPr>
        <p:blipFill>
          <a:blip r:embed="rId11">
            <a:extLst>
              <a:ext uri="{96DAC541-7B7A-43D3-8B79-37D633B846F1}">
                <asvg:svgBlip xmlns:asvg="http://schemas.microsoft.com/office/drawing/2016/SVG/main" r:embed="rId12"/>
              </a:ext>
            </a:extLst>
          </a:blip>
          <a:stretch>
            <a:fillRect/>
          </a:stretch>
        </p:blipFill>
        <p:spPr bwMode="auto">
          <a:xfrm>
            <a:off x="10287000" y="2159000"/>
            <a:ext cx="381000" cy="381000"/>
          </a:xfrm>
          <a:prstGeom prst="rect">
            <a:avLst/>
          </a:prstGeom>
        </p:spPr>
      </p:pic>
      <p:sp>
        <p:nvSpPr>
          <p:cNvPr id="1742971619" name="New shape"/>
          <p:cNvSpPr/>
          <p:nvPr/>
        </p:nvSpPr>
        <p:spPr bwMode="auto">
          <a:xfrm>
            <a:off x="9144000" y="2794000"/>
            <a:ext cx="2413000" cy="2540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000" b="1" i="0" u="none" dirty="0">
                <a:solidFill>
                  <a:schemeClr val="accent1"/>
                </a:solidFill>
                <a:latin typeface="+mn-lt"/>
              </a:rPr>
              <a:t>Foreign Company Set-off:</a:t>
            </a:r>
            <a:endParaRPr dirty="0"/>
          </a:p>
          <a:p>
            <a:pPr marL="0" marR="0" indent="0" algn="l">
              <a:lnSpc>
                <a:spcPct val="100000"/>
              </a:lnSpc>
              <a:spcBef>
                <a:spcPct val="0"/>
              </a:spcBef>
              <a:spcAft>
                <a:spcPct val="0"/>
              </a:spcAft>
              <a:buNone/>
              <a:defRPr/>
            </a:pPr>
            <a:r>
              <a:rPr sz="1600" b="0" i="0" u="none" dirty="0">
                <a:solidFill>
                  <a:schemeClr val="dk2"/>
                </a:solidFill>
                <a:latin typeface="+mn-lt"/>
              </a:rPr>
              <a:t>MAT credit set-off for foreign companies is allowed only if </a:t>
            </a:r>
            <a:r>
              <a:rPr sz="1600" b="1" i="0" u="none" dirty="0">
                <a:solidFill>
                  <a:schemeClr val="dk2"/>
                </a:solidFill>
                <a:latin typeface="+mn-lt"/>
              </a:rPr>
              <a:t>normal tax liability exceeds MAT</a:t>
            </a:r>
            <a:r>
              <a:rPr sz="1600" b="0" i="0" u="none" dirty="0">
                <a:solidFill>
                  <a:schemeClr val="dk2"/>
                </a:solidFill>
                <a:latin typeface="+mn-lt"/>
              </a:rPr>
              <a:t> for that year.</a:t>
            </a:r>
            <a:endParaRPr dirty="0"/>
          </a:p>
        </p:txBody>
      </p:sp>
      <p:sp>
        <p:nvSpPr>
          <p:cNvPr id="1643918482" name="Rectangle 1643918481"/>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SLIDELY_ONLY_OFFICE_SLIDE_ID_175208664</a:t>
            </a:r>
            <a:endParaRPr dirty="0"/>
          </a:p>
        </p:txBody>
      </p:sp>
      <p:sp>
        <p:nvSpPr>
          <p:cNvPr id="2" name="Date Placeholder 1">
            <a:extLst>
              <a:ext uri="{FF2B5EF4-FFF2-40B4-BE49-F238E27FC236}">
                <a16:creationId xmlns:a16="http://schemas.microsoft.com/office/drawing/2014/main" id="{12592317-E341-B505-C608-87A62922BA22}"/>
              </a:ext>
            </a:extLst>
          </p:cNvPr>
          <p:cNvSpPr>
            <a:spLocks noGrp="1"/>
          </p:cNvSpPr>
          <p:nvPr>
            <p:ph type="dt" sz="half" idx="10"/>
          </p:nvPr>
        </p:nvSpPr>
        <p:spPr/>
        <p:txBody>
          <a:bodyPr/>
          <a:lstStyle/>
          <a:p>
            <a:pPr>
              <a:defRPr/>
            </a:pPr>
            <a:r>
              <a:rPr lang="en-US" dirty="0"/>
              <a:t>22nd Feb., 2026</a:t>
            </a:r>
          </a:p>
        </p:txBody>
      </p:sp>
      <p:sp>
        <p:nvSpPr>
          <p:cNvPr id="3" name="Footer Placeholder 2">
            <a:extLst>
              <a:ext uri="{FF2B5EF4-FFF2-40B4-BE49-F238E27FC236}">
                <a16:creationId xmlns:a16="http://schemas.microsoft.com/office/drawing/2014/main" id="{2F127898-64D2-0319-DFF2-242FAECBB606}"/>
              </a:ext>
            </a:extLst>
          </p:cNvPr>
          <p:cNvSpPr>
            <a:spLocks noGrp="1"/>
          </p:cNvSpPr>
          <p:nvPr>
            <p:ph type="ftr" sz="quarter" idx="11"/>
          </p:nvPr>
        </p:nvSpPr>
        <p:spPr/>
        <p:txBody>
          <a:bodyPr/>
          <a:lstStyle/>
          <a:p>
            <a:pPr>
              <a:defRPr/>
            </a:pPr>
            <a:r>
              <a:rPr lang="en-US" dirty="0"/>
              <a:t>P. P. Shah &amp; Asso.</a:t>
            </a:r>
          </a:p>
        </p:txBody>
      </p:sp>
      <p:sp>
        <p:nvSpPr>
          <p:cNvPr id="4" name="Slide Number Placeholder 3">
            <a:extLst>
              <a:ext uri="{FF2B5EF4-FFF2-40B4-BE49-F238E27FC236}">
                <a16:creationId xmlns:a16="http://schemas.microsoft.com/office/drawing/2014/main" id="{9ADE3A05-D7D4-A15B-2006-3CFD1E18F69B}"/>
              </a:ext>
            </a:extLst>
          </p:cNvPr>
          <p:cNvSpPr>
            <a:spLocks noGrp="1"/>
          </p:cNvSpPr>
          <p:nvPr>
            <p:ph type="sldNum" sz="quarter" idx="12"/>
          </p:nvPr>
        </p:nvSpPr>
        <p:spPr/>
        <p:txBody>
          <a:bodyPr/>
          <a:lstStyle/>
          <a:p>
            <a:pPr>
              <a:defRPr/>
            </a:pPr>
            <a:fld id="{D52DD524-E4F0-4E7D-BECC-79A3277458AD}" type="slidenum">
              <a:rPr lang="en-US" smtClean="0"/>
              <a:t>17</a:t>
            </a:fld>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0935630" name="New shape"/>
          <p:cNvSpPr/>
          <p:nvPr/>
        </p:nvSpPr>
        <p:spPr bwMode="auto">
          <a:xfrm>
            <a:off x="508000" y="381000"/>
            <a:ext cx="11176000" cy="8890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25400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3200" b="1" i="0" u="none" dirty="0">
                <a:solidFill>
                  <a:schemeClr val="lt1"/>
                </a:solidFill>
                <a:latin typeface="+mj-lt"/>
              </a:rPr>
              <a:t>TDS</a:t>
            </a:r>
            <a:r>
              <a:rPr lang="en-IN" sz="3200" b="1" i="0" u="none" dirty="0">
                <a:solidFill>
                  <a:schemeClr val="lt1"/>
                </a:solidFill>
                <a:latin typeface="+mj-lt"/>
              </a:rPr>
              <a:t> </a:t>
            </a:r>
            <a:r>
              <a:rPr sz="3200" b="1" i="0" u="none" dirty="0">
                <a:solidFill>
                  <a:schemeClr val="lt1"/>
                </a:solidFill>
                <a:latin typeface="+mj-lt"/>
              </a:rPr>
              <a:t>/</a:t>
            </a:r>
            <a:r>
              <a:rPr lang="en-IN" sz="3200" b="1" i="0" u="none" dirty="0">
                <a:solidFill>
                  <a:schemeClr val="lt1"/>
                </a:solidFill>
                <a:latin typeface="+mj-lt"/>
              </a:rPr>
              <a:t> </a:t>
            </a:r>
            <a:r>
              <a:rPr sz="3200" b="1" i="0" u="none" dirty="0">
                <a:solidFill>
                  <a:schemeClr val="lt1"/>
                </a:solidFill>
                <a:latin typeface="+mj-lt"/>
              </a:rPr>
              <a:t>TCS Provisions Clarified and Rationalized</a:t>
            </a:r>
            <a:endParaRPr dirty="0"/>
          </a:p>
        </p:txBody>
      </p:sp>
      <p:pic>
        <p:nvPicPr>
          <p:cNvPr id="571568258" name="New picture"/>
          <p:cNvPicPr/>
          <p:nvPr/>
        </p:nvPicPr>
        <p:blipFill>
          <a:blip r:embed="rId3">
            <a:extLst>
              <a:ext uri="{96DAC541-7B7A-43D3-8B79-37D633B846F1}">
                <asvg:svgBlip xmlns:asvg="http://schemas.microsoft.com/office/drawing/2016/SVG/main" r:embed="rId4"/>
              </a:ext>
            </a:extLst>
          </a:blip>
          <a:stretch>
            <a:fillRect/>
          </a:stretch>
        </p:blipFill>
        <p:spPr bwMode="auto">
          <a:xfrm>
            <a:off x="635000" y="1651000"/>
            <a:ext cx="635000" cy="635000"/>
          </a:xfrm>
          <a:prstGeom prst="rect">
            <a:avLst/>
          </a:prstGeom>
        </p:spPr>
      </p:pic>
      <p:sp>
        <p:nvSpPr>
          <p:cNvPr id="2023537165" name="New shape"/>
          <p:cNvSpPr/>
          <p:nvPr/>
        </p:nvSpPr>
        <p:spPr bwMode="auto">
          <a:xfrm>
            <a:off x="1397000" y="1651000"/>
            <a:ext cx="4445000" cy="762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400" b="1" i="0" u="none" dirty="0">
                <a:solidFill>
                  <a:schemeClr val="dk1"/>
                </a:solidFill>
                <a:latin typeface="+mn-lt"/>
              </a:rPr>
              <a:t>TDS on Manpower Supply Clarified</a:t>
            </a:r>
            <a:endParaRPr dirty="0"/>
          </a:p>
        </p:txBody>
      </p:sp>
      <p:sp>
        <p:nvSpPr>
          <p:cNvPr id="1037465699" name="New shape"/>
          <p:cNvSpPr/>
          <p:nvPr/>
        </p:nvSpPr>
        <p:spPr bwMode="auto">
          <a:xfrm>
            <a:off x="635000" y="2540000"/>
            <a:ext cx="5207000" cy="3810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254000" marR="0" indent="-254000" algn="l">
              <a:lnSpc>
                <a:spcPct val="100000"/>
              </a:lnSpc>
              <a:spcBef>
                <a:spcPct val="0"/>
              </a:spcBef>
              <a:spcAft>
                <a:spcPct val="0"/>
              </a:spcAft>
              <a:buChar char="•"/>
              <a:defRPr/>
            </a:pPr>
            <a:r>
              <a:rPr sz="2000" b="1" i="0" u="none" dirty="0">
                <a:solidFill>
                  <a:schemeClr val="dk1"/>
                </a:solidFill>
                <a:latin typeface="+mn-lt"/>
              </a:rPr>
              <a:t>Clarification: </a:t>
            </a:r>
            <a:r>
              <a:rPr sz="2000" b="0" i="0" u="none" dirty="0">
                <a:solidFill>
                  <a:schemeClr val="dk1"/>
                </a:solidFill>
                <a:latin typeface="+mn-lt"/>
              </a:rPr>
              <a:t>Payments for manpower supply explicitly fall under </a:t>
            </a:r>
            <a:r>
              <a:rPr sz="2000" b="1" i="0" u="none" dirty="0">
                <a:solidFill>
                  <a:schemeClr val="dk1"/>
                </a:solidFill>
                <a:latin typeface="+mn-lt"/>
              </a:rPr>
              <a:t>Section 194C (works contract).</a:t>
            </a:r>
            <a:endParaRPr dirty="0"/>
          </a:p>
          <a:p>
            <a:pPr marL="254000" marR="0" indent="-254000" algn="l">
              <a:lnSpc>
                <a:spcPct val="100000"/>
              </a:lnSpc>
              <a:spcBef>
                <a:spcPct val="0"/>
              </a:spcBef>
              <a:spcAft>
                <a:spcPct val="0"/>
              </a:spcAft>
              <a:buChar char="•"/>
              <a:defRPr/>
            </a:pPr>
            <a:r>
              <a:rPr sz="2000" b="0" i="0" u="none" dirty="0">
                <a:solidFill>
                  <a:schemeClr val="dk1"/>
                </a:solidFill>
                <a:latin typeface="+mn-lt"/>
              </a:rPr>
              <a:t>TDS Rates: </a:t>
            </a:r>
            <a:r>
              <a:rPr sz="2000" b="1" i="0" u="none" dirty="0">
                <a:solidFill>
                  <a:schemeClr val="dk1"/>
                </a:solidFill>
                <a:latin typeface="+mn-lt"/>
              </a:rPr>
              <a:t>1% or 2%</a:t>
            </a:r>
            <a:r>
              <a:rPr sz="2000" b="0" i="0" u="none" dirty="0">
                <a:solidFill>
                  <a:schemeClr val="dk1"/>
                </a:solidFill>
                <a:latin typeface="+mn-lt"/>
              </a:rPr>
              <a:t>, resolving ambiguity with professional services (Section 194J).</a:t>
            </a:r>
            <a:endParaRPr dirty="0"/>
          </a:p>
        </p:txBody>
      </p:sp>
      <p:pic>
        <p:nvPicPr>
          <p:cNvPr id="1373211031" name="New picture"/>
          <p:cNvPicPr/>
          <p:nvPr/>
        </p:nvPicPr>
        <p:blipFill>
          <a:blip r:embed="rId5">
            <a:extLst>
              <a:ext uri="{96DAC541-7B7A-43D3-8B79-37D633B846F1}">
                <asvg:svgBlip xmlns:asvg="http://schemas.microsoft.com/office/drawing/2016/SVG/main" r:embed="rId6"/>
              </a:ext>
            </a:extLst>
          </a:blip>
          <a:stretch>
            <a:fillRect/>
          </a:stretch>
        </p:blipFill>
        <p:spPr bwMode="auto">
          <a:xfrm>
            <a:off x="6350000" y="1651000"/>
            <a:ext cx="635000" cy="635000"/>
          </a:xfrm>
          <a:prstGeom prst="rect">
            <a:avLst/>
          </a:prstGeom>
        </p:spPr>
      </p:pic>
      <p:sp>
        <p:nvSpPr>
          <p:cNvPr id="805430074" name="New shape"/>
          <p:cNvSpPr/>
          <p:nvPr/>
        </p:nvSpPr>
        <p:spPr bwMode="auto">
          <a:xfrm>
            <a:off x="7112000" y="1651000"/>
            <a:ext cx="4445000" cy="762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400" b="1" i="0" u="none" dirty="0">
                <a:solidFill>
                  <a:schemeClr val="dk1"/>
                </a:solidFill>
                <a:latin typeface="+mn-lt"/>
              </a:rPr>
              <a:t>TCS Rate Changes</a:t>
            </a:r>
            <a:endParaRPr dirty="0"/>
          </a:p>
        </p:txBody>
      </p:sp>
      <p:graphicFrame>
        <p:nvGraphicFramePr>
          <p:cNvPr id="2099889287" name="New Table"/>
          <p:cNvGraphicFramePr>
            <a:graphicFrameLocks noGrp="1"/>
          </p:cNvGraphicFramePr>
          <p:nvPr/>
        </p:nvGraphicFramePr>
        <p:xfrm>
          <a:off x="6350000" y="2540000"/>
          <a:ext cx="5334000" cy="3302000"/>
        </p:xfrm>
        <a:graphic>
          <a:graphicData uri="http://schemas.openxmlformats.org/drawingml/2006/table">
            <a:tbl>
              <a:tblPr firstRow="1" bandRow="1">
                <a:noFill/>
                <a:tableStyleId>{5C22544A-7EE6-4342-B048-85BDC9FD1C3A}</a:tableStyleId>
              </a:tblPr>
              <a:tblGrid>
                <a:gridCol w="2286000">
                  <a:extLst>
                    <a:ext uri="{9D8B030D-6E8A-4147-A177-3AD203B41FA5}">
                      <a16:colId xmlns:a16="http://schemas.microsoft.com/office/drawing/2014/main" val="20000"/>
                    </a:ext>
                  </a:extLst>
                </a:gridCol>
                <a:gridCol w="1397000">
                  <a:extLst>
                    <a:ext uri="{9D8B030D-6E8A-4147-A177-3AD203B41FA5}">
                      <a16:colId xmlns:a16="http://schemas.microsoft.com/office/drawing/2014/main" val="20001"/>
                    </a:ext>
                  </a:extLst>
                </a:gridCol>
                <a:gridCol w="1651000">
                  <a:extLst>
                    <a:ext uri="{9D8B030D-6E8A-4147-A177-3AD203B41FA5}">
                      <a16:colId xmlns:a16="http://schemas.microsoft.com/office/drawing/2014/main" val="20002"/>
                    </a:ext>
                  </a:extLst>
                </a:gridCol>
              </a:tblGrid>
              <a:tr h="508000">
                <a:tc>
                  <a:txBody>
                    <a:bodyPr/>
                    <a:lstStyle/>
                    <a:p>
                      <a:pPr marL="0" marR="0" indent="0" algn="ctr">
                        <a:lnSpc>
                          <a:spcPct val="100000"/>
                        </a:lnSpc>
                        <a:spcBef>
                          <a:spcPct val="0"/>
                        </a:spcBef>
                        <a:spcAft>
                          <a:spcPct val="0"/>
                        </a:spcAft>
                        <a:buNone/>
                        <a:defRPr/>
                      </a:pPr>
                      <a:r>
                        <a:rPr sz="1400" b="1" i="0" u="none" dirty="0">
                          <a:solidFill>
                            <a:schemeClr val="lt1"/>
                          </a:solidFill>
                          <a:latin typeface="+mn-lt"/>
                        </a:rPr>
                        <a:t>Nature of Receipt</a:t>
                      </a:r>
                      <a:endParaRPr dirty="0"/>
                    </a:p>
                  </a:txBody>
                  <a:tcPr marL="63500" marR="63500" anchor="ctr">
                    <a:lnL w="12700" algn="ctr">
                      <a:solidFill>
                        <a:schemeClr val="lt1"/>
                      </a:solidFill>
                    </a:lnL>
                    <a:lnR w="12700" algn="ctr">
                      <a:solidFill>
                        <a:schemeClr val="lt1"/>
                      </a:solidFill>
                    </a:lnR>
                    <a:lnT w="12700" algn="ctr">
                      <a:solidFill>
                        <a:schemeClr val="lt1"/>
                      </a:solidFill>
                    </a:lnT>
                    <a:lnB w="12700" algn="ctr">
                      <a:solidFill>
                        <a:schemeClr val="lt1"/>
                      </a:solidFill>
                    </a:lnB>
                    <a:solidFill>
                      <a:schemeClr val="accent1">
                        <a:lumMod val="50000"/>
                        <a:alpha val="100000"/>
                      </a:schemeClr>
                    </a:solidFill>
                  </a:tcPr>
                </a:tc>
                <a:tc>
                  <a:txBody>
                    <a:bodyPr/>
                    <a:lstStyle/>
                    <a:p>
                      <a:pPr marL="0" marR="0" indent="0" algn="ctr">
                        <a:lnSpc>
                          <a:spcPct val="100000"/>
                        </a:lnSpc>
                        <a:spcBef>
                          <a:spcPct val="0"/>
                        </a:spcBef>
                        <a:spcAft>
                          <a:spcPct val="0"/>
                        </a:spcAft>
                        <a:buNone/>
                        <a:defRPr/>
                      </a:pPr>
                      <a:r>
                        <a:rPr sz="1400" b="1" i="0" u="none" dirty="0">
                          <a:solidFill>
                            <a:schemeClr val="lt1"/>
                          </a:solidFill>
                          <a:latin typeface="+mn-lt"/>
                        </a:rPr>
                        <a:t>Existing Rate</a:t>
                      </a:r>
                      <a:endParaRPr dirty="0"/>
                    </a:p>
                  </a:txBody>
                  <a:tcPr marL="63500" marR="63500" anchor="ctr">
                    <a:lnL w="12700" algn="ctr">
                      <a:solidFill>
                        <a:schemeClr val="lt1"/>
                      </a:solidFill>
                    </a:lnL>
                    <a:lnR w="12700" algn="ctr">
                      <a:solidFill>
                        <a:schemeClr val="lt1"/>
                      </a:solidFill>
                    </a:lnR>
                    <a:lnT w="12700" algn="ctr">
                      <a:solidFill>
                        <a:schemeClr val="lt1"/>
                      </a:solidFill>
                    </a:lnT>
                    <a:lnB w="12700" algn="ctr">
                      <a:solidFill>
                        <a:schemeClr val="lt1"/>
                      </a:solidFill>
                    </a:lnB>
                    <a:solidFill>
                      <a:schemeClr val="accent1">
                        <a:lumMod val="50000"/>
                        <a:alpha val="100000"/>
                      </a:schemeClr>
                    </a:solidFill>
                  </a:tcPr>
                </a:tc>
                <a:tc>
                  <a:txBody>
                    <a:bodyPr/>
                    <a:lstStyle/>
                    <a:p>
                      <a:pPr marL="0" marR="0" indent="0" algn="ctr">
                        <a:lnSpc>
                          <a:spcPct val="100000"/>
                        </a:lnSpc>
                        <a:spcBef>
                          <a:spcPct val="0"/>
                        </a:spcBef>
                        <a:spcAft>
                          <a:spcPct val="0"/>
                        </a:spcAft>
                        <a:buNone/>
                        <a:defRPr/>
                      </a:pPr>
                      <a:r>
                        <a:rPr sz="1400" b="1" i="0" u="none" dirty="0">
                          <a:solidFill>
                            <a:schemeClr val="lt1"/>
                          </a:solidFill>
                          <a:latin typeface="+mn-lt"/>
                        </a:rPr>
                        <a:t>Proposed Rate</a:t>
                      </a:r>
                      <a:endParaRPr dirty="0"/>
                    </a:p>
                  </a:txBody>
                  <a:tcPr marL="63500" marR="63500" anchor="ctr">
                    <a:lnL w="12700" algn="ctr">
                      <a:solidFill>
                        <a:schemeClr val="lt1"/>
                      </a:solidFill>
                    </a:lnL>
                    <a:lnR w="12700" algn="ctr">
                      <a:solidFill>
                        <a:schemeClr val="lt1"/>
                      </a:solidFill>
                    </a:lnR>
                    <a:lnT w="12700" algn="ctr">
                      <a:solidFill>
                        <a:schemeClr val="lt1"/>
                      </a:solidFill>
                    </a:lnT>
                    <a:lnB w="12700" algn="ctr">
                      <a:solidFill>
                        <a:schemeClr val="lt1"/>
                      </a:solidFill>
                    </a:lnB>
                    <a:solidFill>
                      <a:schemeClr val="accent1">
                        <a:lumMod val="50000"/>
                        <a:alpha val="100000"/>
                      </a:schemeClr>
                    </a:solidFill>
                  </a:tcPr>
                </a:tc>
                <a:extLst>
                  <a:ext uri="{0D108BD9-81ED-4DB2-BD59-A6C34878D82A}">
                    <a16:rowId xmlns:a16="http://schemas.microsoft.com/office/drawing/2014/main" val="10000"/>
                  </a:ext>
                </a:extLst>
              </a:tr>
              <a:tr h="762000">
                <a:tc>
                  <a:txBody>
                    <a:bodyPr/>
                    <a:lstStyle/>
                    <a:p>
                      <a:pPr marL="0" marR="0" indent="0" algn="l">
                        <a:lnSpc>
                          <a:spcPct val="100000"/>
                        </a:lnSpc>
                        <a:spcBef>
                          <a:spcPct val="0"/>
                        </a:spcBef>
                        <a:spcAft>
                          <a:spcPct val="0"/>
                        </a:spcAft>
                        <a:buNone/>
                        <a:defRPr/>
                      </a:pPr>
                      <a:r>
                        <a:rPr sz="1400" b="0" i="0" u="none" dirty="0">
                          <a:solidFill>
                            <a:schemeClr val="dk1"/>
                          </a:solidFill>
                          <a:latin typeface="+mn-lt"/>
                        </a:rPr>
                        <a:t>Sale of alcoholic liquor for human consumption</a:t>
                      </a:r>
                      <a:endParaRPr dirty="0"/>
                    </a:p>
                  </a:txBody>
                  <a:tcPr marL="63500" marR="63500" anchor="ctr">
                    <a:lnL w="12700" algn="ctr">
                      <a:solidFill>
                        <a:schemeClr val="lt1"/>
                      </a:solidFill>
                    </a:lnL>
                    <a:lnR w="12700" algn="ctr">
                      <a:solidFill>
                        <a:schemeClr val="lt1"/>
                      </a:solidFill>
                    </a:lnR>
                    <a:lnT w="12700" algn="ctr">
                      <a:solidFill>
                        <a:schemeClr val="lt1"/>
                      </a:solidFill>
                    </a:lnT>
                    <a:lnB w="12700" algn="ctr">
                      <a:solidFill>
                        <a:schemeClr val="lt1"/>
                      </a:solidFill>
                    </a:lnB>
                    <a:solidFill>
                      <a:schemeClr val="accent1">
                        <a:lumMod val="20000"/>
                        <a:lumOff val="80000"/>
                        <a:alpha val="100000"/>
                      </a:schemeClr>
                    </a:solidFill>
                  </a:tcPr>
                </a:tc>
                <a:tc>
                  <a:txBody>
                    <a:bodyPr/>
                    <a:lstStyle/>
                    <a:p>
                      <a:pPr marL="0" marR="0" indent="0" algn="ctr">
                        <a:lnSpc>
                          <a:spcPct val="100000"/>
                        </a:lnSpc>
                        <a:spcBef>
                          <a:spcPct val="0"/>
                        </a:spcBef>
                        <a:spcAft>
                          <a:spcPct val="0"/>
                        </a:spcAft>
                        <a:buNone/>
                        <a:defRPr/>
                      </a:pPr>
                      <a:r>
                        <a:rPr sz="1400" b="0" i="0" u="none" dirty="0">
                          <a:solidFill>
                            <a:schemeClr val="dk1"/>
                          </a:solidFill>
                          <a:latin typeface="+mn-lt"/>
                        </a:rPr>
                        <a:t>1%</a:t>
                      </a:r>
                      <a:endParaRPr dirty="0"/>
                    </a:p>
                  </a:txBody>
                  <a:tcPr marL="63500" marR="63500" anchor="ctr">
                    <a:lnL w="12700" algn="ctr">
                      <a:solidFill>
                        <a:schemeClr val="lt1"/>
                      </a:solidFill>
                    </a:lnL>
                    <a:lnR w="12700" algn="ctr">
                      <a:solidFill>
                        <a:schemeClr val="lt1"/>
                      </a:solidFill>
                    </a:lnR>
                    <a:lnT w="12700" algn="ctr">
                      <a:solidFill>
                        <a:schemeClr val="lt1"/>
                      </a:solidFill>
                    </a:lnT>
                    <a:lnB w="12700" algn="ctr">
                      <a:solidFill>
                        <a:schemeClr val="lt1"/>
                      </a:solidFill>
                    </a:lnB>
                    <a:solidFill>
                      <a:schemeClr val="accent1">
                        <a:lumMod val="20000"/>
                        <a:lumOff val="80000"/>
                        <a:alpha val="100000"/>
                      </a:schemeClr>
                    </a:solidFill>
                  </a:tcPr>
                </a:tc>
                <a:tc>
                  <a:txBody>
                    <a:bodyPr/>
                    <a:lstStyle/>
                    <a:p>
                      <a:pPr marL="0" marR="0" indent="0" algn="ctr">
                        <a:lnSpc>
                          <a:spcPct val="100000"/>
                        </a:lnSpc>
                        <a:spcBef>
                          <a:spcPct val="0"/>
                        </a:spcBef>
                        <a:spcAft>
                          <a:spcPct val="0"/>
                        </a:spcAft>
                        <a:buNone/>
                        <a:defRPr/>
                      </a:pPr>
                      <a:r>
                        <a:rPr sz="1400" b="1" i="0" u="none" dirty="0">
                          <a:solidFill>
                            <a:schemeClr val="dk1"/>
                          </a:solidFill>
                          <a:latin typeface="+mn-lt"/>
                        </a:rPr>
                        <a:t>2%</a:t>
                      </a:r>
                      <a:endParaRPr dirty="0"/>
                    </a:p>
                  </a:txBody>
                  <a:tcPr marL="63500" marR="63500" anchor="ctr">
                    <a:lnL w="12700" algn="ctr">
                      <a:solidFill>
                        <a:schemeClr val="lt1"/>
                      </a:solidFill>
                    </a:lnL>
                    <a:lnR w="12700" algn="ctr">
                      <a:solidFill>
                        <a:schemeClr val="lt1"/>
                      </a:solidFill>
                    </a:lnR>
                    <a:lnT w="12700" algn="ctr">
                      <a:solidFill>
                        <a:schemeClr val="lt1"/>
                      </a:solidFill>
                    </a:lnT>
                    <a:lnB w="12700" algn="ctr">
                      <a:solidFill>
                        <a:schemeClr val="lt1"/>
                      </a:solidFill>
                    </a:lnB>
                    <a:solidFill>
                      <a:schemeClr val="accent1">
                        <a:lumMod val="20000"/>
                        <a:lumOff val="80000"/>
                        <a:alpha val="100000"/>
                      </a:schemeClr>
                    </a:solidFill>
                  </a:tcPr>
                </a:tc>
                <a:extLst>
                  <a:ext uri="{0D108BD9-81ED-4DB2-BD59-A6C34878D82A}">
                    <a16:rowId xmlns:a16="http://schemas.microsoft.com/office/drawing/2014/main" val="10001"/>
                  </a:ext>
                </a:extLst>
              </a:tr>
              <a:tr h="508000">
                <a:tc>
                  <a:txBody>
                    <a:bodyPr/>
                    <a:lstStyle/>
                    <a:p>
                      <a:pPr marL="0" marR="0" indent="0" algn="l">
                        <a:lnSpc>
                          <a:spcPct val="100000"/>
                        </a:lnSpc>
                        <a:spcBef>
                          <a:spcPct val="0"/>
                        </a:spcBef>
                        <a:spcAft>
                          <a:spcPct val="0"/>
                        </a:spcAft>
                        <a:buNone/>
                        <a:defRPr/>
                      </a:pPr>
                      <a:r>
                        <a:rPr sz="1400" b="0" i="0" u="none" dirty="0">
                          <a:solidFill>
                            <a:schemeClr val="dk1"/>
                          </a:solidFill>
                          <a:latin typeface="+mn-lt"/>
                        </a:rPr>
                        <a:t>Sale of tendu leaves</a:t>
                      </a:r>
                      <a:endParaRPr dirty="0"/>
                    </a:p>
                  </a:txBody>
                  <a:tcPr marL="63500" marR="63500" anchor="ctr">
                    <a:lnL w="12700" algn="ctr">
                      <a:solidFill>
                        <a:schemeClr val="lt1"/>
                      </a:solidFill>
                    </a:lnL>
                    <a:lnR w="12700" algn="ctr">
                      <a:solidFill>
                        <a:schemeClr val="lt1"/>
                      </a:solidFill>
                    </a:lnR>
                    <a:lnT w="12700" algn="ctr">
                      <a:solidFill>
                        <a:schemeClr val="lt1"/>
                      </a:solidFill>
                    </a:lnT>
                    <a:lnB w="12700" algn="ctr">
                      <a:solidFill>
                        <a:schemeClr val="lt1"/>
                      </a:solidFill>
                    </a:lnB>
                    <a:solidFill>
                      <a:schemeClr val="lt1">
                        <a:lumMod val="95000"/>
                        <a:alpha val="100000"/>
                      </a:schemeClr>
                    </a:solidFill>
                  </a:tcPr>
                </a:tc>
                <a:tc>
                  <a:txBody>
                    <a:bodyPr/>
                    <a:lstStyle/>
                    <a:p>
                      <a:pPr marL="0" marR="0" indent="0" algn="ctr">
                        <a:lnSpc>
                          <a:spcPct val="100000"/>
                        </a:lnSpc>
                        <a:spcBef>
                          <a:spcPct val="0"/>
                        </a:spcBef>
                        <a:spcAft>
                          <a:spcPct val="0"/>
                        </a:spcAft>
                        <a:buNone/>
                        <a:defRPr/>
                      </a:pPr>
                      <a:r>
                        <a:rPr sz="1400" b="0" i="0" u="none" dirty="0">
                          <a:solidFill>
                            <a:schemeClr val="dk1"/>
                          </a:solidFill>
                          <a:latin typeface="+mn-lt"/>
                        </a:rPr>
                        <a:t>5%</a:t>
                      </a:r>
                      <a:endParaRPr dirty="0"/>
                    </a:p>
                  </a:txBody>
                  <a:tcPr marL="63500" marR="63500" anchor="ctr">
                    <a:lnL w="12700" algn="ctr">
                      <a:solidFill>
                        <a:schemeClr val="lt1"/>
                      </a:solidFill>
                    </a:lnL>
                    <a:lnR w="12700" algn="ctr">
                      <a:solidFill>
                        <a:schemeClr val="lt1"/>
                      </a:solidFill>
                    </a:lnR>
                    <a:lnT w="12700" algn="ctr">
                      <a:solidFill>
                        <a:schemeClr val="lt1"/>
                      </a:solidFill>
                    </a:lnT>
                    <a:lnB w="12700" algn="ctr">
                      <a:solidFill>
                        <a:schemeClr val="lt1"/>
                      </a:solidFill>
                    </a:lnB>
                    <a:solidFill>
                      <a:schemeClr val="lt1">
                        <a:lumMod val="95000"/>
                        <a:alpha val="100000"/>
                      </a:schemeClr>
                    </a:solidFill>
                  </a:tcPr>
                </a:tc>
                <a:tc>
                  <a:txBody>
                    <a:bodyPr/>
                    <a:lstStyle/>
                    <a:p>
                      <a:pPr marL="0" marR="0" indent="0" algn="ctr">
                        <a:lnSpc>
                          <a:spcPct val="100000"/>
                        </a:lnSpc>
                        <a:spcBef>
                          <a:spcPct val="0"/>
                        </a:spcBef>
                        <a:spcAft>
                          <a:spcPct val="0"/>
                        </a:spcAft>
                        <a:buNone/>
                        <a:defRPr/>
                      </a:pPr>
                      <a:r>
                        <a:rPr sz="1400" b="1" i="0" u="none" dirty="0">
                          <a:solidFill>
                            <a:schemeClr val="dk1"/>
                          </a:solidFill>
                          <a:latin typeface="+mn-lt"/>
                        </a:rPr>
                        <a:t>2%</a:t>
                      </a:r>
                      <a:endParaRPr dirty="0"/>
                    </a:p>
                  </a:txBody>
                  <a:tcPr marL="63500" marR="63500" anchor="ctr">
                    <a:lnL w="12700" algn="ctr">
                      <a:solidFill>
                        <a:schemeClr val="lt1"/>
                      </a:solidFill>
                    </a:lnL>
                    <a:lnR w="12700" algn="ctr">
                      <a:solidFill>
                        <a:schemeClr val="lt1"/>
                      </a:solidFill>
                    </a:lnR>
                    <a:lnT w="12700" algn="ctr">
                      <a:solidFill>
                        <a:schemeClr val="lt1"/>
                      </a:solidFill>
                    </a:lnT>
                    <a:lnB w="12700" algn="ctr">
                      <a:solidFill>
                        <a:schemeClr val="lt1"/>
                      </a:solidFill>
                    </a:lnB>
                    <a:solidFill>
                      <a:schemeClr val="lt1">
                        <a:lumMod val="95000"/>
                        <a:alpha val="100000"/>
                      </a:schemeClr>
                    </a:solidFill>
                  </a:tcPr>
                </a:tc>
                <a:extLst>
                  <a:ext uri="{0D108BD9-81ED-4DB2-BD59-A6C34878D82A}">
                    <a16:rowId xmlns:a16="http://schemas.microsoft.com/office/drawing/2014/main" val="10002"/>
                  </a:ext>
                </a:extLst>
              </a:tr>
              <a:tr h="762000">
                <a:tc>
                  <a:txBody>
                    <a:bodyPr/>
                    <a:lstStyle/>
                    <a:p>
                      <a:pPr marL="0" marR="0" indent="0" algn="l">
                        <a:lnSpc>
                          <a:spcPct val="100000"/>
                        </a:lnSpc>
                        <a:spcBef>
                          <a:spcPct val="0"/>
                        </a:spcBef>
                        <a:spcAft>
                          <a:spcPct val="0"/>
                        </a:spcAft>
                        <a:buNone/>
                        <a:defRPr/>
                      </a:pPr>
                      <a:r>
                        <a:rPr sz="1400" b="0" i="0" u="none" dirty="0">
                          <a:solidFill>
                            <a:schemeClr val="dk1"/>
                          </a:solidFill>
                          <a:latin typeface="+mn-lt"/>
                        </a:rPr>
                        <a:t>Remittance under LRS for education/medical</a:t>
                      </a:r>
                      <a:endParaRPr dirty="0"/>
                    </a:p>
                  </a:txBody>
                  <a:tcPr marL="63500" marR="63500" anchor="ctr">
                    <a:lnL w="12700" algn="ctr">
                      <a:solidFill>
                        <a:schemeClr val="lt1"/>
                      </a:solidFill>
                    </a:lnL>
                    <a:lnR w="12700" algn="ctr">
                      <a:solidFill>
                        <a:schemeClr val="lt1"/>
                      </a:solidFill>
                    </a:lnR>
                    <a:lnT w="12700" algn="ctr">
                      <a:solidFill>
                        <a:schemeClr val="lt1"/>
                      </a:solidFill>
                    </a:lnT>
                    <a:lnB w="12700" algn="ctr">
                      <a:solidFill>
                        <a:schemeClr val="lt1"/>
                      </a:solidFill>
                    </a:lnB>
                    <a:solidFill>
                      <a:schemeClr val="accent1">
                        <a:lumMod val="20000"/>
                        <a:lumOff val="80000"/>
                        <a:alpha val="100000"/>
                      </a:schemeClr>
                    </a:solidFill>
                  </a:tcPr>
                </a:tc>
                <a:tc>
                  <a:txBody>
                    <a:bodyPr/>
                    <a:lstStyle/>
                    <a:p>
                      <a:pPr marL="0" marR="0" indent="0" algn="ctr">
                        <a:lnSpc>
                          <a:spcPct val="100000"/>
                        </a:lnSpc>
                        <a:spcBef>
                          <a:spcPct val="0"/>
                        </a:spcBef>
                        <a:spcAft>
                          <a:spcPct val="0"/>
                        </a:spcAft>
                        <a:buNone/>
                        <a:defRPr/>
                      </a:pPr>
                      <a:r>
                        <a:rPr sz="1400" b="0" i="0" u="none" dirty="0">
                          <a:solidFill>
                            <a:schemeClr val="dk1"/>
                          </a:solidFill>
                          <a:latin typeface="+mn-lt"/>
                        </a:rPr>
                        <a:t>5% (&gt; ₹10L)</a:t>
                      </a:r>
                      <a:endParaRPr dirty="0"/>
                    </a:p>
                  </a:txBody>
                  <a:tcPr marL="63500" marR="63500" anchor="ctr">
                    <a:lnL w="12700" algn="ctr">
                      <a:solidFill>
                        <a:schemeClr val="lt1"/>
                      </a:solidFill>
                    </a:lnL>
                    <a:lnR w="12700" algn="ctr">
                      <a:solidFill>
                        <a:schemeClr val="lt1"/>
                      </a:solidFill>
                    </a:lnR>
                    <a:lnT w="12700" algn="ctr">
                      <a:solidFill>
                        <a:schemeClr val="lt1"/>
                      </a:solidFill>
                    </a:lnT>
                    <a:lnB w="12700" algn="ctr">
                      <a:solidFill>
                        <a:schemeClr val="lt1"/>
                      </a:solidFill>
                    </a:lnB>
                    <a:solidFill>
                      <a:schemeClr val="accent1">
                        <a:lumMod val="20000"/>
                        <a:lumOff val="80000"/>
                        <a:alpha val="100000"/>
                      </a:schemeClr>
                    </a:solidFill>
                  </a:tcPr>
                </a:tc>
                <a:tc>
                  <a:txBody>
                    <a:bodyPr/>
                    <a:lstStyle/>
                    <a:p>
                      <a:pPr marL="0" marR="0" indent="0" algn="ctr">
                        <a:lnSpc>
                          <a:spcPct val="100000"/>
                        </a:lnSpc>
                        <a:spcBef>
                          <a:spcPct val="0"/>
                        </a:spcBef>
                        <a:spcAft>
                          <a:spcPct val="0"/>
                        </a:spcAft>
                        <a:buNone/>
                        <a:defRPr/>
                      </a:pPr>
                      <a:r>
                        <a:rPr sz="1400" b="1" i="0" u="none" dirty="0">
                          <a:solidFill>
                            <a:schemeClr val="dk1"/>
                          </a:solidFill>
                          <a:latin typeface="+mn-lt"/>
                        </a:rPr>
                        <a:t>2% (&gt; ₹10L)</a:t>
                      </a:r>
                      <a:endParaRPr dirty="0"/>
                    </a:p>
                  </a:txBody>
                  <a:tcPr marL="63500" marR="63500" anchor="ctr">
                    <a:lnL w="12700" algn="ctr">
                      <a:solidFill>
                        <a:schemeClr val="lt1"/>
                      </a:solidFill>
                    </a:lnL>
                    <a:lnR w="12700" algn="ctr">
                      <a:solidFill>
                        <a:schemeClr val="lt1"/>
                      </a:solidFill>
                    </a:lnR>
                    <a:lnT w="12700" algn="ctr">
                      <a:solidFill>
                        <a:schemeClr val="lt1"/>
                      </a:solidFill>
                    </a:lnT>
                    <a:lnB w="12700" algn="ctr">
                      <a:solidFill>
                        <a:schemeClr val="lt1"/>
                      </a:solidFill>
                    </a:lnB>
                    <a:solidFill>
                      <a:schemeClr val="accent1">
                        <a:lumMod val="20000"/>
                        <a:lumOff val="80000"/>
                        <a:alpha val="100000"/>
                      </a:schemeClr>
                    </a:solidFill>
                  </a:tcPr>
                </a:tc>
                <a:extLst>
                  <a:ext uri="{0D108BD9-81ED-4DB2-BD59-A6C34878D82A}">
                    <a16:rowId xmlns:a16="http://schemas.microsoft.com/office/drawing/2014/main" val="10003"/>
                  </a:ext>
                </a:extLst>
              </a:tr>
              <a:tr h="762000">
                <a:tc>
                  <a:txBody>
                    <a:bodyPr/>
                    <a:lstStyle/>
                    <a:p>
                      <a:pPr marL="0" marR="0" indent="0" algn="l">
                        <a:lnSpc>
                          <a:spcPct val="100000"/>
                        </a:lnSpc>
                        <a:spcBef>
                          <a:spcPct val="0"/>
                        </a:spcBef>
                        <a:spcAft>
                          <a:spcPct val="0"/>
                        </a:spcAft>
                        <a:buNone/>
                        <a:defRPr/>
                      </a:pPr>
                      <a:r>
                        <a:rPr sz="1400" b="0" i="0" u="none" dirty="0">
                          <a:solidFill>
                            <a:schemeClr val="dk1"/>
                          </a:solidFill>
                          <a:latin typeface="+mn-lt"/>
                        </a:rPr>
                        <a:t>Sale of overseas tour package</a:t>
                      </a:r>
                      <a:endParaRPr dirty="0"/>
                    </a:p>
                  </a:txBody>
                  <a:tcPr marL="63500" marR="63500" anchor="ctr">
                    <a:lnL w="12700" algn="ctr">
                      <a:solidFill>
                        <a:schemeClr val="lt1"/>
                      </a:solidFill>
                    </a:lnL>
                    <a:lnR w="12700" algn="ctr">
                      <a:solidFill>
                        <a:schemeClr val="lt1"/>
                      </a:solidFill>
                    </a:lnR>
                    <a:lnT w="12700" algn="ctr">
                      <a:solidFill>
                        <a:schemeClr val="lt1"/>
                      </a:solidFill>
                    </a:lnT>
                    <a:lnB w="12700" algn="ctr">
                      <a:solidFill>
                        <a:schemeClr val="lt1"/>
                      </a:solidFill>
                    </a:lnB>
                    <a:solidFill>
                      <a:schemeClr val="lt1">
                        <a:lumMod val="95000"/>
                        <a:alpha val="100000"/>
                      </a:schemeClr>
                    </a:solidFill>
                  </a:tcPr>
                </a:tc>
                <a:tc>
                  <a:txBody>
                    <a:bodyPr/>
                    <a:lstStyle/>
                    <a:p>
                      <a:pPr marL="0" marR="0" indent="0" algn="ctr">
                        <a:lnSpc>
                          <a:spcPct val="100000"/>
                        </a:lnSpc>
                        <a:spcBef>
                          <a:spcPct val="0"/>
                        </a:spcBef>
                        <a:spcAft>
                          <a:spcPct val="0"/>
                        </a:spcAft>
                        <a:buNone/>
                        <a:defRPr/>
                      </a:pPr>
                      <a:r>
                        <a:rPr sz="1400" b="0" i="0" u="none" dirty="0">
                          <a:solidFill>
                            <a:schemeClr val="dk1"/>
                          </a:solidFill>
                          <a:latin typeface="+mn-lt"/>
                        </a:rPr>
                        <a:t>5% / 20%</a:t>
                      </a:r>
                      <a:endParaRPr dirty="0"/>
                    </a:p>
                  </a:txBody>
                  <a:tcPr marL="63500" marR="63500" anchor="ctr">
                    <a:lnL w="12700" algn="ctr">
                      <a:solidFill>
                        <a:schemeClr val="lt1"/>
                      </a:solidFill>
                    </a:lnL>
                    <a:lnR w="12700" algn="ctr">
                      <a:solidFill>
                        <a:schemeClr val="lt1"/>
                      </a:solidFill>
                    </a:lnR>
                    <a:lnT w="12700" algn="ctr">
                      <a:solidFill>
                        <a:schemeClr val="lt1"/>
                      </a:solidFill>
                    </a:lnT>
                    <a:lnB w="12700" algn="ctr">
                      <a:solidFill>
                        <a:schemeClr val="lt1"/>
                      </a:solidFill>
                    </a:lnB>
                    <a:solidFill>
                      <a:schemeClr val="lt1">
                        <a:lumMod val="95000"/>
                        <a:alpha val="100000"/>
                      </a:schemeClr>
                    </a:solidFill>
                  </a:tcPr>
                </a:tc>
                <a:tc>
                  <a:txBody>
                    <a:bodyPr/>
                    <a:lstStyle/>
                    <a:p>
                      <a:pPr marL="0" marR="0" indent="0" algn="ctr">
                        <a:lnSpc>
                          <a:spcPct val="100000"/>
                        </a:lnSpc>
                        <a:spcBef>
                          <a:spcPct val="0"/>
                        </a:spcBef>
                        <a:spcAft>
                          <a:spcPct val="0"/>
                        </a:spcAft>
                        <a:buNone/>
                        <a:defRPr/>
                      </a:pPr>
                      <a:r>
                        <a:rPr sz="1400" b="1" i="0" u="none" dirty="0">
                          <a:solidFill>
                            <a:schemeClr val="dk1"/>
                          </a:solidFill>
                          <a:latin typeface="+mn-lt"/>
                        </a:rPr>
                        <a:t>2% (no threshold)</a:t>
                      </a:r>
                      <a:endParaRPr dirty="0"/>
                    </a:p>
                  </a:txBody>
                  <a:tcPr marL="63500" marR="63500" anchor="ctr">
                    <a:lnL w="12700" algn="ctr">
                      <a:solidFill>
                        <a:schemeClr val="lt1"/>
                      </a:solidFill>
                    </a:lnL>
                    <a:lnR w="12700" algn="ctr">
                      <a:solidFill>
                        <a:schemeClr val="lt1"/>
                      </a:solidFill>
                    </a:lnR>
                    <a:lnT w="12700" algn="ctr">
                      <a:solidFill>
                        <a:schemeClr val="lt1"/>
                      </a:solidFill>
                    </a:lnT>
                    <a:lnB w="12700" algn="ctr">
                      <a:solidFill>
                        <a:schemeClr val="lt1"/>
                      </a:solidFill>
                    </a:lnB>
                    <a:solidFill>
                      <a:schemeClr val="lt1">
                        <a:lumMod val="95000"/>
                        <a:alpha val="100000"/>
                      </a:schemeClr>
                    </a:solidFill>
                  </a:tcPr>
                </a:tc>
                <a:extLst>
                  <a:ext uri="{0D108BD9-81ED-4DB2-BD59-A6C34878D82A}">
                    <a16:rowId xmlns:a16="http://schemas.microsoft.com/office/drawing/2014/main" val="10004"/>
                  </a:ext>
                </a:extLst>
              </a:tr>
            </a:tbl>
          </a:graphicData>
        </a:graphic>
      </p:graphicFrame>
      <p:sp>
        <p:nvSpPr>
          <p:cNvPr id="1467205539" name="Rectangle 1467205538"/>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SLIDELY_ONLY_OFFICE_SLIDE_ID_174551098</a:t>
            </a:r>
            <a:endParaRPr dirty="0"/>
          </a:p>
        </p:txBody>
      </p:sp>
      <p:sp>
        <p:nvSpPr>
          <p:cNvPr id="2" name="Date Placeholder 1">
            <a:extLst>
              <a:ext uri="{FF2B5EF4-FFF2-40B4-BE49-F238E27FC236}">
                <a16:creationId xmlns:a16="http://schemas.microsoft.com/office/drawing/2014/main" id="{C13C977C-E28F-8AED-48A8-9034805E121B}"/>
              </a:ext>
            </a:extLst>
          </p:cNvPr>
          <p:cNvSpPr>
            <a:spLocks noGrp="1"/>
          </p:cNvSpPr>
          <p:nvPr>
            <p:ph type="dt" sz="half" idx="10"/>
          </p:nvPr>
        </p:nvSpPr>
        <p:spPr/>
        <p:txBody>
          <a:bodyPr/>
          <a:lstStyle/>
          <a:p>
            <a:pPr>
              <a:defRPr/>
            </a:pPr>
            <a:r>
              <a:rPr lang="en-US" dirty="0"/>
              <a:t>22nd Feb., 2026</a:t>
            </a:r>
          </a:p>
        </p:txBody>
      </p:sp>
      <p:sp>
        <p:nvSpPr>
          <p:cNvPr id="3" name="Footer Placeholder 2">
            <a:extLst>
              <a:ext uri="{FF2B5EF4-FFF2-40B4-BE49-F238E27FC236}">
                <a16:creationId xmlns:a16="http://schemas.microsoft.com/office/drawing/2014/main" id="{C87EB12C-FBAB-8187-32FE-11D69BAEBF18}"/>
              </a:ext>
            </a:extLst>
          </p:cNvPr>
          <p:cNvSpPr>
            <a:spLocks noGrp="1"/>
          </p:cNvSpPr>
          <p:nvPr>
            <p:ph type="ftr" sz="quarter" idx="11"/>
          </p:nvPr>
        </p:nvSpPr>
        <p:spPr/>
        <p:txBody>
          <a:bodyPr/>
          <a:lstStyle/>
          <a:p>
            <a:pPr>
              <a:defRPr/>
            </a:pPr>
            <a:r>
              <a:rPr lang="en-US" dirty="0"/>
              <a:t>P. P. Shah &amp; Asso.</a:t>
            </a:r>
          </a:p>
        </p:txBody>
      </p:sp>
      <p:sp>
        <p:nvSpPr>
          <p:cNvPr id="4" name="Slide Number Placeholder 3">
            <a:extLst>
              <a:ext uri="{FF2B5EF4-FFF2-40B4-BE49-F238E27FC236}">
                <a16:creationId xmlns:a16="http://schemas.microsoft.com/office/drawing/2014/main" id="{D2FF8473-95DA-D62E-29C9-C85D6FD7A3B2}"/>
              </a:ext>
            </a:extLst>
          </p:cNvPr>
          <p:cNvSpPr>
            <a:spLocks noGrp="1"/>
          </p:cNvSpPr>
          <p:nvPr>
            <p:ph type="sldNum" sz="quarter" idx="12"/>
          </p:nvPr>
        </p:nvSpPr>
        <p:spPr/>
        <p:txBody>
          <a:bodyPr/>
          <a:lstStyle/>
          <a:p>
            <a:pPr>
              <a:defRPr/>
            </a:pPr>
            <a:fld id="{D52DD524-E4F0-4E7D-BECC-79A3277458AD}" type="slidenum">
              <a:rPr lang="en-US" smtClean="0"/>
              <a:t>18</a:t>
            </a:fld>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6656512" name="New shape"/>
          <p:cNvSpPr/>
          <p:nvPr/>
        </p:nvSpPr>
        <p:spPr bwMode="auto">
          <a:xfrm>
            <a:off x="0" y="0"/>
            <a:ext cx="12192000" cy="10795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254000" tIns="45720" rIns="25400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3200" b="1" i="0" u="none" dirty="0">
                <a:solidFill>
                  <a:schemeClr val="lt1"/>
                </a:solidFill>
                <a:latin typeface="+mj-lt"/>
              </a:rPr>
              <a:t>New Foreign Asset Disclosure Scheme Introduced</a:t>
            </a:r>
            <a:endParaRPr dirty="0"/>
          </a:p>
        </p:txBody>
      </p:sp>
      <p:sp>
        <p:nvSpPr>
          <p:cNvPr id="263675012" name="New shape"/>
          <p:cNvSpPr/>
          <p:nvPr/>
        </p:nvSpPr>
        <p:spPr bwMode="auto">
          <a:xfrm>
            <a:off x="635000" y="1397000"/>
            <a:ext cx="10922000" cy="825500"/>
          </a:xfrm>
          <a:prstGeom prst="rect">
            <a:avLst/>
          </a:prstGeom>
          <a:solidFill>
            <a:schemeClr val="lt1">
              <a:lumMod val="95000"/>
              <a:alpha val="20000"/>
            </a:schemeClr>
          </a:solidFill>
          <a:ln w="12700">
            <a:solidFill>
              <a:schemeClr val="dk2">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127000" tIns="45720" rIns="12700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200" b="0" i="0" u="none" dirty="0">
                <a:solidFill>
                  <a:schemeClr val="dk1"/>
                </a:solidFill>
                <a:latin typeface="+mn-lt"/>
              </a:rPr>
              <a:t>A one-time, six-month voluntary disclosure scheme is proposed for taxpayers to report previously undisclosed foreign assets and income.</a:t>
            </a:r>
            <a:endParaRPr dirty="0"/>
          </a:p>
        </p:txBody>
      </p:sp>
      <p:pic>
        <p:nvPicPr>
          <p:cNvPr id="1540926502" name="New picture"/>
          <p:cNvPicPr/>
          <p:nvPr/>
        </p:nvPicPr>
        <p:blipFill>
          <a:blip r:embed="rId3">
            <a:extLst>
              <a:ext uri="{96DAC541-7B7A-43D3-8B79-37D633B846F1}">
                <asvg:svgBlip xmlns:asvg="http://schemas.microsoft.com/office/drawing/2016/SVG/main" r:embed="rId4"/>
              </a:ext>
            </a:extLst>
          </a:blip>
          <a:stretch>
            <a:fillRect/>
          </a:stretch>
        </p:blipFill>
        <p:spPr bwMode="auto">
          <a:xfrm>
            <a:off x="762000" y="2667000"/>
            <a:ext cx="698500" cy="698500"/>
          </a:xfrm>
          <a:prstGeom prst="rect">
            <a:avLst/>
          </a:prstGeom>
        </p:spPr>
      </p:pic>
      <p:sp>
        <p:nvSpPr>
          <p:cNvPr id="691763887" name="New shape"/>
          <p:cNvSpPr/>
          <p:nvPr/>
        </p:nvSpPr>
        <p:spPr bwMode="auto">
          <a:xfrm>
            <a:off x="1587500" y="2603500"/>
            <a:ext cx="4254500" cy="8255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600" b="1" i="0" u="none" dirty="0">
                <a:solidFill>
                  <a:schemeClr val="dk2"/>
                </a:solidFill>
                <a:latin typeface="+mn-lt"/>
              </a:rPr>
              <a:t>Category A: Undisclosed Assets/Income</a:t>
            </a:r>
            <a:endParaRPr dirty="0"/>
          </a:p>
        </p:txBody>
      </p:sp>
      <p:sp>
        <p:nvSpPr>
          <p:cNvPr id="65843270" name="New shape"/>
          <p:cNvSpPr/>
          <p:nvPr/>
        </p:nvSpPr>
        <p:spPr bwMode="auto">
          <a:xfrm>
            <a:off x="1016000" y="3492500"/>
            <a:ext cx="4826000" cy="2540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254000" marR="0" indent="-254000" algn="l">
              <a:lnSpc>
                <a:spcPct val="100000"/>
              </a:lnSpc>
              <a:spcBef>
                <a:spcPct val="0"/>
              </a:spcBef>
              <a:spcAft>
                <a:spcPct val="0"/>
              </a:spcAft>
              <a:buClr>
                <a:schemeClr val="accent1"/>
              </a:buClr>
              <a:buSzTx/>
              <a:buFont typeface="Courier New"/>
              <a:buChar char="o"/>
              <a:defRPr/>
            </a:pPr>
            <a:r>
              <a:rPr sz="2000" b="0" i="0" u="none" dirty="0">
                <a:solidFill>
                  <a:schemeClr val="dk1"/>
                </a:solidFill>
                <a:latin typeface="+mn-lt"/>
              </a:rPr>
              <a:t>Limit: Up to </a:t>
            </a:r>
            <a:r>
              <a:rPr sz="2000" b="1" i="0" u="none" dirty="0">
                <a:solidFill>
                  <a:schemeClr val="dk1"/>
                </a:solidFill>
                <a:latin typeface="+mn-lt"/>
              </a:rPr>
              <a:t>₹1 crore</a:t>
            </a:r>
            <a:endParaRPr dirty="0"/>
          </a:p>
          <a:p>
            <a:pPr marL="254000" marR="0" indent="-254000" algn="l">
              <a:lnSpc>
                <a:spcPct val="100000"/>
              </a:lnSpc>
              <a:spcBef>
                <a:spcPct val="0"/>
              </a:spcBef>
              <a:spcAft>
                <a:spcPct val="0"/>
              </a:spcAft>
              <a:buClr>
                <a:schemeClr val="accent1"/>
              </a:buClr>
              <a:buSzTx/>
              <a:buFont typeface="Courier New"/>
              <a:buChar char="o"/>
              <a:defRPr/>
            </a:pPr>
            <a:r>
              <a:rPr sz="2000" b="0" i="0" u="none" dirty="0">
                <a:solidFill>
                  <a:schemeClr val="dk1"/>
                </a:solidFill>
                <a:latin typeface="+mn-lt"/>
              </a:rPr>
              <a:t>Action: Pay tax at </a:t>
            </a:r>
            <a:r>
              <a:rPr sz="2000" b="1" i="0" u="none" dirty="0">
                <a:solidFill>
                  <a:schemeClr val="dk1"/>
                </a:solidFill>
                <a:latin typeface="+mn-lt"/>
              </a:rPr>
              <a:t>30%</a:t>
            </a:r>
            <a:r>
              <a:rPr sz="2000" b="0" i="0" u="none" dirty="0">
                <a:solidFill>
                  <a:schemeClr val="dk1"/>
                </a:solidFill>
                <a:latin typeface="+mn-lt"/>
              </a:rPr>
              <a:t> of fair market value</a:t>
            </a:r>
            <a:endParaRPr dirty="0"/>
          </a:p>
          <a:p>
            <a:pPr marL="254000" marR="0" indent="-254000" algn="l">
              <a:lnSpc>
                <a:spcPct val="100000"/>
              </a:lnSpc>
              <a:spcBef>
                <a:spcPct val="0"/>
              </a:spcBef>
              <a:spcAft>
                <a:spcPct val="0"/>
              </a:spcAft>
              <a:buClr>
                <a:schemeClr val="accent1"/>
              </a:buClr>
              <a:buSzTx/>
              <a:buFont typeface="Courier New"/>
              <a:buChar char="o"/>
              <a:defRPr/>
            </a:pPr>
            <a:r>
              <a:rPr sz="2000" b="0" i="0" u="none" dirty="0">
                <a:solidFill>
                  <a:schemeClr val="dk1"/>
                </a:solidFill>
                <a:latin typeface="+mn-lt"/>
              </a:rPr>
              <a:t>Benefit: Immunity from prosecution</a:t>
            </a:r>
            <a:endParaRPr dirty="0"/>
          </a:p>
        </p:txBody>
      </p:sp>
      <p:pic>
        <p:nvPicPr>
          <p:cNvPr id="1894477651" name="New picture"/>
          <p:cNvPicPr/>
          <p:nvPr/>
        </p:nvPicPr>
        <p:blipFill>
          <a:blip r:embed="rId5">
            <a:extLst>
              <a:ext uri="{96DAC541-7B7A-43D3-8B79-37D633B846F1}">
                <asvg:svgBlip xmlns:asvg="http://schemas.microsoft.com/office/drawing/2016/SVG/main" r:embed="rId6"/>
              </a:ext>
            </a:extLst>
          </a:blip>
          <a:stretch>
            <a:fillRect/>
          </a:stretch>
        </p:blipFill>
        <p:spPr bwMode="auto">
          <a:xfrm>
            <a:off x="6350000" y="2667000"/>
            <a:ext cx="698500" cy="698500"/>
          </a:xfrm>
          <a:prstGeom prst="rect">
            <a:avLst/>
          </a:prstGeom>
        </p:spPr>
      </p:pic>
      <p:sp>
        <p:nvSpPr>
          <p:cNvPr id="989891650" name="New shape"/>
          <p:cNvSpPr/>
          <p:nvPr/>
        </p:nvSpPr>
        <p:spPr bwMode="auto">
          <a:xfrm>
            <a:off x="7175500" y="2603500"/>
            <a:ext cx="4254500" cy="8255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600" b="1" i="0" u="none" dirty="0">
                <a:solidFill>
                  <a:schemeClr val="dk2"/>
                </a:solidFill>
                <a:latin typeface="+mn-lt"/>
              </a:rPr>
              <a:t>Category B: Declared Income, Undisclosed Asset</a:t>
            </a:r>
            <a:endParaRPr dirty="0"/>
          </a:p>
        </p:txBody>
      </p:sp>
      <p:sp>
        <p:nvSpPr>
          <p:cNvPr id="413617725" name="New shape"/>
          <p:cNvSpPr/>
          <p:nvPr/>
        </p:nvSpPr>
        <p:spPr bwMode="auto">
          <a:xfrm>
            <a:off x="6604000" y="3492500"/>
            <a:ext cx="4826000" cy="2540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254000" marR="0" indent="-254000" algn="l">
              <a:lnSpc>
                <a:spcPct val="100000"/>
              </a:lnSpc>
              <a:spcBef>
                <a:spcPct val="0"/>
              </a:spcBef>
              <a:spcAft>
                <a:spcPct val="0"/>
              </a:spcAft>
              <a:buClr>
                <a:schemeClr val="accent2"/>
              </a:buClr>
              <a:buSzTx/>
              <a:buFont typeface="Courier New"/>
              <a:buChar char="o"/>
              <a:defRPr/>
            </a:pPr>
            <a:r>
              <a:rPr sz="2000" b="0" i="0" u="none" dirty="0">
                <a:solidFill>
                  <a:schemeClr val="dk1"/>
                </a:solidFill>
                <a:latin typeface="+mn-lt"/>
              </a:rPr>
              <a:t>Limit: Asset value up to </a:t>
            </a:r>
            <a:r>
              <a:rPr sz="2000" b="1" i="0" u="none" dirty="0">
                <a:solidFill>
                  <a:schemeClr val="dk1"/>
                </a:solidFill>
                <a:latin typeface="+mn-lt"/>
              </a:rPr>
              <a:t>₹5 crore</a:t>
            </a:r>
            <a:endParaRPr dirty="0"/>
          </a:p>
          <a:p>
            <a:pPr marL="254000" marR="0" indent="-254000" algn="l">
              <a:lnSpc>
                <a:spcPct val="100000"/>
              </a:lnSpc>
              <a:spcBef>
                <a:spcPct val="0"/>
              </a:spcBef>
              <a:spcAft>
                <a:spcPct val="0"/>
              </a:spcAft>
              <a:buClr>
                <a:schemeClr val="accent2"/>
              </a:buClr>
              <a:buSzTx/>
              <a:buFont typeface="Courier New"/>
              <a:buChar char="o"/>
              <a:defRPr/>
            </a:pPr>
            <a:r>
              <a:rPr sz="2000" b="0" i="0" u="none" dirty="0">
                <a:solidFill>
                  <a:schemeClr val="dk1"/>
                </a:solidFill>
                <a:latin typeface="+mn-lt"/>
              </a:rPr>
              <a:t>Action: Pay a flat fee of </a:t>
            </a:r>
            <a:r>
              <a:rPr sz="2000" b="1" i="0" u="none" dirty="0">
                <a:solidFill>
                  <a:schemeClr val="dk1"/>
                </a:solidFill>
                <a:latin typeface="+mn-lt"/>
              </a:rPr>
              <a:t>₹1 lakh</a:t>
            </a:r>
            <a:endParaRPr dirty="0"/>
          </a:p>
          <a:p>
            <a:pPr marL="254000" marR="0" indent="-254000" algn="l">
              <a:lnSpc>
                <a:spcPct val="100000"/>
              </a:lnSpc>
              <a:spcBef>
                <a:spcPct val="0"/>
              </a:spcBef>
              <a:spcAft>
                <a:spcPct val="0"/>
              </a:spcAft>
              <a:buClr>
                <a:schemeClr val="accent2"/>
              </a:buClr>
              <a:buSzTx/>
              <a:buFont typeface="Courier New"/>
              <a:buChar char="o"/>
              <a:defRPr/>
            </a:pPr>
            <a:r>
              <a:rPr sz="2000" b="0" i="0" u="none" dirty="0">
                <a:solidFill>
                  <a:schemeClr val="dk1"/>
                </a:solidFill>
                <a:latin typeface="+mn-lt"/>
              </a:rPr>
              <a:t>Benefit: Immunity from penalty and prosecution</a:t>
            </a:r>
            <a:endParaRPr dirty="0"/>
          </a:p>
        </p:txBody>
      </p:sp>
      <p:sp>
        <p:nvSpPr>
          <p:cNvPr id="275766055" name="Rectangle 275766054"/>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SLIDELY_ONLY_OFFICE_SLIDE_ID_171522734</a:t>
            </a:r>
            <a:endParaRPr dirty="0"/>
          </a:p>
        </p:txBody>
      </p:sp>
      <p:sp>
        <p:nvSpPr>
          <p:cNvPr id="2" name="Date Placeholder 1">
            <a:extLst>
              <a:ext uri="{FF2B5EF4-FFF2-40B4-BE49-F238E27FC236}">
                <a16:creationId xmlns:a16="http://schemas.microsoft.com/office/drawing/2014/main" id="{4A32BF53-EE4A-904F-B0E9-667A52ED6846}"/>
              </a:ext>
            </a:extLst>
          </p:cNvPr>
          <p:cNvSpPr>
            <a:spLocks noGrp="1"/>
          </p:cNvSpPr>
          <p:nvPr>
            <p:ph type="dt" sz="half" idx="10"/>
          </p:nvPr>
        </p:nvSpPr>
        <p:spPr/>
        <p:txBody>
          <a:bodyPr/>
          <a:lstStyle/>
          <a:p>
            <a:pPr>
              <a:defRPr/>
            </a:pPr>
            <a:r>
              <a:rPr lang="en-US" dirty="0"/>
              <a:t>22nd Feb., 2026</a:t>
            </a:r>
          </a:p>
        </p:txBody>
      </p:sp>
      <p:sp>
        <p:nvSpPr>
          <p:cNvPr id="3" name="Footer Placeholder 2">
            <a:extLst>
              <a:ext uri="{FF2B5EF4-FFF2-40B4-BE49-F238E27FC236}">
                <a16:creationId xmlns:a16="http://schemas.microsoft.com/office/drawing/2014/main" id="{03A9AC2F-45A8-0F44-DFDD-489171FBED4F}"/>
              </a:ext>
            </a:extLst>
          </p:cNvPr>
          <p:cNvSpPr>
            <a:spLocks noGrp="1"/>
          </p:cNvSpPr>
          <p:nvPr>
            <p:ph type="ftr" sz="quarter" idx="11"/>
          </p:nvPr>
        </p:nvSpPr>
        <p:spPr/>
        <p:txBody>
          <a:bodyPr/>
          <a:lstStyle/>
          <a:p>
            <a:pPr>
              <a:defRPr/>
            </a:pPr>
            <a:r>
              <a:rPr lang="en-US" dirty="0"/>
              <a:t>P. P. Shah &amp; Asso.</a:t>
            </a:r>
          </a:p>
        </p:txBody>
      </p:sp>
      <p:sp>
        <p:nvSpPr>
          <p:cNvPr id="4" name="Slide Number Placeholder 3">
            <a:extLst>
              <a:ext uri="{FF2B5EF4-FFF2-40B4-BE49-F238E27FC236}">
                <a16:creationId xmlns:a16="http://schemas.microsoft.com/office/drawing/2014/main" id="{9BDFE018-B98B-39B0-28CA-28A803AB238A}"/>
              </a:ext>
            </a:extLst>
          </p:cNvPr>
          <p:cNvSpPr>
            <a:spLocks noGrp="1"/>
          </p:cNvSpPr>
          <p:nvPr>
            <p:ph type="sldNum" sz="quarter" idx="12"/>
          </p:nvPr>
        </p:nvSpPr>
        <p:spPr/>
        <p:txBody>
          <a:bodyPr/>
          <a:lstStyle/>
          <a:p>
            <a:pPr>
              <a:defRPr/>
            </a:pPr>
            <a:fld id="{D52DD524-E4F0-4E7D-BECC-79A3277458AD}" type="slidenum">
              <a:rPr lang="en-US" smtClean="0"/>
              <a:t>19</a:t>
            </a:fld>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6906206" name="New shape"/>
          <p:cNvSpPr/>
          <p:nvPr/>
        </p:nvSpPr>
        <p:spPr bwMode="auto">
          <a:xfrm>
            <a:off x="635000" y="508000"/>
            <a:ext cx="10922000" cy="8890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25400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4800" b="1" i="0" u="none" dirty="0">
                <a:solidFill>
                  <a:schemeClr val="lt1"/>
                </a:solidFill>
                <a:latin typeface="+mj-lt"/>
              </a:rPr>
              <a:t>Index - Content</a:t>
            </a:r>
            <a:endParaRPr dirty="0"/>
          </a:p>
        </p:txBody>
      </p:sp>
      <p:sp>
        <p:nvSpPr>
          <p:cNvPr id="1460566475" name="New shape"/>
          <p:cNvSpPr/>
          <p:nvPr/>
        </p:nvSpPr>
        <p:spPr bwMode="auto">
          <a:xfrm>
            <a:off x="889000" y="2286000"/>
            <a:ext cx="10668000" cy="4445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762000" marR="0" indent="-762000" algn="l">
              <a:lnSpc>
                <a:spcPct val="100000"/>
              </a:lnSpc>
              <a:spcBef>
                <a:spcPct val="0"/>
              </a:spcBef>
              <a:spcAft>
                <a:spcPct val="0"/>
              </a:spcAft>
              <a:buClr>
                <a:schemeClr val="accent1"/>
              </a:buClr>
              <a:buSzTx/>
              <a:buAutoNum type="arabicPeriod"/>
              <a:defRPr/>
            </a:pPr>
            <a:r>
              <a:rPr lang="en-IN" sz="4400" b="1" dirty="0">
                <a:solidFill>
                  <a:schemeClr val="dk1"/>
                </a:solidFill>
                <a:latin typeface="+mn-lt"/>
              </a:rPr>
              <a:t>Overview - Budget measures</a:t>
            </a:r>
          </a:p>
          <a:p>
            <a:pPr marL="762000" marR="0" indent="-762000" algn="l">
              <a:lnSpc>
                <a:spcPct val="100000"/>
              </a:lnSpc>
              <a:spcBef>
                <a:spcPct val="0"/>
              </a:spcBef>
              <a:spcAft>
                <a:spcPct val="0"/>
              </a:spcAft>
              <a:buClr>
                <a:schemeClr val="accent1"/>
              </a:buClr>
              <a:buSzTx/>
              <a:buAutoNum type="arabicPeriod"/>
              <a:defRPr/>
            </a:pPr>
            <a:r>
              <a:rPr sz="4400" b="1" i="0" u="none" dirty="0">
                <a:solidFill>
                  <a:schemeClr val="dk1"/>
                </a:solidFill>
                <a:latin typeface="+mn-lt"/>
              </a:rPr>
              <a:t>Direct Tax Amendments</a:t>
            </a:r>
            <a:endParaRPr dirty="0"/>
          </a:p>
          <a:p>
            <a:pPr marL="762000" marR="0" indent="-762000" algn="l">
              <a:lnSpc>
                <a:spcPct val="100000"/>
              </a:lnSpc>
              <a:spcBef>
                <a:spcPct val="0"/>
              </a:spcBef>
              <a:spcAft>
                <a:spcPct val="0"/>
              </a:spcAft>
              <a:buClr>
                <a:schemeClr val="accent1"/>
              </a:buClr>
              <a:buSzTx/>
              <a:buAutoNum type="arabicPeriod"/>
              <a:defRPr/>
            </a:pPr>
            <a:r>
              <a:rPr sz="4400" b="1" i="0" u="none" dirty="0">
                <a:solidFill>
                  <a:schemeClr val="dk1"/>
                </a:solidFill>
                <a:latin typeface="+mn-lt"/>
              </a:rPr>
              <a:t>Indirect Tax (GST) Amendments</a:t>
            </a:r>
            <a:endParaRPr dirty="0"/>
          </a:p>
          <a:p>
            <a:pPr marL="762000" marR="0" indent="-762000" algn="l">
              <a:lnSpc>
                <a:spcPct val="100000"/>
              </a:lnSpc>
              <a:spcBef>
                <a:spcPct val="0"/>
              </a:spcBef>
              <a:spcAft>
                <a:spcPct val="0"/>
              </a:spcAft>
              <a:buClr>
                <a:schemeClr val="accent1"/>
              </a:buClr>
              <a:buSzTx/>
              <a:buAutoNum type="arabicPeriod"/>
              <a:defRPr/>
            </a:pPr>
            <a:r>
              <a:rPr sz="4400" b="1" i="0" u="none" dirty="0">
                <a:solidFill>
                  <a:schemeClr val="dk1"/>
                </a:solidFill>
                <a:latin typeface="+mn-lt"/>
              </a:rPr>
              <a:t>Changes in International Taxation</a:t>
            </a:r>
            <a:endParaRPr dirty="0"/>
          </a:p>
          <a:p>
            <a:pPr marL="762000" marR="0" indent="-762000" algn="l">
              <a:lnSpc>
                <a:spcPct val="100000"/>
              </a:lnSpc>
              <a:spcBef>
                <a:spcPct val="0"/>
              </a:spcBef>
              <a:spcAft>
                <a:spcPct val="0"/>
              </a:spcAft>
              <a:buClr>
                <a:schemeClr val="accent1"/>
              </a:buClr>
              <a:buSzTx/>
              <a:buAutoNum type="arabicPeriod"/>
              <a:defRPr/>
            </a:pPr>
            <a:r>
              <a:rPr lang="en-IN" sz="4400" b="1" dirty="0">
                <a:solidFill>
                  <a:schemeClr val="dk1"/>
                </a:solidFill>
                <a:latin typeface="+mn-lt"/>
              </a:rPr>
              <a:t>FEMA initiatives</a:t>
            </a:r>
            <a:endParaRPr dirty="0"/>
          </a:p>
        </p:txBody>
      </p:sp>
      <p:sp>
        <p:nvSpPr>
          <p:cNvPr id="2052249252" name="Rectangle 2052249251"/>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SLIDELY_ONLY_OFFICE_SLIDE_ID_126351474</a:t>
            </a:r>
            <a:endParaRPr dirty="0"/>
          </a:p>
        </p:txBody>
      </p:sp>
      <p:sp>
        <p:nvSpPr>
          <p:cNvPr id="2" name="Date Placeholder 1">
            <a:extLst>
              <a:ext uri="{FF2B5EF4-FFF2-40B4-BE49-F238E27FC236}">
                <a16:creationId xmlns:a16="http://schemas.microsoft.com/office/drawing/2014/main" id="{1EF60825-4F0F-1A63-065F-177988B50205}"/>
              </a:ext>
            </a:extLst>
          </p:cNvPr>
          <p:cNvSpPr>
            <a:spLocks noGrp="1"/>
          </p:cNvSpPr>
          <p:nvPr>
            <p:ph type="dt" sz="half" idx="10"/>
          </p:nvPr>
        </p:nvSpPr>
        <p:spPr/>
        <p:txBody>
          <a:bodyPr/>
          <a:lstStyle/>
          <a:p>
            <a:pPr>
              <a:defRPr/>
            </a:pPr>
            <a:r>
              <a:rPr lang="en-US" dirty="0"/>
              <a:t>22nd Feb., 2026</a:t>
            </a:r>
          </a:p>
        </p:txBody>
      </p:sp>
      <p:sp>
        <p:nvSpPr>
          <p:cNvPr id="3" name="Footer Placeholder 2">
            <a:extLst>
              <a:ext uri="{FF2B5EF4-FFF2-40B4-BE49-F238E27FC236}">
                <a16:creationId xmlns:a16="http://schemas.microsoft.com/office/drawing/2014/main" id="{42692E9D-2AE7-1088-1C92-C21782413615}"/>
              </a:ext>
            </a:extLst>
          </p:cNvPr>
          <p:cNvSpPr>
            <a:spLocks noGrp="1"/>
          </p:cNvSpPr>
          <p:nvPr>
            <p:ph type="ftr" sz="quarter" idx="11"/>
          </p:nvPr>
        </p:nvSpPr>
        <p:spPr/>
        <p:txBody>
          <a:bodyPr/>
          <a:lstStyle/>
          <a:p>
            <a:pPr>
              <a:defRPr/>
            </a:pPr>
            <a:r>
              <a:rPr lang="en-US" dirty="0"/>
              <a:t>P. P. Shah &amp; Asso.</a:t>
            </a:r>
          </a:p>
        </p:txBody>
      </p:sp>
      <p:sp>
        <p:nvSpPr>
          <p:cNvPr id="4" name="Slide Number Placeholder 3">
            <a:extLst>
              <a:ext uri="{FF2B5EF4-FFF2-40B4-BE49-F238E27FC236}">
                <a16:creationId xmlns:a16="http://schemas.microsoft.com/office/drawing/2014/main" id="{9777254F-44DE-F584-BE9E-36924146421C}"/>
              </a:ext>
            </a:extLst>
          </p:cNvPr>
          <p:cNvSpPr>
            <a:spLocks noGrp="1"/>
          </p:cNvSpPr>
          <p:nvPr>
            <p:ph type="sldNum" sz="quarter" idx="12"/>
          </p:nvPr>
        </p:nvSpPr>
        <p:spPr/>
        <p:txBody>
          <a:bodyPr/>
          <a:lstStyle/>
          <a:p>
            <a:pPr>
              <a:defRPr/>
            </a:pPr>
            <a:fld id="{D52DD524-E4F0-4E7D-BECC-79A3277458AD}" type="slidenum">
              <a:rPr lang="en-US" smtClean="0"/>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a:extLst>
              <a:ext uri="{FF2B5EF4-FFF2-40B4-BE49-F238E27FC236}">
                <a16:creationId xmlns:a16="http://schemas.microsoft.com/office/drawing/2014/main" id="{D25F35D4-9C67-3FBD-9591-5D5098BCEC84}"/>
              </a:ext>
            </a:extLst>
          </p:cNvPr>
          <p:cNvSpPr/>
          <p:nvPr/>
        </p:nvSpPr>
        <p:spPr bwMode="auto">
          <a:xfrm>
            <a:off x="685800" y="685800"/>
            <a:ext cx="10591800" cy="12192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254000" tIns="127000" rIns="127000" bIns="12700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lang="en-IN" sz="3600" b="1" i="0" u="none" dirty="0">
                <a:solidFill>
                  <a:schemeClr val="lt1"/>
                </a:solidFill>
                <a:latin typeface="+mj-lt"/>
              </a:rPr>
              <a:t>Tax Rates for the Tax year 2026-27</a:t>
            </a:r>
            <a:endParaRPr dirty="0"/>
          </a:p>
        </p:txBody>
      </p:sp>
      <p:sp>
        <p:nvSpPr>
          <p:cNvPr id="3" name="New shape">
            <a:extLst>
              <a:ext uri="{FF2B5EF4-FFF2-40B4-BE49-F238E27FC236}">
                <a16:creationId xmlns:a16="http://schemas.microsoft.com/office/drawing/2014/main" id="{78DBB032-3A7D-9644-DA0A-AC719BDD076B}"/>
              </a:ext>
            </a:extLst>
          </p:cNvPr>
          <p:cNvSpPr/>
          <p:nvPr/>
        </p:nvSpPr>
        <p:spPr bwMode="auto">
          <a:xfrm>
            <a:off x="609600" y="2209800"/>
            <a:ext cx="10591800" cy="38862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254000" tIns="127000" rIns="127000" bIns="12700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r>
              <a:rPr lang="en-IN" sz="1600" dirty="0">
                <a:latin typeface="+mn-lt"/>
              </a:rPr>
              <a:t>The Finance Bill, 2026 proposes no change in the income-tax rates, surcharge or cess for the Tax Year 2026-27. </a:t>
            </a:r>
          </a:p>
          <a:p>
            <a:endParaRPr lang="en-IN" sz="1600" dirty="0">
              <a:latin typeface="+mn-lt"/>
            </a:endParaRPr>
          </a:p>
          <a:p>
            <a:r>
              <a:rPr lang="en-IN" sz="1600" dirty="0">
                <a:latin typeface="+mn-lt"/>
              </a:rPr>
              <a:t>The existing slab structures and rate provisions under the Income-tax Act, 2025 continue to apply across all categories of taxpayers.</a:t>
            </a:r>
          </a:p>
          <a:p>
            <a:endParaRPr lang="en-IN" sz="1600" dirty="0">
              <a:latin typeface="+mn-lt"/>
            </a:endParaRPr>
          </a:p>
          <a:p>
            <a:r>
              <a:rPr lang="en-IN" sz="1600" dirty="0">
                <a:latin typeface="+mn-lt"/>
              </a:rPr>
              <a:t>Also, the new Income Tax Act 2025 will be applicable w.e.f 1</a:t>
            </a:r>
            <a:r>
              <a:rPr lang="en-IN" sz="1600" baseline="30000" dirty="0">
                <a:latin typeface="+mn-lt"/>
              </a:rPr>
              <a:t>st</a:t>
            </a:r>
            <a:r>
              <a:rPr lang="en-IN" sz="1600" dirty="0">
                <a:latin typeface="+mn-lt"/>
              </a:rPr>
              <a:t> April 2026.</a:t>
            </a:r>
          </a:p>
          <a:p>
            <a:pPr marL="0" marR="0" indent="0" algn="l">
              <a:lnSpc>
                <a:spcPct val="100000"/>
              </a:lnSpc>
              <a:spcBef>
                <a:spcPct val="0"/>
              </a:spcBef>
              <a:spcAft>
                <a:spcPct val="0"/>
              </a:spcAft>
              <a:buNone/>
              <a:defRPr/>
            </a:pPr>
            <a:endParaRPr dirty="0"/>
          </a:p>
        </p:txBody>
      </p:sp>
      <p:sp>
        <p:nvSpPr>
          <p:cNvPr id="4" name="Date Placeholder 3">
            <a:extLst>
              <a:ext uri="{FF2B5EF4-FFF2-40B4-BE49-F238E27FC236}">
                <a16:creationId xmlns:a16="http://schemas.microsoft.com/office/drawing/2014/main" id="{7CEAA7D8-9B58-9ABE-D097-6FCC57B4CB21}"/>
              </a:ext>
            </a:extLst>
          </p:cNvPr>
          <p:cNvSpPr>
            <a:spLocks noGrp="1"/>
          </p:cNvSpPr>
          <p:nvPr>
            <p:ph type="dt" sz="half" idx="10"/>
          </p:nvPr>
        </p:nvSpPr>
        <p:spPr/>
        <p:txBody>
          <a:bodyPr/>
          <a:lstStyle/>
          <a:p>
            <a:pPr>
              <a:defRPr/>
            </a:pPr>
            <a:r>
              <a:rPr lang="en-US" dirty="0"/>
              <a:t>22nd Feb., 2026</a:t>
            </a:r>
          </a:p>
        </p:txBody>
      </p:sp>
      <p:sp>
        <p:nvSpPr>
          <p:cNvPr id="5" name="Footer Placeholder 4">
            <a:extLst>
              <a:ext uri="{FF2B5EF4-FFF2-40B4-BE49-F238E27FC236}">
                <a16:creationId xmlns:a16="http://schemas.microsoft.com/office/drawing/2014/main" id="{4A8D496D-C3A5-210C-1DC9-B7D184746D00}"/>
              </a:ext>
            </a:extLst>
          </p:cNvPr>
          <p:cNvSpPr>
            <a:spLocks noGrp="1"/>
          </p:cNvSpPr>
          <p:nvPr>
            <p:ph type="ftr" sz="quarter" idx="11"/>
          </p:nvPr>
        </p:nvSpPr>
        <p:spPr/>
        <p:txBody>
          <a:bodyPr/>
          <a:lstStyle/>
          <a:p>
            <a:pPr>
              <a:defRPr/>
            </a:pPr>
            <a:r>
              <a:rPr lang="en-US" dirty="0"/>
              <a:t>P. P. Shah &amp; Asso.</a:t>
            </a:r>
          </a:p>
        </p:txBody>
      </p:sp>
      <p:sp>
        <p:nvSpPr>
          <p:cNvPr id="6" name="Slide Number Placeholder 5">
            <a:extLst>
              <a:ext uri="{FF2B5EF4-FFF2-40B4-BE49-F238E27FC236}">
                <a16:creationId xmlns:a16="http://schemas.microsoft.com/office/drawing/2014/main" id="{820FB551-3AB7-A108-EDE0-AC4AFA938EA7}"/>
              </a:ext>
            </a:extLst>
          </p:cNvPr>
          <p:cNvSpPr>
            <a:spLocks noGrp="1"/>
          </p:cNvSpPr>
          <p:nvPr>
            <p:ph type="sldNum" sz="quarter" idx="12"/>
          </p:nvPr>
        </p:nvSpPr>
        <p:spPr/>
        <p:txBody>
          <a:bodyPr/>
          <a:lstStyle/>
          <a:p>
            <a:pPr>
              <a:defRPr/>
            </a:pPr>
            <a:fld id="{D52DD524-E4F0-4E7D-BECC-79A3277458AD}" type="slidenum">
              <a:rPr lang="en-US" smtClean="0"/>
              <a:t>20</a:t>
            </a:fld>
            <a:endParaRPr lang="en-US" dirty="0"/>
          </a:p>
        </p:txBody>
      </p:sp>
    </p:spTree>
    <p:extLst>
      <p:ext uri="{BB962C8B-B14F-4D97-AF65-F5344CB8AC3E}">
        <p14:creationId xmlns:p14="http://schemas.microsoft.com/office/powerpoint/2010/main" val="62565558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31064833" name="New shape"/>
          <p:cNvSpPr/>
          <p:nvPr/>
        </p:nvSpPr>
        <p:spPr bwMode="auto">
          <a:xfrm>
            <a:off x="0" y="0"/>
            <a:ext cx="12192000" cy="8255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50800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800" b="1" i="0" u="none" dirty="0">
                <a:solidFill>
                  <a:schemeClr val="lt1"/>
                </a:solidFill>
                <a:latin typeface="+mj-lt"/>
              </a:rPr>
              <a:t>Due Dates for ITR Filing and Revision</a:t>
            </a:r>
            <a:endParaRPr dirty="0"/>
          </a:p>
        </p:txBody>
      </p:sp>
      <p:sp>
        <p:nvSpPr>
          <p:cNvPr id="1595217300" name="New shape"/>
          <p:cNvSpPr/>
          <p:nvPr/>
        </p:nvSpPr>
        <p:spPr bwMode="auto">
          <a:xfrm>
            <a:off x="4191000" y="1016000"/>
            <a:ext cx="3810000" cy="355600"/>
          </a:xfrm>
          <a:prstGeom prst="roundRect">
            <a:avLst>
              <a:gd name="adj" fmla="val 4000"/>
            </a:avLst>
          </a:prstGeom>
          <a:solidFill>
            <a:schemeClr val="accent1">
              <a:lumMod val="20000"/>
              <a:lumOff val="80000"/>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ctr">
              <a:lnSpc>
                <a:spcPct val="100000"/>
              </a:lnSpc>
              <a:spcBef>
                <a:spcPct val="0"/>
              </a:spcBef>
              <a:spcAft>
                <a:spcPct val="0"/>
              </a:spcAft>
              <a:buNone/>
              <a:defRPr/>
            </a:pPr>
            <a:r>
              <a:rPr sz="1200" b="1" i="0" u="none" dirty="0">
                <a:solidFill>
                  <a:schemeClr val="accent1">
                    <a:lumMod val="50000"/>
                  </a:schemeClr>
                </a:solidFill>
                <a:latin typeface="+mn-lt"/>
              </a:rPr>
              <a:t>Applicable from tax year 2025-26 onwards</a:t>
            </a:r>
            <a:endParaRPr dirty="0"/>
          </a:p>
        </p:txBody>
      </p:sp>
      <p:graphicFrame>
        <p:nvGraphicFramePr>
          <p:cNvPr id="56829119" name="New Table"/>
          <p:cNvGraphicFramePr>
            <a:graphicFrameLocks noGrp="1"/>
          </p:cNvGraphicFramePr>
          <p:nvPr/>
        </p:nvGraphicFramePr>
        <p:xfrm>
          <a:off x="508000" y="1651000"/>
          <a:ext cx="11176000" cy="2286000"/>
        </p:xfrm>
        <a:graphic>
          <a:graphicData uri="http://schemas.openxmlformats.org/drawingml/2006/table">
            <a:tbl>
              <a:tblPr firstRow="1" bandRow="1">
                <a:noFill/>
                <a:tableStyleId>{5C22544A-7EE6-4342-B048-85BDC9FD1C3A}</a:tableStyleId>
              </a:tblPr>
              <a:tblGrid>
                <a:gridCol w="4572000">
                  <a:extLst>
                    <a:ext uri="{9D8B030D-6E8A-4147-A177-3AD203B41FA5}">
                      <a16:colId xmlns:a16="http://schemas.microsoft.com/office/drawing/2014/main" val="20000"/>
                    </a:ext>
                  </a:extLst>
                </a:gridCol>
                <a:gridCol w="3302000">
                  <a:extLst>
                    <a:ext uri="{9D8B030D-6E8A-4147-A177-3AD203B41FA5}">
                      <a16:colId xmlns:a16="http://schemas.microsoft.com/office/drawing/2014/main" val="20001"/>
                    </a:ext>
                  </a:extLst>
                </a:gridCol>
                <a:gridCol w="3302000">
                  <a:extLst>
                    <a:ext uri="{9D8B030D-6E8A-4147-A177-3AD203B41FA5}">
                      <a16:colId xmlns:a16="http://schemas.microsoft.com/office/drawing/2014/main" val="20002"/>
                    </a:ext>
                  </a:extLst>
                </a:gridCol>
              </a:tblGrid>
              <a:tr h="508000">
                <a:tc>
                  <a:txBody>
                    <a:bodyPr/>
                    <a:lstStyle/>
                    <a:p>
                      <a:pPr marL="0" marR="0" indent="0" algn="l">
                        <a:lnSpc>
                          <a:spcPct val="100000"/>
                        </a:lnSpc>
                        <a:spcBef>
                          <a:spcPct val="0"/>
                        </a:spcBef>
                        <a:spcAft>
                          <a:spcPct val="0"/>
                        </a:spcAft>
                        <a:buNone/>
                        <a:defRPr/>
                      </a:pPr>
                      <a:r>
                        <a:rPr sz="1600" b="1" i="0" u="none" dirty="0">
                          <a:solidFill>
                            <a:schemeClr val="lt1"/>
                          </a:solidFill>
                          <a:latin typeface="+mn-lt"/>
                        </a:rPr>
                        <a:t>ITR Type</a:t>
                      </a:r>
                      <a:endParaRPr dirty="0"/>
                    </a:p>
                  </a:txBody>
                  <a:tcPr marL="127000" marR="127000" anchor="ctr">
                    <a:lnL w="12700" algn="ctr">
                      <a:solidFill>
                        <a:schemeClr val="lt1"/>
                      </a:solidFill>
                    </a:lnL>
                    <a:lnR w="12700" algn="ctr">
                      <a:solidFill>
                        <a:schemeClr val="lt1"/>
                      </a:solidFill>
                    </a:lnR>
                    <a:lnT w="12700" algn="ctr">
                      <a:solidFill>
                        <a:schemeClr val="lt1"/>
                      </a:solidFill>
                    </a:lnT>
                    <a:lnB w="12700" algn="ctr">
                      <a:solidFill>
                        <a:schemeClr val="lt1"/>
                      </a:solidFill>
                    </a:lnB>
                    <a:solidFill>
                      <a:schemeClr val="accent1">
                        <a:alpha val="100000"/>
                      </a:schemeClr>
                    </a:solidFill>
                  </a:tcPr>
                </a:tc>
                <a:tc>
                  <a:txBody>
                    <a:bodyPr/>
                    <a:lstStyle/>
                    <a:p>
                      <a:pPr marL="0" marR="0" indent="0" algn="ctr">
                        <a:lnSpc>
                          <a:spcPct val="100000"/>
                        </a:lnSpc>
                        <a:spcBef>
                          <a:spcPct val="0"/>
                        </a:spcBef>
                        <a:spcAft>
                          <a:spcPct val="0"/>
                        </a:spcAft>
                        <a:buNone/>
                        <a:defRPr/>
                      </a:pPr>
                      <a:r>
                        <a:rPr sz="1600" b="1" i="0" u="none" dirty="0">
                          <a:solidFill>
                            <a:schemeClr val="lt1"/>
                          </a:solidFill>
                          <a:latin typeface="+mn-lt"/>
                        </a:rPr>
                        <a:t>Old Due Date (TY 2026)</a:t>
                      </a:r>
                      <a:endParaRPr dirty="0"/>
                    </a:p>
                  </a:txBody>
                  <a:tcPr marL="127000" marR="127000" anchor="ctr">
                    <a:lnL w="12700" algn="ctr">
                      <a:solidFill>
                        <a:schemeClr val="lt1"/>
                      </a:solidFill>
                    </a:lnL>
                    <a:lnR w="12700" algn="ctr">
                      <a:solidFill>
                        <a:schemeClr val="lt1"/>
                      </a:solidFill>
                    </a:lnR>
                    <a:lnT w="12700" algn="ctr">
                      <a:solidFill>
                        <a:schemeClr val="lt1"/>
                      </a:solidFill>
                    </a:lnT>
                    <a:lnB w="12700" algn="ctr">
                      <a:solidFill>
                        <a:schemeClr val="lt1"/>
                      </a:solidFill>
                    </a:lnB>
                    <a:solidFill>
                      <a:schemeClr val="accent1">
                        <a:alpha val="100000"/>
                      </a:schemeClr>
                    </a:solidFill>
                  </a:tcPr>
                </a:tc>
                <a:tc>
                  <a:txBody>
                    <a:bodyPr/>
                    <a:lstStyle/>
                    <a:p>
                      <a:pPr marL="0" marR="0" indent="0" algn="ctr">
                        <a:lnSpc>
                          <a:spcPct val="100000"/>
                        </a:lnSpc>
                        <a:spcBef>
                          <a:spcPct val="0"/>
                        </a:spcBef>
                        <a:spcAft>
                          <a:spcPct val="0"/>
                        </a:spcAft>
                        <a:buNone/>
                        <a:defRPr/>
                      </a:pPr>
                      <a:r>
                        <a:rPr sz="1600" b="1" i="0" u="none" dirty="0">
                          <a:solidFill>
                            <a:schemeClr val="lt1"/>
                          </a:solidFill>
                          <a:latin typeface="+mn-lt"/>
                        </a:rPr>
                        <a:t>New Due Date (TY 2026)</a:t>
                      </a:r>
                      <a:endParaRPr dirty="0"/>
                    </a:p>
                  </a:txBody>
                  <a:tcPr marL="127000" marR="127000" anchor="ctr">
                    <a:lnL w="12700" algn="ctr">
                      <a:solidFill>
                        <a:schemeClr val="lt1"/>
                      </a:solidFill>
                    </a:lnL>
                    <a:lnR w="12700" algn="ctr">
                      <a:solidFill>
                        <a:schemeClr val="lt1"/>
                      </a:solidFill>
                    </a:lnR>
                    <a:lnT w="12700" algn="ctr">
                      <a:solidFill>
                        <a:schemeClr val="lt1"/>
                      </a:solidFill>
                    </a:lnT>
                    <a:lnB w="12700" algn="ctr">
                      <a:solidFill>
                        <a:schemeClr val="lt1"/>
                      </a:solidFill>
                    </a:lnB>
                    <a:solidFill>
                      <a:schemeClr val="accent1">
                        <a:alpha val="100000"/>
                      </a:schemeClr>
                    </a:solidFill>
                  </a:tcPr>
                </a:tc>
                <a:extLst>
                  <a:ext uri="{0D108BD9-81ED-4DB2-BD59-A6C34878D82A}">
                    <a16:rowId xmlns:a16="http://schemas.microsoft.com/office/drawing/2014/main" val="10000"/>
                  </a:ext>
                </a:extLst>
              </a:tr>
              <a:tr h="444500">
                <a:tc>
                  <a:txBody>
                    <a:bodyPr/>
                    <a:lstStyle/>
                    <a:p>
                      <a:pPr marL="0" marR="0" indent="0" algn="l">
                        <a:lnSpc>
                          <a:spcPct val="100000"/>
                        </a:lnSpc>
                        <a:spcBef>
                          <a:spcPct val="0"/>
                        </a:spcBef>
                        <a:spcAft>
                          <a:spcPct val="0"/>
                        </a:spcAft>
                        <a:buNone/>
                        <a:defRPr/>
                      </a:pPr>
                      <a:r>
                        <a:rPr sz="1400" b="1" i="0" u="none" dirty="0">
                          <a:solidFill>
                            <a:schemeClr val="dk2"/>
                          </a:solidFill>
                          <a:latin typeface="+mn-lt"/>
                        </a:rPr>
                        <a:t>ITR 1 and ITR 2</a:t>
                      </a:r>
                      <a:endParaRPr dirty="0"/>
                    </a:p>
                  </a:txBody>
                  <a:tcPr marL="127000" marR="127000" anchor="ctr">
                    <a:lnL w="12700" algn="ctr">
                      <a:noFill/>
                    </a:lnL>
                    <a:lnR w="12700" algn="ctr">
                      <a:noFill/>
                    </a:lnR>
                    <a:lnT w="12700" cap="flat" cmpd="sng" algn="ctr">
                      <a:solidFill>
                        <a:schemeClr val="lt1"/>
                      </a:solidFill>
                      <a:prstDash val="solid"/>
                      <a:round/>
                      <a:headEnd type="none" w="med" len="med"/>
                      <a:tailEnd type="none" w="med" len="med"/>
                    </a:lnT>
                    <a:lnB w="12700" algn="ctr">
                      <a:solidFill>
                        <a:schemeClr val="accent1">
                          <a:lumMod val="20000"/>
                          <a:lumOff val="80000"/>
                        </a:schemeClr>
                      </a:solidFill>
                    </a:lnB>
                    <a:solidFill>
                      <a:schemeClr val="lt1">
                        <a:alpha val="100000"/>
                      </a:schemeClr>
                    </a:solidFill>
                  </a:tcPr>
                </a:tc>
                <a:tc>
                  <a:txBody>
                    <a:bodyPr/>
                    <a:lstStyle/>
                    <a:p>
                      <a:pPr marL="0" marR="0" indent="0" algn="ctr">
                        <a:lnSpc>
                          <a:spcPct val="100000"/>
                        </a:lnSpc>
                        <a:spcBef>
                          <a:spcPct val="0"/>
                        </a:spcBef>
                        <a:spcAft>
                          <a:spcPct val="0"/>
                        </a:spcAft>
                        <a:buNone/>
                        <a:defRPr/>
                      </a:pPr>
                      <a:r>
                        <a:rPr sz="1400" b="0" i="0" u="none" dirty="0">
                          <a:solidFill>
                            <a:schemeClr val="dk2"/>
                          </a:solidFill>
                          <a:latin typeface="+mn-lt"/>
                        </a:rPr>
                        <a:t>31 July 2026</a:t>
                      </a:r>
                      <a:endParaRPr dirty="0"/>
                    </a:p>
                  </a:txBody>
                  <a:tcPr marL="127000" marR="127000" anchor="ctr">
                    <a:lnL w="12700" algn="ctr">
                      <a:noFill/>
                    </a:lnL>
                    <a:lnR w="12700" algn="ctr">
                      <a:noFill/>
                    </a:lnR>
                    <a:lnT w="12700" cap="flat" cmpd="sng" algn="ctr">
                      <a:solidFill>
                        <a:schemeClr val="lt1"/>
                      </a:solidFill>
                      <a:prstDash val="solid"/>
                      <a:round/>
                      <a:headEnd type="none" w="med" len="med"/>
                      <a:tailEnd type="none" w="med" len="med"/>
                    </a:lnT>
                    <a:lnB w="12700" algn="ctr">
                      <a:solidFill>
                        <a:schemeClr val="accent1">
                          <a:lumMod val="20000"/>
                          <a:lumOff val="80000"/>
                        </a:schemeClr>
                      </a:solidFill>
                    </a:lnB>
                    <a:solidFill>
                      <a:schemeClr val="lt1">
                        <a:alpha val="100000"/>
                      </a:schemeClr>
                    </a:solidFill>
                  </a:tcPr>
                </a:tc>
                <a:tc>
                  <a:txBody>
                    <a:bodyPr/>
                    <a:lstStyle/>
                    <a:p>
                      <a:pPr marL="0" marR="0" indent="0" algn="ctr">
                        <a:lnSpc>
                          <a:spcPct val="100000"/>
                        </a:lnSpc>
                        <a:spcBef>
                          <a:spcPct val="0"/>
                        </a:spcBef>
                        <a:spcAft>
                          <a:spcPct val="0"/>
                        </a:spcAft>
                        <a:buNone/>
                        <a:defRPr/>
                      </a:pPr>
                      <a:r>
                        <a:rPr sz="1400" b="0" i="0" u="none" dirty="0">
                          <a:solidFill>
                            <a:schemeClr val="dk2"/>
                          </a:solidFill>
                          <a:latin typeface="+mn-lt"/>
                        </a:rPr>
                        <a:t>31 July 2026</a:t>
                      </a:r>
                      <a:endParaRPr dirty="0"/>
                    </a:p>
                  </a:txBody>
                  <a:tcPr marL="127000" marR="127000" anchor="ctr">
                    <a:lnL w="12700" algn="ctr">
                      <a:noFill/>
                    </a:lnL>
                    <a:lnR w="12700" algn="ctr">
                      <a:noFill/>
                    </a:lnR>
                    <a:lnT w="12700" cap="flat" cmpd="sng" algn="ctr">
                      <a:solidFill>
                        <a:schemeClr val="lt1"/>
                      </a:solidFill>
                      <a:prstDash val="solid"/>
                      <a:round/>
                      <a:headEnd type="none" w="med" len="med"/>
                      <a:tailEnd type="none" w="med" len="med"/>
                    </a:lnT>
                    <a:lnB w="12700" algn="ctr">
                      <a:solidFill>
                        <a:schemeClr val="accent1">
                          <a:lumMod val="20000"/>
                          <a:lumOff val="80000"/>
                        </a:schemeClr>
                      </a:solidFill>
                    </a:lnB>
                    <a:solidFill>
                      <a:schemeClr val="accent5">
                        <a:lumMod val="20000"/>
                        <a:lumOff val="80000"/>
                        <a:alpha val="100000"/>
                      </a:schemeClr>
                    </a:solidFill>
                  </a:tcPr>
                </a:tc>
                <a:extLst>
                  <a:ext uri="{0D108BD9-81ED-4DB2-BD59-A6C34878D82A}">
                    <a16:rowId xmlns:a16="http://schemas.microsoft.com/office/drawing/2014/main" val="10001"/>
                  </a:ext>
                </a:extLst>
              </a:tr>
              <a:tr h="444500">
                <a:tc>
                  <a:txBody>
                    <a:bodyPr/>
                    <a:lstStyle/>
                    <a:p>
                      <a:pPr marL="0" marR="0" indent="0" algn="l">
                        <a:lnSpc>
                          <a:spcPct val="100000"/>
                        </a:lnSpc>
                        <a:spcBef>
                          <a:spcPct val="0"/>
                        </a:spcBef>
                        <a:spcAft>
                          <a:spcPct val="0"/>
                        </a:spcAft>
                        <a:buNone/>
                        <a:defRPr/>
                      </a:pPr>
                      <a:r>
                        <a:rPr sz="1400" b="1" i="0" u="none" dirty="0">
                          <a:solidFill>
                            <a:schemeClr val="dk2"/>
                          </a:solidFill>
                          <a:latin typeface="+mn-lt"/>
                        </a:rPr>
                        <a:t>Non-Audit Business Cases, Trusts &amp; Partners</a:t>
                      </a:r>
                      <a:endParaRPr dirty="0"/>
                    </a:p>
                  </a:txBody>
                  <a:tcPr marL="127000" marR="127000" anchor="ctr">
                    <a:lnL w="12700" algn="ctr">
                      <a:noFill/>
                    </a:lnL>
                    <a:lnR w="12700" algn="ctr">
                      <a:noFill/>
                    </a:lnR>
                    <a:lnT w="12700" cap="flat" cmpd="sng" algn="ctr">
                      <a:solidFill>
                        <a:schemeClr val="accent1">
                          <a:lumMod val="20000"/>
                          <a:lumOff val="80000"/>
                        </a:schemeClr>
                      </a:solidFill>
                      <a:prstDash val="solid"/>
                      <a:round/>
                      <a:headEnd type="none" w="med" len="med"/>
                      <a:tailEnd type="none" w="med" len="med"/>
                    </a:lnT>
                    <a:lnB w="12700" algn="ctr">
                      <a:solidFill>
                        <a:schemeClr val="accent1">
                          <a:lumMod val="20000"/>
                          <a:lumOff val="80000"/>
                        </a:schemeClr>
                      </a:solidFill>
                    </a:lnB>
                    <a:solidFill>
                      <a:schemeClr val="lt1">
                        <a:alpha val="100000"/>
                      </a:schemeClr>
                    </a:solidFill>
                  </a:tcPr>
                </a:tc>
                <a:tc>
                  <a:txBody>
                    <a:bodyPr/>
                    <a:lstStyle/>
                    <a:p>
                      <a:pPr marL="0" marR="0" indent="0" algn="ctr">
                        <a:lnSpc>
                          <a:spcPct val="100000"/>
                        </a:lnSpc>
                        <a:spcBef>
                          <a:spcPct val="0"/>
                        </a:spcBef>
                        <a:spcAft>
                          <a:spcPct val="0"/>
                        </a:spcAft>
                        <a:buNone/>
                        <a:defRPr/>
                      </a:pPr>
                      <a:r>
                        <a:rPr sz="1400" b="0" i="0" u="none" dirty="0">
                          <a:solidFill>
                            <a:schemeClr val="dk2"/>
                          </a:solidFill>
                          <a:latin typeface="+mn-lt"/>
                        </a:rPr>
                        <a:t>31 July 2026</a:t>
                      </a:r>
                      <a:endParaRPr dirty="0"/>
                    </a:p>
                  </a:txBody>
                  <a:tcPr marL="127000" marR="127000" anchor="ctr">
                    <a:lnL w="12700" algn="ctr">
                      <a:noFill/>
                    </a:lnL>
                    <a:lnR w="12700" algn="ctr">
                      <a:noFill/>
                    </a:lnR>
                    <a:lnT w="12700" cap="flat" cmpd="sng" algn="ctr">
                      <a:solidFill>
                        <a:schemeClr val="accent1">
                          <a:lumMod val="20000"/>
                          <a:lumOff val="80000"/>
                        </a:schemeClr>
                      </a:solidFill>
                      <a:prstDash val="solid"/>
                      <a:round/>
                      <a:headEnd type="none" w="med" len="med"/>
                      <a:tailEnd type="none" w="med" len="med"/>
                    </a:lnT>
                    <a:lnB w="12700" algn="ctr">
                      <a:solidFill>
                        <a:schemeClr val="accent1">
                          <a:lumMod val="20000"/>
                          <a:lumOff val="80000"/>
                        </a:schemeClr>
                      </a:solidFill>
                    </a:lnB>
                    <a:solidFill>
                      <a:schemeClr val="lt1">
                        <a:alpha val="100000"/>
                      </a:schemeClr>
                    </a:solidFill>
                  </a:tcPr>
                </a:tc>
                <a:tc>
                  <a:txBody>
                    <a:bodyPr/>
                    <a:lstStyle/>
                    <a:p>
                      <a:pPr marL="0" marR="0" indent="0" algn="ctr">
                        <a:lnSpc>
                          <a:spcPct val="100000"/>
                        </a:lnSpc>
                        <a:spcBef>
                          <a:spcPct val="0"/>
                        </a:spcBef>
                        <a:spcAft>
                          <a:spcPct val="0"/>
                        </a:spcAft>
                        <a:buNone/>
                        <a:defRPr/>
                      </a:pPr>
                      <a:r>
                        <a:rPr sz="1400" b="1" i="0" u="none" dirty="0">
                          <a:solidFill>
                            <a:schemeClr val="accent1">
                              <a:lumMod val="50000"/>
                            </a:schemeClr>
                          </a:solidFill>
                          <a:latin typeface="+mn-lt"/>
                        </a:rPr>
                        <a:t>31 August 2026</a:t>
                      </a:r>
                      <a:endParaRPr dirty="0"/>
                    </a:p>
                  </a:txBody>
                  <a:tcPr marL="127000" marR="127000" anchor="ctr">
                    <a:lnL w="12700" algn="ctr">
                      <a:noFill/>
                    </a:lnL>
                    <a:lnR w="12700" algn="ctr">
                      <a:noFill/>
                    </a:lnR>
                    <a:lnT w="12700" cap="flat" cmpd="sng" algn="ctr">
                      <a:solidFill>
                        <a:schemeClr val="accent1">
                          <a:lumMod val="20000"/>
                          <a:lumOff val="80000"/>
                        </a:schemeClr>
                      </a:solidFill>
                      <a:prstDash val="solid"/>
                      <a:round/>
                      <a:headEnd type="none" w="med" len="med"/>
                      <a:tailEnd type="none" w="med" len="med"/>
                    </a:lnT>
                    <a:lnB w="12700" algn="ctr">
                      <a:solidFill>
                        <a:schemeClr val="accent1">
                          <a:lumMod val="20000"/>
                          <a:lumOff val="80000"/>
                        </a:schemeClr>
                      </a:solidFill>
                    </a:lnB>
                    <a:solidFill>
                      <a:schemeClr val="accent5">
                        <a:lumMod val="20000"/>
                        <a:lumOff val="80000"/>
                        <a:alpha val="100000"/>
                      </a:schemeClr>
                    </a:solidFill>
                  </a:tcPr>
                </a:tc>
                <a:extLst>
                  <a:ext uri="{0D108BD9-81ED-4DB2-BD59-A6C34878D82A}">
                    <a16:rowId xmlns:a16="http://schemas.microsoft.com/office/drawing/2014/main" val="10002"/>
                  </a:ext>
                </a:extLst>
              </a:tr>
              <a:tr h="444500">
                <a:tc>
                  <a:txBody>
                    <a:bodyPr/>
                    <a:lstStyle/>
                    <a:p>
                      <a:pPr marL="0" marR="0" indent="0" algn="l">
                        <a:lnSpc>
                          <a:spcPct val="100000"/>
                        </a:lnSpc>
                        <a:spcBef>
                          <a:spcPct val="0"/>
                        </a:spcBef>
                        <a:spcAft>
                          <a:spcPct val="0"/>
                        </a:spcAft>
                        <a:buNone/>
                        <a:defRPr/>
                      </a:pPr>
                      <a:r>
                        <a:rPr sz="1400" b="1" i="0" u="none" dirty="0">
                          <a:solidFill>
                            <a:schemeClr val="dk2"/>
                          </a:solidFill>
                          <a:latin typeface="+mn-lt"/>
                        </a:rPr>
                        <a:t>Audit Cases</a:t>
                      </a:r>
                      <a:endParaRPr dirty="0"/>
                    </a:p>
                  </a:txBody>
                  <a:tcPr marL="127000" marR="127000" anchor="ctr">
                    <a:lnL w="12700" algn="ctr">
                      <a:noFill/>
                    </a:lnL>
                    <a:lnR w="12700" algn="ctr">
                      <a:noFill/>
                    </a:lnR>
                    <a:lnT w="12700" cap="flat" cmpd="sng" algn="ctr">
                      <a:solidFill>
                        <a:schemeClr val="accent1">
                          <a:lumMod val="20000"/>
                          <a:lumOff val="80000"/>
                        </a:schemeClr>
                      </a:solidFill>
                      <a:prstDash val="solid"/>
                      <a:round/>
                      <a:headEnd type="none" w="med" len="med"/>
                      <a:tailEnd type="none" w="med" len="med"/>
                    </a:lnT>
                    <a:lnB w="12700" algn="ctr">
                      <a:solidFill>
                        <a:schemeClr val="accent1">
                          <a:lumMod val="20000"/>
                          <a:lumOff val="80000"/>
                        </a:schemeClr>
                      </a:solidFill>
                    </a:lnB>
                    <a:solidFill>
                      <a:schemeClr val="lt1">
                        <a:alpha val="100000"/>
                      </a:schemeClr>
                    </a:solidFill>
                  </a:tcPr>
                </a:tc>
                <a:tc>
                  <a:txBody>
                    <a:bodyPr/>
                    <a:lstStyle/>
                    <a:p>
                      <a:pPr marL="0" marR="0" indent="0" algn="ctr">
                        <a:lnSpc>
                          <a:spcPct val="100000"/>
                        </a:lnSpc>
                        <a:spcBef>
                          <a:spcPct val="0"/>
                        </a:spcBef>
                        <a:spcAft>
                          <a:spcPct val="0"/>
                        </a:spcAft>
                        <a:buNone/>
                        <a:defRPr/>
                      </a:pPr>
                      <a:r>
                        <a:rPr sz="1400" b="0" i="0" u="none" dirty="0">
                          <a:solidFill>
                            <a:schemeClr val="dk2"/>
                          </a:solidFill>
                          <a:latin typeface="+mn-lt"/>
                        </a:rPr>
                        <a:t>31 October 2026</a:t>
                      </a:r>
                      <a:endParaRPr dirty="0"/>
                    </a:p>
                  </a:txBody>
                  <a:tcPr marL="127000" marR="127000" anchor="ctr">
                    <a:lnL w="12700" algn="ctr">
                      <a:noFill/>
                    </a:lnL>
                    <a:lnR w="12700" algn="ctr">
                      <a:noFill/>
                    </a:lnR>
                    <a:lnT w="12700" cap="flat" cmpd="sng" algn="ctr">
                      <a:solidFill>
                        <a:schemeClr val="accent1">
                          <a:lumMod val="20000"/>
                          <a:lumOff val="80000"/>
                        </a:schemeClr>
                      </a:solidFill>
                      <a:prstDash val="solid"/>
                      <a:round/>
                      <a:headEnd type="none" w="med" len="med"/>
                      <a:tailEnd type="none" w="med" len="med"/>
                    </a:lnT>
                    <a:lnB w="12700" algn="ctr">
                      <a:solidFill>
                        <a:schemeClr val="accent1">
                          <a:lumMod val="20000"/>
                          <a:lumOff val="80000"/>
                        </a:schemeClr>
                      </a:solidFill>
                    </a:lnB>
                    <a:solidFill>
                      <a:schemeClr val="lt1">
                        <a:alpha val="100000"/>
                      </a:schemeClr>
                    </a:solidFill>
                  </a:tcPr>
                </a:tc>
                <a:tc>
                  <a:txBody>
                    <a:bodyPr/>
                    <a:lstStyle/>
                    <a:p>
                      <a:pPr marL="0" marR="0" indent="0" algn="ctr">
                        <a:lnSpc>
                          <a:spcPct val="100000"/>
                        </a:lnSpc>
                        <a:spcBef>
                          <a:spcPct val="0"/>
                        </a:spcBef>
                        <a:spcAft>
                          <a:spcPct val="0"/>
                        </a:spcAft>
                        <a:buNone/>
                        <a:defRPr/>
                      </a:pPr>
                      <a:r>
                        <a:rPr sz="1400" b="0" i="0" u="none" dirty="0">
                          <a:solidFill>
                            <a:schemeClr val="dk2"/>
                          </a:solidFill>
                          <a:latin typeface="+mn-lt"/>
                        </a:rPr>
                        <a:t>31 October 2026</a:t>
                      </a:r>
                      <a:endParaRPr dirty="0"/>
                    </a:p>
                  </a:txBody>
                  <a:tcPr marL="127000" marR="127000" anchor="ctr">
                    <a:lnL w="12700" algn="ctr">
                      <a:noFill/>
                    </a:lnL>
                    <a:lnR w="12700" algn="ctr">
                      <a:noFill/>
                    </a:lnR>
                    <a:lnT w="12700" cap="flat" cmpd="sng" algn="ctr">
                      <a:solidFill>
                        <a:schemeClr val="accent1">
                          <a:lumMod val="20000"/>
                          <a:lumOff val="80000"/>
                        </a:schemeClr>
                      </a:solidFill>
                      <a:prstDash val="solid"/>
                      <a:round/>
                      <a:headEnd type="none" w="med" len="med"/>
                      <a:tailEnd type="none" w="med" len="med"/>
                    </a:lnT>
                    <a:lnB w="12700" algn="ctr">
                      <a:solidFill>
                        <a:schemeClr val="accent1">
                          <a:lumMod val="20000"/>
                          <a:lumOff val="80000"/>
                        </a:schemeClr>
                      </a:solidFill>
                    </a:lnB>
                    <a:solidFill>
                      <a:schemeClr val="accent5">
                        <a:lumMod val="20000"/>
                        <a:lumOff val="80000"/>
                        <a:alpha val="100000"/>
                      </a:schemeClr>
                    </a:solidFill>
                  </a:tcPr>
                </a:tc>
                <a:extLst>
                  <a:ext uri="{0D108BD9-81ED-4DB2-BD59-A6C34878D82A}">
                    <a16:rowId xmlns:a16="http://schemas.microsoft.com/office/drawing/2014/main" val="10003"/>
                  </a:ext>
                </a:extLst>
              </a:tr>
              <a:tr h="444500">
                <a:tc>
                  <a:txBody>
                    <a:bodyPr/>
                    <a:lstStyle/>
                    <a:p>
                      <a:pPr marL="0" marR="0" indent="0" algn="l">
                        <a:lnSpc>
                          <a:spcPct val="100000"/>
                        </a:lnSpc>
                        <a:spcBef>
                          <a:spcPct val="0"/>
                        </a:spcBef>
                        <a:spcAft>
                          <a:spcPct val="0"/>
                        </a:spcAft>
                        <a:buNone/>
                        <a:defRPr/>
                      </a:pPr>
                      <a:r>
                        <a:rPr sz="1400" b="1" i="0" u="none" dirty="0">
                          <a:solidFill>
                            <a:schemeClr val="dk2"/>
                          </a:solidFill>
                          <a:latin typeface="+mn-lt"/>
                        </a:rPr>
                        <a:t>Revised Filing Deadline</a:t>
                      </a:r>
                      <a:endParaRPr dirty="0"/>
                    </a:p>
                  </a:txBody>
                  <a:tcPr marL="127000" marR="127000" anchor="ctr">
                    <a:lnL w="12700" algn="ctr">
                      <a:noFill/>
                    </a:lnL>
                    <a:lnR w="12700" algn="ctr">
                      <a:noFill/>
                    </a:lnR>
                    <a:lnT w="12700" cap="flat" cmpd="sng" algn="ctr">
                      <a:solidFill>
                        <a:schemeClr val="accent1">
                          <a:lumMod val="20000"/>
                          <a:lumOff val="80000"/>
                        </a:schemeClr>
                      </a:solidFill>
                      <a:prstDash val="solid"/>
                      <a:round/>
                      <a:headEnd type="none" w="med" len="med"/>
                      <a:tailEnd type="none" w="med" len="med"/>
                    </a:lnT>
                    <a:lnB w="12700" algn="ctr">
                      <a:solidFill>
                        <a:schemeClr val="accent1">
                          <a:lumMod val="20000"/>
                          <a:lumOff val="80000"/>
                        </a:schemeClr>
                      </a:solidFill>
                    </a:lnB>
                    <a:solidFill>
                      <a:schemeClr val="lt1">
                        <a:alpha val="100000"/>
                      </a:schemeClr>
                    </a:solidFill>
                  </a:tcPr>
                </a:tc>
                <a:tc>
                  <a:txBody>
                    <a:bodyPr/>
                    <a:lstStyle/>
                    <a:p>
                      <a:pPr marL="0" marR="0" indent="0" algn="ctr">
                        <a:lnSpc>
                          <a:spcPct val="100000"/>
                        </a:lnSpc>
                        <a:spcBef>
                          <a:spcPct val="0"/>
                        </a:spcBef>
                        <a:spcAft>
                          <a:spcPct val="0"/>
                        </a:spcAft>
                        <a:buNone/>
                        <a:defRPr/>
                      </a:pPr>
                      <a:r>
                        <a:rPr sz="1400" b="0" i="0" u="none" dirty="0">
                          <a:solidFill>
                            <a:schemeClr val="dk2"/>
                          </a:solidFill>
                          <a:latin typeface="+mn-lt"/>
                        </a:rPr>
                        <a:t>31 Dec 2026</a:t>
                      </a:r>
                      <a:endParaRPr dirty="0"/>
                    </a:p>
                  </a:txBody>
                  <a:tcPr marL="127000" marR="127000" anchor="ctr">
                    <a:lnL w="12700" algn="ctr">
                      <a:noFill/>
                    </a:lnL>
                    <a:lnR w="12700" algn="ctr">
                      <a:noFill/>
                    </a:lnR>
                    <a:lnT w="12700" cap="flat" cmpd="sng" algn="ctr">
                      <a:solidFill>
                        <a:schemeClr val="accent1">
                          <a:lumMod val="20000"/>
                          <a:lumOff val="80000"/>
                        </a:schemeClr>
                      </a:solidFill>
                      <a:prstDash val="solid"/>
                      <a:round/>
                      <a:headEnd type="none" w="med" len="med"/>
                      <a:tailEnd type="none" w="med" len="med"/>
                    </a:lnT>
                    <a:lnB w="12700" algn="ctr">
                      <a:solidFill>
                        <a:schemeClr val="accent1">
                          <a:lumMod val="20000"/>
                          <a:lumOff val="80000"/>
                        </a:schemeClr>
                      </a:solidFill>
                    </a:lnB>
                    <a:solidFill>
                      <a:schemeClr val="lt1">
                        <a:alpha val="100000"/>
                      </a:schemeClr>
                    </a:solidFill>
                  </a:tcPr>
                </a:tc>
                <a:tc>
                  <a:txBody>
                    <a:bodyPr/>
                    <a:lstStyle/>
                    <a:p>
                      <a:pPr marL="0" marR="0" indent="0" algn="ctr">
                        <a:lnSpc>
                          <a:spcPct val="100000"/>
                        </a:lnSpc>
                        <a:spcBef>
                          <a:spcPct val="0"/>
                        </a:spcBef>
                        <a:spcAft>
                          <a:spcPct val="0"/>
                        </a:spcAft>
                        <a:buNone/>
                        <a:defRPr/>
                      </a:pPr>
                      <a:r>
                        <a:rPr sz="1400" b="1" i="0" u="none" dirty="0">
                          <a:solidFill>
                            <a:schemeClr val="accent1">
                              <a:lumMod val="50000"/>
                            </a:schemeClr>
                          </a:solidFill>
                          <a:latin typeface="+mn-lt"/>
                        </a:rPr>
                        <a:t>31 March 2027</a:t>
                      </a:r>
                      <a:endParaRPr dirty="0"/>
                    </a:p>
                  </a:txBody>
                  <a:tcPr marL="127000" marR="127000" anchor="ctr">
                    <a:lnL w="12700" algn="ctr">
                      <a:noFill/>
                    </a:lnL>
                    <a:lnR w="12700" algn="ctr">
                      <a:noFill/>
                    </a:lnR>
                    <a:lnT w="12700" cap="flat" cmpd="sng" algn="ctr">
                      <a:solidFill>
                        <a:schemeClr val="accent1">
                          <a:lumMod val="20000"/>
                          <a:lumOff val="80000"/>
                        </a:schemeClr>
                      </a:solidFill>
                      <a:prstDash val="solid"/>
                      <a:round/>
                      <a:headEnd type="none" w="med" len="med"/>
                      <a:tailEnd type="none" w="med" len="med"/>
                    </a:lnT>
                    <a:lnB w="12700" algn="ctr">
                      <a:solidFill>
                        <a:schemeClr val="accent1">
                          <a:lumMod val="20000"/>
                          <a:lumOff val="80000"/>
                        </a:schemeClr>
                      </a:solidFill>
                    </a:lnB>
                    <a:solidFill>
                      <a:schemeClr val="accent5">
                        <a:lumMod val="20000"/>
                        <a:lumOff val="80000"/>
                        <a:alpha val="100000"/>
                      </a:schemeClr>
                    </a:solidFill>
                  </a:tcPr>
                </a:tc>
                <a:extLst>
                  <a:ext uri="{0D108BD9-81ED-4DB2-BD59-A6C34878D82A}">
                    <a16:rowId xmlns:a16="http://schemas.microsoft.com/office/drawing/2014/main" val="10004"/>
                  </a:ext>
                </a:extLst>
              </a:tr>
            </a:tbl>
          </a:graphicData>
        </a:graphic>
      </p:graphicFrame>
      <p:sp>
        <p:nvSpPr>
          <p:cNvPr id="1061064357" name="New shape"/>
          <p:cNvSpPr/>
          <p:nvPr/>
        </p:nvSpPr>
        <p:spPr bwMode="auto">
          <a:xfrm>
            <a:off x="508000" y="4191000"/>
            <a:ext cx="11176000" cy="0"/>
          </a:xfrm>
          <a:prstGeom prst="straightConnector1">
            <a:avLst/>
          </a:prstGeom>
          <a:noFill/>
          <a:ln w="19050" cmpd="sng">
            <a:solidFill>
              <a:schemeClr val="accent1">
                <a:lumMod val="20000"/>
                <a:lumOff val="80000"/>
                <a:alpha val="100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a:defRPr sz="1800">
                <a:solidFill>
                  <a:srgbClr val="000000"/>
                </a:solidFill>
                <a:latin typeface="Calibri"/>
                <a:ea typeface="+mn-ea"/>
                <a:cs typeface="+mn-cs"/>
              </a:defRPr>
            </a:lvl1pPr>
            <a:lvl2pPr marL="457200" algn="l" defTabSz="914400" rtl="0">
              <a:defRPr sz="1800">
                <a:solidFill>
                  <a:srgbClr val="000000"/>
                </a:solidFill>
                <a:latin typeface="Calibri"/>
                <a:ea typeface="+mn-ea"/>
                <a:cs typeface="+mn-cs"/>
              </a:defRPr>
            </a:lvl2pPr>
            <a:lvl3pPr marL="914400" algn="l" defTabSz="914400" rtl="0">
              <a:defRPr sz="1800">
                <a:solidFill>
                  <a:srgbClr val="000000"/>
                </a:solidFill>
                <a:latin typeface="Calibri"/>
                <a:ea typeface="+mn-ea"/>
                <a:cs typeface="+mn-cs"/>
              </a:defRPr>
            </a:lvl3pPr>
            <a:lvl4pPr marL="1371600" algn="l" defTabSz="914400" rtl="0">
              <a:defRPr sz="1800">
                <a:solidFill>
                  <a:srgbClr val="000000"/>
                </a:solidFill>
                <a:latin typeface="Calibri"/>
                <a:ea typeface="+mn-ea"/>
                <a:cs typeface="+mn-cs"/>
              </a:defRPr>
            </a:lvl4pPr>
            <a:lvl5pPr marL="1828800" algn="l" defTabSz="914400" rtl="0">
              <a:defRPr sz="1800">
                <a:solidFill>
                  <a:srgbClr val="000000"/>
                </a:solidFill>
                <a:latin typeface="Calibri"/>
                <a:ea typeface="+mn-ea"/>
                <a:cs typeface="+mn-cs"/>
              </a:defRPr>
            </a:lvl5pPr>
            <a:lvl6pPr marL="2286000" algn="l" defTabSz="914400" rtl="0">
              <a:defRPr sz="1800">
                <a:solidFill>
                  <a:srgbClr val="000000"/>
                </a:solidFill>
                <a:latin typeface="Calibri"/>
                <a:ea typeface="+mn-ea"/>
                <a:cs typeface="+mn-cs"/>
              </a:defRPr>
            </a:lvl6pPr>
            <a:lvl7pPr marL="2743200" algn="l" defTabSz="914400" rtl="0">
              <a:defRPr sz="1800">
                <a:solidFill>
                  <a:srgbClr val="000000"/>
                </a:solidFill>
                <a:latin typeface="Calibri"/>
                <a:ea typeface="+mn-ea"/>
                <a:cs typeface="+mn-cs"/>
              </a:defRPr>
            </a:lvl7pPr>
            <a:lvl8pPr marL="3200400" algn="l" defTabSz="914400" rtl="0">
              <a:defRPr sz="1800">
                <a:solidFill>
                  <a:srgbClr val="000000"/>
                </a:solidFill>
                <a:latin typeface="Calibri"/>
                <a:ea typeface="+mn-ea"/>
                <a:cs typeface="+mn-cs"/>
              </a:defRPr>
            </a:lvl8pPr>
            <a:lvl9pPr marL="3657600" algn="l" defTabSz="914400" rtl="0">
              <a:defRPr sz="1800">
                <a:solidFill>
                  <a:srgbClr val="000000"/>
                </a:solidFill>
                <a:latin typeface="Calibri"/>
                <a:ea typeface="+mn-ea"/>
                <a:cs typeface="+mn-cs"/>
              </a:defRPr>
            </a:lvl9pPr>
          </a:lstStyle>
          <a:p>
            <a:pPr algn="ctr">
              <a:defRPr/>
            </a:pPr>
            <a:endParaRPr dirty="0"/>
          </a:p>
        </p:txBody>
      </p:sp>
      <p:sp>
        <p:nvSpPr>
          <p:cNvPr id="479399677" name="New shape"/>
          <p:cNvSpPr/>
          <p:nvPr/>
        </p:nvSpPr>
        <p:spPr bwMode="auto">
          <a:xfrm>
            <a:off x="508000" y="4381500"/>
            <a:ext cx="11176000" cy="381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000" b="1" i="0" u="none" dirty="0">
                <a:solidFill>
                  <a:schemeClr val="accent1">
                    <a:lumMod val="50000"/>
                  </a:schemeClr>
                </a:solidFill>
                <a:latin typeface="+mj-lt"/>
              </a:rPr>
              <a:t>Due Date for Revision of ITR</a:t>
            </a:r>
            <a:endParaRPr dirty="0"/>
          </a:p>
        </p:txBody>
      </p:sp>
      <p:sp>
        <p:nvSpPr>
          <p:cNvPr id="139659310" name="New shape"/>
          <p:cNvSpPr/>
          <p:nvPr/>
        </p:nvSpPr>
        <p:spPr bwMode="auto">
          <a:xfrm>
            <a:off x="508000" y="4953000"/>
            <a:ext cx="3467100" cy="1587500"/>
          </a:xfrm>
          <a:prstGeom prst="roundRect">
            <a:avLst>
              <a:gd name="adj" fmla="val 4000"/>
            </a:avLst>
          </a:prstGeom>
          <a:solidFill>
            <a:schemeClr val="lt1">
              <a:alpha val="100000"/>
            </a:schemeClr>
          </a:solidFill>
          <a:ln w="19050">
            <a:solidFill>
              <a:schemeClr val="accent1">
                <a:lumMod val="20000"/>
                <a:lumOff val="80000"/>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algn="ctr">
              <a:defRPr/>
            </a:pPr>
            <a:endParaRPr dirty="0"/>
          </a:p>
        </p:txBody>
      </p:sp>
      <p:pic>
        <p:nvPicPr>
          <p:cNvPr id="1591064678" name="New picture"/>
          <p:cNvPicPr/>
          <p:nvPr/>
        </p:nvPicPr>
        <p:blipFill>
          <a:blip r:embed="rId3">
            <a:extLst>
              <a:ext uri="{96DAC541-7B7A-43D3-8B79-37D633B846F1}">
                <asvg:svgBlip xmlns:asvg="http://schemas.microsoft.com/office/drawing/2016/SVG/main" r:embed="rId4"/>
              </a:ext>
            </a:extLst>
          </a:blip>
          <a:stretch>
            <a:fillRect/>
          </a:stretch>
        </p:blipFill>
        <p:spPr bwMode="auto">
          <a:xfrm>
            <a:off x="2038349" y="5143500"/>
            <a:ext cx="406400" cy="406400"/>
          </a:xfrm>
          <a:prstGeom prst="rect">
            <a:avLst/>
          </a:prstGeom>
        </p:spPr>
      </p:pic>
      <p:sp>
        <p:nvSpPr>
          <p:cNvPr id="761476826" name="New shape"/>
          <p:cNvSpPr/>
          <p:nvPr/>
        </p:nvSpPr>
        <p:spPr bwMode="auto">
          <a:xfrm>
            <a:off x="635000" y="5651500"/>
            <a:ext cx="3213100" cy="8255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ctr">
              <a:lnSpc>
                <a:spcPct val="100000"/>
              </a:lnSpc>
              <a:spcBef>
                <a:spcPct val="0"/>
              </a:spcBef>
              <a:spcAft>
                <a:spcPct val="0"/>
              </a:spcAft>
              <a:buNone/>
              <a:defRPr/>
            </a:pPr>
            <a:r>
              <a:rPr sz="1500" b="1" i="0" u="none" dirty="0">
                <a:solidFill>
                  <a:schemeClr val="accent1">
                    <a:lumMod val="50000"/>
                  </a:schemeClr>
                </a:solidFill>
                <a:latin typeface="+mn-lt"/>
              </a:rPr>
              <a:t>Extended Time Limit</a:t>
            </a:r>
            <a:endParaRPr dirty="0"/>
          </a:p>
          <a:p>
            <a:pPr marL="0" marR="0" indent="0" algn="ctr">
              <a:lnSpc>
                <a:spcPct val="100000"/>
              </a:lnSpc>
              <a:spcBef>
                <a:spcPct val="0"/>
              </a:spcBef>
              <a:spcAft>
                <a:spcPct val="0"/>
              </a:spcAft>
              <a:buNone/>
              <a:defRPr/>
            </a:pPr>
            <a:r>
              <a:rPr sz="1300" b="0" i="0" u="none" dirty="0">
                <a:solidFill>
                  <a:schemeClr val="dk2"/>
                </a:solidFill>
                <a:latin typeface="+mn-lt"/>
              </a:rPr>
              <a:t>Filing period extended from 9 months (31st Dec) to 12 months (31st March).</a:t>
            </a:r>
            <a:endParaRPr dirty="0"/>
          </a:p>
        </p:txBody>
      </p:sp>
      <p:sp>
        <p:nvSpPr>
          <p:cNvPr id="549893917" name="New shape"/>
          <p:cNvSpPr/>
          <p:nvPr/>
        </p:nvSpPr>
        <p:spPr bwMode="auto">
          <a:xfrm>
            <a:off x="4356100" y="4953000"/>
            <a:ext cx="3467100" cy="1587500"/>
          </a:xfrm>
          <a:prstGeom prst="roundRect">
            <a:avLst>
              <a:gd name="adj" fmla="val 4000"/>
            </a:avLst>
          </a:prstGeom>
          <a:solidFill>
            <a:schemeClr val="lt1">
              <a:alpha val="100000"/>
            </a:schemeClr>
          </a:solidFill>
          <a:ln w="19050">
            <a:solidFill>
              <a:schemeClr val="accent1">
                <a:lumMod val="20000"/>
                <a:lumOff val="80000"/>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algn="ctr">
              <a:defRPr/>
            </a:pPr>
            <a:endParaRPr dirty="0"/>
          </a:p>
        </p:txBody>
      </p:sp>
      <p:pic>
        <p:nvPicPr>
          <p:cNvPr id="544850689" name="New picture"/>
          <p:cNvPicPr/>
          <p:nvPr/>
        </p:nvPicPr>
        <p:blipFill>
          <a:blip r:embed="rId5">
            <a:extLst>
              <a:ext uri="{96DAC541-7B7A-43D3-8B79-37D633B846F1}">
                <asvg:svgBlip xmlns:asvg="http://schemas.microsoft.com/office/drawing/2016/SVG/main" r:embed="rId6"/>
              </a:ext>
            </a:extLst>
          </a:blip>
          <a:stretch>
            <a:fillRect/>
          </a:stretch>
        </p:blipFill>
        <p:spPr bwMode="auto">
          <a:xfrm>
            <a:off x="5886450" y="5143500"/>
            <a:ext cx="406400" cy="406400"/>
          </a:xfrm>
          <a:prstGeom prst="rect">
            <a:avLst/>
          </a:prstGeom>
        </p:spPr>
      </p:pic>
      <p:sp>
        <p:nvSpPr>
          <p:cNvPr id="155956311" name="New shape"/>
          <p:cNvSpPr/>
          <p:nvPr/>
        </p:nvSpPr>
        <p:spPr bwMode="auto">
          <a:xfrm>
            <a:off x="4483100" y="5651500"/>
            <a:ext cx="3213100" cy="8255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ctr">
              <a:lnSpc>
                <a:spcPct val="100000"/>
              </a:lnSpc>
              <a:spcBef>
                <a:spcPct val="0"/>
              </a:spcBef>
              <a:spcAft>
                <a:spcPct val="0"/>
              </a:spcAft>
              <a:buNone/>
              <a:defRPr/>
            </a:pPr>
            <a:r>
              <a:rPr sz="1500" b="1" i="0" u="none" dirty="0">
                <a:solidFill>
                  <a:schemeClr val="accent1">
                    <a:lumMod val="50000"/>
                  </a:schemeClr>
                </a:solidFill>
                <a:latin typeface="+mn-lt"/>
              </a:rPr>
              <a:t>Belated Return</a:t>
            </a:r>
            <a:endParaRPr dirty="0"/>
          </a:p>
          <a:p>
            <a:pPr marL="0" marR="0" indent="0" algn="ctr">
              <a:lnSpc>
                <a:spcPct val="100000"/>
              </a:lnSpc>
              <a:spcBef>
                <a:spcPct val="0"/>
              </a:spcBef>
              <a:spcAft>
                <a:spcPct val="0"/>
              </a:spcAft>
              <a:buNone/>
              <a:defRPr/>
            </a:pPr>
            <a:r>
              <a:rPr sz="1300" b="0" i="0" u="none" dirty="0">
                <a:solidFill>
                  <a:schemeClr val="dk2"/>
                </a:solidFill>
                <a:latin typeface="+mn-lt"/>
              </a:rPr>
              <a:t>The due date for filing a belated return remains unchanged at 31st December.</a:t>
            </a:r>
            <a:endParaRPr dirty="0"/>
          </a:p>
        </p:txBody>
      </p:sp>
      <p:sp>
        <p:nvSpPr>
          <p:cNvPr id="1235521590" name="New shape"/>
          <p:cNvSpPr/>
          <p:nvPr/>
        </p:nvSpPr>
        <p:spPr bwMode="auto">
          <a:xfrm>
            <a:off x="8204200" y="4953000"/>
            <a:ext cx="3467100" cy="1587500"/>
          </a:xfrm>
          <a:prstGeom prst="roundRect">
            <a:avLst>
              <a:gd name="adj" fmla="val 4000"/>
            </a:avLst>
          </a:prstGeom>
          <a:solidFill>
            <a:schemeClr val="lt1">
              <a:alpha val="100000"/>
            </a:schemeClr>
          </a:solidFill>
          <a:ln w="19050">
            <a:solidFill>
              <a:schemeClr val="accent1">
                <a:lumMod val="20000"/>
                <a:lumOff val="80000"/>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algn="ctr">
              <a:defRPr/>
            </a:pPr>
            <a:endParaRPr dirty="0"/>
          </a:p>
        </p:txBody>
      </p:sp>
      <p:pic>
        <p:nvPicPr>
          <p:cNvPr id="1471125577" name="New picture"/>
          <p:cNvPicPr/>
          <p:nvPr/>
        </p:nvPicPr>
        <p:blipFill>
          <a:blip r:embed="rId7">
            <a:extLst>
              <a:ext uri="{96DAC541-7B7A-43D3-8B79-37D633B846F1}">
                <asvg:svgBlip xmlns:asvg="http://schemas.microsoft.com/office/drawing/2016/SVG/main" r:embed="rId8"/>
              </a:ext>
            </a:extLst>
          </a:blip>
          <a:stretch>
            <a:fillRect/>
          </a:stretch>
        </p:blipFill>
        <p:spPr bwMode="auto">
          <a:xfrm>
            <a:off x="9734549" y="5143500"/>
            <a:ext cx="406400" cy="406400"/>
          </a:xfrm>
          <a:prstGeom prst="rect">
            <a:avLst/>
          </a:prstGeom>
        </p:spPr>
      </p:pic>
      <p:sp>
        <p:nvSpPr>
          <p:cNvPr id="1260975597" name="New shape"/>
          <p:cNvSpPr/>
          <p:nvPr/>
        </p:nvSpPr>
        <p:spPr bwMode="auto">
          <a:xfrm>
            <a:off x="8331200" y="5651500"/>
            <a:ext cx="3213100" cy="8255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ctr">
              <a:lnSpc>
                <a:spcPct val="100000"/>
              </a:lnSpc>
              <a:spcBef>
                <a:spcPct val="0"/>
              </a:spcBef>
              <a:spcAft>
                <a:spcPct val="0"/>
              </a:spcAft>
              <a:buNone/>
              <a:defRPr/>
            </a:pPr>
            <a:r>
              <a:rPr sz="1500" b="1" i="0" u="none" dirty="0">
                <a:solidFill>
                  <a:schemeClr val="accent1">
                    <a:lumMod val="50000"/>
                  </a:schemeClr>
                </a:solidFill>
                <a:latin typeface="+mn-lt"/>
              </a:rPr>
              <a:t>Fees</a:t>
            </a:r>
            <a:endParaRPr dirty="0"/>
          </a:p>
          <a:p>
            <a:pPr marL="0" marR="0" indent="0" algn="ctr">
              <a:lnSpc>
                <a:spcPct val="100000"/>
              </a:lnSpc>
              <a:spcBef>
                <a:spcPct val="0"/>
              </a:spcBef>
              <a:spcAft>
                <a:spcPct val="0"/>
              </a:spcAft>
              <a:buNone/>
              <a:defRPr/>
            </a:pPr>
            <a:r>
              <a:rPr sz="1300" b="0" i="0" u="none" dirty="0">
                <a:solidFill>
                  <a:schemeClr val="dk2"/>
                </a:solidFill>
                <a:latin typeface="+mn-lt"/>
              </a:rPr>
              <a:t>Extension is available with a nominal fee.</a:t>
            </a:r>
            <a:endParaRPr dirty="0"/>
          </a:p>
        </p:txBody>
      </p:sp>
      <p:sp>
        <p:nvSpPr>
          <p:cNvPr id="1609668363" name="Rectangle 1609668362"/>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SLIDELY_ONLY_OFFICE_SLIDE_ID_44965</a:t>
            </a:r>
            <a:endParaRPr dirty="0"/>
          </a:p>
        </p:txBody>
      </p:sp>
      <p:sp>
        <p:nvSpPr>
          <p:cNvPr id="2" name="Date Placeholder 1">
            <a:extLst>
              <a:ext uri="{FF2B5EF4-FFF2-40B4-BE49-F238E27FC236}">
                <a16:creationId xmlns:a16="http://schemas.microsoft.com/office/drawing/2014/main" id="{F0FEE4DB-1D19-847C-C31F-22D0157FF61E}"/>
              </a:ext>
            </a:extLst>
          </p:cNvPr>
          <p:cNvSpPr>
            <a:spLocks noGrp="1"/>
          </p:cNvSpPr>
          <p:nvPr>
            <p:ph type="dt" sz="half" idx="10"/>
          </p:nvPr>
        </p:nvSpPr>
        <p:spPr/>
        <p:txBody>
          <a:bodyPr/>
          <a:lstStyle/>
          <a:p>
            <a:pPr>
              <a:defRPr/>
            </a:pPr>
            <a:r>
              <a:rPr lang="en-US" dirty="0"/>
              <a:t>22nd Feb., 2026</a:t>
            </a:r>
          </a:p>
        </p:txBody>
      </p:sp>
      <p:sp>
        <p:nvSpPr>
          <p:cNvPr id="3" name="Footer Placeholder 2">
            <a:extLst>
              <a:ext uri="{FF2B5EF4-FFF2-40B4-BE49-F238E27FC236}">
                <a16:creationId xmlns:a16="http://schemas.microsoft.com/office/drawing/2014/main" id="{9087B8C3-4F86-78B0-AD8C-48A58948A58C}"/>
              </a:ext>
            </a:extLst>
          </p:cNvPr>
          <p:cNvSpPr>
            <a:spLocks noGrp="1"/>
          </p:cNvSpPr>
          <p:nvPr>
            <p:ph type="ftr" sz="quarter" idx="11"/>
          </p:nvPr>
        </p:nvSpPr>
        <p:spPr/>
        <p:txBody>
          <a:bodyPr/>
          <a:lstStyle/>
          <a:p>
            <a:pPr>
              <a:defRPr/>
            </a:pPr>
            <a:r>
              <a:rPr lang="en-US" dirty="0"/>
              <a:t>P. P. Shah &amp; Asso.</a:t>
            </a:r>
          </a:p>
        </p:txBody>
      </p:sp>
      <p:sp>
        <p:nvSpPr>
          <p:cNvPr id="4" name="Slide Number Placeholder 3">
            <a:extLst>
              <a:ext uri="{FF2B5EF4-FFF2-40B4-BE49-F238E27FC236}">
                <a16:creationId xmlns:a16="http://schemas.microsoft.com/office/drawing/2014/main" id="{E6544C94-2D2F-57EE-35BC-BE45C6264B85}"/>
              </a:ext>
            </a:extLst>
          </p:cNvPr>
          <p:cNvSpPr>
            <a:spLocks noGrp="1"/>
          </p:cNvSpPr>
          <p:nvPr>
            <p:ph type="sldNum" sz="quarter" idx="12"/>
          </p:nvPr>
        </p:nvSpPr>
        <p:spPr/>
        <p:txBody>
          <a:bodyPr/>
          <a:lstStyle/>
          <a:p>
            <a:pPr>
              <a:defRPr/>
            </a:pPr>
            <a:fld id="{D52DD524-E4F0-4E7D-BECC-79A3277458AD}" type="slidenum">
              <a:rPr lang="en-US" smtClean="0"/>
              <a:t>21</a:t>
            </a:fld>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5967318" name="New shape"/>
          <p:cNvSpPr/>
          <p:nvPr/>
        </p:nvSpPr>
        <p:spPr bwMode="auto">
          <a:xfrm>
            <a:off x="381000" y="317500"/>
            <a:ext cx="11430000" cy="825500"/>
          </a:xfrm>
          <a:prstGeom prst="roundRect">
            <a:avLst>
              <a:gd name="adj" fmla="val 4000"/>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25400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3000" b="0" i="0" u="none" dirty="0">
                <a:solidFill>
                  <a:schemeClr val="lt1"/>
                </a:solidFill>
                <a:latin typeface="+mj-lt"/>
              </a:rPr>
              <a:t>Updated Tax Returns: Filing After Reassessment &amp; for Loss Reduction</a:t>
            </a:r>
            <a:endParaRPr dirty="0"/>
          </a:p>
        </p:txBody>
      </p:sp>
      <p:sp>
        <p:nvSpPr>
          <p:cNvPr id="1928258107" name="New shape"/>
          <p:cNvSpPr/>
          <p:nvPr/>
        </p:nvSpPr>
        <p:spPr bwMode="auto">
          <a:xfrm>
            <a:off x="889000" y="1492250"/>
            <a:ext cx="4953000" cy="762000"/>
          </a:xfrm>
          <a:prstGeom prst="roundRect">
            <a:avLst>
              <a:gd name="adj" fmla="val 4000"/>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381000" tIns="45720" rIns="91440" bIns="45720" rtlCol="0" anchor="ctr">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200" b="1" i="0" u="none" dirty="0">
                <a:solidFill>
                  <a:schemeClr val="lt1"/>
                </a:solidFill>
                <a:latin typeface="+mn-lt"/>
              </a:rPr>
              <a:t>i. Filing an Updated Return After</a:t>
            </a:r>
            <a:endParaRPr dirty="0"/>
          </a:p>
          <a:p>
            <a:pPr marL="0" marR="0" indent="0" algn="l">
              <a:lnSpc>
                <a:spcPct val="100000"/>
              </a:lnSpc>
              <a:spcBef>
                <a:spcPct val="0"/>
              </a:spcBef>
              <a:spcAft>
                <a:spcPct val="0"/>
              </a:spcAft>
              <a:buNone/>
              <a:defRPr/>
            </a:pPr>
            <a:r>
              <a:rPr sz="2200" b="1" i="0" u="none" dirty="0">
                <a:solidFill>
                  <a:schemeClr val="lt1"/>
                </a:solidFill>
                <a:latin typeface="+mn-lt"/>
              </a:rPr>
              <a:t>Reassessment Notice</a:t>
            </a:r>
            <a:endParaRPr dirty="0"/>
          </a:p>
        </p:txBody>
      </p:sp>
      <p:sp>
        <p:nvSpPr>
          <p:cNvPr id="1918784825" name="New shape"/>
          <p:cNvSpPr/>
          <p:nvPr/>
        </p:nvSpPr>
        <p:spPr bwMode="auto">
          <a:xfrm>
            <a:off x="381000" y="1460500"/>
            <a:ext cx="825500" cy="825500"/>
          </a:xfrm>
          <a:prstGeom prst="roundRect">
            <a:avLst>
              <a:gd name="adj" fmla="val 4000"/>
            </a:avLst>
          </a:prstGeom>
          <a:solidFill>
            <a:schemeClr val="lt1">
              <a:alpha val="100000"/>
            </a:schemeClr>
          </a:solidFill>
          <a:ln w="25400">
            <a:solidFill>
              <a:schemeClr val="accent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algn="ctr">
              <a:defRPr/>
            </a:pPr>
            <a:endParaRPr dirty="0"/>
          </a:p>
        </p:txBody>
      </p:sp>
      <p:pic>
        <p:nvPicPr>
          <p:cNvPr id="559710412" name="New picture"/>
          <p:cNvPicPr/>
          <p:nvPr/>
        </p:nvPicPr>
        <p:blipFill>
          <a:blip r:embed="rId3">
            <a:extLst>
              <a:ext uri="{96DAC541-7B7A-43D3-8B79-37D633B846F1}">
                <asvg:svgBlip xmlns:asvg="http://schemas.microsoft.com/office/drawing/2016/SVG/main" r:embed="rId4"/>
              </a:ext>
            </a:extLst>
          </a:blip>
          <a:stretch>
            <a:fillRect/>
          </a:stretch>
        </p:blipFill>
        <p:spPr bwMode="auto">
          <a:xfrm>
            <a:off x="539750" y="1619250"/>
            <a:ext cx="508000" cy="508000"/>
          </a:xfrm>
          <a:prstGeom prst="rect">
            <a:avLst/>
          </a:prstGeom>
        </p:spPr>
      </p:pic>
      <p:sp>
        <p:nvSpPr>
          <p:cNvPr id="2039625336" name="New shape"/>
          <p:cNvSpPr/>
          <p:nvPr/>
        </p:nvSpPr>
        <p:spPr bwMode="auto">
          <a:xfrm>
            <a:off x="6731000" y="1492250"/>
            <a:ext cx="4953000" cy="762000"/>
          </a:xfrm>
          <a:prstGeom prst="roundRect">
            <a:avLst>
              <a:gd name="adj" fmla="val 4000"/>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381000" tIns="45720" rIns="91440" bIns="45720" rtlCol="0" anchor="ctr">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200" b="1" i="0" u="none" dirty="0">
                <a:solidFill>
                  <a:schemeClr val="lt1"/>
                </a:solidFill>
                <a:latin typeface="+mn-lt"/>
              </a:rPr>
              <a:t>ii. Filing an Updated Return in Case of</a:t>
            </a:r>
            <a:endParaRPr dirty="0"/>
          </a:p>
          <a:p>
            <a:pPr marL="0" marR="0" indent="0" algn="l">
              <a:lnSpc>
                <a:spcPct val="100000"/>
              </a:lnSpc>
              <a:spcBef>
                <a:spcPct val="0"/>
              </a:spcBef>
              <a:spcAft>
                <a:spcPct val="0"/>
              </a:spcAft>
              <a:buNone/>
              <a:defRPr/>
            </a:pPr>
            <a:r>
              <a:rPr sz="2200" b="1" i="0" u="none" dirty="0">
                <a:solidFill>
                  <a:schemeClr val="lt1"/>
                </a:solidFill>
                <a:latin typeface="+mn-lt"/>
              </a:rPr>
              <a:t>Reduction of Losses</a:t>
            </a:r>
            <a:endParaRPr dirty="0"/>
          </a:p>
        </p:txBody>
      </p:sp>
      <p:sp>
        <p:nvSpPr>
          <p:cNvPr id="1668246493" name="New shape"/>
          <p:cNvSpPr/>
          <p:nvPr/>
        </p:nvSpPr>
        <p:spPr bwMode="auto">
          <a:xfrm>
            <a:off x="6223000" y="1460500"/>
            <a:ext cx="825500" cy="825500"/>
          </a:xfrm>
          <a:prstGeom prst="roundRect">
            <a:avLst>
              <a:gd name="adj" fmla="val 4000"/>
            </a:avLst>
          </a:prstGeom>
          <a:solidFill>
            <a:schemeClr val="lt1">
              <a:alpha val="100000"/>
            </a:schemeClr>
          </a:solidFill>
          <a:ln w="25400">
            <a:solidFill>
              <a:schemeClr val="accent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algn="ctr">
              <a:defRPr/>
            </a:pPr>
            <a:endParaRPr dirty="0"/>
          </a:p>
        </p:txBody>
      </p:sp>
      <p:pic>
        <p:nvPicPr>
          <p:cNvPr id="580871849" name="New picture"/>
          <p:cNvPicPr/>
          <p:nvPr/>
        </p:nvPicPr>
        <p:blipFill>
          <a:blip r:embed="rId5">
            <a:extLst>
              <a:ext uri="{96DAC541-7B7A-43D3-8B79-37D633B846F1}">
                <asvg:svgBlip xmlns:asvg="http://schemas.microsoft.com/office/drawing/2016/SVG/main" r:embed="rId6"/>
              </a:ext>
            </a:extLst>
          </a:blip>
          <a:stretch>
            <a:fillRect/>
          </a:stretch>
        </p:blipFill>
        <p:spPr bwMode="auto">
          <a:xfrm>
            <a:off x="6381750" y="1619250"/>
            <a:ext cx="508000" cy="508000"/>
          </a:xfrm>
          <a:prstGeom prst="rect">
            <a:avLst/>
          </a:prstGeom>
        </p:spPr>
      </p:pic>
      <p:sp>
        <p:nvSpPr>
          <p:cNvPr id="814874221" name="New shape"/>
          <p:cNvSpPr/>
          <p:nvPr/>
        </p:nvSpPr>
        <p:spPr bwMode="auto">
          <a:xfrm>
            <a:off x="635000" y="2540000"/>
            <a:ext cx="5207000" cy="3810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254000" marR="0" indent="-254000" algn="l">
              <a:lnSpc>
                <a:spcPct val="100000"/>
              </a:lnSpc>
              <a:spcBef>
                <a:spcPct val="0"/>
              </a:spcBef>
              <a:spcAft>
                <a:spcPct val="0"/>
              </a:spcAft>
              <a:buClrTx/>
              <a:buSzTx/>
              <a:buFont typeface="Arial"/>
              <a:buChar char="•"/>
              <a:defRPr/>
            </a:pPr>
            <a:r>
              <a:rPr sz="1800" b="1" i="0" u="none" dirty="0">
                <a:solidFill>
                  <a:schemeClr val="dk1"/>
                </a:solidFill>
                <a:latin typeface="+mn-lt"/>
              </a:rPr>
              <a:t>Existing Law: </a:t>
            </a:r>
            <a:r>
              <a:rPr sz="1800" b="0" i="0" u="none" dirty="0">
                <a:solidFill>
                  <a:schemeClr val="dk1"/>
                </a:solidFill>
                <a:latin typeface="+mn-lt"/>
              </a:rPr>
              <a:t>Updated returns u/s 263(6) of IT Act 2025 can be filed within 48 months from the end of the relevant assessment year with additional tax.</a:t>
            </a:r>
            <a:endParaRPr dirty="0"/>
          </a:p>
          <a:p>
            <a:pPr marL="254000" marR="0" indent="-254000" algn="l">
              <a:lnSpc>
                <a:spcPct val="100000"/>
              </a:lnSpc>
              <a:spcBef>
                <a:spcPct val="0"/>
              </a:spcBef>
              <a:spcAft>
                <a:spcPct val="0"/>
              </a:spcAft>
              <a:buClrTx/>
              <a:buSzTx/>
              <a:buFont typeface="Arial"/>
              <a:buChar char="•"/>
              <a:defRPr/>
            </a:pPr>
            <a:r>
              <a:rPr sz="1800" b="1" i="0" u="none" dirty="0">
                <a:solidFill>
                  <a:schemeClr val="dk1"/>
                </a:solidFill>
                <a:latin typeface="+mn-lt"/>
              </a:rPr>
              <a:t>Key Restrictions: </a:t>
            </a:r>
            <a:r>
              <a:rPr sz="1800" b="0" i="0" u="none" dirty="0">
                <a:solidFill>
                  <a:schemeClr val="dk1"/>
                </a:solidFill>
                <a:latin typeface="+mn-lt"/>
              </a:rPr>
              <a:t>Not allowed if it's a return of loss, or if assessment/reassessment is pending or completed.</a:t>
            </a:r>
            <a:endParaRPr dirty="0"/>
          </a:p>
          <a:p>
            <a:pPr marL="254000" marR="0" indent="-254000" algn="l">
              <a:lnSpc>
                <a:spcPct val="100000"/>
              </a:lnSpc>
              <a:spcBef>
                <a:spcPct val="0"/>
              </a:spcBef>
              <a:spcAft>
                <a:spcPct val="0"/>
              </a:spcAft>
              <a:buClrTx/>
              <a:buSzTx/>
              <a:buFont typeface="Arial"/>
              <a:buChar char="•"/>
              <a:defRPr/>
            </a:pPr>
            <a:r>
              <a:rPr sz="1800" b="1" i="0" u="none" dirty="0">
                <a:solidFill>
                  <a:schemeClr val="dk1"/>
                </a:solidFill>
                <a:latin typeface="+mn-lt"/>
              </a:rPr>
              <a:t>Proposed Amendment: </a:t>
            </a:r>
            <a:r>
              <a:rPr sz="1800" b="0" i="0" u="none" dirty="0">
                <a:solidFill>
                  <a:schemeClr val="dk1"/>
                </a:solidFill>
                <a:latin typeface="+mn-lt"/>
              </a:rPr>
              <a:t>Updated returns can now be filed if:</a:t>
            </a:r>
            <a:endParaRPr dirty="0"/>
          </a:p>
          <a:p>
            <a:pPr marL="508000" marR="0" indent="0" algn="l">
              <a:lnSpc>
                <a:spcPct val="100000"/>
              </a:lnSpc>
              <a:spcBef>
                <a:spcPct val="0"/>
              </a:spcBef>
              <a:spcAft>
                <a:spcPct val="0"/>
              </a:spcAft>
              <a:buNone/>
              <a:defRPr/>
            </a:pPr>
            <a:r>
              <a:rPr sz="1800" b="0" i="0" u="none" dirty="0">
                <a:solidFill>
                  <a:schemeClr val="dk1"/>
                </a:solidFill>
                <a:latin typeface="+mn-lt"/>
              </a:rPr>
              <a:t>(a) Loss is reduced.</a:t>
            </a:r>
            <a:endParaRPr dirty="0"/>
          </a:p>
          <a:p>
            <a:pPr marL="508000" marR="0" indent="0" algn="l">
              <a:lnSpc>
                <a:spcPct val="100000"/>
              </a:lnSpc>
              <a:spcBef>
                <a:spcPct val="0"/>
              </a:spcBef>
              <a:spcAft>
                <a:spcPct val="0"/>
              </a:spcAft>
              <a:buNone/>
              <a:defRPr/>
            </a:pPr>
            <a:r>
              <a:rPr sz="1800" b="0" i="0" u="none" dirty="0">
                <a:solidFill>
                  <a:schemeClr val="dk1"/>
                </a:solidFill>
                <a:latin typeface="+mn-lt"/>
              </a:rPr>
              <a:t>(b) Reassessment notice is issued.</a:t>
            </a:r>
            <a:endParaRPr dirty="0"/>
          </a:p>
          <a:p>
            <a:pPr marL="254000" marR="0" indent="-254000" algn="l">
              <a:lnSpc>
                <a:spcPct val="100000"/>
              </a:lnSpc>
              <a:spcBef>
                <a:spcPct val="0"/>
              </a:spcBef>
              <a:spcAft>
                <a:spcPct val="0"/>
              </a:spcAft>
              <a:buClrTx/>
              <a:buSzTx/>
              <a:buFont typeface="Arial"/>
              <a:buChar char="•"/>
              <a:defRPr/>
            </a:pPr>
            <a:r>
              <a:rPr sz="1800" b="1" i="0" u="none" dirty="0">
                <a:solidFill>
                  <a:schemeClr val="dk1"/>
                </a:solidFill>
                <a:latin typeface="+mn-lt"/>
              </a:rPr>
              <a:t>Additional Tax: </a:t>
            </a:r>
            <a:r>
              <a:rPr sz="1800" b="0" i="0" u="none" dirty="0">
                <a:solidFill>
                  <a:schemeClr val="dk1"/>
                </a:solidFill>
                <a:latin typeface="+mn-lt"/>
              </a:rPr>
              <a:t>Filing in response to a reassessment notice requires an extra </a:t>
            </a:r>
            <a:r>
              <a:rPr sz="1800" b="1" i="0" u="none" dirty="0">
                <a:solidFill>
                  <a:schemeClr val="accent1"/>
                </a:solidFill>
                <a:latin typeface="+mn-lt"/>
              </a:rPr>
              <a:t>10% tax </a:t>
            </a:r>
            <a:r>
              <a:rPr sz="1800" b="0" i="0" u="none" dirty="0">
                <a:solidFill>
                  <a:schemeClr val="dk1"/>
                </a:solidFill>
                <a:latin typeface="+mn-lt"/>
              </a:rPr>
              <a:t>(in addition to the standard aggregate additional tax and interest).</a:t>
            </a:r>
            <a:endParaRPr dirty="0"/>
          </a:p>
        </p:txBody>
      </p:sp>
      <p:sp>
        <p:nvSpPr>
          <p:cNvPr id="1663986666" name="New shape"/>
          <p:cNvSpPr/>
          <p:nvPr/>
        </p:nvSpPr>
        <p:spPr bwMode="auto">
          <a:xfrm>
            <a:off x="7112000" y="2540000"/>
            <a:ext cx="4572000" cy="1270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254000" marR="0" indent="-254000" algn="l">
              <a:lnSpc>
                <a:spcPct val="100000"/>
              </a:lnSpc>
              <a:spcBef>
                <a:spcPct val="0"/>
              </a:spcBef>
              <a:spcAft>
                <a:spcPct val="0"/>
              </a:spcAft>
              <a:buClrTx/>
              <a:buSzTx/>
              <a:buFont typeface="Arial"/>
              <a:buChar char="•"/>
              <a:defRPr/>
            </a:pPr>
            <a:r>
              <a:rPr sz="1800" b="1" i="0" u="none" dirty="0">
                <a:solidFill>
                  <a:schemeClr val="dk1"/>
                </a:solidFill>
                <a:latin typeface="+mn-lt"/>
              </a:rPr>
              <a:t>Background: </a:t>
            </a:r>
            <a:r>
              <a:rPr sz="1800" b="0" i="0" u="none" dirty="0">
                <a:solidFill>
                  <a:schemeClr val="dk1"/>
                </a:solidFill>
                <a:latin typeface="+mn-lt"/>
              </a:rPr>
              <a:t>Section 263(6)(b) allows updated returns if a loss return is converted to an income return. However, Section 263(6)(c)(i) restricted filing if the final outcome remained a loss.</a:t>
            </a:r>
            <a:endParaRPr dirty="0"/>
          </a:p>
        </p:txBody>
      </p:sp>
      <p:pic>
        <p:nvPicPr>
          <p:cNvPr id="158800918" name="New picture"/>
          <p:cNvPicPr/>
          <p:nvPr/>
        </p:nvPicPr>
        <p:blipFill>
          <a:blip r:embed="rId7">
            <a:extLst>
              <a:ext uri="{96DAC541-7B7A-43D3-8B79-37D633B846F1}">
                <asvg:svgBlip xmlns:asvg="http://schemas.microsoft.com/office/drawing/2016/SVG/main" r:embed="rId8"/>
              </a:ext>
            </a:extLst>
          </a:blip>
          <a:stretch>
            <a:fillRect/>
          </a:stretch>
        </p:blipFill>
        <p:spPr bwMode="auto">
          <a:xfrm>
            <a:off x="6858000" y="4635500"/>
            <a:ext cx="381000" cy="381000"/>
          </a:xfrm>
          <a:prstGeom prst="rect">
            <a:avLst/>
          </a:prstGeom>
        </p:spPr>
      </p:pic>
      <p:sp>
        <p:nvSpPr>
          <p:cNvPr id="1067673957" name="New shape"/>
          <p:cNvSpPr/>
          <p:nvPr/>
        </p:nvSpPr>
        <p:spPr bwMode="auto">
          <a:xfrm>
            <a:off x="7366000" y="4572000"/>
            <a:ext cx="4318000" cy="1905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1800" b="1" i="0" u="none" dirty="0">
                <a:solidFill>
                  <a:schemeClr val="dk1"/>
                </a:solidFill>
                <a:latin typeface="+mn-lt"/>
              </a:rPr>
              <a:t>Proposed Change: </a:t>
            </a:r>
            <a:r>
              <a:rPr sz="1800" b="0" i="0" u="none" dirty="0">
                <a:solidFill>
                  <a:schemeClr val="dk1"/>
                </a:solidFill>
                <a:latin typeface="+mn-lt"/>
              </a:rPr>
              <a:t>Section 263(6) will be amended to allow updated returns even if the outcome is still a loss, provided the taxpayer seeks to </a:t>
            </a:r>
            <a:r>
              <a:rPr sz="1800" b="1" i="0" u="none" dirty="0">
                <a:solidFill>
                  <a:schemeClr val="accent1"/>
                </a:solidFill>
                <a:latin typeface="+mn-lt"/>
              </a:rPr>
              <a:t>reduce the amount of loss </a:t>
            </a:r>
            <a:r>
              <a:rPr sz="1800" b="0" i="0" u="none" dirty="0">
                <a:solidFill>
                  <a:schemeClr val="dk1"/>
                </a:solidFill>
                <a:latin typeface="+mn-lt"/>
              </a:rPr>
              <a:t>compared to the original claim filed under Section 263(1).</a:t>
            </a:r>
            <a:endParaRPr dirty="0"/>
          </a:p>
        </p:txBody>
      </p:sp>
      <p:cxnSp>
        <p:nvCxnSpPr>
          <p:cNvPr id="1648424826" name="New connector"/>
          <p:cNvCxnSpPr/>
          <p:nvPr/>
        </p:nvCxnSpPr>
        <p:spPr bwMode="auto">
          <a:xfrm rot="5400000" flipV="1">
            <a:off x="5461000" y="3429000"/>
            <a:ext cx="2540000" cy="254000"/>
          </a:xfrm>
          <a:prstGeom prst="bentConnector2">
            <a:avLst/>
          </a:prstGeom>
          <a:noFill/>
          <a:ln w="19050" cmpd="sng">
            <a:solidFill>
              <a:schemeClr val="accent1"/>
            </a:solidFill>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741895826" name="Rectangle 741895825"/>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SLIDELY_ONLY_OFFICE_SLIDE_ID_55104</a:t>
            </a:r>
            <a:endParaRPr dirty="0"/>
          </a:p>
        </p:txBody>
      </p:sp>
      <p:sp>
        <p:nvSpPr>
          <p:cNvPr id="2" name="Date Placeholder 1">
            <a:extLst>
              <a:ext uri="{FF2B5EF4-FFF2-40B4-BE49-F238E27FC236}">
                <a16:creationId xmlns:a16="http://schemas.microsoft.com/office/drawing/2014/main" id="{621CB1CA-6DD9-8154-4F8E-7A96FA14D939}"/>
              </a:ext>
            </a:extLst>
          </p:cNvPr>
          <p:cNvSpPr>
            <a:spLocks noGrp="1"/>
          </p:cNvSpPr>
          <p:nvPr>
            <p:ph type="dt" sz="half" idx="10"/>
          </p:nvPr>
        </p:nvSpPr>
        <p:spPr/>
        <p:txBody>
          <a:bodyPr/>
          <a:lstStyle/>
          <a:p>
            <a:pPr>
              <a:defRPr/>
            </a:pPr>
            <a:r>
              <a:rPr lang="en-US" dirty="0"/>
              <a:t>22nd Feb., 2026</a:t>
            </a:r>
          </a:p>
        </p:txBody>
      </p:sp>
      <p:sp>
        <p:nvSpPr>
          <p:cNvPr id="3" name="Footer Placeholder 2">
            <a:extLst>
              <a:ext uri="{FF2B5EF4-FFF2-40B4-BE49-F238E27FC236}">
                <a16:creationId xmlns:a16="http://schemas.microsoft.com/office/drawing/2014/main" id="{BE49C5CC-389D-F9F2-D7B5-0BBE6B7B3941}"/>
              </a:ext>
            </a:extLst>
          </p:cNvPr>
          <p:cNvSpPr>
            <a:spLocks noGrp="1"/>
          </p:cNvSpPr>
          <p:nvPr>
            <p:ph type="ftr" sz="quarter" idx="11"/>
          </p:nvPr>
        </p:nvSpPr>
        <p:spPr/>
        <p:txBody>
          <a:bodyPr/>
          <a:lstStyle/>
          <a:p>
            <a:pPr>
              <a:defRPr/>
            </a:pPr>
            <a:r>
              <a:rPr lang="en-US" dirty="0"/>
              <a:t>P. P. Shah &amp; Asso.</a:t>
            </a:r>
          </a:p>
        </p:txBody>
      </p:sp>
      <p:sp>
        <p:nvSpPr>
          <p:cNvPr id="4" name="Slide Number Placeholder 3">
            <a:extLst>
              <a:ext uri="{FF2B5EF4-FFF2-40B4-BE49-F238E27FC236}">
                <a16:creationId xmlns:a16="http://schemas.microsoft.com/office/drawing/2014/main" id="{7959B7BF-C6E5-6CEE-2D45-7A600FB7F4EC}"/>
              </a:ext>
            </a:extLst>
          </p:cNvPr>
          <p:cNvSpPr>
            <a:spLocks noGrp="1"/>
          </p:cNvSpPr>
          <p:nvPr>
            <p:ph type="sldNum" sz="quarter" idx="12"/>
          </p:nvPr>
        </p:nvSpPr>
        <p:spPr/>
        <p:txBody>
          <a:bodyPr/>
          <a:lstStyle/>
          <a:p>
            <a:pPr>
              <a:defRPr/>
            </a:pPr>
            <a:fld id="{D52DD524-E4F0-4E7D-BECC-79A3277458AD}" type="slidenum">
              <a:rPr lang="en-US" smtClean="0"/>
              <a:t>22</a:t>
            </a:fld>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4A9532DC-0530-7321-C7B1-2A5897BB5481}"/>
            </a:ext>
          </a:extLst>
        </p:cNvPr>
        <p:cNvGrpSpPr/>
        <p:nvPr/>
      </p:nvGrpSpPr>
      <p:grpSpPr>
        <a:xfrm>
          <a:off x="0" y="0"/>
          <a:ext cx="0" cy="0"/>
          <a:chOff x="0" y="0"/>
          <a:chExt cx="0" cy="0"/>
        </a:xfrm>
      </p:grpSpPr>
      <p:sp>
        <p:nvSpPr>
          <p:cNvPr id="2093419801" name="New shape">
            <a:extLst>
              <a:ext uri="{FF2B5EF4-FFF2-40B4-BE49-F238E27FC236}">
                <a16:creationId xmlns:a16="http://schemas.microsoft.com/office/drawing/2014/main" id="{5841FB51-7445-A919-5251-FD91EC192C20}"/>
              </a:ext>
            </a:extLst>
          </p:cNvPr>
          <p:cNvSpPr/>
          <p:nvPr/>
        </p:nvSpPr>
        <p:spPr bwMode="auto">
          <a:xfrm>
            <a:off x="457200" y="381000"/>
            <a:ext cx="11277600" cy="6985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lang="en-IN" sz="3200" b="0" i="0" u="none" dirty="0">
                <a:solidFill>
                  <a:schemeClr val="lt1"/>
                </a:solidFill>
                <a:latin typeface="+mj-lt"/>
              </a:rPr>
              <a:t>Assessment, Penalty &amp; Prosecution</a:t>
            </a:r>
            <a:endParaRPr dirty="0"/>
          </a:p>
        </p:txBody>
      </p:sp>
      <p:sp>
        <p:nvSpPr>
          <p:cNvPr id="69698810" name="New shape">
            <a:extLst>
              <a:ext uri="{FF2B5EF4-FFF2-40B4-BE49-F238E27FC236}">
                <a16:creationId xmlns:a16="http://schemas.microsoft.com/office/drawing/2014/main" id="{0D1A03C4-59C1-86C1-2660-648487B07DF9}"/>
              </a:ext>
            </a:extLst>
          </p:cNvPr>
          <p:cNvSpPr/>
          <p:nvPr/>
        </p:nvSpPr>
        <p:spPr bwMode="auto">
          <a:xfrm>
            <a:off x="457200" y="1333500"/>
            <a:ext cx="6096000" cy="4445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lang="en-IN" sz="2000" b="1" i="0" u="none" dirty="0">
                <a:solidFill>
                  <a:schemeClr val="lt1"/>
                </a:solidFill>
                <a:latin typeface="+mn-lt"/>
              </a:rPr>
              <a:t>Assessment</a:t>
            </a:r>
            <a:endParaRPr dirty="0"/>
          </a:p>
        </p:txBody>
      </p:sp>
      <p:sp>
        <p:nvSpPr>
          <p:cNvPr id="103451502" name="New shape">
            <a:extLst>
              <a:ext uri="{FF2B5EF4-FFF2-40B4-BE49-F238E27FC236}">
                <a16:creationId xmlns:a16="http://schemas.microsoft.com/office/drawing/2014/main" id="{2CE28F6F-DE76-4EE2-D1BA-E3399424AF53}"/>
              </a:ext>
            </a:extLst>
          </p:cNvPr>
          <p:cNvSpPr/>
          <p:nvPr/>
        </p:nvSpPr>
        <p:spPr bwMode="auto">
          <a:xfrm>
            <a:off x="457200" y="1841500"/>
            <a:ext cx="11277600" cy="49403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6350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r>
              <a:rPr lang="en-IN" b="1" u="sng" dirty="0">
                <a:solidFill>
                  <a:schemeClr val="tx1"/>
                </a:solidFill>
              </a:rPr>
              <a:t>A. Assessments not to be invalid on account of mistakes relating to the computer-generated DIN:</a:t>
            </a:r>
            <a:endParaRPr lang="en-IN" dirty="0">
              <a:solidFill>
                <a:schemeClr val="tx1"/>
              </a:solidFill>
            </a:endParaRPr>
          </a:p>
          <a:p>
            <a:pPr algn="just"/>
            <a:r>
              <a:rPr lang="en-IN" dirty="0">
                <a:solidFill>
                  <a:schemeClr val="tx1"/>
                </a:solidFill>
              </a:rPr>
              <a:t>Section 522 of the ITA 2025 is proposed to be amended to clarify that assessments will not be invalid merely due to defects or omissions in quoting the DIN, so long as the assessment order is referenced by a valid DIN in any manner. Minor technical lapses (such as DIN not appearing on every page) will not invalidate proceedings, thereby curbing avoidable litigation. A corresponding amendment is also proposed in the ITA 1961 with retrospective effect from 1 October 2019.</a:t>
            </a:r>
          </a:p>
          <a:p>
            <a:pPr algn="just"/>
            <a:endParaRPr lang="en-IN" dirty="0">
              <a:solidFill>
                <a:schemeClr val="tx1"/>
              </a:solidFill>
            </a:endParaRPr>
          </a:p>
          <a:p>
            <a:pPr algn="just"/>
            <a:r>
              <a:rPr lang="en-IN" b="1" u="sng" dirty="0">
                <a:solidFill>
                  <a:schemeClr val="tx1"/>
                </a:solidFill>
              </a:rPr>
              <a:t>B. Clarification on Jurisdiction to Reopen Assessments in the Era Of Faceless Proceedings: </a:t>
            </a:r>
            <a:endParaRPr lang="en-IN" dirty="0">
              <a:solidFill>
                <a:schemeClr val="tx1"/>
              </a:solidFill>
            </a:endParaRPr>
          </a:p>
          <a:p>
            <a:pPr algn="just"/>
            <a:r>
              <a:rPr lang="en-IN" dirty="0">
                <a:solidFill>
                  <a:schemeClr val="tx1"/>
                </a:solidFill>
              </a:rPr>
              <a:t>A significant controversy arose after the decision of Hexaware Technologies Ltd. vs. Asst. CIT [2024] 162 taxmann.com 225 (Bombay) by the Bombay High Court, where the Court held that, in view of the Scheme notified under section 151A of the ITA 1961, notices under sections 148 and 148A were required to be issued in a faceless manner through automated allocation and, therefore, could not be issued by the Jurisdictional Assessing Officer (JAO). The Court reasoned that once the CBDT had framed a Scheme mandating automated allocation and faceless processes, there could be no concurrent jurisdiction between the JAO and the Faceless Assessing Officer (FAO/NaFAC) for issuing reassessment notices. This interpretation triggered widespread litigation across the country, placing the validity of thousands of reassessment notices issued by JAOs from 1 April 2021 onwards under serious challenge.</a:t>
            </a:r>
          </a:p>
          <a:p>
            <a:endParaRPr lang="en-IN" dirty="0">
              <a:solidFill>
                <a:schemeClr val="tx1"/>
              </a:solidFill>
            </a:endParaRPr>
          </a:p>
          <a:p>
            <a:endParaRPr lang="en-IN" dirty="0">
              <a:solidFill>
                <a:schemeClr val="dk1"/>
              </a:solidFill>
              <a:latin typeface="+mn-lt"/>
            </a:endParaRPr>
          </a:p>
        </p:txBody>
      </p:sp>
      <p:sp>
        <p:nvSpPr>
          <p:cNvPr id="933299614" name="New shape">
            <a:extLst>
              <a:ext uri="{FF2B5EF4-FFF2-40B4-BE49-F238E27FC236}">
                <a16:creationId xmlns:a16="http://schemas.microsoft.com/office/drawing/2014/main" id="{9866F8D6-6618-A219-2649-2C0E57F77FA2}"/>
              </a:ext>
            </a:extLst>
          </p:cNvPr>
          <p:cNvSpPr/>
          <p:nvPr/>
        </p:nvSpPr>
        <p:spPr bwMode="auto">
          <a:xfrm>
            <a:off x="457200" y="3937000"/>
            <a:ext cx="11277600" cy="508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6350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endParaRPr dirty="0"/>
          </a:p>
        </p:txBody>
      </p:sp>
      <p:sp>
        <p:nvSpPr>
          <p:cNvPr id="465625663" name="Rectangle 465625662">
            <a:extLst>
              <a:ext uri="{FF2B5EF4-FFF2-40B4-BE49-F238E27FC236}">
                <a16:creationId xmlns:a16="http://schemas.microsoft.com/office/drawing/2014/main" id="{3B26E4BE-1704-F11C-AC6C-01DCC91E1FE3}"/>
              </a:ext>
            </a:extLst>
          </p:cNvPr>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SLIDELY_ONLY_OFFICE_SLIDE_ID_195052838</a:t>
            </a:r>
            <a:endParaRPr dirty="0"/>
          </a:p>
        </p:txBody>
      </p:sp>
      <p:sp>
        <p:nvSpPr>
          <p:cNvPr id="2" name="Date Placeholder 1">
            <a:extLst>
              <a:ext uri="{FF2B5EF4-FFF2-40B4-BE49-F238E27FC236}">
                <a16:creationId xmlns:a16="http://schemas.microsoft.com/office/drawing/2014/main" id="{59DBB9A4-E840-2B09-19A9-781F6C7F2864}"/>
              </a:ext>
            </a:extLst>
          </p:cNvPr>
          <p:cNvSpPr>
            <a:spLocks noGrp="1"/>
          </p:cNvSpPr>
          <p:nvPr>
            <p:ph type="dt" sz="half" idx="10"/>
          </p:nvPr>
        </p:nvSpPr>
        <p:spPr/>
        <p:txBody>
          <a:bodyPr/>
          <a:lstStyle/>
          <a:p>
            <a:pPr>
              <a:defRPr/>
            </a:pPr>
            <a:r>
              <a:rPr lang="en-US" dirty="0"/>
              <a:t>22nd Feb., 2026</a:t>
            </a:r>
          </a:p>
        </p:txBody>
      </p:sp>
      <p:sp>
        <p:nvSpPr>
          <p:cNvPr id="3" name="Footer Placeholder 2">
            <a:extLst>
              <a:ext uri="{FF2B5EF4-FFF2-40B4-BE49-F238E27FC236}">
                <a16:creationId xmlns:a16="http://schemas.microsoft.com/office/drawing/2014/main" id="{B4394B37-2F38-58AF-FB8C-7C3CAC556CF1}"/>
              </a:ext>
            </a:extLst>
          </p:cNvPr>
          <p:cNvSpPr>
            <a:spLocks noGrp="1"/>
          </p:cNvSpPr>
          <p:nvPr>
            <p:ph type="ftr" sz="quarter" idx="11"/>
          </p:nvPr>
        </p:nvSpPr>
        <p:spPr/>
        <p:txBody>
          <a:bodyPr/>
          <a:lstStyle/>
          <a:p>
            <a:pPr>
              <a:defRPr/>
            </a:pPr>
            <a:r>
              <a:rPr lang="en-US" dirty="0"/>
              <a:t>P. P. Shah &amp; Asso.</a:t>
            </a:r>
          </a:p>
        </p:txBody>
      </p:sp>
      <p:sp>
        <p:nvSpPr>
          <p:cNvPr id="4" name="Slide Number Placeholder 3">
            <a:extLst>
              <a:ext uri="{FF2B5EF4-FFF2-40B4-BE49-F238E27FC236}">
                <a16:creationId xmlns:a16="http://schemas.microsoft.com/office/drawing/2014/main" id="{D4A0BC18-3A19-F5A4-CF41-074658375507}"/>
              </a:ext>
            </a:extLst>
          </p:cNvPr>
          <p:cNvSpPr>
            <a:spLocks noGrp="1"/>
          </p:cNvSpPr>
          <p:nvPr>
            <p:ph type="sldNum" sz="quarter" idx="12"/>
          </p:nvPr>
        </p:nvSpPr>
        <p:spPr/>
        <p:txBody>
          <a:bodyPr/>
          <a:lstStyle/>
          <a:p>
            <a:pPr>
              <a:defRPr/>
            </a:pPr>
            <a:fld id="{D52DD524-E4F0-4E7D-BECC-79A3277458AD}" type="slidenum">
              <a:rPr lang="en-US" smtClean="0"/>
              <a:t>23</a:t>
            </a:fld>
            <a:endParaRPr lang="en-US" dirty="0"/>
          </a:p>
        </p:txBody>
      </p:sp>
    </p:spTree>
    <p:extLst>
      <p:ext uri="{BB962C8B-B14F-4D97-AF65-F5344CB8AC3E}">
        <p14:creationId xmlns:p14="http://schemas.microsoft.com/office/powerpoint/2010/main" val="825158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50586185-4DCA-4409-E080-09B8FADD4B80}"/>
            </a:ext>
          </a:extLst>
        </p:cNvPr>
        <p:cNvGrpSpPr/>
        <p:nvPr/>
      </p:nvGrpSpPr>
      <p:grpSpPr>
        <a:xfrm>
          <a:off x="0" y="0"/>
          <a:ext cx="0" cy="0"/>
          <a:chOff x="0" y="0"/>
          <a:chExt cx="0" cy="0"/>
        </a:xfrm>
      </p:grpSpPr>
      <p:sp>
        <p:nvSpPr>
          <p:cNvPr id="2093419801" name="New shape">
            <a:extLst>
              <a:ext uri="{FF2B5EF4-FFF2-40B4-BE49-F238E27FC236}">
                <a16:creationId xmlns:a16="http://schemas.microsoft.com/office/drawing/2014/main" id="{2BDAB5A1-47D6-2F64-6AC3-E290D53EC3F4}"/>
              </a:ext>
            </a:extLst>
          </p:cNvPr>
          <p:cNvSpPr/>
          <p:nvPr/>
        </p:nvSpPr>
        <p:spPr bwMode="auto">
          <a:xfrm>
            <a:off x="457200" y="381000"/>
            <a:ext cx="11277600" cy="6985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lang="en-IN" sz="3200" b="0" i="0" u="none" dirty="0">
                <a:solidFill>
                  <a:schemeClr val="lt1"/>
                </a:solidFill>
                <a:latin typeface="+mj-lt"/>
              </a:rPr>
              <a:t>Assessment, Penalty &amp; Prosecution</a:t>
            </a:r>
            <a:endParaRPr dirty="0"/>
          </a:p>
        </p:txBody>
      </p:sp>
      <p:sp>
        <p:nvSpPr>
          <p:cNvPr id="69698810" name="New shape">
            <a:extLst>
              <a:ext uri="{FF2B5EF4-FFF2-40B4-BE49-F238E27FC236}">
                <a16:creationId xmlns:a16="http://schemas.microsoft.com/office/drawing/2014/main" id="{A152D506-C6A4-99BD-3E5D-9498A07E6328}"/>
              </a:ext>
            </a:extLst>
          </p:cNvPr>
          <p:cNvSpPr/>
          <p:nvPr/>
        </p:nvSpPr>
        <p:spPr bwMode="auto">
          <a:xfrm>
            <a:off x="457200" y="1333500"/>
            <a:ext cx="6096000" cy="4445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lang="en-IN" sz="2000" b="1" i="0" u="none" dirty="0">
                <a:solidFill>
                  <a:schemeClr val="lt1"/>
                </a:solidFill>
                <a:latin typeface="+mn-lt"/>
              </a:rPr>
              <a:t>Assessment</a:t>
            </a:r>
            <a:endParaRPr dirty="0"/>
          </a:p>
        </p:txBody>
      </p:sp>
      <p:sp>
        <p:nvSpPr>
          <p:cNvPr id="103451502" name="New shape">
            <a:extLst>
              <a:ext uri="{FF2B5EF4-FFF2-40B4-BE49-F238E27FC236}">
                <a16:creationId xmlns:a16="http://schemas.microsoft.com/office/drawing/2014/main" id="{2489146E-E305-13E3-A376-F702CD311EA6}"/>
              </a:ext>
            </a:extLst>
          </p:cNvPr>
          <p:cNvSpPr/>
          <p:nvPr/>
        </p:nvSpPr>
        <p:spPr bwMode="auto">
          <a:xfrm>
            <a:off x="457200" y="1841500"/>
            <a:ext cx="11277600" cy="49403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6350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algn="just"/>
            <a:r>
              <a:rPr lang="en-IN" dirty="0">
                <a:solidFill>
                  <a:schemeClr val="tx1"/>
                </a:solidFill>
              </a:rPr>
              <a:t>The Memorandum to the Finance Bill, 2026 explains that the legislative intent was not correctly appreciated in such decisions. It explains that the reassessment mechanism under Section 147 operates in two distinct stages. The first stage is the pre-assessment enquiry, beginning with notice under section 148A and culminating in the issuance of notice under section 148. This stage is intended to be carried out by the Assessing Officer who forms the satisfaction regarding the escapement of income. The second stage commences after issuance of notice under section 148, where the actual reassessment is conducted in a faceless manner by the National Faceless Assessment Centre under section 144B. The faceless regime, therefore, was always intended to apply to the assessment proceedings and not to the jurisdictional act of initiating reassessment by issuing notice.</a:t>
            </a:r>
          </a:p>
          <a:p>
            <a:endParaRPr lang="en-IN" b="1" u="sng" dirty="0"/>
          </a:p>
          <a:p>
            <a:pPr algn="just"/>
            <a:r>
              <a:rPr lang="en-IN" b="1" u="sng" dirty="0">
                <a:solidFill>
                  <a:schemeClr val="tx1"/>
                </a:solidFill>
              </a:rPr>
              <a:t>C. Clarifying the time limit for completing the assessment:</a:t>
            </a:r>
            <a:endParaRPr lang="en-IN" dirty="0">
              <a:solidFill>
                <a:schemeClr val="tx1"/>
              </a:solidFill>
            </a:endParaRPr>
          </a:p>
          <a:p>
            <a:pPr algn="just"/>
            <a:r>
              <a:rPr lang="en-IN" dirty="0">
                <a:solidFill>
                  <a:schemeClr val="tx1"/>
                </a:solidFill>
              </a:rPr>
              <a:t>Section 275 of the ITA 2025 (corresponding to Section 144C of the ITA 1961) lays down a special assessment procedure for eligible assessees, mainly in transfer pricing cases or where the assessee is a non-resident. The Assessing Officer is required to first issue a draft assessment order, which the assessee may accept or object to before the Dispute Resolution Panel (DRP). Specific timelines are prescribed for passing the final order, issuance of DRP directions, and completion of assessment, and these timelines apply notwithstanding Section 286 of the ITA 2025 (Sections 153/153B of the ITA 1961).</a:t>
            </a:r>
          </a:p>
          <a:p>
            <a:pPr algn="just"/>
            <a:endParaRPr lang="en-IN" dirty="0">
              <a:solidFill>
                <a:schemeClr val="tx1"/>
              </a:solidFill>
            </a:endParaRPr>
          </a:p>
          <a:p>
            <a:endParaRPr lang="en-IN" dirty="0">
              <a:solidFill>
                <a:schemeClr val="dk1"/>
              </a:solidFill>
              <a:latin typeface="+mn-lt"/>
            </a:endParaRPr>
          </a:p>
        </p:txBody>
      </p:sp>
      <p:sp>
        <p:nvSpPr>
          <p:cNvPr id="933299614" name="New shape">
            <a:extLst>
              <a:ext uri="{FF2B5EF4-FFF2-40B4-BE49-F238E27FC236}">
                <a16:creationId xmlns:a16="http://schemas.microsoft.com/office/drawing/2014/main" id="{C88B189F-F46D-9B10-DE08-F414D704B402}"/>
              </a:ext>
            </a:extLst>
          </p:cNvPr>
          <p:cNvSpPr/>
          <p:nvPr/>
        </p:nvSpPr>
        <p:spPr bwMode="auto">
          <a:xfrm>
            <a:off x="457200" y="3937000"/>
            <a:ext cx="11277600" cy="508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6350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endParaRPr dirty="0"/>
          </a:p>
        </p:txBody>
      </p:sp>
      <p:sp>
        <p:nvSpPr>
          <p:cNvPr id="465625663" name="Rectangle 465625662">
            <a:extLst>
              <a:ext uri="{FF2B5EF4-FFF2-40B4-BE49-F238E27FC236}">
                <a16:creationId xmlns:a16="http://schemas.microsoft.com/office/drawing/2014/main" id="{259C4656-341D-FBDA-8AC9-B26E68CC68F4}"/>
              </a:ext>
            </a:extLst>
          </p:cNvPr>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SLIDELY_ONLY_OFFICE_SLIDE_ID_195052838</a:t>
            </a:r>
            <a:endParaRPr dirty="0"/>
          </a:p>
        </p:txBody>
      </p:sp>
      <p:sp>
        <p:nvSpPr>
          <p:cNvPr id="2" name="Date Placeholder 1">
            <a:extLst>
              <a:ext uri="{FF2B5EF4-FFF2-40B4-BE49-F238E27FC236}">
                <a16:creationId xmlns:a16="http://schemas.microsoft.com/office/drawing/2014/main" id="{EDCC57E8-388F-F1F0-44EC-998DE74E86D1}"/>
              </a:ext>
            </a:extLst>
          </p:cNvPr>
          <p:cNvSpPr>
            <a:spLocks noGrp="1"/>
          </p:cNvSpPr>
          <p:nvPr>
            <p:ph type="dt" sz="half" idx="10"/>
          </p:nvPr>
        </p:nvSpPr>
        <p:spPr/>
        <p:txBody>
          <a:bodyPr/>
          <a:lstStyle/>
          <a:p>
            <a:pPr>
              <a:defRPr/>
            </a:pPr>
            <a:r>
              <a:rPr lang="en-US" dirty="0"/>
              <a:t>22nd Feb., 2026</a:t>
            </a:r>
          </a:p>
        </p:txBody>
      </p:sp>
      <p:sp>
        <p:nvSpPr>
          <p:cNvPr id="3" name="Footer Placeholder 2">
            <a:extLst>
              <a:ext uri="{FF2B5EF4-FFF2-40B4-BE49-F238E27FC236}">
                <a16:creationId xmlns:a16="http://schemas.microsoft.com/office/drawing/2014/main" id="{7C8E724D-4972-0557-4CC9-F1750ECD85FC}"/>
              </a:ext>
            </a:extLst>
          </p:cNvPr>
          <p:cNvSpPr>
            <a:spLocks noGrp="1"/>
          </p:cNvSpPr>
          <p:nvPr>
            <p:ph type="ftr" sz="quarter" idx="11"/>
          </p:nvPr>
        </p:nvSpPr>
        <p:spPr/>
        <p:txBody>
          <a:bodyPr/>
          <a:lstStyle/>
          <a:p>
            <a:pPr>
              <a:defRPr/>
            </a:pPr>
            <a:r>
              <a:rPr lang="en-US" dirty="0"/>
              <a:t>P. P. Shah &amp; Asso.</a:t>
            </a:r>
          </a:p>
        </p:txBody>
      </p:sp>
      <p:sp>
        <p:nvSpPr>
          <p:cNvPr id="4" name="Slide Number Placeholder 3">
            <a:extLst>
              <a:ext uri="{FF2B5EF4-FFF2-40B4-BE49-F238E27FC236}">
                <a16:creationId xmlns:a16="http://schemas.microsoft.com/office/drawing/2014/main" id="{CE06F17A-920F-E19E-D558-3C4D65C30EB7}"/>
              </a:ext>
            </a:extLst>
          </p:cNvPr>
          <p:cNvSpPr>
            <a:spLocks noGrp="1"/>
          </p:cNvSpPr>
          <p:nvPr>
            <p:ph type="sldNum" sz="quarter" idx="12"/>
          </p:nvPr>
        </p:nvSpPr>
        <p:spPr/>
        <p:txBody>
          <a:bodyPr/>
          <a:lstStyle/>
          <a:p>
            <a:pPr>
              <a:defRPr/>
            </a:pPr>
            <a:fld id="{D52DD524-E4F0-4E7D-BECC-79A3277458AD}" type="slidenum">
              <a:rPr lang="en-US" smtClean="0"/>
              <a:t>24</a:t>
            </a:fld>
            <a:endParaRPr lang="en-US" dirty="0"/>
          </a:p>
        </p:txBody>
      </p:sp>
    </p:spTree>
    <p:extLst>
      <p:ext uri="{BB962C8B-B14F-4D97-AF65-F5344CB8AC3E}">
        <p14:creationId xmlns:p14="http://schemas.microsoft.com/office/powerpoint/2010/main" val="958567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C9A32CBB-C89F-6976-4F40-F254BA389AD3}"/>
            </a:ext>
          </a:extLst>
        </p:cNvPr>
        <p:cNvGrpSpPr/>
        <p:nvPr/>
      </p:nvGrpSpPr>
      <p:grpSpPr>
        <a:xfrm>
          <a:off x="0" y="0"/>
          <a:ext cx="0" cy="0"/>
          <a:chOff x="0" y="0"/>
          <a:chExt cx="0" cy="0"/>
        </a:xfrm>
      </p:grpSpPr>
      <p:sp>
        <p:nvSpPr>
          <p:cNvPr id="2093419801" name="New shape">
            <a:extLst>
              <a:ext uri="{FF2B5EF4-FFF2-40B4-BE49-F238E27FC236}">
                <a16:creationId xmlns:a16="http://schemas.microsoft.com/office/drawing/2014/main" id="{18C665D4-1D3A-EB3A-E1C6-843EFD30F2B0}"/>
              </a:ext>
            </a:extLst>
          </p:cNvPr>
          <p:cNvSpPr/>
          <p:nvPr/>
        </p:nvSpPr>
        <p:spPr bwMode="auto">
          <a:xfrm>
            <a:off x="457200" y="381000"/>
            <a:ext cx="11277600" cy="6985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lang="en-IN" sz="3200" b="0" i="0" u="none" dirty="0">
                <a:solidFill>
                  <a:schemeClr val="lt1"/>
                </a:solidFill>
                <a:latin typeface="+mj-lt"/>
              </a:rPr>
              <a:t>Assessment, Penalty &amp; Prosecution</a:t>
            </a:r>
            <a:endParaRPr dirty="0"/>
          </a:p>
        </p:txBody>
      </p:sp>
      <p:sp>
        <p:nvSpPr>
          <p:cNvPr id="69698810" name="New shape">
            <a:extLst>
              <a:ext uri="{FF2B5EF4-FFF2-40B4-BE49-F238E27FC236}">
                <a16:creationId xmlns:a16="http://schemas.microsoft.com/office/drawing/2014/main" id="{CC2B53F3-D494-6FE3-2AED-528568C00204}"/>
              </a:ext>
            </a:extLst>
          </p:cNvPr>
          <p:cNvSpPr/>
          <p:nvPr/>
        </p:nvSpPr>
        <p:spPr bwMode="auto">
          <a:xfrm>
            <a:off x="457200" y="1143000"/>
            <a:ext cx="6096000" cy="4572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lang="en-IN" sz="2000" b="1" i="0" u="none" dirty="0">
                <a:solidFill>
                  <a:schemeClr val="lt1"/>
                </a:solidFill>
                <a:latin typeface="+mn-lt"/>
              </a:rPr>
              <a:t>Assessment</a:t>
            </a:r>
            <a:endParaRPr dirty="0"/>
          </a:p>
        </p:txBody>
      </p:sp>
      <p:sp>
        <p:nvSpPr>
          <p:cNvPr id="103451502" name="New shape">
            <a:extLst>
              <a:ext uri="{FF2B5EF4-FFF2-40B4-BE49-F238E27FC236}">
                <a16:creationId xmlns:a16="http://schemas.microsoft.com/office/drawing/2014/main" id="{69494C47-0BA5-9F09-63B4-C23E7608294A}"/>
              </a:ext>
            </a:extLst>
          </p:cNvPr>
          <p:cNvSpPr/>
          <p:nvPr/>
        </p:nvSpPr>
        <p:spPr bwMode="auto">
          <a:xfrm>
            <a:off x="457200" y="1520760"/>
            <a:ext cx="11506200" cy="51181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6350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algn="just"/>
            <a:r>
              <a:rPr lang="en-IN" dirty="0">
                <a:solidFill>
                  <a:schemeClr val="tx1"/>
                </a:solidFill>
              </a:rPr>
              <a:t>Due to conflicting judicial views, including a split Supreme Court verdict, ambiguity existed on the applicability of the overall time limits under Sections 153/153B to the entire Section 144C process. To remove this uncertainty, it is proposed to amend Sections 153 and 153B to clarify that their timelines apply only up to the draft order stage, and all subsequent stages shall be governed solely by Section 144C timelines, notwithstanding any court judgment. Corresponding amendments are proposed in the ITA 2025, with retrospective effect from 1 April 2009 (Section 153) and 1 October 2009 (Section 153B).</a:t>
            </a:r>
          </a:p>
          <a:p>
            <a:pPr algn="just"/>
            <a:endParaRPr lang="en-IN" dirty="0">
              <a:solidFill>
                <a:schemeClr val="tx1"/>
              </a:solidFill>
            </a:endParaRPr>
          </a:p>
          <a:p>
            <a:pPr algn="just"/>
            <a:r>
              <a:rPr lang="en-IN" b="1" u="sng" dirty="0">
                <a:solidFill>
                  <a:schemeClr val="tx1"/>
                </a:solidFill>
              </a:rPr>
              <a:t>D. Rationalisation of the block period in the case of other persons:</a:t>
            </a:r>
            <a:endParaRPr lang="en-IN" dirty="0">
              <a:solidFill>
                <a:schemeClr val="tx1"/>
              </a:solidFill>
            </a:endParaRPr>
          </a:p>
          <a:p>
            <a:pPr algn="just"/>
            <a:r>
              <a:rPr lang="en-IN" dirty="0">
                <a:solidFill>
                  <a:schemeClr val="tx1"/>
                </a:solidFill>
              </a:rPr>
              <a:t>Section 295 of the ITA 2025 (corresponding to Section 158BD of the ITA 1961) provides that where the Assessing Officer is satisfied that undisclosed income belongs to a person other than the searched person, the relevant material shall be handed over to the Assessing Officer having jurisdiction over such other person, who shall then proceed under Section 294, applying the block assessment provisions in the same manner. Under the existing law, the block period is the same for both the searched person and the other person, even if the undisclosed income of the other person relates only to a single tax year, resulting in increased compliance burden.</a:t>
            </a:r>
            <a:r>
              <a:rPr lang="en-IN" dirty="0"/>
              <a:t> </a:t>
            </a:r>
          </a:p>
          <a:p>
            <a:pPr algn="just"/>
            <a:r>
              <a:rPr lang="en-IN" dirty="0">
                <a:solidFill>
                  <a:schemeClr val="tx1"/>
                </a:solidFill>
              </a:rPr>
              <a:t>To rationalise this, the Finance Bill, 2026 proposes to amend Section 295(2) to restrict the block period for the other person to the period to which the undisclosed income actually relates. Where the income pertains only to the year immediately preceding the search and the period up to the date of search, the block period shall be limited accordingly, and where it relates to only one of the preceding five years, the block period shall be confined to that year.</a:t>
            </a:r>
          </a:p>
          <a:p>
            <a:pPr algn="just"/>
            <a:endParaRPr lang="en-IN" dirty="0">
              <a:solidFill>
                <a:schemeClr val="tx1"/>
              </a:solidFill>
            </a:endParaRPr>
          </a:p>
          <a:p>
            <a:pPr algn="just"/>
            <a:endParaRPr lang="en-IN" dirty="0">
              <a:solidFill>
                <a:schemeClr val="tx1"/>
              </a:solidFill>
            </a:endParaRPr>
          </a:p>
          <a:p>
            <a:endParaRPr lang="en-IN" dirty="0">
              <a:solidFill>
                <a:schemeClr val="dk1"/>
              </a:solidFill>
              <a:latin typeface="+mn-lt"/>
            </a:endParaRPr>
          </a:p>
        </p:txBody>
      </p:sp>
      <p:sp>
        <p:nvSpPr>
          <p:cNvPr id="933299614" name="New shape">
            <a:extLst>
              <a:ext uri="{FF2B5EF4-FFF2-40B4-BE49-F238E27FC236}">
                <a16:creationId xmlns:a16="http://schemas.microsoft.com/office/drawing/2014/main" id="{2513D326-F3DD-EBD4-5664-20D74CC7F509}"/>
              </a:ext>
            </a:extLst>
          </p:cNvPr>
          <p:cNvSpPr/>
          <p:nvPr/>
        </p:nvSpPr>
        <p:spPr bwMode="auto">
          <a:xfrm>
            <a:off x="457200" y="3937000"/>
            <a:ext cx="11277600" cy="508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6350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endParaRPr dirty="0"/>
          </a:p>
        </p:txBody>
      </p:sp>
      <p:sp>
        <p:nvSpPr>
          <p:cNvPr id="465625663" name="Rectangle 465625662">
            <a:extLst>
              <a:ext uri="{FF2B5EF4-FFF2-40B4-BE49-F238E27FC236}">
                <a16:creationId xmlns:a16="http://schemas.microsoft.com/office/drawing/2014/main" id="{C70845BA-0315-C9BE-4BA0-A7FEE6E85E9B}"/>
              </a:ext>
            </a:extLst>
          </p:cNvPr>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SLIDELY_ONLY_OFFICE_SLIDE_ID_195052838</a:t>
            </a:r>
            <a:endParaRPr dirty="0"/>
          </a:p>
        </p:txBody>
      </p:sp>
      <p:sp>
        <p:nvSpPr>
          <p:cNvPr id="2" name="Date Placeholder 1">
            <a:extLst>
              <a:ext uri="{FF2B5EF4-FFF2-40B4-BE49-F238E27FC236}">
                <a16:creationId xmlns:a16="http://schemas.microsoft.com/office/drawing/2014/main" id="{F308C7DE-6F05-0E44-7AAA-436F873E6495}"/>
              </a:ext>
            </a:extLst>
          </p:cNvPr>
          <p:cNvSpPr>
            <a:spLocks noGrp="1"/>
          </p:cNvSpPr>
          <p:nvPr>
            <p:ph type="dt" sz="half" idx="10"/>
          </p:nvPr>
        </p:nvSpPr>
        <p:spPr/>
        <p:txBody>
          <a:bodyPr/>
          <a:lstStyle/>
          <a:p>
            <a:pPr>
              <a:defRPr/>
            </a:pPr>
            <a:r>
              <a:rPr lang="en-US" dirty="0"/>
              <a:t>22nd Feb., 2026</a:t>
            </a:r>
          </a:p>
        </p:txBody>
      </p:sp>
      <p:sp>
        <p:nvSpPr>
          <p:cNvPr id="3" name="Footer Placeholder 2">
            <a:extLst>
              <a:ext uri="{FF2B5EF4-FFF2-40B4-BE49-F238E27FC236}">
                <a16:creationId xmlns:a16="http://schemas.microsoft.com/office/drawing/2014/main" id="{5BF37ED9-7ECB-5D0D-8EAE-56BA202069CC}"/>
              </a:ext>
            </a:extLst>
          </p:cNvPr>
          <p:cNvSpPr>
            <a:spLocks noGrp="1"/>
          </p:cNvSpPr>
          <p:nvPr>
            <p:ph type="ftr" sz="quarter" idx="11"/>
          </p:nvPr>
        </p:nvSpPr>
        <p:spPr/>
        <p:txBody>
          <a:bodyPr/>
          <a:lstStyle/>
          <a:p>
            <a:pPr>
              <a:defRPr/>
            </a:pPr>
            <a:r>
              <a:rPr lang="en-US" dirty="0"/>
              <a:t>P. P. Shah &amp; Asso.</a:t>
            </a:r>
          </a:p>
        </p:txBody>
      </p:sp>
      <p:sp>
        <p:nvSpPr>
          <p:cNvPr id="4" name="Slide Number Placeholder 3">
            <a:extLst>
              <a:ext uri="{FF2B5EF4-FFF2-40B4-BE49-F238E27FC236}">
                <a16:creationId xmlns:a16="http://schemas.microsoft.com/office/drawing/2014/main" id="{1916B8CB-F9A2-9E83-CE87-413BBDA78FAF}"/>
              </a:ext>
            </a:extLst>
          </p:cNvPr>
          <p:cNvSpPr>
            <a:spLocks noGrp="1"/>
          </p:cNvSpPr>
          <p:nvPr>
            <p:ph type="sldNum" sz="quarter" idx="12"/>
          </p:nvPr>
        </p:nvSpPr>
        <p:spPr/>
        <p:txBody>
          <a:bodyPr/>
          <a:lstStyle/>
          <a:p>
            <a:pPr>
              <a:defRPr/>
            </a:pPr>
            <a:fld id="{D52DD524-E4F0-4E7D-BECC-79A3277458AD}" type="slidenum">
              <a:rPr lang="en-US" smtClean="0"/>
              <a:t>25</a:t>
            </a:fld>
            <a:endParaRPr lang="en-US" dirty="0"/>
          </a:p>
        </p:txBody>
      </p:sp>
    </p:spTree>
    <p:extLst>
      <p:ext uri="{BB962C8B-B14F-4D97-AF65-F5344CB8AC3E}">
        <p14:creationId xmlns:p14="http://schemas.microsoft.com/office/powerpoint/2010/main" val="4036387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E4FA6CC9-94E3-348E-7A70-C8AB45B844A9}"/>
            </a:ext>
          </a:extLst>
        </p:cNvPr>
        <p:cNvGrpSpPr/>
        <p:nvPr/>
      </p:nvGrpSpPr>
      <p:grpSpPr>
        <a:xfrm>
          <a:off x="0" y="0"/>
          <a:ext cx="0" cy="0"/>
          <a:chOff x="0" y="0"/>
          <a:chExt cx="0" cy="0"/>
        </a:xfrm>
      </p:grpSpPr>
      <p:sp>
        <p:nvSpPr>
          <p:cNvPr id="2093419801" name="New shape">
            <a:extLst>
              <a:ext uri="{FF2B5EF4-FFF2-40B4-BE49-F238E27FC236}">
                <a16:creationId xmlns:a16="http://schemas.microsoft.com/office/drawing/2014/main" id="{C349AFF0-B67F-1F67-CC53-E63C6D4BDB13}"/>
              </a:ext>
            </a:extLst>
          </p:cNvPr>
          <p:cNvSpPr/>
          <p:nvPr/>
        </p:nvSpPr>
        <p:spPr bwMode="auto">
          <a:xfrm>
            <a:off x="457200" y="381000"/>
            <a:ext cx="11277600" cy="6985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lang="en-IN" sz="3200" b="0" i="0" u="none" dirty="0">
                <a:solidFill>
                  <a:schemeClr val="lt1"/>
                </a:solidFill>
                <a:latin typeface="+mj-lt"/>
              </a:rPr>
              <a:t>Assessment, Penalty &amp; Prosecution</a:t>
            </a:r>
            <a:endParaRPr dirty="0"/>
          </a:p>
        </p:txBody>
      </p:sp>
      <p:sp>
        <p:nvSpPr>
          <p:cNvPr id="69698810" name="New shape">
            <a:extLst>
              <a:ext uri="{FF2B5EF4-FFF2-40B4-BE49-F238E27FC236}">
                <a16:creationId xmlns:a16="http://schemas.microsoft.com/office/drawing/2014/main" id="{EEDA25DD-218C-FC56-4D03-0B2EFCD86D71}"/>
              </a:ext>
            </a:extLst>
          </p:cNvPr>
          <p:cNvSpPr/>
          <p:nvPr/>
        </p:nvSpPr>
        <p:spPr bwMode="auto">
          <a:xfrm>
            <a:off x="457200" y="1143000"/>
            <a:ext cx="6096000" cy="4572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lang="en-IN" sz="2000" b="1" i="0" u="none" dirty="0">
                <a:solidFill>
                  <a:schemeClr val="lt1"/>
                </a:solidFill>
                <a:latin typeface="+mn-lt"/>
              </a:rPr>
              <a:t>Assessment</a:t>
            </a:r>
            <a:endParaRPr dirty="0"/>
          </a:p>
        </p:txBody>
      </p:sp>
      <p:sp>
        <p:nvSpPr>
          <p:cNvPr id="103451502" name="New shape">
            <a:extLst>
              <a:ext uri="{FF2B5EF4-FFF2-40B4-BE49-F238E27FC236}">
                <a16:creationId xmlns:a16="http://schemas.microsoft.com/office/drawing/2014/main" id="{A2AD6182-407A-33E8-5F71-94A56C3D25B1}"/>
              </a:ext>
            </a:extLst>
          </p:cNvPr>
          <p:cNvSpPr/>
          <p:nvPr/>
        </p:nvSpPr>
        <p:spPr bwMode="auto">
          <a:xfrm>
            <a:off x="457200" y="1663700"/>
            <a:ext cx="11277600" cy="51181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6350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algn="just"/>
            <a:r>
              <a:rPr lang="en-IN" b="1" u="sng" dirty="0">
                <a:solidFill>
                  <a:schemeClr val="tx1"/>
                </a:solidFill>
              </a:rPr>
              <a:t>E. Time limit to complete the block assessment:</a:t>
            </a:r>
            <a:endParaRPr lang="en-IN" dirty="0">
              <a:solidFill>
                <a:schemeClr val="tx1"/>
              </a:solidFill>
            </a:endParaRPr>
          </a:p>
          <a:p>
            <a:pPr algn="just"/>
            <a:r>
              <a:rPr lang="en-IN" dirty="0">
                <a:solidFill>
                  <a:schemeClr val="tx1"/>
                </a:solidFill>
              </a:rPr>
              <a:t>Section 296 of the ITA 2025 (corresponding to Section 158BE of the ITA 1961) prescribes the time limit for completion of block assessments under Section 294. Under the existing provisions, the assessment or reassessment is required to be completed within 12 months from the end of the quarter in which the last authorisation for search was executed or requisition was made.</a:t>
            </a:r>
          </a:p>
          <a:p>
            <a:pPr algn="just"/>
            <a:r>
              <a:rPr lang="en-IN" dirty="0">
                <a:solidFill>
                  <a:schemeClr val="tx1"/>
                </a:solidFill>
              </a:rPr>
              <a:t>To address differing limitation periods in group search cases, it is proposed to amend Section 296 to compute the limitation period with reference to the date of initiation of search or requisition. Further, the time limit for completion of block assessment is proposed to be extended from 12 months to 18 months.</a:t>
            </a:r>
          </a:p>
          <a:p>
            <a:pPr algn="just"/>
            <a:r>
              <a:rPr lang="en-IN" dirty="0">
                <a:solidFill>
                  <a:schemeClr val="tx1"/>
                </a:solidFill>
              </a:rPr>
              <a:t> </a:t>
            </a:r>
          </a:p>
          <a:p>
            <a:pPr algn="just"/>
            <a:r>
              <a:rPr lang="en-IN" b="1" u="sng" dirty="0">
                <a:solidFill>
                  <a:schemeClr val="tx1"/>
                </a:solidFill>
              </a:rPr>
              <a:t>F. An extended time limit of 12 months applies to the draft assessment order:</a:t>
            </a:r>
            <a:endParaRPr lang="en-IN" dirty="0">
              <a:solidFill>
                <a:schemeClr val="tx1"/>
              </a:solidFill>
            </a:endParaRPr>
          </a:p>
          <a:p>
            <a:pPr algn="just"/>
            <a:r>
              <a:rPr lang="en-IN" dirty="0">
                <a:solidFill>
                  <a:schemeClr val="tx1"/>
                </a:solidFill>
              </a:rPr>
              <a:t>Section 286(2) of the ITA 2025 (corresponding to Section 153 of the ITA 1961) provides that the time limit for completing an assessment or reassessment is extended by 12 months where a reference is made to the Transfer Pricing Officer for determining the arm’s length price.</a:t>
            </a:r>
          </a:p>
          <a:p>
            <a:pPr algn="just"/>
            <a:r>
              <a:rPr lang="en-IN" dirty="0">
                <a:solidFill>
                  <a:schemeClr val="tx1"/>
                </a:solidFill>
              </a:rPr>
              <a:t> </a:t>
            </a:r>
          </a:p>
          <a:p>
            <a:pPr algn="just"/>
            <a:r>
              <a:rPr lang="en-IN" dirty="0">
                <a:solidFill>
                  <a:schemeClr val="tx1"/>
                </a:solidFill>
              </a:rPr>
              <a:t>To remove ambiguity on the timeline for issuing the draft assessment order, it is proposed to amend Section 286 by retaining the existing provision under sub-section (2)(a) and adding a new sub-section (2)(b), specifying that the draft assessment order shall be issued within the time limit for completion of the assessment, including any extension under sub-section (2).</a:t>
            </a:r>
          </a:p>
          <a:p>
            <a:pPr algn="just"/>
            <a:endParaRPr lang="en-IN" dirty="0">
              <a:solidFill>
                <a:schemeClr val="tx1"/>
              </a:solidFill>
            </a:endParaRPr>
          </a:p>
          <a:p>
            <a:pPr algn="just"/>
            <a:endParaRPr lang="en-IN" dirty="0">
              <a:solidFill>
                <a:schemeClr val="tx1"/>
              </a:solidFill>
            </a:endParaRPr>
          </a:p>
          <a:p>
            <a:endParaRPr lang="en-IN" dirty="0">
              <a:solidFill>
                <a:schemeClr val="dk1"/>
              </a:solidFill>
              <a:latin typeface="+mn-lt"/>
            </a:endParaRPr>
          </a:p>
        </p:txBody>
      </p:sp>
      <p:sp>
        <p:nvSpPr>
          <p:cNvPr id="933299614" name="New shape">
            <a:extLst>
              <a:ext uri="{FF2B5EF4-FFF2-40B4-BE49-F238E27FC236}">
                <a16:creationId xmlns:a16="http://schemas.microsoft.com/office/drawing/2014/main" id="{F8DDB830-E7A9-8D96-D2C1-AAB120F92F14}"/>
              </a:ext>
            </a:extLst>
          </p:cNvPr>
          <p:cNvSpPr/>
          <p:nvPr/>
        </p:nvSpPr>
        <p:spPr bwMode="auto">
          <a:xfrm>
            <a:off x="457200" y="3937000"/>
            <a:ext cx="11277600" cy="508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6350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endParaRPr dirty="0"/>
          </a:p>
        </p:txBody>
      </p:sp>
      <p:sp>
        <p:nvSpPr>
          <p:cNvPr id="465625663" name="Rectangle 465625662">
            <a:extLst>
              <a:ext uri="{FF2B5EF4-FFF2-40B4-BE49-F238E27FC236}">
                <a16:creationId xmlns:a16="http://schemas.microsoft.com/office/drawing/2014/main" id="{BE93B2F0-DDF0-6D60-5881-ACCA54FD732F}"/>
              </a:ext>
            </a:extLst>
          </p:cNvPr>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SLIDELY_ONLY_OFFICE_SLIDE_ID_195052838</a:t>
            </a:r>
            <a:endParaRPr dirty="0"/>
          </a:p>
        </p:txBody>
      </p:sp>
      <p:sp>
        <p:nvSpPr>
          <p:cNvPr id="2" name="Date Placeholder 1">
            <a:extLst>
              <a:ext uri="{FF2B5EF4-FFF2-40B4-BE49-F238E27FC236}">
                <a16:creationId xmlns:a16="http://schemas.microsoft.com/office/drawing/2014/main" id="{DC209403-B4CA-2C7F-BF1F-06448E4EDEA5}"/>
              </a:ext>
            </a:extLst>
          </p:cNvPr>
          <p:cNvSpPr>
            <a:spLocks noGrp="1"/>
          </p:cNvSpPr>
          <p:nvPr>
            <p:ph type="dt" sz="half" idx="10"/>
          </p:nvPr>
        </p:nvSpPr>
        <p:spPr/>
        <p:txBody>
          <a:bodyPr/>
          <a:lstStyle/>
          <a:p>
            <a:pPr>
              <a:defRPr/>
            </a:pPr>
            <a:r>
              <a:rPr lang="en-US" dirty="0"/>
              <a:t>22nd Feb., 2026</a:t>
            </a:r>
          </a:p>
        </p:txBody>
      </p:sp>
      <p:sp>
        <p:nvSpPr>
          <p:cNvPr id="3" name="Footer Placeholder 2">
            <a:extLst>
              <a:ext uri="{FF2B5EF4-FFF2-40B4-BE49-F238E27FC236}">
                <a16:creationId xmlns:a16="http://schemas.microsoft.com/office/drawing/2014/main" id="{0D2E8D46-7A4F-7DBE-7726-26C29005E42D}"/>
              </a:ext>
            </a:extLst>
          </p:cNvPr>
          <p:cNvSpPr>
            <a:spLocks noGrp="1"/>
          </p:cNvSpPr>
          <p:nvPr>
            <p:ph type="ftr" sz="quarter" idx="11"/>
          </p:nvPr>
        </p:nvSpPr>
        <p:spPr/>
        <p:txBody>
          <a:bodyPr/>
          <a:lstStyle/>
          <a:p>
            <a:pPr>
              <a:defRPr/>
            </a:pPr>
            <a:r>
              <a:rPr lang="en-US" dirty="0"/>
              <a:t>P. P. Shah &amp; Asso.</a:t>
            </a:r>
          </a:p>
        </p:txBody>
      </p:sp>
      <p:sp>
        <p:nvSpPr>
          <p:cNvPr id="4" name="Slide Number Placeholder 3">
            <a:extLst>
              <a:ext uri="{FF2B5EF4-FFF2-40B4-BE49-F238E27FC236}">
                <a16:creationId xmlns:a16="http://schemas.microsoft.com/office/drawing/2014/main" id="{10083B58-3ECB-281D-91BE-78CC9BFC0048}"/>
              </a:ext>
            </a:extLst>
          </p:cNvPr>
          <p:cNvSpPr>
            <a:spLocks noGrp="1"/>
          </p:cNvSpPr>
          <p:nvPr>
            <p:ph type="sldNum" sz="quarter" idx="12"/>
          </p:nvPr>
        </p:nvSpPr>
        <p:spPr/>
        <p:txBody>
          <a:bodyPr/>
          <a:lstStyle/>
          <a:p>
            <a:pPr>
              <a:defRPr/>
            </a:pPr>
            <a:fld id="{D52DD524-E4F0-4E7D-BECC-79A3277458AD}" type="slidenum">
              <a:rPr lang="en-US" smtClean="0"/>
              <a:t>26</a:t>
            </a:fld>
            <a:endParaRPr lang="en-US" dirty="0"/>
          </a:p>
        </p:txBody>
      </p:sp>
    </p:spTree>
    <p:extLst>
      <p:ext uri="{BB962C8B-B14F-4D97-AF65-F5344CB8AC3E}">
        <p14:creationId xmlns:p14="http://schemas.microsoft.com/office/powerpoint/2010/main" val="6435408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4C203F42-3899-0C0A-0294-F962CD5543A4}"/>
            </a:ext>
          </a:extLst>
        </p:cNvPr>
        <p:cNvGrpSpPr/>
        <p:nvPr/>
      </p:nvGrpSpPr>
      <p:grpSpPr>
        <a:xfrm>
          <a:off x="0" y="0"/>
          <a:ext cx="0" cy="0"/>
          <a:chOff x="0" y="0"/>
          <a:chExt cx="0" cy="0"/>
        </a:xfrm>
      </p:grpSpPr>
      <p:sp>
        <p:nvSpPr>
          <p:cNvPr id="2093419801" name="New shape">
            <a:extLst>
              <a:ext uri="{FF2B5EF4-FFF2-40B4-BE49-F238E27FC236}">
                <a16:creationId xmlns:a16="http://schemas.microsoft.com/office/drawing/2014/main" id="{841BB5AF-1F29-B8BC-4F98-3D0354D8A7C9}"/>
              </a:ext>
            </a:extLst>
          </p:cNvPr>
          <p:cNvSpPr/>
          <p:nvPr/>
        </p:nvSpPr>
        <p:spPr bwMode="auto">
          <a:xfrm>
            <a:off x="457200" y="381000"/>
            <a:ext cx="11277600" cy="6985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lang="en-IN" sz="3200" b="0" i="0" u="none" dirty="0">
                <a:solidFill>
                  <a:schemeClr val="lt1"/>
                </a:solidFill>
                <a:latin typeface="+mj-lt"/>
              </a:rPr>
              <a:t>Assessment, Penalty &amp; Prosecution</a:t>
            </a:r>
            <a:endParaRPr dirty="0"/>
          </a:p>
        </p:txBody>
      </p:sp>
      <p:sp>
        <p:nvSpPr>
          <p:cNvPr id="69698810" name="New shape">
            <a:extLst>
              <a:ext uri="{FF2B5EF4-FFF2-40B4-BE49-F238E27FC236}">
                <a16:creationId xmlns:a16="http://schemas.microsoft.com/office/drawing/2014/main" id="{6EB70F28-A0F5-EF37-5D4B-15EECBE1C821}"/>
              </a:ext>
            </a:extLst>
          </p:cNvPr>
          <p:cNvSpPr/>
          <p:nvPr/>
        </p:nvSpPr>
        <p:spPr bwMode="auto">
          <a:xfrm>
            <a:off x="457200" y="1143000"/>
            <a:ext cx="6096000" cy="4572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lang="en-IN" sz="2000" b="1" dirty="0">
                <a:solidFill>
                  <a:schemeClr val="lt1"/>
                </a:solidFill>
                <a:latin typeface="+mn-lt"/>
              </a:rPr>
              <a:t>Penalty &amp; Prosecution</a:t>
            </a:r>
            <a:endParaRPr dirty="0"/>
          </a:p>
        </p:txBody>
      </p:sp>
      <p:sp>
        <p:nvSpPr>
          <p:cNvPr id="103451502" name="New shape">
            <a:extLst>
              <a:ext uri="{FF2B5EF4-FFF2-40B4-BE49-F238E27FC236}">
                <a16:creationId xmlns:a16="http://schemas.microsoft.com/office/drawing/2014/main" id="{95C4C363-2F6C-C449-31DA-705E7D54BF40}"/>
              </a:ext>
            </a:extLst>
          </p:cNvPr>
          <p:cNvSpPr/>
          <p:nvPr/>
        </p:nvSpPr>
        <p:spPr bwMode="auto">
          <a:xfrm>
            <a:off x="460248" y="1557336"/>
            <a:ext cx="11506200" cy="51181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6350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algn="just"/>
            <a:r>
              <a:rPr lang="en-IN" b="1" u="sng" dirty="0">
                <a:solidFill>
                  <a:schemeClr val="tx1"/>
                </a:solidFill>
              </a:rPr>
              <a:t>A. Extension of Immunity to Cases of Misreporting of Income:</a:t>
            </a:r>
            <a:endParaRPr lang="en-IN" dirty="0">
              <a:solidFill>
                <a:schemeClr val="tx1"/>
              </a:solidFill>
            </a:endParaRPr>
          </a:p>
          <a:p>
            <a:pPr algn="just"/>
            <a:r>
              <a:rPr lang="en-IN" dirty="0">
                <a:solidFill>
                  <a:schemeClr val="tx1"/>
                </a:solidFill>
              </a:rPr>
              <a:t>Section 440 of the ITA 2025 (corresponding to Section 270AA of the ITA 1961) grants immunity from penalty or prosecution for under-reporting of income, subject to payment of tax and interest and no appeal against the assessment. Currently, this immunity does not cover under-reporting due to misreporting.</a:t>
            </a:r>
          </a:p>
          <a:p>
            <a:pPr algn="just"/>
            <a:r>
              <a:rPr lang="en-IN" dirty="0">
                <a:solidFill>
                  <a:schemeClr val="tx1"/>
                </a:solidFill>
              </a:rPr>
              <a:t>It is proposed to extend immunity to cases of under-reporting due to misreporting, subject to payment of additional tax equal to 100% of the tax on such income in lieu of penalty instead of 200% as per old provision. Further, immunity is also proposed for cases previously covered under Section 443 (corresponding section 271AAC of the Act) relating to unexplained income, now incorporated under misreporting in Section 439(11), subject to paying 120% of the tax on such income. </a:t>
            </a:r>
          </a:p>
          <a:p>
            <a:pPr algn="just"/>
            <a:r>
              <a:rPr lang="en-IN" dirty="0">
                <a:solidFill>
                  <a:schemeClr val="tx1"/>
                </a:solidFill>
              </a:rPr>
              <a:t>Accordingly, the scope of immunity under section 270AA of the ITA 1961 has been expanded to cover under-reporting due to misreporting, with prescribed conditions and additional tax in lieu of penalty.</a:t>
            </a:r>
          </a:p>
          <a:p>
            <a:pPr algn="just"/>
            <a:endParaRPr lang="en-IN" dirty="0">
              <a:solidFill>
                <a:schemeClr val="tx1"/>
              </a:solidFill>
            </a:endParaRPr>
          </a:p>
          <a:p>
            <a:pPr algn="just"/>
            <a:r>
              <a:rPr lang="en-IN" b="1" u="sng" dirty="0">
                <a:solidFill>
                  <a:schemeClr val="tx1"/>
                </a:solidFill>
              </a:rPr>
              <a:t>B. Penalty for non-furnishing or inaccurate crypto transaction reporting:</a:t>
            </a:r>
            <a:endParaRPr lang="en-IN" dirty="0">
              <a:solidFill>
                <a:schemeClr val="tx1"/>
              </a:solidFill>
            </a:endParaRPr>
          </a:p>
          <a:p>
            <a:pPr algn="just"/>
            <a:r>
              <a:rPr lang="en-IN" dirty="0">
                <a:solidFill>
                  <a:schemeClr val="tx1"/>
                </a:solidFill>
              </a:rPr>
              <a:t>Section 509 of the ITA 2025 (corresponding to Section 285BAA of the ITA 1961 (i.e., Significant Transaction Reporting SFT) requires prescribed reporting entities to furnish statements containing information on crypto-asset transactions.</a:t>
            </a:r>
          </a:p>
          <a:p>
            <a:pPr algn="just"/>
            <a:r>
              <a:rPr lang="en-IN" dirty="0">
                <a:solidFill>
                  <a:schemeClr val="tx1"/>
                </a:solidFill>
              </a:rPr>
              <a:t> To ensure compliance, the Finance Bill 2026 proposes amending Section 446 of the ITA 2025 to levy a penalty of Rs. 200 per day for non-furnishing of the statement and Rs. 50,000 for providing inaccurate particulars or failure to correct such accuracy.</a:t>
            </a:r>
          </a:p>
          <a:p>
            <a:pPr algn="just"/>
            <a:endParaRPr lang="en-IN" dirty="0">
              <a:solidFill>
                <a:schemeClr val="tx1"/>
              </a:solidFill>
            </a:endParaRPr>
          </a:p>
          <a:p>
            <a:pPr algn="just"/>
            <a:endParaRPr lang="en-IN" dirty="0">
              <a:solidFill>
                <a:schemeClr val="tx1"/>
              </a:solidFill>
            </a:endParaRPr>
          </a:p>
          <a:p>
            <a:endParaRPr lang="en-IN" dirty="0">
              <a:solidFill>
                <a:schemeClr val="dk1"/>
              </a:solidFill>
              <a:latin typeface="+mn-lt"/>
            </a:endParaRPr>
          </a:p>
        </p:txBody>
      </p:sp>
      <p:sp>
        <p:nvSpPr>
          <p:cNvPr id="933299614" name="New shape">
            <a:extLst>
              <a:ext uri="{FF2B5EF4-FFF2-40B4-BE49-F238E27FC236}">
                <a16:creationId xmlns:a16="http://schemas.microsoft.com/office/drawing/2014/main" id="{CE261417-8CD9-0641-EDA1-8D1937809C9B}"/>
              </a:ext>
            </a:extLst>
          </p:cNvPr>
          <p:cNvSpPr/>
          <p:nvPr/>
        </p:nvSpPr>
        <p:spPr bwMode="auto">
          <a:xfrm>
            <a:off x="457200" y="3937000"/>
            <a:ext cx="11277600" cy="508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6350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endParaRPr dirty="0"/>
          </a:p>
        </p:txBody>
      </p:sp>
      <p:sp>
        <p:nvSpPr>
          <p:cNvPr id="465625663" name="Rectangle 465625662">
            <a:extLst>
              <a:ext uri="{FF2B5EF4-FFF2-40B4-BE49-F238E27FC236}">
                <a16:creationId xmlns:a16="http://schemas.microsoft.com/office/drawing/2014/main" id="{E2B80A2C-09AC-AD9A-C04B-E7C6AF6DA7B2}"/>
              </a:ext>
            </a:extLst>
          </p:cNvPr>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SLIDELY_ONLY_OFFICE_SLIDE_ID_195052838</a:t>
            </a:r>
            <a:endParaRPr dirty="0"/>
          </a:p>
        </p:txBody>
      </p:sp>
      <p:sp>
        <p:nvSpPr>
          <p:cNvPr id="2" name="Date Placeholder 1">
            <a:extLst>
              <a:ext uri="{FF2B5EF4-FFF2-40B4-BE49-F238E27FC236}">
                <a16:creationId xmlns:a16="http://schemas.microsoft.com/office/drawing/2014/main" id="{EF3F136D-7FE9-10C3-F40A-528ABF3E7E47}"/>
              </a:ext>
            </a:extLst>
          </p:cNvPr>
          <p:cNvSpPr>
            <a:spLocks noGrp="1"/>
          </p:cNvSpPr>
          <p:nvPr>
            <p:ph type="dt" sz="half" idx="10"/>
          </p:nvPr>
        </p:nvSpPr>
        <p:spPr/>
        <p:txBody>
          <a:bodyPr/>
          <a:lstStyle/>
          <a:p>
            <a:pPr>
              <a:defRPr/>
            </a:pPr>
            <a:r>
              <a:rPr lang="en-US" dirty="0"/>
              <a:t>22nd Feb., 2026</a:t>
            </a:r>
          </a:p>
        </p:txBody>
      </p:sp>
      <p:sp>
        <p:nvSpPr>
          <p:cNvPr id="3" name="Footer Placeholder 2">
            <a:extLst>
              <a:ext uri="{FF2B5EF4-FFF2-40B4-BE49-F238E27FC236}">
                <a16:creationId xmlns:a16="http://schemas.microsoft.com/office/drawing/2014/main" id="{A0238475-2C34-40FE-6EA0-8789510B59EE}"/>
              </a:ext>
            </a:extLst>
          </p:cNvPr>
          <p:cNvSpPr>
            <a:spLocks noGrp="1"/>
          </p:cNvSpPr>
          <p:nvPr>
            <p:ph type="ftr" sz="quarter" idx="11"/>
          </p:nvPr>
        </p:nvSpPr>
        <p:spPr/>
        <p:txBody>
          <a:bodyPr/>
          <a:lstStyle/>
          <a:p>
            <a:pPr>
              <a:defRPr/>
            </a:pPr>
            <a:r>
              <a:rPr lang="en-US" dirty="0"/>
              <a:t>P. P. Shah &amp; Asso.</a:t>
            </a:r>
          </a:p>
        </p:txBody>
      </p:sp>
      <p:sp>
        <p:nvSpPr>
          <p:cNvPr id="4" name="Slide Number Placeholder 3">
            <a:extLst>
              <a:ext uri="{FF2B5EF4-FFF2-40B4-BE49-F238E27FC236}">
                <a16:creationId xmlns:a16="http://schemas.microsoft.com/office/drawing/2014/main" id="{5C2B20A4-7E26-F570-0F6C-9B501554A517}"/>
              </a:ext>
            </a:extLst>
          </p:cNvPr>
          <p:cNvSpPr>
            <a:spLocks noGrp="1"/>
          </p:cNvSpPr>
          <p:nvPr>
            <p:ph type="sldNum" sz="quarter" idx="12"/>
          </p:nvPr>
        </p:nvSpPr>
        <p:spPr/>
        <p:txBody>
          <a:bodyPr/>
          <a:lstStyle/>
          <a:p>
            <a:pPr>
              <a:defRPr/>
            </a:pPr>
            <a:fld id="{D52DD524-E4F0-4E7D-BECC-79A3277458AD}" type="slidenum">
              <a:rPr lang="en-US" smtClean="0"/>
              <a:t>27</a:t>
            </a:fld>
            <a:endParaRPr lang="en-US" dirty="0"/>
          </a:p>
        </p:txBody>
      </p:sp>
    </p:spTree>
    <p:extLst>
      <p:ext uri="{BB962C8B-B14F-4D97-AF65-F5344CB8AC3E}">
        <p14:creationId xmlns:p14="http://schemas.microsoft.com/office/powerpoint/2010/main" val="17069685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4DAC8C81-D291-97F4-3C93-AF90AA68483A}"/>
            </a:ext>
          </a:extLst>
        </p:cNvPr>
        <p:cNvGrpSpPr/>
        <p:nvPr/>
      </p:nvGrpSpPr>
      <p:grpSpPr>
        <a:xfrm>
          <a:off x="0" y="0"/>
          <a:ext cx="0" cy="0"/>
          <a:chOff x="0" y="0"/>
          <a:chExt cx="0" cy="0"/>
        </a:xfrm>
      </p:grpSpPr>
      <p:sp>
        <p:nvSpPr>
          <p:cNvPr id="2093419801" name="New shape">
            <a:extLst>
              <a:ext uri="{FF2B5EF4-FFF2-40B4-BE49-F238E27FC236}">
                <a16:creationId xmlns:a16="http://schemas.microsoft.com/office/drawing/2014/main" id="{1A080EA6-F579-8CC3-C912-7FB35263C9BF}"/>
              </a:ext>
            </a:extLst>
          </p:cNvPr>
          <p:cNvSpPr/>
          <p:nvPr/>
        </p:nvSpPr>
        <p:spPr bwMode="auto">
          <a:xfrm>
            <a:off x="457200" y="381000"/>
            <a:ext cx="11277600" cy="6985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lang="en-IN" sz="3200" b="0" i="0" u="none" dirty="0">
                <a:solidFill>
                  <a:schemeClr val="lt1"/>
                </a:solidFill>
                <a:latin typeface="+mj-lt"/>
              </a:rPr>
              <a:t>Assessment, Penalty &amp; Prosecution</a:t>
            </a:r>
            <a:endParaRPr dirty="0"/>
          </a:p>
        </p:txBody>
      </p:sp>
      <p:sp>
        <p:nvSpPr>
          <p:cNvPr id="69698810" name="New shape">
            <a:extLst>
              <a:ext uri="{FF2B5EF4-FFF2-40B4-BE49-F238E27FC236}">
                <a16:creationId xmlns:a16="http://schemas.microsoft.com/office/drawing/2014/main" id="{522008C5-A049-6879-481C-8C3E47F4E4C3}"/>
              </a:ext>
            </a:extLst>
          </p:cNvPr>
          <p:cNvSpPr/>
          <p:nvPr/>
        </p:nvSpPr>
        <p:spPr bwMode="auto">
          <a:xfrm>
            <a:off x="457200" y="1143000"/>
            <a:ext cx="6096000" cy="4572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lang="en-IN" sz="2000" b="1" dirty="0">
                <a:solidFill>
                  <a:schemeClr val="lt1"/>
                </a:solidFill>
                <a:latin typeface="+mn-lt"/>
              </a:rPr>
              <a:t>Penalty &amp; Prosecution</a:t>
            </a:r>
            <a:endParaRPr dirty="0"/>
          </a:p>
        </p:txBody>
      </p:sp>
      <p:sp>
        <p:nvSpPr>
          <p:cNvPr id="103451502" name="New shape">
            <a:extLst>
              <a:ext uri="{FF2B5EF4-FFF2-40B4-BE49-F238E27FC236}">
                <a16:creationId xmlns:a16="http://schemas.microsoft.com/office/drawing/2014/main" id="{984332C1-A99A-B389-1FFD-383A746E0AE9}"/>
              </a:ext>
            </a:extLst>
          </p:cNvPr>
          <p:cNvSpPr/>
          <p:nvPr/>
        </p:nvSpPr>
        <p:spPr bwMode="auto">
          <a:xfrm>
            <a:off x="457200" y="1663700"/>
            <a:ext cx="11277600" cy="51181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6350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algn="just"/>
            <a:r>
              <a:rPr lang="en-IN" b="1" u="sng" dirty="0">
                <a:solidFill>
                  <a:schemeClr val="tx1"/>
                </a:solidFill>
              </a:rPr>
              <a:t>C. Rationalisation of penalties into fees:</a:t>
            </a:r>
            <a:endParaRPr lang="en-IN" dirty="0">
              <a:solidFill>
                <a:schemeClr val="tx1"/>
              </a:solidFill>
            </a:endParaRPr>
          </a:p>
          <a:p>
            <a:pPr algn="just"/>
            <a:endParaRPr lang="en-IN" dirty="0">
              <a:solidFill>
                <a:schemeClr val="tx1"/>
              </a:solidFill>
            </a:endParaRPr>
          </a:p>
          <a:p>
            <a:pPr algn="just"/>
            <a:r>
              <a:rPr lang="en-IN" dirty="0">
                <a:solidFill>
                  <a:schemeClr val="tx1"/>
                </a:solidFill>
              </a:rPr>
              <a:t>(a) </a:t>
            </a:r>
            <a:r>
              <a:rPr lang="en-IN" u="sng" dirty="0">
                <a:solidFill>
                  <a:schemeClr val="tx1"/>
                </a:solidFill>
              </a:rPr>
              <a:t>Tax Audit Report (Form 3CA/3CB and 3CD)</a:t>
            </a:r>
            <a:r>
              <a:rPr lang="en-IN" dirty="0">
                <a:solidFill>
                  <a:schemeClr val="tx1"/>
                </a:solidFill>
              </a:rPr>
              <a:t>: </a:t>
            </a:r>
          </a:p>
          <a:p>
            <a:pPr algn="just"/>
            <a:r>
              <a:rPr lang="en-IN" dirty="0">
                <a:solidFill>
                  <a:schemeClr val="tx1"/>
                </a:solidFill>
              </a:rPr>
              <a:t>The existing penalty under Section 446 of the ITA 2025 for failure to get accounts audited is proposed to be replaced with a fee under Section 428(c) — Rs. 75,000 for delays up to one month and Rs. 1,50,000 thereafter. </a:t>
            </a:r>
          </a:p>
          <a:p>
            <a:pPr algn="just"/>
            <a:r>
              <a:rPr lang="en-IN" dirty="0">
                <a:solidFill>
                  <a:schemeClr val="tx1"/>
                </a:solidFill>
              </a:rPr>
              <a:t> </a:t>
            </a:r>
          </a:p>
          <a:p>
            <a:pPr algn="just"/>
            <a:r>
              <a:rPr lang="en-IN" dirty="0">
                <a:solidFill>
                  <a:schemeClr val="tx1"/>
                </a:solidFill>
              </a:rPr>
              <a:t>(b) </a:t>
            </a:r>
            <a:r>
              <a:rPr lang="en-IN" u="sng" dirty="0">
                <a:solidFill>
                  <a:schemeClr val="tx1"/>
                </a:solidFill>
              </a:rPr>
              <a:t>Financial transactions/reportable accounts/Significant Financial Transactions (SFT) </a:t>
            </a:r>
            <a:r>
              <a:rPr lang="en-IN" dirty="0">
                <a:solidFill>
                  <a:schemeClr val="tx1"/>
                </a:solidFill>
              </a:rPr>
              <a:t>: </a:t>
            </a:r>
          </a:p>
          <a:p>
            <a:pPr algn="just"/>
            <a:r>
              <a:rPr lang="en-IN" dirty="0">
                <a:solidFill>
                  <a:schemeClr val="tx1"/>
                </a:solidFill>
              </a:rPr>
              <a:t>Section 454 of the ITA 2025 (corresponding to Section 271FA of the ITA, 1961) prescribes a penalty for failure to furnish a statement of financial transactions or a reportable account. Sub-section (1) of Section 454 provides for a penalty of Rs. 500 per day where such statement is not furnished within the due date, while sub-section (2) provides for a penalty of Rs. 1,000 per day where the statement is not furnished within the period specified in a notice issued under Section 508(7) of the ITA 2025 (corresponding to Section 285BA(5) of the ITA, 1961).</a:t>
            </a:r>
          </a:p>
          <a:p>
            <a:pPr algn="just"/>
            <a:r>
              <a:rPr lang="en-IN" dirty="0">
                <a:solidFill>
                  <a:schemeClr val="tx1"/>
                </a:solidFill>
              </a:rPr>
              <a:t> </a:t>
            </a:r>
          </a:p>
          <a:p>
            <a:pPr algn="just"/>
            <a:r>
              <a:rPr lang="en-IN" dirty="0">
                <a:solidFill>
                  <a:schemeClr val="tx1"/>
                </a:solidFill>
              </a:rPr>
              <a:t>It is proposed to convert the penalty under Section 454(1) for failure to furnish the statement of financial transaction or reportable account into a fee under Section 427(3), and accordingly omit sub-section (1). Further, an upper cap of Rs. 1,00,000 is proposed to be introduced on the existing penalty of Rs. 1,000 per day under Section 454(2).</a:t>
            </a:r>
          </a:p>
          <a:p>
            <a:r>
              <a:rPr lang="en-IN" dirty="0"/>
              <a:t> </a:t>
            </a:r>
          </a:p>
          <a:p>
            <a:pPr algn="just"/>
            <a:endParaRPr lang="en-IN" dirty="0">
              <a:solidFill>
                <a:schemeClr val="tx1"/>
              </a:solidFill>
            </a:endParaRPr>
          </a:p>
          <a:p>
            <a:pPr algn="just"/>
            <a:endParaRPr lang="en-IN" dirty="0">
              <a:solidFill>
                <a:schemeClr val="tx1"/>
              </a:solidFill>
            </a:endParaRPr>
          </a:p>
          <a:p>
            <a:endParaRPr lang="en-IN" dirty="0">
              <a:solidFill>
                <a:schemeClr val="dk1"/>
              </a:solidFill>
              <a:latin typeface="+mn-lt"/>
            </a:endParaRPr>
          </a:p>
        </p:txBody>
      </p:sp>
      <p:sp>
        <p:nvSpPr>
          <p:cNvPr id="933299614" name="New shape">
            <a:extLst>
              <a:ext uri="{FF2B5EF4-FFF2-40B4-BE49-F238E27FC236}">
                <a16:creationId xmlns:a16="http://schemas.microsoft.com/office/drawing/2014/main" id="{AD77B96E-1D38-C8E8-170C-59AE59BFE486}"/>
              </a:ext>
            </a:extLst>
          </p:cNvPr>
          <p:cNvSpPr/>
          <p:nvPr/>
        </p:nvSpPr>
        <p:spPr bwMode="auto">
          <a:xfrm>
            <a:off x="457200" y="3937000"/>
            <a:ext cx="11277600" cy="508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6350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endParaRPr dirty="0"/>
          </a:p>
        </p:txBody>
      </p:sp>
      <p:sp>
        <p:nvSpPr>
          <p:cNvPr id="465625663" name="Rectangle 465625662">
            <a:extLst>
              <a:ext uri="{FF2B5EF4-FFF2-40B4-BE49-F238E27FC236}">
                <a16:creationId xmlns:a16="http://schemas.microsoft.com/office/drawing/2014/main" id="{9B4391F1-6AC4-7541-4353-9072DA7C8EC2}"/>
              </a:ext>
            </a:extLst>
          </p:cNvPr>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SLIDELY_ONLY_OFFICE_SLIDE_ID_195052838</a:t>
            </a:r>
            <a:endParaRPr dirty="0"/>
          </a:p>
        </p:txBody>
      </p:sp>
      <p:sp>
        <p:nvSpPr>
          <p:cNvPr id="2" name="Date Placeholder 1">
            <a:extLst>
              <a:ext uri="{FF2B5EF4-FFF2-40B4-BE49-F238E27FC236}">
                <a16:creationId xmlns:a16="http://schemas.microsoft.com/office/drawing/2014/main" id="{FC4551BB-3669-63A6-22A7-068FE0864148}"/>
              </a:ext>
            </a:extLst>
          </p:cNvPr>
          <p:cNvSpPr>
            <a:spLocks noGrp="1"/>
          </p:cNvSpPr>
          <p:nvPr>
            <p:ph type="dt" sz="half" idx="10"/>
          </p:nvPr>
        </p:nvSpPr>
        <p:spPr/>
        <p:txBody>
          <a:bodyPr/>
          <a:lstStyle/>
          <a:p>
            <a:pPr>
              <a:defRPr/>
            </a:pPr>
            <a:r>
              <a:rPr lang="en-US" dirty="0"/>
              <a:t>22nd Feb., 2026</a:t>
            </a:r>
          </a:p>
        </p:txBody>
      </p:sp>
      <p:sp>
        <p:nvSpPr>
          <p:cNvPr id="3" name="Footer Placeholder 2">
            <a:extLst>
              <a:ext uri="{FF2B5EF4-FFF2-40B4-BE49-F238E27FC236}">
                <a16:creationId xmlns:a16="http://schemas.microsoft.com/office/drawing/2014/main" id="{06CC1E66-BE8A-0669-D27B-2C03309703BD}"/>
              </a:ext>
            </a:extLst>
          </p:cNvPr>
          <p:cNvSpPr>
            <a:spLocks noGrp="1"/>
          </p:cNvSpPr>
          <p:nvPr>
            <p:ph type="ftr" sz="quarter" idx="11"/>
          </p:nvPr>
        </p:nvSpPr>
        <p:spPr/>
        <p:txBody>
          <a:bodyPr/>
          <a:lstStyle/>
          <a:p>
            <a:pPr>
              <a:defRPr/>
            </a:pPr>
            <a:r>
              <a:rPr lang="en-US" dirty="0"/>
              <a:t>P. P. Shah &amp; Asso.</a:t>
            </a:r>
          </a:p>
        </p:txBody>
      </p:sp>
      <p:sp>
        <p:nvSpPr>
          <p:cNvPr id="4" name="Slide Number Placeholder 3">
            <a:extLst>
              <a:ext uri="{FF2B5EF4-FFF2-40B4-BE49-F238E27FC236}">
                <a16:creationId xmlns:a16="http://schemas.microsoft.com/office/drawing/2014/main" id="{D2977379-DA22-A6F3-2156-3E8E55663E9E}"/>
              </a:ext>
            </a:extLst>
          </p:cNvPr>
          <p:cNvSpPr>
            <a:spLocks noGrp="1"/>
          </p:cNvSpPr>
          <p:nvPr>
            <p:ph type="sldNum" sz="quarter" idx="12"/>
          </p:nvPr>
        </p:nvSpPr>
        <p:spPr/>
        <p:txBody>
          <a:bodyPr/>
          <a:lstStyle/>
          <a:p>
            <a:pPr>
              <a:defRPr/>
            </a:pPr>
            <a:fld id="{D52DD524-E4F0-4E7D-BECC-79A3277458AD}" type="slidenum">
              <a:rPr lang="en-US" smtClean="0"/>
              <a:t>28</a:t>
            </a:fld>
            <a:endParaRPr lang="en-US" dirty="0"/>
          </a:p>
        </p:txBody>
      </p:sp>
    </p:spTree>
    <p:extLst>
      <p:ext uri="{BB962C8B-B14F-4D97-AF65-F5344CB8AC3E}">
        <p14:creationId xmlns:p14="http://schemas.microsoft.com/office/powerpoint/2010/main" val="38374005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51E69E6-E4FA-5AA3-8356-2CD409250AAF}"/>
            </a:ext>
          </a:extLst>
        </p:cNvPr>
        <p:cNvGrpSpPr/>
        <p:nvPr/>
      </p:nvGrpSpPr>
      <p:grpSpPr>
        <a:xfrm>
          <a:off x="0" y="0"/>
          <a:ext cx="0" cy="0"/>
          <a:chOff x="0" y="0"/>
          <a:chExt cx="0" cy="0"/>
        </a:xfrm>
      </p:grpSpPr>
      <p:sp>
        <p:nvSpPr>
          <p:cNvPr id="2093419801" name="New shape">
            <a:extLst>
              <a:ext uri="{FF2B5EF4-FFF2-40B4-BE49-F238E27FC236}">
                <a16:creationId xmlns:a16="http://schemas.microsoft.com/office/drawing/2014/main" id="{FDB0A80D-4F5B-9CAE-CD7E-421FA492AC13}"/>
              </a:ext>
            </a:extLst>
          </p:cNvPr>
          <p:cNvSpPr/>
          <p:nvPr/>
        </p:nvSpPr>
        <p:spPr bwMode="auto">
          <a:xfrm>
            <a:off x="457200" y="381000"/>
            <a:ext cx="11277600" cy="6985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lang="en-IN" sz="3200" b="0" i="0" u="none" dirty="0">
                <a:solidFill>
                  <a:schemeClr val="lt1"/>
                </a:solidFill>
                <a:latin typeface="+mj-lt"/>
              </a:rPr>
              <a:t>Assessment, Penalty &amp; Prosecution</a:t>
            </a:r>
            <a:endParaRPr dirty="0"/>
          </a:p>
        </p:txBody>
      </p:sp>
      <p:sp>
        <p:nvSpPr>
          <p:cNvPr id="69698810" name="New shape">
            <a:extLst>
              <a:ext uri="{FF2B5EF4-FFF2-40B4-BE49-F238E27FC236}">
                <a16:creationId xmlns:a16="http://schemas.microsoft.com/office/drawing/2014/main" id="{F9D2BB10-5303-ADB4-6FA2-8D8C82533659}"/>
              </a:ext>
            </a:extLst>
          </p:cNvPr>
          <p:cNvSpPr/>
          <p:nvPr/>
        </p:nvSpPr>
        <p:spPr bwMode="auto">
          <a:xfrm>
            <a:off x="457200" y="1143000"/>
            <a:ext cx="6096000" cy="4572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lang="en-IN" sz="2000" b="1" dirty="0">
                <a:solidFill>
                  <a:schemeClr val="lt1"/>
                </a:solidFill>
                <a:latin typeface="+mn-lt"/>
              </a:rPr>
              <a:t>Penalty &amp; Prosecution</a:t>
            </a:r>
            <a:endParaRPr dirty="0"/>
          </a:p>
        </p:txBody>
      </p:sp>
      <p:sp>
        <p:nvSpPr>
          <p:cNvPr id="103451502" name="New shape">
            <a:extLst>
              <a:ext uri="{FF2B5EF4-FFF2-40B4-BE49-F238E27FC236}">
                <a16:creationId xmlns:a16="http://schemas.microsoft.com/office/drawing/2014/main" id="{14115154-3503-A1F6-44BF-A83229471ECE}"/>
              </a:ext>
            </a:extLst>
          </p:cNvPr>
          <p:cNvSpPr/>
          <p:nvPr/>
        </p:nvSpPr>
        <p:spPr bwMode="auto">
          <a:xfrm>
            <a:off x="457200" y="1663700"/>
            <a:ext cx="11277600" cy="51181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6350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algn="just"/>
            <a:r>
              <a:rPr lang="en-IN" b="1" u="sng" dirty="0">
                <a:solidFill>
                  <a:schemeClr val="tx1"/>
                </a:solidFill>
              </a:rPr>
              <a:t>C. Rationalisation of penalties into fees:</a:t>
            </a:r>
            <a:endParaRPr lang="en-IN" dirty="0">
              <a:solidFill>
                <a:schemeClr val="tx1"/>
              </a:solidFill>
            </a:endParaRPr>
          </a:p>
          <a:p>
            <a:pPr algn="just"/>
            <a:endParaRPr lang="en-IN" dirty="0">
              <a:solidFill>
                <a:schemeClr val="tx1"/>
              </a:solidFill>
            </a:endParaRPr>
          </a:p>
          <a:p>
            <a:pPr algn="just"/>
            <a:r>
              <a:rPr lang="en-IN" dirty="0">
                <a:solidFill>
                  <a:schemeClr val="tx1"/>
                </a:solidFill>
              </a:rPr>
              <a:t>(c) </a:t>
            </a:r>
            <a:r>
              <a:rPr lang="en-IN" u="sng" dirty="0">
                <a:solidFill>
                  <a:schemeClr val="tx1"/>
                </a:solidFill>
              </a:rPr>
              <a:t>Non-compliance with Section 254</a:t>
            </a:r>
            <a:r>
              <a:rPr lang="en-IN" dirty="0">
                <a:solidFill>
                  <a:schemeClr val="tx1"/>
                </a:solidFill>
              </a:rPr>
              <a:t>: </a:t>
            </a:r>
          </a:p>
          <a:p>
            <a:pPr algn="just"/>
            <a:r>
              <a:rPr lang="en-IN" dirty="0">
                <a:solidFill>
                  <a:schemeClr val="tx1"/>
                </a:solidFill>
              </a:rPr>
              <a:t>Section 466 of the ITA 2025 (corresponding to Section 272AA of the ITA 1961) states that a penalty is imposed if any person fails to provide information as required by the Income-tax authorities who enter a place of business to collect certain information under Section 254 of the ITA 2025 (corresponding to Section 133B of the ITA 1961). A penalty of Rs. 1,000 may be levied under this provision. It is proposed to increase the penalty from Rs. 1,000 to Rs. 25,000.</a:t>
            </a:r>
          </a:p>
          <a:p>
            <a:pPr algn="just"/>
            <a:endParaRPr lang="en-IN" dirty="0">
              <a:solidFill>
                <a:schemeClr val="tx1"/>
              </a:solidFill>
            </a:endParaRPr>
          </a:p>
          <a:p>
            <a:pPr algn="just"/>
            <a:r>
              <a:rPr lang="en-IN" b="1" u="sng" dirty="0">
                <a:solidFill>
                  <a:schemeClr val="tx1"/>
                </a:solidFill>
              </a:rPr>
              <a:t>D. Integration of penalty proceedings with assessment orders:</a:t>
            </a:r>
            <a:endParaRPr lang="en-IN" dirty="0">
              <a:solidFill>
                <a:schemeClr val="tx1"/>
              </a:solidFill>
            </a:endParaRPr>
          </a:p>
          <a:p>
            <a:pPr algn="just"/>
            <a:r>
              <a:rPr lang="en-IN" dirty="0">
                <a:solidFill>
                  <a:schemeClr val="tx1"/>
                </a:solidFill>
              </a:rPr>
              <a:t>Section 471 of the ITA 2025 (corresponding to Section 274 of the ITA 1961) provides procedural safeguards for imposing penalties. No penalty can be levied unless the assessee is given a reasonable opportunity to be heard, and prior approval from the Joint Commissioner is required when the penalty exceeds Rs. 10,000 in cases handled by an Income-tax Officer and Rs. 20,000 in cases managed by an Assistant or Deputy Commissioner. If a penalty order is issued by an authority other than the Assessing Officer, a copy must be sent to the Assessing Officer, ensuring due process and supervisory oversight. The Finance Bill, 2026, proposes that the opportunity to be heard will be provided through a show cause notice.</a:t>
            </a:r>
          </a:p>
          <a:p>
            <a:pPr algn="just"/>
            <a:endParaRPr lang="en-IN" dirty="0">
              <a:solidFill>
                <a:schemeClr val="tx1"/>
              </a:solidFill>
            </a:endParaRPr>
          </a:p>
          <a:p>
            <a:endParaRPr lang="en-IN" dirty="0">
              <a:solidFill>
                <a:schemeClr val="dk1"/>
              </a:solidFill>
              <a:latin typeface="+mn-lt"/>
            </a:endParaRPr>
          </a:p>
        </p:txBody>
      </p:sp>
      <p:sp>
        <p:nvSpPr>
          <p:cNvPr id="933299614" name="New shape">
            <a:extLst>
              <a:ext uri="{FF2B5EF4-FFF2-40B4-BE49-F238E27FC236}">
                <a16:creationId xmlns:a16="http://schemas.microsoft.com/office/drawing/2014/main" id="{0C565D09-2846-F7FE-EF1B-99119D83D37D}"/>
              </a:ext>
            </a:extLst>
          </p:cNvPr>
          <p:cNvSpPr/>
          <p:nvPr/>
        </p:nvSpPr>
        <p:spPr bwMode="auto">
          <a:xfrm>
            <a:off x="457200" y="3937000"/>
            <a:ext cx="11277600" cy="508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6350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endParaRPr dirty="0"/>
          </a:p>
        </p:txBody>
      </p:sp>
      <p:sp>
        <p:nvSpPr>
          <p:cNvPr id="465625663" name="Rectangle 465625662">
            <a:extLst>
              <a:ext uri="{FF2B5EF4-FFF2-40B4-BE49-F238E27FC236}">
                <a16:creationId xmlns:a16="http://schemas.microsoft.com/office/drawing/2014/main" id="{F9D230DC-48B3-AE93-A6B7-0B1BDAE22782}"/>
              </a:ext>
            </a:extLst>
          </p:cNvPr>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SLIDELY_ONLY_OFFICE_SLIDE_ID_195052838</a:t>
            </a:r>
            <a:endParaRPr dirty="0"/>
          </a:p>
        </p:txBody>
      </p:sp>
      <p:sp>
        <p:nvSpPr>
          <p:cNvPr id="2" name="Date Placeholder 1">
            <a:extLst>
              <a:ext uri="{FF2B5EF4-FFF2-40B4-BE49-F238E27FC236}">
                <a16:creationId xmlns:a16="http://schemas.microsoft.com/office/drawing/2014/main" id="{638DBA6F-A20C-58BB-ED37-4E07248FE6FF}"/>
              </a:ext>
            </a:extLst>
          </p:cNvPr>
          <p:cNvSpPr>
            <a:spLocks noGrp="1"/>
          </p:cNvSpPr>
          <p:nvPr>
            <p:ph type="dt" sz="half" idx="10"/>
          </p:nvPr>
        </p:nvSpPr>
        <p:spPr/>
        <p:txBody>
          <a:bodyPr/>
          <a:lstStyle/>
          <a:p>
            <a:pPr>
              <a:defRPr/>
            </a:pPr>
            <a:r>
              <a:rPr lang="en-US" dirty="0"/>
              <a:t>22nd Feb., 2026</a:t>
            </a:r>
          </a:p>
        </p:txBody>
      </p:sp>
      <p:sp>
        <p:nvSpPr>
          <p:cNvPr id="3" name="Footer Placeholder 2">
            <a:extLst>
              <a:ext uri="{FF2B5EF4-FFF2-40B4-BE49-F238E27FC236}">
                <a16:creationId xmlns:a16="http://schemas.microsoft.com/office/drawing/2014/main" id="{2E3B83F4-0D99-4A89-6C5A-F01668473EC7}"/>
              </a:ext>
            </a:extLst>
          </p:cNvPr>
          <p:cNvSpPr>
            <a:spLocks noGrp="1"/>
          </p:cNvSpPr>
          <p:nvPr>
            <p:ph type="ftr" sz="quarter" idx="11"/>
          </p:nvPr>
        </p:nvSpPr>
        <p:spPr/>
        <p:txBody>
          <a:bodyPr/>
          <a:lstStyle/>
          <a:p>
            <a:pPr>
              <a:defRPr/>
            </a:pPr>
            <a:r>
              <a:rPr lang="en-US" dirty="0"/>
              <a:t>P. P. Shah &amp; Asso.</a:t>
            </a:r>
          </a:p>
        </p:txBody>
      </p:sp>
      <p:sp>
        <p:nvSpPr>
          <p:cNvPr id="4" name="Slide Number Placeholder 3">
            <a:extLst>
              <a:ext uri="{FF2B5EF4-FFF2-40B4-BE49-F238E27FC236}">
                <a16:creationId xmlns:a16="http://schemas.microsoft.com/office/drawing/2014/main" id="{F3874A2D-5294-680D-5AB2-C636FB31D0ED}"/>
              </a:ext>
            </a:extLst>
          </p:cNvPr>
          <p:cNvSpPr>
            <a:spLocks noGrp="1"/>
          </p:cNvSpPr>
          <p:nvPr>
            <p:ph type="sldNum" sz="quarter" idx="12"/>
          </p:nvPr>
        </p:nvSpPr>
        <p:spPr/>
        <p:txBody>
          <a:bodyPr/>
          <a:lstStyle/>
          <a:p>
            <a:pPr>
              <a:defRPr/>
            </a:pPr>
            <a:fld id="{D52DD524-E4F0-4E7D-BECC-79A3277458AD}" type="slidenum">
              <a:rPr lang="en-US" smtClean="0"/>
              <a:t>29</a:t>
            </a:fld>
            <a:endParaRPr lang="en-US" dirty="0"/>
          </a:p>
        </p:txBody>
      </p:sp>
    </p:spTree>
    <p:extLst>
      <p:ext uri="{BB962C8B-B14F-4D97-AF65-F5344CB8AC3E}">
        <p14:creationId xmlns:p14="http://schemas.microsoft.com/office/powerpoint/2010/main" val="3522773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971513" name="New shape"/>
          <p:cNvSpPr/>
          <p:nvPr/>
        </p:nvSpPr>
        <p:spPr bwMode="auto">
          <a:xfrm>
            <a:off x="508000" y="381000"/>
            <a:ext cx="11176000" cy="6350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25400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3200" b="1" i="0" u="none" dirty="0">
                <a:solidFill>
                  <a:schemeClr val="lt1"/>
                </a:solidFill>
                <a:latin typeface="+mj-lt"/>
              </a:rPr>
              <a:t>Budget 2026 - </a:t>
            </a:r>
            <a:r>
              <a:rPr lang="en-IN" sz="3200" b="1" i="0" u="none" dirty="0">
                <a:solidFill>
                  <a:schemeClr val="lt1"/>
                </a:solidFill>
                <a:latin typeface="+mj-lt"/>
              </a:rPr>
              <a:t>Overview</a:t>
            </a:r>
            <a:endParaRPr dirty="0"/>
          </a:p>
        </p:txBody>
      </p:sp>
      <p:sp>
        <p:nvSpPr>
          <p:cNvPr id="2000112611" name="New shape"/>
          <p:cNvSpPr/>
          <p:nvPr/>
        </p:nvSpPr>
        <p:spPr bwMode="auto">
          <a:xfrm>
            <a:off x="3873500" y="1270000"/>
            <a:ext cx="4445000" cy="635000"/>
          </a:xfrm>
          <a:prstGeom prst="roundRect">
            <a:avLst>
              <a:gd name="adj" fmla="val 4000"/>
            </a:avLst>
          </a:prstGeom>
          <a:solidFill>
            <a:schemeClr val="accent1">
              <a:alpha val="100000"/>
            </a:schemeClr>
          </a:solidFill>
          <a:ln w="19050">
            <a:solidFill>
              <a:schemeClr val="lt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ctr">
              <a:lnSpc>
                <a:spcPct val="100000"/>
              </a:lnSpc>
              <a:spcBef>
                <a:spcPct val="0"/>
              </a:spcBef>
              <a:spcAft>
                <a:spcPct val="0"/>
              </a:spcAft>
              <a:buNone/>
              <a:defRPr/>
            </a:pPr>
            <a:r>
              <a:rPr lang="en-IN" sz="2400" b="1" i="0" u="none" dirty="0">
                <a:solidFill>
                  <a:schemeClr val="lt1"/>
                </a:solidFill>
                <a:latin typeface="+mn-lt"/>
              </a:rPr>
              <a:t>Proposed measures</a:t>
            </a:r>
            <a:endParaRPr dirty="0"/>
          </a:p>
        </p:txBody>
      </p:sp>
      <p:sp>
        <p:nvSpPr>
          <p:cNvPr id="1492951448" name="New shape"/>
          <p:cNvSpPr/>
          <p:nvPr/>
        </p:nvSpPr>
        <p:spPr bwMode="auto">
          <a:xfrm>
            <a:off x="635000" y="2413000"/>
            <a:ext cx="3302000" cy="635000"/>
          </a:xfrm>
          <a:prstGeom prst="roundRect">
            <a:avLst>
              <a:gd name="adj" fmla="val 4000"/>
            </a:avLst>
          </a:prstGeom>
          <a:solidFill>
            <a:schemeClr val="accent1">
              <a:alpha val="100000"/>
            </a:schemeClr>
          </a:solidFill>
          <a:ln w="19050">
            <a:solidFill>
              <a:schemeClr val="lt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ctr">
              <a:lnSpc>
                <a:spcPct val="100000"/>
              </a:lnSpc>
              <a:spcBef>
                <a:spcPct val="0"/>
              </a:spcBef>
              <a:spcAft>
                <a:spcPct val="0"/>
              </a:spcAft>
              <a:buNone/>
              <a:defRPr/>
            </a:pPr>
            <a:r>
              <a:rPr sz="2200" b="1" i="0" u="none" dirty="0">
                <a:solidFill>
                  <a:schemeClr val="lt1"/>
                </a:solidFill>
                <a:latin typeface="+mn-lt"/>
              </a:rPr>
              <a:t>Direct Tax</a:t>
            </a:r>
            <a:endParaRPr dirty="0"/>
          </a:p>
        </p:txBody>
      </p:sp>
      <p:sp>
        <p:nvSpPr>
          <p:cNvPr id="1647574957" name="New shape"/>
          <p:cNvSpPr/>
          <p:nvPr/>
        </p:nvSpPr>
        <p:spPr bwMode="auto">
          <a:xfrm>
            <a:off x="4445000" y="2413000"/>
            <a:ext cx="3302000" cy="635000"/>
          </a:xfrm>
          <a:prstGeom prst="roundRect">
            <a:avLst>
              <a:gd name="adj" fmla="val 4000"/>
            </a:avLst>
          </a:prstGeom>
          <a:solidFill>
            <a:schemeClr val="accent1">
              <a:alpha val="100000"/>
            </a:schemeClr>
          </a:solidFill>
          <a:ln w="19050">
            <a:solidFill>
              <a:schemeClr val="lt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ctr">
              <a:lnSpc>
                <a:spcPct val="100000"/>
              </a:lnSpc>
              <a:spcBef>
                <a:spcPct val="0"/>
              </a:spcBef>
              <a:spcAft>
                <a:spcPct val="0"/>
              </a:spcAft>
              <a:buNone/>
              <a:defRPr/>
            </a:pPr>
            <a:r>
              <a:rPr sz="2200" b="1" i="0" u="none" dirty="0">
                <a:solidFill>
                  <a:schemeClr val="lt1"/>
                </a:solidFill>
                <a:latin typeface="+mn-lt"/>
              </a:rPr>
              <a:t>Indirect Tax (GST)</a:t>
            </a:r>
            <a:endParaRPr dirty="0"/>
          </a:p>
        </p:txBody>
      </p:sp>
      <p:sp>
        <p:nvSpPr>
          <p:cNvPr id="1375619039" name="New shape"/>
          <p:cNvSpPr/>
          <p:nvPr/>
        </p:nvSpPr>
        <p:spPr bwMode="auto">
          <a:xfrm>
            <a:off x="8255000" y="2413000"/>
            <a:ext cx="3302000" cy="635000"/>
          </a:xfrm>
          <a:prstGeom prst="roundRect">
            <a:avLst>
              <a:gd name="adj" fmla="val 4000"/>
            </a:avLst>
          </a:prstGeom>
          <a:solidFill>
            <a:schemeClr val="accent1">
              <a:alpha val="100000"/>
            </a:schemeClr>
          </a:solidFill>
          <a:ln w="19050">
            <a:solidFill>
              <a:schemeClr val="lt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ctr">
              <a:lnSpc>
                <a:spcPct val="100000"/>
              </a:lnSpc>
              <a:spcBef>
                <a:spcPct val="0"/>
              </a:spcBef>
              <a:spcAft>
                <a:spcPct val="0"/>
              </a:spcAft>
              <a:buNone/>
              <a:defRPr/>
            </a:pPr>
            <a:r>
              <a:rPr sz="2200" b="1" i="0" u="none" dirty="0">
                <a:solidFill>
                  <a:schemeClr val="lt1"/>
                </a:solidFill>
                <a:latin typeface="+mn-lt"/>
              </a:rPr>
              <a:t>International Tax</a:t>
            </a:r>
            <a:endParaRPr dirty="0"/>
          </a:p>
        </p:txBody>
      </p:sp>
      <p:sp>
        <p:nvSpPr>
          <p:cNvPr id="1695526010" name="New shape"/>
          <p:cNvSpPr/>
          <p:nvPr/>
        </p:nvSpPr>
        <p:spPr bwMode="auto">
          <a:xfrm>
            <a:off x="635000" y="3302000"/>
            <a:ext cx="3302000" cy="2286000"/>
          </a:xfrm>
          <a:prstGeom prst="roundRect">
            <a:avLst>
              <a:gd name="adj" fmla="val 4000"/>
            </a:avLst>
          </a:prstGeom>
          <a:solidFill>
            <a:schemeClr val="accent5">
              <a:alpha val="100000"/>
            </a:schemeClr>
          </a:solidFill>
          <a:ln w="19050">
            <a:solidFill>
              <a:schemeClr val="lt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127000" tIns="127000" rIns="127000" bIns="12700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254000" indent="-254000">
              <a:spcBef>
                <a:spcPct val="0"/>
              </a:spcBef>
              <a:spcAft>
                <a:spcPct val="0"/>
              </a:spcAft>
              <a:buFont typeface="Arial"/>
              <a:buChar char="•"/>
              <a:defRPr/>
            </a:pPr>
            <a:r>
              <a:rPr lang="en-IN" sz="2000" b="0" i="0" u="none" dirty="0">
                <a:solidFill>
                  <a:schemeClr val="lt1"/>
                </a:solidFill>
                <a:latin typeface="+mn-lt"/>
              </a:rPr>
              <a:t>Data Service Centres</a:t>
            </a:r>
          </a:p>
          <a:p>
            <a:pPr marL="254000" indent="-254000">
              <a:spcBef>
                <a:spcPct val="0"/>
              </a:spcBef>
              <a:spcAft>
                <a:spcPct val="0"/>
              </a:spcAft>
              <a:buFont typeface="Arial"/>
              <a:buChar char="•"/>
              <a:defRPr/>
            </a:pPr>
            <a:r>
              <a:rPr lang="en-IN" sz="2000" b="0" i="0" u="none" dirty="0">
                <a:solidFill>
                  <a:schemeClr val="lt1"/>
                </a:solidFill>
                <a:latin typeface="+mn-lt"/>
              </a:rPr>
              <a:t>Capital Gains rules tightened</a:t>
            </a:r>
          </a:p>
          <a:p>
            <a:pPr marL="254000" marR="0" indent="-254000" algn="l">
              <a:lnSpc>
                <a:spcPct val="100000"/>
              </a:lnSpc>
              <a:spcBef>
                <a:spcPct val="0"/>
              </a:spcBef>
              <a:spcAft>
                <a:spcPct val="0"/>
              </a:spcAft>
              <a:buClrTx/>
              <a:buSzTx/>
              <a:buFont typeface="Arial"/>
              <a:buChar char="•"/>
              <a:defRPr/>
            </a:pPr>
            <a:r>
              <a:rPr sz="2000" b="0" i="0" u="none" dirty="0">
                <a:solidFill>
                  <a:schemeClr val="lt1"/>
                </a:solidFill>
                <a:latin typeface="+mn-lt"/>
              </a:rPr>
              <a:t>MAT rate reduced</a:t>
            </a:r>
            <a:endParaRPr dirty="0"/>
          </a:p>
          <a:p>
            <a:pPr marL="254000" marR="0" indent="-254000" algn="l">
              <a:lnSpc>
                <a:spcPct val="100000"/>
              </a:lnSpc>
              <a:spcBef>
                <a:spcPct val="0"/>
              </a:spcBef>
              <a:spcAft>
                <a:spcPct val="0"/>
              </a:spcAft>
              <a:buClrTx/>
              <a:buSzTx/>
              <a:buFont typeface="Arial"/>
              <a:buChar char="•"/>
              <a:defRPr/>
            </a:pPr>
            <a:r>
              <a:rPr sz="2000" b="0" i="0" u="none" dirty="0">
                <a:solidFill>
                  <a:schemeClr val="lt1"/>
                </a:solidFill>
                <a:latin typeface="+mn-lt"/>
              </a:rPr>
              <a:t>Compliance burden eased</a:t>
            </a:r>
            <a:endParaRPr dirty="0"/>
          </a:p>
          <a:p>
            <a:pPr marL="254000" marR="0" indent="-254000" algn="l">
              <a:lnSpc>
                <a:spcPct val="100000"/>
              </a:lnSpc>
              <a:spcBef>
                <a:spcPct val="0"/>
              </a:spcBef>
              <a:spcAft>
                <a:spcPct val="0"/>
              </a:spcAft>
              <a:buClrTx/>
              <a:buSzTx/>
              <a:buFont typeface="Arial"/>
              <a:buChar char="•"/>
              <a:defRPr/>
            </a:pPr>
            <a:r>
              <a:rPr lang="en-IN" sz="2000" dirty="0">
                <a:solidFill>
                  <a:schemeClr val="lt1"/>
                </a:solidFill>
                <a:latin typeface="+mn-lt"/>
              </a:rPr>
              <a:t>Foreign Asset Disclosure Scheme</a:t>
            </a:r>
            <a:endParaRPr dirty="0"/>
          </a:p>
        </p:txBody>
      </p:sp>
      <p:sp>
        <p:nvSpPr>
          <p:cNvPr id="405847860" name="New shape"/>
          <p:cNvSpPr/>
          <p:nvPr/>
        </p:nvSpPr>
        <p:spPr bwMode="auto">
          <a:xfrm>
            <a:off x="4445000" y="3302000"/>
            <a:ext cx="3302000" cy="2286000"/>
          </a:xfrm>
          <a:prstGeom prst="roundRect">
            <a:avLst>
              <a:gd name="adj" fmla="val 4000"/>
            </a:avLst>
          </a:prstGeom>
          <a:solidFill>
            <a:schemeClr val="accent5">
              <a:alpha val="100000"/>
            </a:schemeClr>
          </a:solidFill>
          <a:ln w="19050">
            <a:solidFill>
              <a:schemeClr val="lt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127000" tIns="127000" rIns="127000" bIns="12700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254000" marR="0" indent="-254000" algn="l">
              <a:lnSpc>
                <a:spcPct val="100000"/>
              </a:lnSpc>
              <a:spcBef>
                <a:spcPct val="0"/>
              </a:spcBef>
              <a:spcAft>
                <a:spcPct val="0"/>
              </a:spcAft>
              <a:buClrTx/>
              <a:buSzTx/>
              <a:buFont typeface="Arial"/>
              <a:buChar char="•"/>
              <a:defRPr/>
            </a:pPr>
            <a:r>
              <a:rPr sz="2000" b="0" i="0" u="none" dirty="0">
                <a:solidFill>
                  <a:schemeClr val="lt1"/>
                </a:solidFill>
                <a:latin typeface="+mn-lt"/>
              </a:rPr>
              <a:t>Post-sale discounts simplified</a:t>
            </a:r>
            <a:endParaRPr dirty="0"/>
          </a:p>
          <a:p>
            <a:pPr marL="254000" marR="0" indent="-254000" algn="l">
              <a:lnSpc>
                <a:spcPct val="100000"/>
              </a:lnSpc>
              <a:spcBef>
                <a:spcPct val="0"/>
              </a:spcBef>
              <a:spcAft>
                <a:spcPct val="0"/>
              </a:spcAft>
              <a:buClrTx/>
              <a:buSzTx/>
              <a:buFont typeface="Arial"/>
              <a:buChar char="•"/>
              <a:defRPr/>
            </a:pPr>
            <a:r>
              <a:rPr sz="2000" b="0" i="0" u="none" dirty="0">
                <a:solidFill>
                  <a:schemeClr val="lt1"/>
                </a:solidFill>
                <a:latin typeface="+mn-lt"/>
              </a:rPr>
              <a:t>Intermediary services boosted</a:t>
            </a:r>
            <a:endParaRPr dirty="0"/>
          </a:p>
          <a:p>
            <a:pPr marL="254000" marR="0" indent="-254000" algn="l">
              <a:lnSpc>
                <a:spcPct val="100000"/>
              </a:lnSpc>
              <a:spcBef>
                <a:spcPct val="0"/>
              </a:spcBef>
              <a:spcAft>
                <a:spcPct val="0"/>
              </a:spcAft>
              <a:buClrTx/>
              <a:buSzTx/>
              <a:buFont typeface="Arial"/>
              <a:buChar char="•"/>
              <a:defRPr/>
            </a:pPr>
            <a:r>
              <a:rPr sz="2000" b="0" i="0" u="none" dirty="0">
                <a:solidFill>
                  <a:schemeClr val="lt1"/>
                </a:solidFill>
                <a:latin typeface="+mn-lt"/>
              </a:rPr>
              <a:t>Refunds for all, faster</a:t>
            </a:r>
            <a:endParaRPr dirty="0"/>
          </a:p>
        </p:txBody>
      </p:sp>
      <p:sp>
        <p:nvSpPr>
          <p:cNvPr id="590019669" name="New shape"/>
          <p:cNvSpPr/>
          <p:nvPr/>
        </p:nvSpPr>
        <p:spPr bwMode="auto">
          <a:xfrm>
            <a:off x="8255000" y="3302000"/>
            <a:ext cx="3302000" cy="2286000"/>
          </a:xfrm>
          <a:prstGeom prst="roundRect">
            <a:avLst>
              <a:gd name="adj" fmla="val 4000"/>
            </a:avLst>
          </a:prstGeom>
          <a:solidFill>
            <a:schemeClr val="accent5">
              <a:alpha val="100000"/>
            </a:schemeClr>
          </a:solidFill>
          <a:ln w="19050">
            <a:solidFill>
              <a:schemeClr val="lt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127000" tIns="127000" rIns="127000" bIns="12700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254000" marR="0" indent="-254000" algn="l">
              <a:lnSpc>
                <a:spcPct val="100000"/>
              </a:lnSpc>
              <a:spcBef>
                <a:spcPct val="0"/>
              </a:spcBef>
              <a:spcAft>
                <a:spcPct val="0"/>
              </a:spcAft>
              <a:buClrTx/>
              <a:buSzTx/>
              <a:buFont typeface="Arial"/>
              <a:buChar char="•"/>
              <a:defRPr/>
            </a:pPr>
            <a:r>
              <a:rPr sz="2000" b="0" i="0" u="none" dirty="0">
                <a:solidFill>
                  <a:schemeClr val="lt1"/>
                </a:solidFill>
                <a:latin typeface="+mn-lt"/>
              </a:rPr>
              <a:t>Major incentives for IFSC</a:t>
            </a:r>
            <a:r>
              <a:rPr lang="en-IN" sz="2000" b="0" i="0" u="none" dirty="0">
                <a:solidFill>
                  <a:schemeClr val="lt1"/>
                </a:solidFill>
                <a:latin typeface="+mn-lt"/>
              </a:rPr>
              <a:t> units and Treasury Centres</a:t>
            </a:r>
            <a:endParaRPr dirty="0"/>
          </a:p>
          <a:p>
            <a:pPr marL="254000" marR="0" indent="-254000" algn="l">
              <a:lnSpc>
                <a:spcPct val="100000"/>
              </a:lnSpc>
              <a:spcBef>
                <a:spcPct val="0"/>
              </a:spcBef>
              <a:spcAft>
                <a:spcPct val="0"/>
              </a:spcAft>
              <a:buClrTx/>
              <a:buSzTx/>
              <a:buFont typeface="Arial"/>
              <a:buChar char="•"/>
              <a:defRPr/>
            </a:pPr>
            <a:r>
              <a:rPr sz="2000" b="0" i="0" u="none" dirty="0">
                <a:solidFill>
                  <a:schemeClr val="lt1"/>
                </a:solidFill>
                <a:latin typeface="+mn-lt"/>
              </a:rPr>
              <a:t>TP </a:t>
            </a:r>
            <a:r>
              <a:rPr lang="en-IN" sz="2000" b="0" i="0" u="none" dirty="0">
                <a:solidFill>
                  <a:schemeClr val="lt1"/>
                </a:solidFill>
                <a:latin typeface="+mn-lt"/>
              </a:rPr>
              <a:t>&amp; Advance Pricing Agreements </a:t>
            </a:r>
            <a:r>
              <a:rPr lang="en-IN" sz="1800" b="0" i="0" u="none" dirty="0">
                <a:solidFill>
                  <a:schemeClr val="lt1"/>
                </a:solidFill>
                <a:latin typeface="+mn-lt"/>
              </a:rPr>
              <a:t>compliance simplified </a:t>
            </a:r>
            <a:endParaRPr dirty="0"/>
          </a:p>
        </p:txBody>
      </p:sp>
      <p:sp>
        <p:nvSpPr>
          <p:cNvPr id="245497869" name="New shape"/>
          <p:cNvSpPr/>
          <p:nvPr/>
        </p:nvSpPr>
        <p:spPr bwMode="auto">
          <a:xfrm flipH="1">
            <a:off x="6096000" y="1905000"/>
            <a:ext cx="0" cy="254000"/>
          </a:xfrm>
          <a:prstGeom prst="line">
            <a:avLst/>
          </a:prstGeom>
          <a:noFill/>
          <a:ln w="25400" cmpd="sng">
            <a:solidFill>
              <a:schemeClr val="accent1">
                <a:alpha val="100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a:defRPr sz="1800">
                <a:solidFill>
                  <a:srgbClr val="000000"/>
                </a:solidFill>
                <a:latin typeface="Calibri"/>
                <a:ea typeface="+mn-ea"/>
                <a:cs typeface="+mn-cs"/>
              </a:defRPr>
            </a:lvl1pPr>
            <a:lvl2pPr marL="457200" algn="l" defTabSz="914400" rtl="0">
              <a:defRPr sz="1800">
                <a:solidFill>
                  <a:srgbClr val="000000"/>
                </a:solidFill>
                <a:latin typeface="Calibri"/>
                <a:ea typeface="+mn-ea"/>
                <a:cs typeface="+mn-cs"/>
              </a:defRPr>
            </a:lvl2pPr>
            <a:lvl3pPr marL="914400" algn="l" defTabSz="914400" rtl="0">
              <a:defRPr sz="1800">
                <a:solidFill>
                  <a:srgbClr val="000000"/>
                </a:solidFill>
                <a:latin typeface="Calibri"/>
                <a:ea typeface="+mn-ea"/>
                <a:cs typeface="+mn-cs"/>
              </a:defRPr>
            </a:lvl3pPr>
            <a:lvl4pPr marL="1371600" algn="l" defTabSz="914400" rtl="0">
              <a:defRPr sz="1800">
                <a:solidFill>
                  <a:srgbClr val="000000"/>
                </a:solidFill>
                <a:latin typeface="Calibri"/>
                <a:ea typeface="+mn-ea"/>
                <a:cs typeface="+mn-cs"/>
              </a:defRPr>
            </a:lvl4pPr>
            <a:lvl5pPr marL="1828800" algn="l" defTabSz="914400" rtl="0">
              <a:defRPr sz="1800">
                <a:solidFill>
                  <a:srgbClr val="000000"/>
                </a:solidFill>
                <a:latin typeface="Calibri"/>
                <a:ea typeface="+mn-ea"/>
                <a:cs typeface="+mn-cs"/>
              </a:defRPr>
            </a:lvl5pPr>
            <a:lvl6pPr marL="2286000" algn="l" defTabSz="914400" rtl="0">
              <a:defRPr sz="1800">
                <a:solidFill>
                  <a:srgbClr val="000000"/>
                </a:solidFill>
                <a:latin typeface="Calibri"/>
                <a:ea typeface="+mn-ea"/>
                <a:cs typeface="+mn-cs"/>
              </a:defRPr>
            </a:lvl6pPr>
            <a:lvl7pPr marL="2743200" algn="l" defTabSz="914400" rtl="0">
              <a:defRPr sz="1800">
                <a:solidFill>
                  <a:srgbClr val="000000"/>
                </a:solidFill>
                <a:latin typeface="Calibri"/>
                <a:ea typeface="+mn-ea"/>
                <a:cs typeface="+mn-cs"/>
              </a:defRPr>
            </a:lvl7pPr>
            <a:lvl8pPr marL="3200400" algn="l" defTabSz="914400" rtl="0">
              <a:defRPr sz="1800">
                <a:solidFill>
                  <a:srgbClr val="000000"/>
                </a:solidFill>
                <a:latin typeface="Calibri"/>
                <a:ea typeface="+mn-ea"/>
                <a:cs typeface="+mn-cs"/>
              </a:defRPr>
            </a:lvl8pPr>
            <a:lvl9pPr marL="3657600" algn="l" defTabSz="914400" rtl="0">
              <a:defRPr sz="1800">
                <a:solidFill>
                  <a:srgbClr val="000000"/>
                </a:solidFill>
                <a:latin typeface="Calibri"/>
                <a:ea typeface="+mn-ea"/>
                <a:cs typeface="+mn-cs"/>
              </a:defRPr>
            </a:lvl9pPr>
          </a:lstStyle>
          <a:p>
            <a:pPr algn="ctr">
              <a:defRPr/>
            </a:pPr>
            <a:endParaRPr dirty="0"/>
          </a:p>
        </p:txBody>
      </p:sp>
      <p:sp>
        <p:nvSpPr>
          <p:cNvPr id="1812403982" name="New shape"/>
          <p:cNvSpPr/>
          <p:nvPr/>
        </p:nvSpPr>
        <p:spPr bwMode="auto">
          <a:xfrm>
            <a:off x="2286000" y="2159000"/>
            <a:ext cx="7620000" cy="0"/>
          </a:xfrm>
          <a:prstGeom prst="line">
            <a:avLst/>
          </a:prstGeom>
          <a:noFill/>
          <a:ln w="25400" cmpd="sng">
            <a:solidFill>
              <a:schemeClr val="accent1">
                <a:alpha val="100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a:defRPr sz="1800">
                <a:solidFill>
                  <a:srgbClr val="000000"/>
                </a:solidFill>
                <a:latin typeface="Calibri"/>
                <a:ea typeface="+mn-ea"/>
                <a:cs typeface="+mn-cs"/>
              </a:defRPr>
            </a:lvl1pPr>
            <a:lvl2pPr marL="457200" algn="l" defTabSz="914400" rtl="0">
              <a:defRPr sz="1800">
                <a:solidFill>
                  <a:srgbClr val="000000"/>
                </a:solidFill>
                <a:latin typeface="Calibri"/>
                <a:ea typeface="+mn-ea"/>
                <a:cs typeface="+mn-cs"/>
              </a:defRPr>
            </a:lvl2pPr>
            <a:lvl3pPr marL="914400" algn="l" defTabSz="914400" rtl="0">
              <a:defRPr sz="1800">
                <a:solidFill>
                  <a:srgbClr val="000000"/>
                </a:solidFill>
                <a:latin typeface="Calibri"/>
                <a:ea typeface="+mn-ea"/>
                <a:cs typeface="+mn-cs"/>
              </a:defRPr>
            </a:lvl3pPr>
            <a:lvl4pPr marL="1371600" algn="l" defTabSz="914400" rtl="0">
              <a:defRPr sz="1800">
                <a:solidFill>
                  <a:srgbClr val="000000"/>
                </a:solidFill>
                <a:latin typeface="Calibri"/>
                <a:ea typeface="+mn-ea"/>
                <a:cs typeface="+mn-cs"/>
              </a:defRPr>
            </a:lvl4pPr>
            <a:lvl5pPr marL="1828800" algn="l" defTabSz="914400" rtl="0">
              <a:defRPr sz="1800">
                <a:solidFill>
                  <a:srgbClr val="000000"/>
                </a:solidFill>
                <a:latin typeface="Calibri"/>
                <a:ea typeface="+mn-ea"/>
                <a:cs typeface="+mn-cs"/>
              </a:defRPr>
            </a:lvl5pPr>
            <a:lvl6pPr marL="2286000" algn="l" defTabSz="914400" rtl="0">
              <a:defRPr sz="1800">
                <a:solidFill>
                  <a:srgbClr val="000000"/>
                </a:solidFill>
                <a:latin typeface="Calibri"/>
                <a:ea typeface="+mn-ea"/>
                <a:cs typeface="+mn-cs"/>
              </a:defRPr>
            </a:lvl6pPr>
            <a:lvl7pPr marL="2743200" algn="l" defTabSz="914400" rtl="0">
              <a:defRPr sz="1800">
                <a:solidFill>
                  <a:srgbClr val="000000"/>
                </a:solidFill>
                <a:latin typeface="Calibri"/>
                <a:ea typeface="+mn-ea"/>
                <a:cs typeface="+mn-cs"/>
              </a:defRPr>
            </a:lvl7pPr>
            <a:lvl8pPr marL="3200400" algn="l" defTabSz="914400" rtl="0">
              <a:defRPr sz="1800">
                <a:solidFill>
                  <a:srgbClr val="000000"/>
                </a:solidFill>
                <a:latin typeface="Calibri"/>
                <a:ea typeface="+mn-ea"/>
                <a:cs typeface="+mn-cs"/>
              </a:defRPr>
            </a:lvl8pPr>
            <a:lvl9pPr marL="3657600" algn="l" defTabSz="914400" rtl="0">
              <a:defRPr sz="1800">
                <a:solidFill>
                  <a:srgbClr val="000000"/>
                </a:solidFill>
                <a:latin typeface="Calibri"/>
                <a:ea typeface="+mn-ea"/>
                <a:cs typeface="+mn-cs"/>
              </a:defRPr>
            </a:lvl9pPr>
          </a:lstStyle>
          <a:p>
            <a:pPr algn="ctr">
              <a:defRPr/>
            </a:pPr>
            <a:endParaRPr dirty="0"/>
          </a:p>
        </p:txBody>
      </p:sp>
      <p:sp>
        <p:nvSpPr>
          <p:cNvPr id="225068103" name="New shape"/>
          <p:cNvSpPr/>
          <p:nvPr/>
        </p:nvSpPr>
        <p:spPr bwMode="auto">
          <a:xfrm flipH="1">
            <a:off x="2286000" y="2159000"/>
            <a:ext cx="0" cy="254000"/>
          </a:xfrm>
          <a:prstGeom prst="line">
            <a:avLst/>
          </a:prstGeom>
          <a:noFill/>
          <a:ln w="25400" cmpd="sng">
            <a:solidFill>
              <a:schemeClr val="accent1">
                <a:alpha val="100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a:defRPr sz="1800">
                <a:solidFill>
                  <a:srgbClr val="000000"/>
                </a:solidFill>
                <a:latin typeface="Calibri"/>
                <a:ea typeface="+mn-ea"/>
                <a:cs typeface="+mn-cs"/>
              </a:defRPr>
            </a:lvl1pPr>
            <a:lvl2pPr marL="457200" algn="l" defTabSz="914400" rtl="0">
              <a:defRPr sz="1800">
                <a:solidFill>
                  <a:srgbClr val="000000"/>
                </a:solidFill>
                <a:latin typeface="Calibri"/>
                <a:ea typeface="+mn-ea"/>
                <a:cs typeface="+mn-cs"/>
              </a:defRPr>
            </a:lvl2pPr>
            <a:lvl3pPr marL="914400" algn="l" defTabSz="914400" rtl="0">
              <a:defRPr sz="1800">
                <a:solidFill>
                  <a:srgbClr val="000000"/>
                </a:solidFill>
                <a:latin typeface="Calibri"/>
                <a:ea typeface="+mn-ea"/>
                <a:cs typeface="+mn-cs"/>
              </a:defRPr>
            </a:lvl3pPr>
            <a:lvl4pPr marL="1371600" algn="l" defTabSz="914400" rtl="0">
              <a:defRPr sz="1800">
                <a:solidFill>
                  <a:srgbClr val="000000"/>
                </a:solidFill>
                <a:latin typeface="Calibri"/>
                <a:ea typeface="+mn-ea"/>
                <a:cs typeface="+mn-cs"/>
              </a:defRPr>
            </a:lvl4pPr>
            <a:lvl5pPr marL="1828800" algn="l" defTabSz="914400" rtl="0">
              <a:defRPr sz="1800">
                <a:solidFill>
                  <a:srgbClr val="000000"/>
                </a:solidFill>
                <a:latin typeface="Calibri"/>
                <a:ea typeface="+mn-ea"/>
                <a:cs typeface="+mn-cs"/>
              </a:defRPr>
            </a:lvl5pPr>
            <a:lvl6pPr marL="2286000" algn="l" defTabSz="914400" rtl="0">
              <a:defRPr sz="1800">
                <a:solidFill>
                  <a:srgbClr val="000000"/>
                </a:solidFill>
                <a:latin typeface="Calibri"/>
                <a:ea typeface="+mn-ea"/>
                <a:cs typeface="+mn-cs"/>
              </a:defRPr>
            </a:lvl6pPr>
            <a:lvl7pPr marL="2743200" algn="l" defTabSz="914400" rtl="0">
              <a:defRPr sz="1800">
                <a:solidFill>
                  <a:srgbClr val="000000"/>
                </a:solidFill>
                <a:latin typeface="Calibri"/>
                <a:ea typeface="+mn-ea"/>
                <a:cs typeface="+mn-cs"/>
              </a:defRPr>
            </a:lvl7pPr>
            <a:lvl8pPr marL="3200400" algn="l" defTabSz="914400" rtl="0">
              <a:defRPr sz="1800">
                <a:solidFill>
                  <a:srgbClr val="000000"/>
                </a:solidFill>
                <a:latin typeface="Calibri"/>
                <a:ea typeface="+mn-ea"/>
                <a:cs typeface="+mn-cs"/>
              </a:defRPr>
            </a:lvl8pPr>
            <a:lvl9pPr marL="3657600" algn="l" defTabSz="914400" rtl="0">
              <a:defRPr sz="1800">
                <a:solidFill>
                  <a:srgbClr val="000000"/>
                </a:solidFill>
                <a:latin typeface="Calibri"/>
                <a:ea typeface="+mn-ea"/>
                <a:cs typeface="+mn-cs"/>
              </a:defRPr>
            </a:lvl9pPr>
          </a:lstStyle>
          <a:p>
            <a:pPr algn="ctr">
              <a:defRPr/>
            </a:pPr>
            <a:endParaRPr dirty="0"/>
          </a:p>
        </p:txBody>
      </p:sp>
      <p:sp>
        <p:nvSpPr>
          <p:cNvPr id="466785972" name="New shape"/>
          <p:cNvSpPr/>
          <p:nvPr/>
        </p:nvSpPr>
        <p:spPr bwMode="auto">
          <a:xfrm flipH="1">
            <a:off x="6096000" y="2159000"/>
            <a:ext cx="0" cy="254000"/>
          </a:xfrm>
          <a:prstGeom prst="line">
            <a:avLst/>
          </a:prstGeom>
          <a:noFill/>
          <a:ln w="25400" cmpd="sng">
            <a:solidFill>
              <a:schemeClr val="accent1">
                <a:alpha val="100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a:defRPr sz="1800">
                <a:solidFill>
                  <a:srgbClr val="000000"/>
                </a:solidFill>
                <a:latin typeface="Calibri"/>
                <a:ea typeface="+mn-ea"/>
                <a:cs typeface="+mn-cs"/>
              </a:defRPr>
            </a:lvl1pPr>
            <a:lvl2pPr marL="457200" algn="l" defTabSz="914400" rtl="0">
              <a:defRPr sz="1800">
                <a:solidFill>
                  <a:srgbClr val="000000"/>
                </a:solidFill>
                <a:latin typeface="Calibri"/>
                <a:ea typeface="+mn-ea"/>
                <a:cs typeface="+mn-cs"/>
              </a:defRPr>
            </a:lvl2pPr>
            <a:lvl3pPr marL="914400" algn="l" defTabSz="914400" rtl="0">
              <a:defRPr sz="1800">
                <a:solidFill>
                  <a:srgbClr val="000000"/>
                </a:solidFill>
                <a:latin typeface="Calibri"/>
                <a:ea typeface="+mn-ea"/>
                <a:cs typeface="+mn-cs"/>
              </a:defRPr>
            </a:lvl3pPr>
            <a:lvl4pPr marL="1371600" algn="l" defTabSz="914400" rtl="0">
              <a:defRPr sz="1800">
                <a:solidFill>
                  <a:srgbClr val="000000"/>
                </a:solidFill>
                <a:latin typeface="Calibri"/>
                <a:ea typeface="+mn-ea"/>
                <a:cs typeface="+mn-cs"/>
              </a:defRPr>
            </a:lvl4pPr>
            <a:lvl5pPr marL="1828800" algn="l" defTabSz="914400" rtl="0">
              <a:defRPr sz="1800">
                <a:solidFill>
                  <a:srgbClr val="000000"/>
                </a:solidFill>
                <a:latin typeface="Calibri"/>
                <a:ea typeface="+mn-ea"/>
                <a:cs typeface="+mn-cs"/>
              </a:defRPr>
            </a:lvl5pPr>
            <a:lvl6pPr marL="2286000" algn="l" defTabSz="914400" rtl="0">
              <a:defRPr sz="1800">
                <a:solidFill>
                  <a:srgbClr val="000000"/>
                </a:solidFill>
                <a:latin typeface="Calibri"/>
                <a:ea typeface="+mn-ea"/>
                <a:cs typeface="+mn-cs"/>
              </a:defRPr>
            </a:lvl6pPr>
            <a:lvl7pPr marL="2743200" algn="l" defTabSz="914400" rtl="0">
              <a:defRPr sz="1800">
                <a:solidFill>
                  <a:srgbClr val="000000"/>
                </a:solidFill>
                <a:latin typeface="Calibri"/>
                <a:ea typeface="+mn-ea"/>
                <a:cs typeface="+mn-cs"/>
              </a:defRPr>
            </a:lvl7pPr>
            <a:lvl8pPr marL="3200400" algn="l" defTabSz="914400" rtl="0">
              <a:defRPr sz="1800">
                <a:solidFill>
                  <a:srgbClr val="000000"/>
                </a:solidFill>
                <a:latin typeface="Calibri"/>
                <a:ea typeface="+mn-ea"/>
                <a:cs typeface="+mn-cs"/>
              </a:defRPr>
            </a:lvl8pPr>
            <a:lvl9pPr marL="3657600" algn="l" defTabSz="914400" rtl="0">
              <a:defRPr sz="1800">
                <a:solidFill>
                  <a:srgbClr val="000000"/>
                </a:solidFill>
                <a:latin typeface="Calibri"/>
                <a:ea typeface="+mn-ea"/>
                <a:cs typeface="+mn-cs"/>
              </a:defRPr>
            </a:lvl9pPr>
          </a:lstStyle>
          <a:p>
            <a:pPr algn="ctr">
              <a:defRPr/>
            </a:pPr>
            <a:endParaRPr dirty="0"/>
          </a:p>
        </p:txBody>
      </p:sp>
      <p:sp>
        <p:nvSpPr>
          <p:cNvPr id="452114276" name="New shape"/>
          <p:cNvSpPr/>
          <p:nvPr/>
        </p:nvSpPr>
        <p:spPr bwMode="auto">
          <a:xfrm flipH="1">
            <a:off x="9906000" y="2159000"/>
            <a:ext cx="0" cy="254000"/>
          </a:xfrm>
          <a:prstGeom prst="line">
            <a:avLst/>
          </a:prstGeom>
          <a:noFill/>
          <a:ln w="25400" cmpd="sng">
            <a:solidFill>
              <a:schemeClr val="accent1">
                <a:alpha val="100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a:defRPr sz="1800">
                <a:solidFill>
                  <a:srgbClr val="000000"/>
                </a:solidFill>
                <a:latin typeface="Calibri"/>
                <a:ea typeface="+mn-ea"/>
                <a:cs typeface="+mn-cs"/>
              </a:defRPr>
            </a:lvl1pPr>
            <a:lvl2pPr marL="457200" algn="l" defTabSz="914400" rtl="0">
              <a:defRPr sz="1800">
                <a:solidFill>
                  <a:srgbClr val="000000"/>
                </a:solidFill>
                <a:latin typeface="Calibri"/>
                <a:ea typeface="+mn-ea"/>
                <a:cs typeface="+mn-cs"/>
              </a:defRPr>
            </a:lvl2pPr>
            <a:lvl3pPr marL="914400" algn="l" defTabSz="914400" rtl="0">
              <a:defRPr sz="1800">
                <a:solidFill>
                  <a:srgbClr val="000000"/>
                </a:solidFill>
                <a:latin typeface="Calibri"/>
                <a:ea typeface="+mn-ea"/>
                <a:cs typeface="+mn-cs"/>
              </a:defRPr>
            </a:lvl3pPr>
            <a:lvl4pPr marL="1371600" algn="l" defTabSz="914400" rtl="0">
              <a:defRPr sz="1800">
                <a:solidFill>
                  <a:srgbClr val="000000"/>
                </a:solidFill>
                <a:latin typeface="Calibri"/>
                <a:ea typeface="+mn-ea"/>
                <a:cs typeface="+mn-cs"/>
              </a:defRPr>
            </a:lvl4pPr>
            <a:lvl5pPr marL="1828800" algn="l" defTabSz="914400" rtl="0">
              <a:defRPr sz="1800">
                <a:solidFill>
                  <a:srgbClr val="000000"/>
                </a:solidFill>
                <a:latin typeface="Calibri"/>
                <a:ea typeface="+mn-ea"/>
                <a:cs typeface="+mn-cs"/>
              </a:defRPr>
            </a:lvl5pPr>
            <a:lvl6pPr marL="2286000" algn="l" defTabSz="914400" rtl="0">
              <a:defRPr sz="1800">
                <a:solidFill>
                  <a:srgbClr val="000000"/>
                </a:solidFill>
                <a:latin typeface="Calibri"/>
                <a:ea typeface="+mn-ea"/>
                <a:cs typeface="+mn-cs"/>
              </a:defRPr>
            </a:lvl6pPr>
            <a:lvl7pPr marL="2743200" algn="l" defTabSz="914400" rtl="0">
              <a:defRPr sz="1800">
                <a:solidFill>
                  <a:srgbClr val="000000"/>
                </a:solidFill>
                <a:latin typeface="Calibri"/>
                <a:ea typeface="+mn-ea"/>
                <a:cs typeface="+mn-cs"/>
              </a:defRPr>
            </a:lvl7pPr>
            <a:lvl8pPr marL="3200400" algn="l" defTabSz="914400" rtl="0">
              <a:defRPr sz="1800">
                <a:solidFill>
                  <a:srgbClr val="000000"/>
                </a:solidFill>
                <a:latin typeface="Calibri"/>
                <a:ea typeface="+mn-ea"/>
                <a:cs typeface="+mn-cs"/>
              </a:defRPr>
            </a:lvl8pPr>
            <a:lvl9pPr marL="3657600" algn="l" defTabSz="914400" rtl="0">
              <a:defRPr sz="1800">
                <a:solidFill>
                  <a:srgbClr val="000000"/>
                </a:solidFill>
                <a:latin typeface="Calibri"/>
                <a:ea typeface="+mn-ea"/>
                <a:cs typeface="+mn-cs"/>
              </a:defRPr>
            </a:lvl9pPr>
          </a:lstStyle>
          <a:p>
            <a:pPr algn="ctr">
              <a:defRPr/>
            </a:pPr>
            <a:endParaRPr dirty="0"/>
          </a:p>
        </p:txBody>
      </p:sp>
      <p:sp>
        <p:nvSpPr>
          <p:cNvPr id="1150671524" name="New shape"/>
          <p:cNvSpPr/>
          <p:nvPr/>
        </p:nvSpPr>
        <p:spPr bwMode="auto">
          <a:xfrm flipH="1">
            <a:off x="2286000" y="3048000"/>
            <a:ext cx="0" cy="254000"/>
          </a:xfrm>
          <a:prstGeom prst="line">
            <a:avLst/>
          </a:prstGeom>
          <a:noFill/>
          <a:ln w="25400" cmpd="sng">
            <a:solidFill>
              <a:schemeClr val="accent1">
                <a:alpha val="100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a:defRPr sz="1800">
                <a:solidFill>
                  <a:srgbClr val="000000"/>
                </a:solidFill>
                <a:latin typeface="Calibri"/>
                <a:ea typeface="+mn-ea"/>
                <a:cs typeface="+mn-cs"/>
              </a:defRPr>
            </a:lvl1pPr>
            <a:lvl2pPr marL="457200" algn="l" defTabSz="914400" rtl="0">
              <a:defRPr sz="1800">
                <a:solidFill>
                  <a:srgbClr val="000000"/>
                </a:solidFill>
                <a:latin typeface="Calibri"/>
                <a:ea typeface="+mn-ea"/>
                <a:cs typeface="+mn-cs"/>
              </a:defRPr>
            </a:lvl2pPr>
            <a:lvl3pPr marL="914400" algn="l" defTabSz="914400" rtl="0">
              <a:defRPr sz="1800">
                <a:solidFill>
                  <a:srgbClr val="000000"/>
                </a:solidFill>
                <a:latin typeface="Calibri"/>
                <a:ea typeface="+mn-ea"/>
                <a:cs typeface="+mn-cs"/>
              </a:defRPr>
            </a:lvl3pPr>
            <a:lvl4pPr marL="1371600" algn="l" defTabSz="914400" rtl="0">
              <a:defRPr sz="1800">
                <a:solidFill>
                  <a:srgbClr val="000000"/>
                </a:solidFill>
                <a:latin typeface="Calibri"/>
                <a:ea typeface="+mn-ea"/>
                <a:cs typeface="+mn-cs"/>
              </a:defRPr>
            </a:lvl4pPr>
            <a:lvl5pPr marL="1828800" algn="l" defTabSz="914400" rtl="0">
              <a:defRPr sz="1800">
                <a:solidFill>
                  <a:srgbClr val="000000"/>
                </a:solidFill>
                <a:latin typeface="Calibri"/>
                <a:ea typeface="+mn-ea"/>
                <a:cs typeface="+mn-cs"/>
              </a:defRPr>
            </a:lvl5pPr>
            <a:lvl6pPr marL="2286000" algn="l" defTabSz="914400" rtl="0">
              <a:defRPr sz="1800">
                <a:solidFill>
                  <a:srgbClr val="000000"/>
                </a:solidFill>
                <a:latin typeface="Calibri"/>
                <a:ea typeface="+mn-ea"/>
                <a:cs typeface="+mn-cs"/>
              </a:defRPr>
            </a:lvl6pPr>
            <a:lvl7pPr marL="2743200" algn="l" defTabSz="914400" rtl="0">
              <a:defRPr sz="1800">
                <a:solidFill>
                  <a:srgbClr val="000000"/>
                </a:solidFill>
                <a:latin typeface="Calibri"/>
                <a:ea typeface="+mn-ea"/>
                <a:cs typeface="+mn-cs"/>
              </a:defRPr>
            </a:lvl7pPr>
            <a:lvl8pPr marL="3200400" algn="l" defTabSz="914400" rtl="0">
              <a:defRPr sz="1800">
                <a:solidFill>
                  <a:srgbClr val="000000"/>
                </a:solidFill>
                <a:latin typeface="Calibri"/>
                <a:ea typeface="+mn-ea"/>
                <a:cs typeface="+mn-cs"/>
              </a:defRPr>
            </a:lvl8pPr>
            <a:lvl9pPr marL="3657600" algn="l" defTabSz="914400" rtl="0">
              <a:defRPr sz="1800">
                <a:solidFill>
                  <a:srgbClr val="000000"/>
                </a:solidFill>
                <a:latin typeface="Calibri"/>
                <a:ea typeface="+mn-ea"/>
                <a:cs typeface="+mn-cs"/>
              </a:defRPr>
            </a:lvl9pPr>
          </a:lstStyle>
          <a:p>
            <a:pPr algn="ctr">
              <a:defRPr/>
            </a:pPr>
            <a:endParaRPr dirty="0"/>
          </a:p>
        </p:txBody>
      </p:sp>
      <p:sp>
        <p:nvSpPr>
          <p:cNvPr id="1473156707" name="New shape"/>
          <p:cNvSpPr/>
          <p:nvPr/>
        </p:nvSpPr>
        <p:spPr bwMode="auto">
          <a:xfrm flipH="1">
            <a:off x="6096000" y="3048000"/>
            <a:ext cx="0" cy="254000"/>
          </a:xfrm>
          <a:prstGeom prst="line">
            <a:avLst/>
          </a:prstGeom>
          <a:noFill/>
          <a:ln w="25400" cmpd="sng">
            <a:solidFill>
              <a:schemeClr val="accent1">
                <a:alpha val="100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a:defRPr sz="1800">
                <a:solidFill>
                  <a:srgbClr val="000000"/>
                </a:solidFill>
                <a:latin typeface="Calibri"/>
                <a:ea typeface="+mn-ea"/>
                <a:cs typeface="+mn-cs"/>
              </a:defRPr>
            </a:lvl1pPr>
            <a:lvl2pPr marL="457200" algn="l" defTabSz="914400" rtl="0">
              <a:defRPr sz="1800">
                <a:solidFill>
                  <a:srgbClr val="000000"/>
                </a:solidFill>
                <a:latin typeface="Calibri"/>
                <a:ea typeface="+mn-ea"/>
                <a:cs typeface="+mn-cs"/>
              </a:defRPr>
            </a:lvl2pPr>
            <a:lvl3pPr marL="914400" algn="l" defTabSz="914400" rtl="0">
              <a:defRPr sz="1800">
                <a:solidFill>
                  <a:srgbClr val="000000"/>
                </a:solidFill>
                <a:latin typeface="Calibri"/>
                <a:ea typeface="+mn-ea"/>
                <a:cs typeface="+mn-cs"/>
              </a:defRPr>
            </a:lvl3pPr>
            <a:lvl4pPr marL="1371600" algn="l" defTabSz="914400" rtl="0">
              <a:defRPr sz="1800">
                <a:solidFill>
                  <a:srgbClr val="000000"/>
                </a:solidFill>
                <a:latin typeface="Calibri"/>
                <a:ea typeface="+mn-ea"/>
                <a:cs typeface="+mn-cs"/>
              </a:defRPr>
            </a:lvl4pPr>
            <a:lvl5pPr marL="1828800" algn="l" defTabSz="914400" rtl="0">
              <a:defRPr sz="1800">
                <a:solidFill>
                  <a:srgbClr val="000000"/>
                </a:solidFill>
                <a:latin typeface="Calibri"/>
                <a:ea typeface="+mn-ea"/>
                <a:cs typeface="+mn-cs"/>
              </a:defRPr>
            </a:lvl5pPr>
            <a:lvl6pPr marL="2286000" algn="l" defTabSz="914400" rtl="0">
              <a:defRPr sz="1800">
                <a:solidFill>
                  <a:srgbClr val="000000"/>
                </a:solidFill>
                <a:latin typeface="Calibri"/>
                <a:ea typeface="+mn-ea"/>
                <a:cs typeface="+mn-cs"/>
              </a:defRPr>
            </a:lvl6pPr>
            <a:lvl7pPr marL="2743200" algn="l" defTabSz="914400" rtl="0">
              <a:defRPr sz="1800">
                <a:solidFill>
                  <a:srgbClr val="000000"/>
                </a:solidFill>
                <a:latin typeface="Calibri"/>
                <a:ea typeface="+mn-ea"/>
                <a:cs typeface="+mn-cs"/>
              </a:defRPr>
            </a:lvl7pPr>
            <a:lvl8pPr marL="3200400" algn="l" defTabSz="914400" rtl="0">
              <a:defRPr sz="1800">
                <a:solidFill>
                  <a:srgbClr val="000000"/>
                </a:solidFill>
                <a:latin typeface="Calibri"/>
                <a:ea typeface="+mn-ea"/>
                <a:cs typeface="+mn-cs"/>
              </a:defRPr>
            </a:lvl8pPr>
            <a:lvl9pPr marL="3657600" algn="l" defTabSz="914400" rtl="0">
              <a:defRPr sz="1800">
                <a:solidFill>
                  <a:srgbClr val="000000"/>
                </a:solidFill>
                <a:latin typeface="Calibri"/>
                <a:ea typeface="+mn-ea"/>
                <a:cs typeface="+mn-cs"/>
              </a:defRPr>
            </a:lvl9pPr>
          </a:lstStyle>
          <a:p>
            <a:pPr algn="ctr">
              <a:defRPr/>
            </a:pPr>
            <a:endParaRPr dirty="0"/>
          </a:p>
        </p:txBody>
      </p:sp>
      <p:sp>
        <p:nvSpPr>
          <p:cNvPr id="1384911980" name="New shape"/>
          <p:cNvSpPr/>
          <p:nvPr/>
        </p:nvSpPr>
        <p:spPr bwMode="auto">
          <a:xfrm flipH="1">
            <a:off x="9906000" y="3048000"/>
            <a:ext cx="0" cy="254000"/>
          </a:xfrm>
          <a:prstGeom prst="line">
            <a:avLst/>
          </a:prstGeom>
          <a:noFill/>
          <a:ln w="25400" cmpd="sng">
            <a:solidFill>
              <a:schemeClr val="accent1">
                <a:alpha val="100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a:defRPr sz="1800">
                <a:solidFill>
                  <a:srgbClr val="000000"/>
                </a:solidFill>
                <a:latin typeface="Calibri"/>
                <a:ea typeface="+mn-ea"/>
                <a:cs typeface="+mn-cs"/>
              </a:defRPr>
            </a:lvl1pPr>
            <a:lvl2pPr marL="457200" algn="l" defTabSz="914400" rtl="0">
              <a:defRPr sz="1800">
                <a:solidFill>
                  <a:srgbClr val="000000"/>
                </a:solidFill>
                <a:latin typeface="Calibri"/>
                <a:ea typeface="+mn-ea"/>
                <a:cs typeface="+mn-cs"/>
              </a:defRPr>
            </a:lvl2pPr>
            <a:lvl3pPr marL="914400" algn="l" defTabSz="914400" rtl="0">
              <a:defRPr sz="1800">
                <a:solidFill>
                  <a:srgbClr val="000000"/>
                </a:solidFill>
                <a:latin typeface="Calibri"/>
                <a:ea typeface="+mn-ea"/>
                <a:cs typeface="+mn-cs"/>
              </a:defRPr>
            </a:lvl3pPr>
            <a:lvl4pPr marL="1371600" algn="l" defTabSz="914400" rtl="0">
              <a:defRPr sz="1800">
                <a:solidFill>
                  <a:srgbClr val="000000"/>
                </a:solidFill>
                <a:latin typeface="Calibri"/>
                <a:ea typeface="+mn-ea"/>
                <a:cs typeface="+mn-cs"/>
              </a:defRPr>
            </a:lvl4pPr>
            <a:lvl5pPr marL="1828800" algn="l" defTabSz="914400" rtl="0">
              <a:defRPr sz="1800">
                <a:solidFill>
                  <a:srgbClr val="000000"/>
                </a:solidFill>
                <a:latin typeface="Calibri"/>
                <a:ea typeface="+mn-ea"/>
                <a:cs typeface="+mn-cs"/>
              </a:defRPr>
            </a:lvl5pPr>
            <a:lvl6pPr marL="2286000" algn="l" defTabSz="914400" rtl="0">
              <a:defRPr sz="1800">
                <a:solidFill>
                  <a:srgbClr val="000000"/>
                </a:solidFill>
                <a:latin typeface="Calibri"/>
                <a:ea typeface="+mn-ea"/>
                <a:cs typeface="+mn-cs"/>
              </a:defRPr>
            </a:lvl6pPr>
            <a:lvl7pPr marL="2743200" algn="l" defTabSz="914400" rtl="0">
              <a:defRPr sz="1800">
                <a:solidFill>
                  <a:srgbClr val="000000"/>
                </a:solidFill>
                <a:latin typeface="Calibri"/>
                <a:ea typeface="+mn-ea"/>
                <a:cs typeface="+mn-cs"/>
              </a:defRPr>
            </a:lvl7pPr>
            <a:lvl8pPr marL="3200400" algn="l" defTabSz="914400" rtl="0">
              <a:defRPr sz="1800">
                <a:solidFill>
                  <a:srgbClr val="000000"/>
                </a:solidFill>
                <a:latin typeface="Calibri"/>
                <a:ea typeface="+mn-ea"/>
                <a:cs typeface="+mn-cs"/>
              </a:defRPr>
            </a:lvl8pPr>
            <a:lvl9pPr marL="3657600" algn="l" defTabSz="914400" rtl="0">
              <a:defRPr sz="1800">
                <a:solidFill>
                  <a:srgbClr val="000000"/>
                </a:solidFill>
                <a:latin typeface="Calibri"/>
                <a:ea typeface="+mn-ea"/>
                <a:cs typeface="+mn-cs"/>
              </a:defRPr>
            </a:lvl9pPr>
          </a:lstStyle>
          <a:p>
            <a:pPr algn="ctr">
              <a:defRPr/>
            </a:pPr>
            <a:endParaRPr dirty="0"/>
          </a:p>
        </p:txBody>
      </p:sp>
      <p:sp>
        <p:nvSpPr>
          <p:cNvPr id="1887744184" name="Rectangle 1887744183"/>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SLIDELY_ONLY_OFFICE_SLIDE_ID_188965897</a:t>
            </a:r>
            <a:endParaRPr dirty="0"/>
          </a:p>
        </p:txBody>
      </p:sp>
      <p:sp>
        <p:nvSpPr>
          <p:cNvPr id="2" name="Date Placeholder 1">
            <a:extLst>
              <a:ext uri="{FF2B5EF4-FFF2-40B4-BE49-F238E27FC236}">
                <a16:creationId xmlns:a16="http://schemas.microsoft.com/office/drawing/2014/main" id="{BC9DEE12-8D07-62D2-C178-CBBCFD0AD64C}"/>
              </a:ext>
            </a:extLst>
          </p:cNvPr>
          <p:cNvSpPr>
            <a:spLocks noGrp="1"/>
          </p:cNvSpPr>
          <p:nvPr>
            <p:ph type="dt" sz="half" idx="10"/>
          </p:nvPr>
        </p:nvSpPr>
        <p:spPr/>
        <p:txBody>
          <a:bodyPr/>
          <a:lstStyle/>
          <a:p>
            <a:pPr>
              <a:defRPr/>
            </a:pPr>
            <a:r>
              <a:rPr lang="en-US" dirty="0"/>
              <a:t>22nd Feb., 2026</a:t>
            </a:r>
          </a:p>
        </p:txBody>
      </p:sp>
      <p:sp>
        <p:nvSpPr>
          <p:cNvPr id="3" name="Footer Placeholder 2">
            <a:extLst>
              <a:ext uri="{FF2B5EF4-FFF2-40B4-BE49-F238E27FC236}">
                <a16:creationId xmlns:a16="http://schemas.microsoft.com/office/drawing/2014/main" id="{A02DD3E0-C423-281B-89B2-ED4398A6D877}"/>
              </a:ext>
            </a:extLst>
          </p:cNvPr>
          <p:cNvSpPr>
            <a:spLocks noGrp="1"/>
          </p:cNvSpPr>
          <p:nvPr>
            <p:ph type="ftr" sz="quarter" idx="11"/>
          </p:nvPr>
        </p:nvSpPr>
        <p:spPr/>
        <p:txBody>
          <a:bodyPr/>
          <a:lstStyle/>
          <a:p>
            <a:pPr>
              <a:defRPr/>
            </a:pPr>
            <a:r>
              <a:rPr lang="en-US" dirty="0"/>
              <a:t>P. P. Shah &amp; Asso.</a:t>
            </a:r>
          </a:p>
        </p:txBody>
      </p:sp>
      <p:sp>
        <p:nvSpPr>
          <p:cNvPr id="4" name="Slide Number Placeholder 3">
            <a:extLst>
              <a:ext uri="{FF2B5EF4-FFF2-40B4-BE49-F238E27FC236}">
                <a16:creationId xmlns:a16="http://schemas.microsoft.com/office/drawing/2014/main" id="{42D73553-C703-84E3-31F4-81AC1A0F8990}"/>
              </a:ext>
            </a:extLst>
          </p:cNvPr>
          <p:cNvSpPr>
            <a:spLocks noGrp="1"/>
          </p:cNvSpPr>
          <p:nvPr>
            <p:ph type="sldNum" sz="quarter" idx="12"/>
          </p:nvPr>
        </p:nvSpPr>
        <p:spPr/>
        <p:txBody>
          <a:bodyPr/>
          <a:lstStyle/>
          <a:p>
            <a:pPr>
              <a:defRPr/>
            </a:pPr>
            <a:fld id="{D52DD524-E4F0-4E7D-BECC-79A3277458AD}" type="slidenum">
              <a:rPr lang="en-US" smtClean="0"/>
              <a:t>3</a:t>
            </a:fld>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574625C-F846-3DE1-E569-2464F1BE872C}"/>
            </a:ext>
          </a:extLst>
        </p:cNvPr>
        <p:cNvGrpSpPr/>
        <p:nvPr/>
      </p:nvGrpSpPr>
      <p:grpSpPr>
        <a:xfrm>
          <a:off x="0" y="0"/>
          <a:ext cx="0" cy="0"/>
          <a:chOff x="0" y="0"/>
          <a:chExt cx="0" cy="0"/>
        </a:xfrm>
      </p:grpSpPr>
      <p:sp>
        <p:nvSpPr>
          <p:cNvPr id="2093419801" name="New shape">
            <a:extLst>
              <a:ext uri="{FF2B5EF4-FFF2-40B4-BE49-F238E27FC236}">
                <a16:creationId xmlns:a16="http://schemas.microsoft.com/office/drawing/2014/main" id="{D3688E1A-8A42-FEFE-9A26-DF51485C561F}"/>
              </a:ext>
            </a:extLst>
          </p:cNvPr>
          <p:cNvSpPr/>
          <p:nvPr/>
        </p:nvSpPr>
        <p:spPr bwMode="auto">
          <a:xfrm>
            <a:off x="457200" y="381000"/>
            <a:ext cx="11277600" cy="6985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lang="en-IN" sz="3200" b="0" i="0" u="none" dirty="0">
                <a:solidFill>
                  <a:schemeClr val="lt1"/>
                </a:solidFill>
                <a:latin typeface="+mj-lt"/>
              </a:rPr>
              <a:t>Assessment, Penalty &amp; Prosecution</a:t>
            </a:r>
            <a:endParaRPr dirty="0"/>
          </a:p>
        </p:txBody>
      </p:sp>
      <p:sp>
        <p:nvSpPr>
          <p:cNvPr id="69698810" name="New shape">
            <a:extLst>
              <a:ext uri="{FF2B5EF4-FFF2-40B4-BE49-F238E27FC236}">
                <a16:creationId xmlns:a16="http://schemas.microsoft.com/office/drawing/2014/main" id="{B5FA7089-8E70-D41F-E1FA-BE5ECA651FEA}"/>
              </a:ext>
            </a:extLst>
          </p:cNvPr>
          <p:cNvSpPr/>
          <p:nvPr/>
        </p:nvSpPr>
        <p:spPr bwMode="auto">
          <a:xfrm>
            <a:off x="457200" y="1143000"/>
            <a:ext cx="6096000" cy="4572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lang="en-IN" sz="2000" b="1" dirty="0">
                <a:solidFill>
                  <a:schemeClr val="lt1"/>
                </a:solidFill>
                <a:latin typeface="+mn-lt"/>
              </a:rPr>
              <a:t>Penalty &amp; Prosecution</a:t>
            </a:r>
            <a:endParaRPr dirty="0"/>
          </a:p>
        </p:txBody>
      </p:sp>
      <p:sp>
        <p:nvSpPr>
          <p:cNvPr id="103451502" name="New shape">
            <a:extLst>
              <a:ext uri="{FF2B5EF4-FFF2-40B4-BE49-F238E27FC236}">
                <a16:creationId xmlns:a16="http://schemas.microsoft.com/office/drawing/2014/main" id="{92B56389-7DE6-3BFC-A31D-1968366F0FA2}"/>
              </a:ext>
            </a:extLst>
          </p:cNvPr>
          <p:cNvSpPr/>
          <p:nvPr/>
        </p:nvSpPr>
        <p:spPr bwMode="auto">
          <a:xfrm>
            <a:off x="457200" y="1663700"/>
            <a:ext cx="11277600" cy="51181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6350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algn="just"/>
            <a:r>
              <a:rPr lang="en-IN" b="1" u="sng" dirty="0">
                <a:solidFill>
                  <a:schemeClr val="tx1"/>
                </a:solidFill>
              </a:rPr>
              <a:t>D. Integration of penalty proceedings with assessment orders:</a:t>
            </a:r>
            <a:endParaRPr lang="en-IN" dirty="0">
              <a:solidFill>
                <a:schemeClr val="tx1"/>
              </a:solidFill>
            </a:endParaRPr>
          </a:p>
          <a:p>
            <a:pPr algn="just"/>
            <a:endParaRPr lang="en-IN" dirty="0">
              <a:solidFill>
                <a:schemeClr val="tx1"/>
              </a:solidFill>
            </a:endParaRPr>
          </a:p>
          <a:p>
            <a:pPr algn="just"/>
            <a:r>
              <a:rPr lang="en-IN" dirty="0">
                <a:solidFill>
                  <a:schemeClr val="tx1"/>
                </a:solidFill>
              </a:rPr>
              <a:t>Sub-sections (4) and (5) are proposed to be inserted into Section 471 to change the imposition of penalties under Section 439 of the ITA 2025 (corresponding to Section 270A of the ITA 1961). For draft assessment orders under Section 275, assessments under Section 270, or reassessments under Section 279 made on or after 1 April 2027, any penalty under Section 439 will be incorporated into the draft or final assessment/reassessment order itself, and references to a separate penalty order will be deemed to refer to such order. Approval from the Joint Commissioner for passing the assessment or reassessment order will also be deemed to cover the penalty component.</a:t>
            </a:r>
          </a:p>
          <a:p>
            <a:pPr algn="just"/>
            <a:r>
              <a:rPr lang="en-IN" dirty="0">
                <a:solidFill>
                  <a:schemeClr val="tx1"/>
                </a:solidFill>
              </a:rPr>
              <a:t> </a:t>
            </a:r>
          </a:p>
          <a:p>
            <a:pPr algn="just"/>
            <a:r>
              <a:rPr lang="en-IN" b="1" u="sng" dirty="0">
                <a:solidFill>
                  <a:schemeClr val="tx1"/>
                </a:solidFill>
              </a:rPr>
              <a:t>E. No interest on penalty demand during the pendency of the appeal proceedings:</a:t>
            </a:r>
            <a:endParaRPr lang="en-IN" dirty="0">
              <a:solidFill>
                <a:schemeClr val="tx1"/>
              </a:solidFill>
            </a:endParaRPr>
          </a:p>
          <a:p>
            <a:pPr algn="just"/>
            <a:r>
              <a:rPr lang="en-IN" dirty="0">
                <a:solidFill>
                  <a:schemeClr val="tx1"/>
                </a:solidFill>
              </a:rPr>
              <a:t>Under the existing provisions of Section 411(3) of the ITA 2025 (corresponding to Section 220(2) of the ITA 1961), interest is payable where the amount specified in a notice of demand issued under Section 289 of the ITA 2025 (corresponding to Section 156 of the ITA 1961) is not paid within the time specified in the notice, including when the demand arises from a penalty. The Finance Bill, 2026 proposes to substitute Section 411(3) to provide relief by specifying that no interest shall be charged on any demand arising from penalty levied under Section 439 of the ITA 2025 (corresponding to Section 270A of the ITA 1961) for under-reporting or misreporting of income during the pendency of appellate proceedings.</a:t>
            </a:r>
          </a:p>
          <a:p>
            <a:r>
              <a:rPr lang="en-IN" dirty="0"/>
              <a:t> </a:t>
            </a:r>
          </a:p>
          <a:p>
            <a:endParaRPr lang="en-IN" dirty="0">
              <a:solidFill>
                <a:schemeClr val="dk1"/>
              </a:solidFill>
              <a:latin typeface="+mn-lt"/>
            </a:endParaRPr>
          </a:p>
        </p:txBody>
      </p:sp>
      <p:sp>
        <p:nvSpPr>
          <p:cNvPr id="933299614" name="New shape">
            <a:extLst>
              <a:ext uri="{FF2B5EF4-FFF2-40B4-BE49-F238E27FC236}">
                <a16:creationId xmlns:a16="http://schemas.microsoft.com/office/drawing/2014/main" id="{5DC48B49-C826-5F62-4DB5-D6180DA82C40}"/>
              </a:ext>
            </a:extLst>
          </p:cNvPr>
          <p:cNvSpPr/>
          <p:nvPr/>
        </p:nvSpPr>
        <p:spPr bwMode="auto">
          <a:xfrm>
            <a:off x="457200" y="3937000"/>
            <a:ext cx="11277600" cy="508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6350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endParaRPr dirty="0"/>
          </a:p>
        </p:txBody>
      </p:sp>
      <p:sp>
        <p:nvSpPr>
          <p:cNvPr id="465625663" name="Rectangle 465625662">
            <a:extLst>
              <a:ext uri="{FF2B5EF4-FFF2-40B4-BE49-F238E27FC236}">
                <a16:creationId xmlns:a16="http://schemas.microsoft.com/office/drawing/2014/main" id="{B790036E-1C0B-6E88-AB9D-D80354044F24}"/>
              </a:ext>
            </a:extLst>
          </p:cNvPr>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SLIDELY_ONLY_OFFICE_SLIDE_ID_195052838</a:t>
            </a:r>
            <a:endParaRPr dirty="0"/>
          </a:p>
        </p:txBody>
      </p:sp>
      <p:sp>
        <p:nvSpPr>
          <p:cNvPr id="2" name="Date Placeholder 1">
            <a:extLst>
              <a:ext uri="{FF2B5EF4-FFF2-40B4-BE49-F238E27FC236}">
                <a16:creationId xmlns:a16="http://schemas.microsoft.com/office/drawing/2014/main" id="{D80C353B-6697-128F-7A67-2B0305B52F59}"/>
              </a:ext>
            </a:extLst>
          </p:cNvPr>
          <p:cNvSpPr>
            <a:spLocks noGrp="1"/>
          </p:cNvSpPr>
          <p:nvPr>
            <p:ph type="dt" sz="half" idx="10"/>
          </p:nvPr>
        </p:nvSpPr>
        <p:spPr/>
        <p:txBody>
          <a:bodyPr/>
          <a:lstStyle/>
          <a:p>
            <a:pPr>
              <a:defRPr/>
            </a:pPr>
            <a:r>
              <a:rPr lang="en-US" dirty="0"/>
              <a:t>22nd Feb., 2026</a:t>
            </a:r>
          </a:p>
        </p:txBody>
      </p:sp>
      <p:sp>
        <p:nvSpPr>
          <p:cNvPr id="3" name="Footer Placeholder 2">
            <a:extLst>
              <a:ext uri="{FF2B5EF4-FFF2-40B4-BE49-F238E27FC236}">
                <a16:creationId xmlns:a16="http://schemas.microsoft.com/office/drawing/2014/main" id="{605C00B4-C876-C2F3-4E01-39B899DBE2BE}"/>
              </a:ext>
            </a:extLst>
          </p:cNvPr>
          <p:cNvSpPr>
            <a:spLocks noGrp="1"/>
          </p:cNvSpPr>
          <p:nvPr>
            <p:ph type="ftr" sz="quarter" idx="11"/>
          </p:nvPr>
        </p:nvSpPr>
        <p:spPr/>
        <p:txBody>
          <a:bodyPr/>
          <a:lstStyle/>
          <a:p>
            <a:pPr>
              <a:defRPr/>
            </a:pPr>
            <a:r>
              <a:rPr lang="en-US" dirty="0"/>
              <a:t>P. P. Shah &amp; Asso.</a:t>
            </a:r>
          </a:p>
        </p:txBody>
      </p:sp>
      <p:sp>
        <p:nvSpPr>
          <p:cNvPr id="4" name="Slide Number Placeholder 3">
            <a:extLst>
              <a:ext uri="{FF2B5EF4-FFF2-40B4-BE49-F238E27FC236}">
                <a16:creationId xmlns:a16="http://schemas.microsoft.com/office/drawing/2014/main" id="{6CAC0B72-26B2-D0AB-1FAB-49164A63E4EE}"/>
              </a:ext>
            </a:extLst>
          </p:cNvPr>
          <p:cNvSpPr>
            <a:spLocks noGrp="1"/>
          </p:cNvSpPr>
          <p:nvPr>
            <p:ph type="sldNum" sz="quarter" idx="12"/>
          </p:nvPr>
        </p:nvSpPr>
        <p:spPr/>
        <p:txBody>
          <a:bodyPr/>
          <a:lstStyle/>
          <a:p>
            <a:pPr>
              <a:defRPr/>
            </a:pPr>
            <a:fld id="{D52DD524-E4F0-4E7D-BECC-79A3277458AD}" type="slidenum">
              <a:rPr lang="en-US" smtClean="0"/>
              <a:t>30</a:t>
            </a:fld>
            <a:endParaRPr lang="en-US" dirty="0"/>
          </a:p>
        </p:txBody>
      </p:sp>
    </p:spTree>
    <p:extLst>
      <p:ext uri="{BB962C8B-B14F-4D97-AF65-F5344CB8AC3E}">
        <p14:creationId xmlns:p14="http://schemas.microsoft.com/office/powerpoint/2010/main" val="30644059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943732D-26F6-8ECA-EF72-9709A668961F}"/>
            </a:ext>
          </a:extLst>
        </p:cNvPr>
        <p:cNvGrpSpPr/>
        <p:nvPr/>
      </p:nvGrpSpPr>
      <p:grpSpPr>
        <a:xfrm>
          <a:off x="0" y="0"/>
          <a:ext cx="0" cy="0"/>
          <a:chOff x="0" y="0"/>
          <a:chExt cx="0" cy="0"/>
        </a:xfrm>
      </p:grpSpPr>
      <p:sp>
        <p:nvSpPr>
          <p:cNvPr id="2093419801" name="New shape">
            <a:extLst>
              <a:ext uri="{FF2B5EF4-FFF2-40B4-BE49-F238E27FC236}">
                <a16:creationId xmlns:a16="http://schemas.microsoft.com/office/drawing/2014/main" id="{06EB68BB-36BB-77FA-07ED-5D25B831F92A}"/>
              </a:ext>
            </a:extLst>
          </p:cNvPr>
          <p:cNvSpPr/>
          <p:nvPr/>
        </p:nvSpPr>
        <p:spPr bwMode="auto">
          <a:xfrm>
            <a:off x="457200" y="381000"/>
            <a:ext cx="11277600" cy="6985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lang="en-IN" sz="3200" b="0" i="0" u="none" dirty="0">
                <a:solidFill>
                  <a:schemeClr val="lt1"/>
                </a:solidFill>
                <a:latin typeface="+mj-lt"/>
              </a:rPr>
              <a:t>Assessment, Penalty &amp; Prosecution</a:t>
            </a:r>
            <a:endParaRPr dirty="0"/>
          </a:p>
        </p:txBody>
      </p:sp>
      <p:sp>
        <p:nvSpPr>
          <p:cNvPr id="69698810" name="New shape">
            <a:extLst>
              <a:ext uri="{FF2B5EF4-FFF2-40B4-BE49-F238E27FC236}">
                <a16:creationId xmlns:a16="http://schemas.microsoft.com/office/drawing/2014/main" id="{04B0EDA8-0E03-56AC-B3A1-66C4A26AAFC1}"/>
              </a:ext>
            </a:extLst>
          </p:cNvPr>
          <p:cNvSpPr/>
          <p:nvPr/>
        </p:nvSpPr>
        <p:spPr bwMode="auto">
          <a:xfrm>
            <a:off x="457200" y="1143000"/>
            <a:ext cx="6096000" cy="4572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lang="en-IN" sz="2000" b="1" dirty="0">
                <a:solidFill>
                  <a:schemeClr val="lt1"/>
                </a:solidFill>
                <a:latin typeface="+mn-lt"/>
              </a:rPr>
              <a:t>Penalty &amp; Prosecution</a:t>
            </a:r>
            <a:endParaRPr dirty="0"/>
          </a:p>
        </p:txBody>
      </p:sp>
      <p:sp>
        <p:nvSpPr>
          <p:cNvPr id="103451502" name="New shape">
            <a:extLst>
              <a:ext uri="{FF2B5EF4-FFF2-40B4-BE49-F238E27FC236}">
                <a16:creationId xmlns:a16="http://schemas.microsoft.com/office/drawing/2014/main" id="{2AEB1BA7-D282-C239-6B47-25390F080A85}"/>
              </a:ext>
            </a:extLst>
          </p:cNvPr>
          <p:cNvSpPr/>
          <p:nvPr/>
        </p:nvSpPr>
        <p:spPr bwMode="auto">
          <a:xfrm>
            <a:off x="457200" y="1663700"/>
            <a:ext cx="11277600" cy="51181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6350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algn="just"/>
            <a:r>
              <a:rPr lang="en-IN" b="1" u="sng" dirty="0">
                <a:solidFill>
                  <a:schemeClr val="tx1"/>
                </a:solidFill>
              </a:rPr>
              <a:t>E. No interest on penalty demand during the pendency of the appeal proceedings:</a:t>
            </a:r>
            <a:endParaRPr lang="en-IN" dirty="0">
              <a:solidFill>
                <a:schemeClr val="tx1"/>
              </a:solidFill>
            </a:endParaRPr>
          </a:p>
          <a:p>
            <a:pPr algn="just"/>
            <a:endParaRPr lang="en-IN" dirty="0">
              <a:solidFill>
                <a:schemeClr val="tx1"/>
              </a:solidFill>
            </a:endParaRPr>
          </a:p>
          <a:p>
            <a:pPr algn="just"/>
            <a:r>
              <a:rPr lang="en-IN" dirty="0">
                <a:solidFill>
                  <a:schemeClr val="tx1"/>
                </a:solidFill>
              </a:rPr>
              <a:t>Accordingly, interest shall not be leviable on such penalty demand up to the date of the order passed by: (a) JCIT(A) or CIT(A) under Section 359 of the ITA 2025 (corresponding to Section 250 of the ITA 1961); or (b) Appellate Tribunal under Section 363 of the ITA 2025 (corresponding to Section 254 of the ITA 1961), where the assessment or reassessment is made pursuant to directions of the Dispute Resolution Panel under Section 275 of the ITA 2025 (corresponding to Section 144C of the ITA 1961). Consequential amendments are also proposed to Section 220 of the ITA 1961 by inserting a fourth proviso to Section 220.</a:t>
            </a:r>
          </a:p>
          <a:p>
            <a:pPr algn="just"/>
            <a:r>
              <a:rPr lang="en-IN" dirty="0">
                <a:solidFill>
                  <a:schemeClr val="tx1"/>
                </a:solidFill>
              </a:rPr>
              <a:t> </a:t>
            </a:r>
          </a:p>
          <a:p>
            <a:pPr algn="just"/>
            <a:r>
              <a:rPr lang="en-IN" b="1" u="sng" dirty="0">
                <a:solidFill>
                  <a:schemeClr val="tx1"/>
                </a:solidFill>
              </a:rPr>
              <a:t>F. Change in the time limit to pass the order by the TPO:</a:t>
            </a:r>
            <a:endParaRPr lang="en-IN" dirty="0">
              <a:solidFill>
                <a:schemeClr val="tx1"/>
              </a:solidFill>
            </a:endParaRPr>
          </a:p>
          <a:p>
            <a:pPr algn="just"/>
            <a:r>
              <a:rPr lang="en-IN" dirty="0">
                <a:solidFill>
                  <a:schemeClr val="tx1"/>
                </a:solidFill>
              </a:rPr>
              <a:t>Section 166(7) of the ITA 2025 (corresponding to Section 92CA(3A) of the ITA 1961) mandates that the Transfer Pricing Officer (TPO) pass an order determining the arm's length price (ALP) at least 60 days before the expiry of the limitation period referred to in Section 286/296 (corresponding to Section 153/158BE of the ITA 1961). The Finance Bill, 2026 proposes to replace the existing 60-day time limit to simplify the language, avoid interpretational issues, and reduce litigation.</a:t>
            </a:r>
          </a:p>
          <a:p>
            <a:r>
              <a:rPr lang="en-IN" dirty="0"/>
              <a:t> </a:t>
            </a:r>
          </a:p>
          <a:p>
            <a:endParaRPr lang="en-IN" dirty="0">
              <a:solidFill>
                <a:schemeClr val="dk1"/>
              </a:solidFill>
              <a:latin typeface="+mn-lt"/>
            </a:endParaRPr>
          </a:p>
        </p:txBody>
      </p:sp>
      <p:sp>
        <p:nvSpPr>
          <p:cNvPr id="933299614" name="New shape">
            <a:extLst>
              <a:ext uri="{FF2B5EF4-FFF2-40B4-BE49-F238E27FC236}">
                <a16:creationId xmlns:a16="http://schemas.microsoft.com/office/drawing/2014/main" id="{F7A98B42-901F-B60F-FB13-AA7B658B53F6}"/>
              </a:ext>
            </a:extLst>
          </p:cNvPr>
          <p:cNvSpPr/>
          <p:nvPr/>
        </p:nvSpPr>
        <p:spPr bwMode="auto">
          <a:xfrm>
            <a:off x="457200" y="3937000"/>
            <a:ext cx="11277600" cy="508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6350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endParaRPr dirty="0"/>
          </a:p>
        </p:txBody>
      </p:sp>
      <p:sp>
        <p:nvSpPr>
          <p:cNvPr id="465625663" name="Rectangle 465625662">
            <a:extLst>
              <a:ext uri="{FF2B5EF4-FFF2-40B4-BE49-F238E27FC236}">
                <a16:creationId xmlns:a16="http://schemas.microsoft.com/office/drawing/2014/main" id="{4A76D48C-E0BD-A441-C604-349CFD756CDC}"/>
              </a:ext>
            </a:extLst>
          </p:cNvPr>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SLIDELY_ONLY_OFFICE_SLIDE_ID_195052838</a:t>
            </a:r>
            <a:endParaRPr dirty="0"/>
          </a:p>
        </p:txBody>
      </p:sp>
      <p:sp>
        <p:nvSpPr>
          <p:cNvPr id="2" name="Date Placeholder 1">
            <a:extLst>
              <a:ext uri="{FF2B5EF4-FFF2-40B4-BE49-F238E27FC236}">
                <a16:creationId xmlns:a16="http://schemas.microsoft.com/office/drawing/2014/main" id="{593F2F39-0D7C-C3BA-2054-89276D1D4AC2}"/>
              </a:ext>
            </a:extLst>
          </p:cNvPr>
          <p:cNvSpPr>
            <a:spLocks noGrp="1"/>
          </p:cNvSpPr>
          <p:nvPr>
            <p:ph type="dt" sz="half" idx="10"/>
          </p:nvPr>
        </p:nvSpPr>
        <p:spPr/>
        <p:txBody>
          <a:bodyPr/>
          <a:lstStyle/>
          <a:p>
            <a:pPr>
              <a:defRPr/>
            </a:pPr>
            <a:r>
              <a:rPr lang="en-US" dirty="0"/>
              <a:t>22nd Feb., 2026</a:t>
            </a:r>
          </a:p>
        </p:txBody>
      </p:sp>
      <p:sp>
        <p:nvSpPr>
          <p:cNvPr id="3" name="Footer Placeholder 2">
            <a:extLst>
              <a:ext uri="{FF2B5EF4-FFF2-40B4-BE49-F238E27FC236}">
                <a16:creationId xmlns:a16="http://schemas.microsoft.com/office/drawing/2014/main" id="{62127917-A2AE-80EE-A39B-AB10481AF0D5}"/>
              </a:ext>
            </a:extLst>
          </p:cNvPr>
          <p:cNvSpPr>
            <a:spLocks noGrp="1"/>
          </p:cNvSpPr>
          <p:nvPr>
            <p:ph type="ftr" sz="quarter" idx="11"/>
          </p:nvPr>
        </p:nvSpPr>
        <p:spPr/>
        <p:txBody>
          <a:bodyPr/>
          <a:lstStyle/>
          <a:p>
            <a:pPr>
              <a:defRPr/>
            </a:pPr>
            <a:r>
              <a:rPr lang="en-US" dirty="0"/>
              <a:t>P. P. Shah &amp; Asso.</a:t>
            </a:r>
          </a:p>
        </p:txBody>
      </p:sp>
      <p:sp>
        <p:nvSpPr>
          <p:cNvPr id="4" name="Slide Number Placeholder 3">
            <a:extLst>
              <a:ext uri="{FF2B5EF4-FFF2-40B4-BE49-F238E27FC236}">
                <a16:creationId xmlns:a16="http://schemas.microsoft.com/office/drawing/2014/main" id="{0F1C6985-6F11-5403-6F19-C53BD662601E}"/>
              </a:ext>
            </a:extLst>
          </p:cNvPr>
          <p:cNvSpPr>
            <a:spLocks noGrp="1"/>
          </p:cNvSpPr>
          <p:nvPr>
            <p:ph type="sldNum" sz="quarter" idx="12"/>
          </p:nvPr>
        </p:nvSpPr>
        <p:spPr/>
        <p:txBody>
          <a:bodyPr/>
          <a:lstStyle/>
          <a:p>
            <a:pPr>
              <a:defRPr/>
            </a:pPr>
            <a:fld id="{D52DD524-E4F0-4E7D-BECC-79A3277458AD}" type="slidenum">
              <a:rPr lang="en-US" smtClean="0"/>
              <a:t>31</a:t>
            </a:fld>
            <a:endParaRPr lang="en-US" dirty="0"/>
          </a:p>
        </p:txBody>
      </p:sp>
    </p:spTree>
    <p:extLst>
      <p:ext uri="{BB962C8B-B14F-4D97-AF65-F5344CB8AC3E}">
        <p14:creationId xmlns:p14="http://schemas.microsoft.com/office/powerpoint/2010/main" val="9425255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7A58BD2C-5BF1-A1AF-7A6B-A0794722A866}"/>
            </a:ext>
          </a:extLst>
        </p:cNvPr>
        <p:cNvGrpSpPr/>
        <p:nvPr/>
      </p:nvGrpSpPr>
      <p:grpSpPr>
        <a:xfrm>
          <a:off x="0" y="0"/>
          <a:ext cx="0" cy="0"/>
          <a:chOff x="0" y="0"/>
          <a:chExt cx="0" cy="0"/>
        </a:xfrm>
      </p:grpSpPr>
      <p:sp>
        <p:nvSpPr>
          <p:cNvPr id="2093419801" name="New shape">
            <a:extLst>
              <a:ext uri="{FF2B5EF4-FFF2-40B4-BE49-F238E27FC236}">
                <a16:creationId xmlns:a16="http://schemas.microsoft.com/office/drawing/2014/main" id="{6E017AF7-4EBF-1254-52D2-381613EEDE7B}"/>
              </a:ext>
            </a:extLst>
          </p:cNvPr>
          <p:cNvSpPr/>
          <p:nvPr/>
        </p:nvSpPr>
        <p:spPr bwMode="auto">
          <a:xfrm>
            <a:off x="457200" y="381000"/>
            <a:ext cx="11277600" cy="6985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lang="en-IN" sz="3200" b="0" i="0" u="none" dirty="0">
                <a:solidFill>
                  <a:schemeClr val="lt1"/>
                </a:solidFill>
                <a:latin typeface="+mj-lt"/>
              </a:rPr>
              <a:t>Assessment, Penalty &amp; Prosecution</a:t>
            </a:r>
            <a:endParaRPr dirty="0"/>
          </a:p>
        </p:txBody>
      </p:sp>
      <p:sp>
        <p:nvSpPr>
          <p:cNvPr id="69698810" name="New shape">
            <a:extLst>
              <a:ext uri="{FF2B5EF4-FFF2-40B4-BE49-F238E27FC236}">
                <a16:creationId xmlns:a16="http://schemas.microsoft.com/office/drawing/2014/main" id="{5A3E544B-E9DB-2AE1-C448-2C3A4BE4DE85}"/>
              </a:ext>
            </a:extLst>
          </p:cNvPr>
          <p:cNvSpPr/>
          <p:nvPr/>
        </p:nvSpPr>
        <p:spPr bwMode="auto">
          <a:xfrm>
            <a:off x="457200" y="1143000"/>
            <a:ext cx="6096000" cy="4572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lang="en-IN" sz="2000" b="1" dirty="0">
                <a:solidFill>
                  <a:schemeClr val="lt1"/>
                </a:solidFill>
                <a:latin typeface="+mn-lt"/>
              </a:rPr>
              <a:t>Penalty &amp; Prosecution</a:t>
            </a:r>
            <a:endParaRPr dirty="0"/>
          </a:p>
        </p:txBody>
      </p:sp>
      <p:sp>
        <p:nvSpPr>
          <p:cNvPr id="103451502" name="New shape">
            <a:extLst>
              <a:ext uri="{FF2B5EF4-FFF2-40B4-BE49-F238E27FC236}">
                <a16:creationId xmlns:a16="http://schemas.microsoft.com/office/drawing/2014/main" id="{3A88DE33-7AD2-9438-18C0-A52CA56D4E37}"/>
              </a:ext>
            </a:extLst>
          </p:cNvPr>
          <p:cNvSpPr/>
          <p:nvPr/>
        </p:nvSpPr>
        <p:spPr bwMode="auto">
          <a:xfrm>
            <a:off x="457200" y="1663700"/>
            <a:ext cx="11277600" cy="51181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6350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algn="just"/>
            <a:r>
              <a:rPr lang="en-IN" b="1" u="sng" dirty="0">
                <a:solidFill>
                  <a:schemeClr val="tx1"/>
                </a:solidFill>
              </a:rPr>
              <a:t>F. Change in the time limit to pass the order by the TPO:</a:t>
            </a:r>
            <a:endParaRPr lang="en-IN" dirty="0">
              <a:solidFill>
                <a:schemeClr val="tx1"/>
              </a:solidFill>
            </a:endParaRPr>
          </a:p>
          <a:p>
            <a:pPr algn="just"/>
            <a:r>
              <a:rPr lang="en-IN" dirty="0">
                <a:solidFill>
                  <a:schemeClr val="tx1"/>
                </a:solidFill>
              </a:rPr>
              <a:t>It is proposed that the TPO may pass an order at any time up to one month prior to the month in which the limitation period under Section 286 or Section 296 for making an assessment, reassessment, re-computation, or fresh assessment expires. Accordingly, where the limitation period expires on:</a:t>
            </a:r>
          </a:p>
          <a:p>
            <a:pPr algn="just"/>
            <a:r>
              <a:rPr lang="en-IN" dirty="0">
                <a:solidFill>
                  <a:schemeClr val="tx1"/>
                </a:solidFill>
              </a:rPr>
              <a:t>(a) 31st March of any year, the order shall be passed on or before 31st January of that year; and </a:t>
            </a:r>
          </a:p>
          <a:p>
            <a:pPr algn="just"/>
            <a:r>
              <a:rPr lang="en-IN" dirty="0">
                <a:solidFill>
                  <a:schemeClr val="tx1"/>
                </a:solidFill>
              </a:rPr>
              <a:t>(b) 31st December of any year, the order shall be passed on or before 31st October of that year.</a:t>
            </a:r>
          </a:p>
          <a:p>
            <a:pPr algn="just"/>
            <a:endParaRPr lang="en-IN" dirty="0">
              <a:solidFill>
                <a:schemeClr val="tx1"/>
              </a:solidFill>
            </a:endParaRPr>
          </a:p>
          <a:p>
            <a:pPr algn="just"/>
            <a:r>
              <a:rPr lang="en-IN" b="1" u="sng" dirty="0">
                <a:solidFill>
                  <a:schemeClr val="tx1"/>
                </a:solidFill>
              </a:rPr>
              <a:t>G. Consolidation of provisions governing the optional tax regime for NRIs on foreign exchange assets:</a:t>
            </a:r>
            <a:endParaRPr lang="en-IN" dirty="0">
              <a:solidFill>
                <a:schemeClr val="tx1"/>
              </a:solidFill>
            </a:endParaRPr>
          </a:p>
          <a:p>
            <a:pPr algn="just"/>
            <a:r>
              <a:rPr lang="en-IN" dirty="0">
                <a:solidFill>
                  <a:schemeClr val="tx1"/>
                </a:solidFill>
              </a:rPr>
              <a:t>The income of a Non-resident Indian (NRI) is normally taxable under provisions applicable to non-residents. Sections 212 to 218 of the ITA 2025 (corresponding to Sections 115C to 115-I of the ITA 1961) provide a special tax regime for income of NRIs arising from foreign exchange assets. NRIs may opt to be taxed under either the normal provisions or the optional special regime. Under Section 218 of the ITA 2025 (corresponding to Section 115-I of the ITA 1961), an NRI may choose the normal provisions by declaring in the return of income that the special regime shall not apply for the relevant year. Section 217 of the ITA 2025 (corresponding to Section 115H of the ITA 1961) allows an NRI who opts for the special regime to continue availing its benefits even after becoming resident, except in respect of income from shares of an Indian company. To simplify and rationalise these provisions, the Finance Bill, 2026 proposes to consolidate Sections 217 and 218 into a single Section 217, titled “Application of benefits under Sections 212 to 216”. This is a structural consolidation, with no substantive change in the tax treatment or options available to NRIs.</a:t>
            </a:r>
          </a:p>
          <a:p>
            <a:r>
              <a:rPr lang="en-IN" dirty="0"/>
              <a:t> </a:t>
            </a:r>
          </a:p>
          <a:p>
            <a:endParaRPr lang="en-IN" dirty="0">
              <a:solidFill>
                <a:schemeClr val="dk1"/>
              </a:solidFill>
              <a:latin typeface="+mn-lt"/>
            </a:endParaRPr>
          </a:p>
        </p:txBody>
      </p:sp>
      <p:sp>
        <p:nvSpPr>
          <p:cNvPr id="933299614" name="New shape">
            <a:extLst>
              <a:ext uri="{FF2B5EF4-FFF2-40B4-BE49-F238E27FC236}">
                <a16:creationId xmlns:a16="http://schemas.microsoft.com/office/drawing/2014/main" id="{8BDBAFB6-1396-1781-56E8-4C9F298B95FA}"/>
              </a:ext>
            </a:extLst>
          </p:cNvPr>
          <p:cNvSpPr/>
          <p:nvPr/>
        </p:nvSpPr>
        <p:spPr bwMode="auto">
          <a:xfrm>
            <a:off x="457200" y="3937000"/>
            <a:ext cx="11277600" cy="508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6350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endParaRPr dirty="0"/>
          </a:p>
        </p:txBody>
      </p:sp>
      <p:sp>
        <p:nvSpPr>
          <p:cNvPr id="465625663" name="Rectangle 465625662">
            <a:extLst>
              <a:ext uri="{FF2B5EF4-FFF2-40B4-BE49-F238E27FC236}">
                <a16:creationId xmlns:a16="http://schemas.microsoft.com/office/drawing/2014/main" id="{B5480BAC-18C9-A440-16A1-61983E96AD91}"/>
              </a:ext>
            </a:extLst>
          </p:cNvPr>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SLIDELY_ONLY_OFFICE_SLIDE_ID_195052838</a:t>
            </a:r>
            <a:endParaRPr dirty="0"/>
          </a:p>
        </p:txBody>
      </p:sp>
      <p:sp>
        <p:nvSpPr>
          <p:cNvPr id="2" name="Date Placeholder 1">
            <a:extLst>
              <a:ext uri="{FF2B5EF4-FFF2-40B4-BE49-F238E27FC236}">
                <a16:creationId xmlns:a16="http://schemas.microsoft.com/office/drawing/2014/main" id="{C4C6A279-6700-B0AC-5064-0E5C51B83BD4}"/>
              </a:ext>
            </a:extLst>
          </p:cNvPr>
          <p:cNvSpPr>
            <a:spLocks noGrp="1"/>
          </p:cNvSpPr>
          <p:nvPr>
            <p:ph type="dt" sz="half" idx="10"/>
          </p:nvPr>
        </p:nvSpPr>
        <p:spPr/>
        <p:txBody>
          <a:bodyPr/>
          <a:lstStyle/>
          <a:p>
            <a:pPr>
              <a:defRPr/>
            </a:pPr>
            <a:r>
              <a:rPr lang="en-US" dirty="0"/>
              <a:t>22nd Feb., 2026</a:t>
            </a:r>
          </a:p>
        </p:txBody>
      </p:sp>
      <p:sp>
        <p:nvSpPr>
          <p:cNvPr id="3" name="Footer Placeholder 2">
            <a:extLst>
              <a:ext uri="{FF2B5EF4-FFF2-40B4-BE49-F238E27FC236}">
                <a16:creationId xmlns:a16="http://schemas.microsoft.com/office/drawing/2014/main" id="{811057C2-B361-75C4-9D0A-58207E2371CF}"/>
              </a:ext>
            </a:extLst>
          </p:cNvPr>
          <p:cNvSpPr>
            <a:spLocks noGrp="1"/>
          </p:cNvSpPr>
          <p:nvPr>
            <p:ph type="ftr" sz="quarter" idx="11"/>
          </p:nvPr>
        </p:nvSpPr>
        <p:spPr/>
        <p:txBody>
          <a:bodyPr/>
          <a:lstStyle/>
          <a:p>
            <a:pPr>
              <a:defRPr/>
            </a:pPr>
            <a:r>
              <a:rPr lang="en-US" dirty="0"/>
              <a:t>P. P. Shah &amp; Asso.</a:t>
            </a:r>
          </a:p>
        </p:txBody>
      </p:sp>
      <p:sp>
        <p:nvSpPr>
          <p:cNvPr id="4" name="Slide Number Placeholder 3">
            <a:extLst>
              <a:ext uri="{FF2B5EF4-FFF2-40B4-BE49-F238E27FC236}">
                <a16:creationId xmlns:a16="http://schemas.microsoft.com/office/drawing/2014/main" id="{4F4E2561-C5CB-B358-523D-3856FCB08D49}"/>
              </a:ext>
            </a:extLst>
          </p:cNvPr>
          <p:cNvSpPr>
            <a:spLocks noGrp="1"/>
          </p:cNvSpPr>
          <p:nvPr>
            <p:ph type="sldNum" sz="quarter" idx="12"/>
          </p:nvPr>
        </p:nvSpPr>
        <p:spPr/>
        <p:txBody>
          <a:bodyPr/>
          <a:lstStyle/>
          <a:p>
            <a:pPr>
              <a:defRPr/>
            </a:pPr>
            <a:fld id="{D52DD524-E4F0-4E7D-BECC-79A3277458AD}" type="slidenum">
              <a:rPr lang="en-US" smtClean="0"/>
              <a:t>32</a:t>
            </a:fld>
            <a:endParaRPr lang="en-US" dirty="0"/>
          </a:p>
        </p:txBody>
      </p:sp>
    </p:spTree>
    <p:extLst>
      <p:ext uri="{BB962C8B-B14F-4D97-AF65-F5344CB8AC3E}">
        <p14:creationId xmlns:p14="http://schemas.microsoft.com/office/powerpoint/2010/main" val="23820997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5164664" name="New shape"/>
          <p:cNvSpPr/>
          <p:nvPr/>
        </p:nvSpPr>
        <p:spPr bwMode="auto">
          <a:xfrm>
            <a:off x="381000" y="381000"/>
            <a:ext cx="11430000" cy="8890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ctr">
              <a:lnSpc>
                <a:spcPct val="100000"/>
              </a:lnSpc>
              <a:spcBef>
                <a:spcPct val="0"/>
              </a:spcBef>
              <a:spcAft>
                <a:spcPct val="0"/>
              </a:spcAft>
              <a:buNone/>
              <a:defRPr/>
            </a:pPr>
            <a:r>
              <a:rPr sz="3200" b="0" i="0" u="none" dirty="0">
                <a:solidFill>
                  <a:schemeClr val="lt1"/>
                </a:solidFill>
                <a:latin typeface="+mj-lt"/>
              </a:rPr>
              <a:t>Reduced Tax Rates on Unexplained Cash, Credits</a:t>
            </a:r>
            <a:endParaRPr dirty="0"/>
          </a:p>
        </p:txBody>
      </p:sp>
      <p:sp>
        <p:nvSpPr>
          <p:cNvPr id="1070438793" name="New shape"/>
          <p:cNvSpPr/>
          <p:nvPr/>
        </p:nvSpPr>
        <p:spPr bwMode="auto">
          <a:xfrm>
            <a:off x="381000" y="1651000"/>
            <a:ext cx="5524500" cy="4826000"/>
          </a:xfrm>
          <a:prstGeom prst="roundRect">
            <a:avLst>
              <a:gd name="adj" fmla="val 4000"/>
            </a:avLst>
          </a:prstGeom>
          <a:solidFill>
            <a:schemeClr val="lt1">
              <a:alpha val="100000"/>
            </a:schemeClr>
          </a:solidFill>
          <a:ln w="50800">
            <a:solidFill>
              <a:schemeClr val="accent5">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algn="ctr">
              <a:defRPr/>
            </a:pPr>
            <a:endParaRPr dirty="0"/>
          </a:p>
        </p:txBody>
      </p:sp>
      <p:sp>
        <p:nvSpPr>
          <p:cNvPr id="1905263941" name="New shape"/>
          <p:cNvSpPr/>
          <p:nvPr/>
        </p:nvSpPr>
        <p:spPr bwMode="auto">
          <a:xfrm>
            <a:off x="381000" y="1651000"/>
            <a:ext cx="5524500" cy="889000"/>
          </a:xfrm>
          <a:prstGeom prst="roundRect">
            <a:avLst>
              <a:gd name="adj" fmla="val 4000"/>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algn="ctr">
              <a:defRPr/>
            </a:pPr>
            <a:endParaRPr dirty="0"/>
          </a:p>
        </p:txBody>
      </p:sp>
      <p:sp>
        <p:nvSpPr>
          <p:cNvPr id="2134224447" name="New shape"/>
          <p:cNvSpPr/>
          <p:nvPr/>
        </p:nvSpPr>
        <p:spPr bwMode="auto">
          <a:xfrm>
            <a:off x="381000" y="2159000"/>
            <a:ext cx="5524500" cy="3810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algn="ctr">
              <a:defRPr/>
            </a:pPr>
            <a:endParaRPr dirty="0"/>
          </a:p>
        </p:txBody>
      </p:sp>
      <p:pic>
        <p:nvPicPr>
          <p:cNvPr id="1190431005" name="New picture"/>
          <p:cNvPicPr/>
          <p:nvPr/>
        </p:nvPicPr>
        <p:blipFill>
          <a:blip r:embed="rId3">
            <a:extLst>
              <a:ext uri="{96DAC541-7B7A-43D3-8B79-37D633B846F1}">
                <asvg:svgBlip xmlns:asvg="http://schemas.microsoft.com/office/drawing/2016/SVG/main" r:embed="rId4"/>
              </a:ext>
            </a:extLst>
          </a:blip>
          <a:stretch>
            <a:fillRect/>
          </a:stretch>
        </p:blipFill>
        <p:spPr bwMode="auto">
          <a:xfrm>
            <a:off x="698500" y="1841500"/>
            <a:ext cx="508000" cy="508000"/>
          </a:xfrm>
          <a:prstGeom prst="rect">
            <a:avLst/>
          </a:prstGeom>
        </p:spPr>
      </p:pic>
      <p:sp>
        <p:nvSpPr>
          <p:cNvPr id="968719072" name="New shape"/>
          <p:cNvSpPr/>
          <p:nvPr/>
        </p:nvSpPr>
        <p:spPr bwMode="auto">
          <a:xfrm>
            <a:off x="1333500" y="1714500"/>
            <a:ext cx="4318000" cy="762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ctr">
              <a:lnSpc>
                <a:spcPct val="100000"/>
              </a:lnSpc>
              <a:spcBef>
                <a:spcPct val="0"/>
              </a:spcBef>
              <a:spcAft>
                <a:spcPct val="0"/>
              </a:spcAft>
              <a:buNone/>
              <a:defRPr/>
            </a:pPr>
            <a:r>
              <a:rPr sz="2200" b="1" i="0" u="none" dirty="0">
                <a:solidFill>
                  <a:schemeClr val="lt1"/>
                </a:solidFill>
                <a:latin typeface="+mn-lt"/>
              </a:rPr>
              <a:t>Tax Rate &amp; Effective Rate</a:t>
            </a:r>
            <a:endParaRPr dirty="0"/>
          </a:p>
          <a:p>
            <a:pPr marL="0" marR="0" indent="0" algn="ctr">
              <a:lnSpc>
                <a:spcPct val="100000"/>
              </a:lnSpc>
              <a:spcBef>
                <a:spcPct val="0"/>
              </a:spcBef>
              <a:spcAft>
                <a:spcPct val="0"/>
              </a:spcAft>
              <a:buNone/>
              <a:defRPr/>
            </a:pPr>
            <a:r>
              <a:rPr sz="2200" b="1" i="0" u="none" dirty="0">
                <a:solidFill>
                  <a:schemeClr val="lt1"/>
                </a:solidFill>
                <a:latin typeface="+mn-lt"/>
              </a:rPr>
              <a:t>Changes</a:t>
            </a:r>
            <a:endParaRPr dirty="0"/>
          </a:p>
        </p:txBody>
      </p:sp>
      <p:sp>
        <p:nvSpPr>
          <p:cNvPr id="2124427440" name="New shape"/>
          <p:cNvSpPr/>
          <p:nvPr/>
        </p:nvSpPr>
        <p:spPr bwMode="auto">
          <a:xfrm>
            <a:off x="635000" y="2667000"/>
            <a:ext cx="5016500" cy="1143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91440" bIns="45720" rtlCol="0" anchor="t">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400" b="1" i="0" u="none" dirty="0">
                <a:solidFill>
                  <a:schemeClr val="dk1"/>
                </a:solidFill>
                <a:latin typeface="+mn-lt"/>
              </a:rPr>
              <a:t>Current Taxation</a:t>
            </a:r>
            <a:endParaRPr dirty="0"/>
          </a:p>
          <a:p>
            <a:pPr marL="0" marR="0" indent="0" algn="l">
              <a:lnSpc>
                <a:spcPct val="100000"/>
              </a:lnSpc>
              <a:spcBef>
                <a:spcPct val="0"/>
              </a:spcBef>
              <a:spcAft>
                <a:spcPct val="0"/>
              </a:spcAft>
              <a:buNone/>
              <a:defRPr/>
            </a:pPr>
            <a:r>
              <a:rPr sz="2200" b="0" i="0" u="none" dirty="0">
                <a:solidFill>
                  <a:schemeClr val="dk1"/>
                </a:solidFill>
                <a:latin typeface="+mn-lt"/>
              </a:rPr>
              <a:t>Unexplained credits, investments, etc. taxed at </a:t>
            </a:r>
            <a:r>
              <a:rPr sz="2200" b="1" i="0" u="none" dirty="0">
                <a:solidFill>
                  <a:srgbClr val="C00000"/>
                </a:solidFill>
                <a:latin typeface="+mn-lt"/>
              </a:rPr>
              <a:t>60% + 10% penalty.</a:t>
            </a:r>
            <a:endParaRPr dirty="0"/>
          </a:p>
        </p:txBody>
      </p:sp>
      <p:sp>
        <p:nvSpPr>
          <p:cNvPr id="720655540" name="New shape"/>
          <p:cNvSpPr/>
          <p:nvPr/>
        </p:nvSpPr>
        <p:spPr bwMode="auto">
          <a:xfrm>
            <a:off x="635000" y="4089400"/>
            <a:ext cx="254000" cy="203200"/>
          </a:xfrm>
          <a:prstGeom prst="rightArrow">
            <a:avLst>
              <a:gd name="adj1" fmla="val 50000"/>
              <a:gd name="adj2" fmla="val 50000"/>
            </a:avLst>
          </a:prstGeom>
          <a:solidFill>
            <a:srgbClr val="C00000">
              <a:alpha val="100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algn="ctr">
              <a:defRPr/>
            </a:pPr>
            <a:endParaRPr dirty="0"/>
          </a:p>
        </p:txBody>
      </p:sp>
      <p:sp>
        <p:nvSpPr>
          <p:cNvPr id="1207071415" name="New shape"/>
          <p:cNvSpPr/>
          <p:nvPr/>
        </p:nvSpPr>
        <p:spPr bwMode="auto">
          <a:xfrm>
            <a:off x="1016000" y="3937000"/>
            <a:ext cx="4445000" cy="508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91440" bIns="45720" rtlCol="0" anchor="t">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200" b="1" i="0" u="none" dirty="0">
                <a:solidFill>
                  <a:srgbClr val="C00000"/>
                </a:solidFill>
                <a:latin typeface="+mn-lt"/>
              </a:rPr>
              <a:t>Effective Rate: 78%</a:t>
            </a:r>
            <a:endParaRPr dirty="0"/>
          </a:p>
        </p:txBody>
      </p:sp>
      <p:sp>
        <p:nvSpPr>
          <p:cNvPr id="1692662711" name="New shape"/>
          <p:cNvSpPr/>
          <p:nvPr/>
        </p:nvSpPr>
        <p:spPr bwMode="auto">
          <a:xfrm>
            <a:off x="635000" y="4635500"/>
            <a:ext cx="5016500" cy="1016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91440" bIns="45720" rtlCol="0" anchor="t">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400" b="1" i="0" u="none" dirty="0">
                <a:solidFill>
                  <a:schemeClr val="dk1"/>
                </a:solidFill>
                <a:latin typeface="+mn-lt"/>
              </a:rPr>
              <a:t>Proposed Taxation</a:t>
            </a:r>
            <a:endParaRPr dirty="0"/>
          </a:p>
          <a:p>
            <a:pPr marL="0" marR="0" indent="0" algn="l">
              <a:lnSpc>
                <a:spcPct val="100000"/>
              </a:lnSpc>
              <a:spcBef>
                <a:spcPct val="0"/>
              </a:spcBef>
              <a:spcAft>
                <a:spcPct val="0"/>
              </a:spcAft>
              <a:buNone/>
              <a:defRPr/>
            </a:pPr>
            <a:r>
              <a:rPr sz="2200" b="0" i="0" u="none" dirty="0">
                <a:solidFill>
                  <a:schemeClr val="dk1"/>
                </a:solidFill>
                <a:latin typeface="+mn-lt"/>
              </a:rPr>
              <a:t>Tax reduced from </a:t>
            </a:r>
            <a:r>
              <a:rPr sz="2200" b="1" i="0" u="none" dirty="0">
                <a:solidFill>
                  <a:schemeClr val="accent6"/>
                </a:solidFill>
                <a:latin typeface="+mn-lt"/>
              </a:rPr>
              <a:t>60% to 30%.</a:t>
            </a:r>
            <a:endParaRPr dirty="0"/>
          </a:p>
        </p:txBody>
      </p:sp>
      <p:sp>
        <p:nvSpPr>
          <p:cNvPr id="1195152005" name="New shape"/>
          <p:cNvSpPr/>
          <p:nvPr/>
        </p:nvSpPr>
        <p:spPr bwMode="auto">
          <a:xfrm>
            <a:off x="635000" y="5930900"/>
            <a:ext cx="254000" cy="203200"/>
          </a:xfrm>
          <a:prstGeom prst="rightArrow">
            <a:avLst>
              <a:gd name="adj1" fmla="val 50000"/>
              <a:gd name="adj2" fmla="val 50000"/>
            </a:avLst>
          </a:prstGeom>
          <a:solidFill>
            <a:schemeClr val="accent6">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algn="ctr">
              <a:defRPr/>
            </a:pPr>
            <a:endParaRPr dirty="0"/>
          </a:p>
        </p:txBody>
      </p:sp>
      <p:sp>
        <p:nvSpPr>
          <p:cNvPr id="928586122" name="New shape"/>
          <p:cNvSpPr/>
          <p:nvPr/>
        </p:nvSpPr>
        <p:spPr bwMode="auto">
          <a:xfrm>
            <a:off x="1016000" y="5778500"/>
            <a:ext cx="4445000" cy="5715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91440" bIns="45720" rtlCol="0" anchor="t">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200" b="1" i="0" u="none" dirty="0">
                <a:solidFill>
                  <a:schemeClr val="accent6"/>
                </a:solidFill>
                <a:latin typeface="+mn-lt"/>
              </a:rPr>
              <a:t>Effective Rate: 39% </a:t>
            </a:r>
            <a:r>
              <a:rPr sz="2200" b="0" i="0" u="none" dirty="0">
                <a:solidFill>
                  <a:schemeClr val="dk1"/>
                </a:solidFill>
                <a:latin typeface="+mn-lt"/>
              </a:rPr>
              <a:t>(incl. surcharge &amp; </a:t>
            </a:r>
            <a:r>
              <a:rPr sz="2200" b="0" i="0" u="none" dirty="0" err="1">
                <a:solidFill>
                  <a:schemeClr val="dk1"/>
                </a:solidFill>
                <a:latin typeface="+mn-lt"/>
              </a:rPr>
              <a:t>cess</a:t>
            </a:r>
            <a:r>
              <a:rPr sz="2200" b="0" i="0" u="none" dirty="0">
                <a:solidFill>
                  <a:schemeClr val="dk1"/>
                </a:solidFill>
                <a:latin typeface="+mn-lt"/>
              </a:rPr>
              <a:t>).</a:t>
            </a:r>
            <a:endParaRPr dirty="0"/>
          </a:p>
        </p:txBody>
      </p:sp>
      <p:sp>
        <p:nvSpPr>
          <p:cNvPr id="140553538" name="New shape"/>
          <p:cNvSpPr/>
          <p:nvPr/>
        </p:nvSpPr>
        <p:spPr bwMode="auto">
          <a:xfrm>
            <a:off x="6286500" y="1651000"/>
            <a:ext cx="5524500" cy="4826000"/>
          </a:xfrm>
          <a:prstGeom prst="roundRect">
            <a:avLst>
              <a:gd name="adj" fmla="val 4000"/>
            </a:avLst>
          </a:prstGeom>
          <a:solidFill>
            <a:schemeClr val="lt1">
              <a:alpha val="100000"/>
            </a:schemeClr>
          </a:solidFill>
          <a:ln w="50800">
            <a:solidFill>
              <a:schemeClr val="accent5">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algn="ctr">
              <a:defRPr/>
            </a:pPr>
            <a:endParaRPr dirty="0"/>
          </a:p>
        </p:txBody>
      </p:sp>
      <p:sp>
        <p:nvSpPr>
          <p:cNvPr id="1354930130" name="New shape"/>
          <p:cNvSpPr/>
          <p:nvPr/>
        </p:nvSpPr>
        <p:spPr bwMode="auto">
          <a:xfrm>
            <a:off x="6286500" y="1651000"/>
            <a:ext cx="5524500" cy="889000"/>
          </a:xfrm>
          <a:prstGeom prst="roundRect">
            <a:avLst>
              <a:gd name="adj" fmla="val 4000"/>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algn="ctr">
              <a:defRPr/>
            </a:pPr>
            <a:endParaRPr dirty="0"/>
          </a:p>
        </p:txBody>
      </p:sp>
      <p:sp>
        <p:nvSpPr>
          <p:cNvPr id="1089858526" name="New shape"/>
          <p:cNvSpPr/>
          <p:nvPr/>
        </p:nvSpPr>
        <p:spPr bwMode="auto">
          <a:xfrm>
            <a:off x="6286500" y="2159000"/>
            <a:ext cx="5524500" cy="3810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algn="ctr">
              <a:defRPr/>
            </a:pPr>
            <a:endParaRPr dirty="0"/>
          </a:p>
        </p:txBody>
      </p:sp>
      <p:pic>
        <p:nvPicPr>
          <p:cNvPr id="126528925" name="New picture"/>
          <p:cNvPicPr/>
          <p:nvPr/>
        </p:nvPicPr>
        <p:blipFill>
          <a:blip r:embed="rId5">
            <a:extLst>
              <a:ext uri="{96DAC541-7B7A-43D3-8B79-37D633B846F1}">
                <asvg:svgBlip xmlns:asvg="http://schemas.microsoft.com/office/drawing/2016/SVG/main" r:embed="rId6"/>
              </a:ext>
            </a:extLst>
          </a:blip>
          <a:stretch>
            <a:fillRect/>
          </a:stretch>
        </p:blipFill>
        <p:spPr bwMode="auto">
          <a:xfrm>
            <a:off x="6477000" y="1841500"/>
            <a:ext cx="508000" cy="508000"/>
          </a:xfrm>
          <a:prstGeom prst="rect">
            <a:avLst/>
          </a:prstGeom>
        </p:spPr>
      </p:pic>
      <p:pic>
        <p:nvPicPr>
          <p:cNvPr id="850229310" name="New picture"/>
          <p:cNvPicPr/>
          <p:nvPr/>
        </p:nvPicPr>
        <p:blipFill>
          <a:blip r:embed="rId7">
            <a:extLst>
              <a:ext uri="{96DAC541-7B7A-43D3-8B79-37D633B846F1}">
                <asvg:svgBlip xmlns:asvg="http://schemas.microsoft.com/office/drawing/2016/SVG/main" r:embed="rId8"/>
              </a:ext>
            </a:extLst>
          </a:blip>
          <a:stretch>
            <a:fillRect/>
          </a:stretch>
        </p:blipFill>
        <p:spPr bwMode="auto">
          <a:xfrm>
            <a:off x="11112500" y="1841500"/>
            <a:ext cx="508000" cy="508000"/>
          </a:xfrm>
          <a:prstGeom prst="rect">
            <a:avLst/>
          </a:prstGeom>
        </p:spPr>
      </p:pic>
      <p:sp>
        <p:nvSpPr>
          <p:cNvPr id="2073189955" name="New shape"/>
          <p:cNvSpPr/>
          <p:nvPr/>
        </p:nvSpPr>
        <p:spPr bwMode="auto">
          <a:xfrm>
            <a:off x="7112000" y="1714500"/>
            <a:ext cx="3873500" cy="762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0" tIns="45720" rIns="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ctr">
              <a:lnSpc>
                <a:spcPct val="100000"/>
              </a:lnSpc>
              <a:spcBef>
                <a:spcPct val="0"/>
              </a:spcBef>
              <a:spcAft>
                <a:spcPct val="0"/>
              </a:spcAft>
              <a:buNone/>
              <a:defRPr/>
            </a:pPr>
            <a:r>
              <a:rPr sz="2200" b="1" i="0" u="none" dirty="0">
                <a:solidFill>
                  <a:schemeClr val="lt1"/>
                </a:solidFill>
                <a:latin typeface="+mn-lt"/>
              </a:rPr>
              <a:t>Penalty Realignment &amp; Effective Date</a:t>
            </a:r>
            <a:endParaRPr dirty="0"/>
          </a:p>
        </p:txBody>
      </p:sp>
      <p:pic>
        <p:nvPicPr>
          <p:cNvPr id="382360804" name="New picture"/>
          <p:cNvPicPr/>
          <p:nvPr/>
        </p:nvPicPr>
        <p:blipFill>
          <a:blip r:embed="rId5">
            <a:extLst>
              <a:ext uri="{96DAC541-7B7A-43D3-8B79-37D633B846F1}">
                <asvg:svgBlip xmlns:asvg="http://schemas.microsoft.com/office/drawing/2016/SVG/main" r:embed="rId6"/>
              </a:ext>
            </a:extLst>
          </a:blip>
          <a:stretch>
            <a:fillRect/>
          </a:stretch>
        </p:blipFill>
        <p:spPr bwMode="auto">
          <a:xfrm>
            <a:off x="6540500" y="2730500"/>
            <a:ext cx="304800" cy="304800"/>
          </a:xfrm>
          <a:prstGeom prst="rect">
            <a:avLst/>
          </a:prstGeom>
        </p:spPr>
      </p:pic>
      <p:sp>
        <p:nvSpPr>
          <p:cNvPr id="1976384173" name="New shape"/>
          <p:cNvSpPr/>
          <p:nvPr/>
        </p:nvSpPr>
        <p:spPr bwMode="auto">
          <a:xfrm>
            <a:off x="6985000" y="2667000"/>
            <a:ext cx="4572000" cy="508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91440" bIns="45720" rtlCol="0" anchor="t">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400" b="1" i="0" u="none" dirty="0">
                <a:solidFill>
                  <a:schemeClr val="dk1"/>
                </a:solidFill>
                <a:latin typeface="+mn-lt"/>
              </a:rPr>
              <a:t>Penalty Realignment:</a:t>
            </a:r>
            <a:endParaRPr dirty="0"/>
          </a:p>
        </p:txBody>
      </p:sp>
      <p:sp>
        <p:nvSpPr>
          <p:cNvPr id="1886065799" name="New shape"/>
          <p:cNvSpPr/>
          <p:nvPr/>
        </p:nvSpPr>
        <p:spPr bwMode="auto">
          <a:xfrm>
            <a:off x="6985000" y="3238500"/>
            <a:ext cx="4572000" cy="18415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91440" bIns="45720" rtlCol="0" anchor="t">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304800" marR="0" indent="-304800" algn="l">
              <a:lnSpc>
                <a:spcPct val="100000"/>
              </a:lnSpc>
              <a:spcBef>
                <a:spcPct val="0"/>
              </a:spcBef>
              <a:spcAft>
                <a:spcPct val="0"/>
              </a:spcAft>
              <a:buClrTx/>
              <a:buSzTx/>
              <a:buFont typeface="Arial"/>
              <a:buChar char="•"/>
              <a:defRPr/>
            </a:pPr>
            <a:r>
              <a:rPr sz="2200" b="0" i="0" u="none" dirty="0">
                <a:solidFill>
                  <a:schemeClr val="dk1"/>
                </a:solidFill>
                <a:latin typeface="+mn-lt"/>
              </a:rPr>
              <a:t>Separate 10% penalty </a:t>
            </a:r>
            <a:r>
              <a:rPr sz="2200" b="1" i="0" u="none" dirty="0">
                <a:solidFill>
                  <a:schemeClr val="dk1"/>
                </a:solidFill>
                <a:latin typeface="+mn-lt"/>
              </a:rPr>
              <a:t>omitted.</a:t>
            </a:r>
            <a:endParaRPr dirty="0"/>
          </a:p>
          <a:p>
            <a:pPr marL="304800" marR="0" indent="-304800" algn="l">
              <a:lnSpc>
                <a:spcPct val="100000"/>
              </a:lnSpc>
              <a:spcBef>
                <a:spcPct val="0"/>
              </a:spcBef>
              <a:spcAft>
                <a:spcPct val="0"/>
              </a:spcAft>
              <a:buClrTx/>
              <a:buSzTx/>
              <a:buFont typeface="Arial"/>
              <a:buChar char="•"/>
              <a:defRPr/>
            </a:pPr>
            <a:r>
              <a:rPr sz="2200" b="0" i="0" u="none" dirty="0">
                <a:solidFill>
                  <a:schemeClr val="dk1"/>
                </a:solidFill>
                <a:latin typeface="+mn-lt"/>
              </a:rPr>
              <a:t>Potential penalty increased to </a:t>
            </a:r>
            <a:r>
              <a:rPr sz="2200" b="1" i="0" u="none" dirty="0">
                <a:solidFill>
                  <a:schemeClr val="dk1"/>
                </a:solidFill>
                <a:latin typeface="+mn-lt"/>
              </a:rPr>
              <a:t>200% </a:t>
            </a:r>
            <a:r>
              <a:rPr sz="2200" b="0" i="0" u="none" dirty="0">
                <a:solidFill>
                  <a:schemeClr val="dk1"/>
                </a:solidFill>
                <a:latin typeface="+mn-lt"/>
              </a:rPr>
              <a:t>(aligned with misreporting penalty).</a:t>
            </a:r>
            <a:endParaRPr dirty="0"/>
          </a:p>
          <a:p>
            <a:pPr marL="304800" marR="0" indent="-304800" algn="l">
              <a:lnSpc>
                <a:spcPct val="100000"/>
              </a:lnSpc>
              <a:spcBef>
                <a:spcPct val="0"/>
              </a:spcBef>
              <a:spcAft>
                <a:spcPct val="0"/>
              </a:spcAft>
              <a:buClrTx/>
              <a:buSzTx/>
              <a:buFont typeface="Arial"/>
              <a:buChar char="•"/>
              <a:defRPr/>
            </a:pPr>
            <a:r>
              <a:rPr sz="2200" b="1" i="0" u="none" dirty="0">
                <a:solidFill>
                  <a:schemeClr val="dk1"/>
                </a:solidFill>
                <a:latin typeface="+mn-lt"/>
              </a:rPr>
              <a:t>Immunity: </a:t>
            </a:r>
            <a:r>
              <a:rPr sz="2200" b="0" i="0" u="none" dirty="0">
                <a:solidFill>
                  <a:schemeClr val="dk1"/>
                </a:solidFill>
                <a:latin typeface="+mn-lt"/>
              </a:rPr>
              <a:t>Pay </a:t>
            </a:r>
            <a:r>
              <a:rPr sz="2200" b="1" i="0" u="none" dirty="0">
                <a:solidFill>
                  <a:schemeClr val="dk1"/>
                </a:solidFill>
                <a:latin typeface="+mn-lt"/>
              </a:rPr>
              <a:t>120% of tax payable.</a:t>
            </a:r>
            <a:endParaRPr dirty="0"/>
          </a:p>
        </p:txBody>
      </p:sp>
      <p:pic>
        <p:nvPicPr>
          <p:cNvPr id="2143573033" name="New picture"/>
          <p:cNvPicPr/>
          <p:nvPr/>
        </p:nvPicPr>
        <p:blipFill>
          <a:blip r:embed="rId9">
            <a:extLst>
              <a:ext uri="{96DAC541-7B7A-43D3-8B79-37D633B846F1}">
                <asvg:svgBlip xmlns:asvg="http://schemas.microsoft.com/office/drawing/2016/SVG/main" r:embed="rId10"/>
              </a:ext>
            </a:extLst>
          </a:blip>
          <a:stretch>
            <a:fillRect/>
          </a:stretch>
        </p:blipFill>
        <p:spPr bwMode="auto">
          <a:xfrm>
            <a:off x="6540500" y="5270500"/>
            <a:ext cx="304800" cy="304800"/>
          </a:xfrm>
          <a:prstGeom prst="rect">
            <a:avLst/>
          </a:prstGeom>
        </p:spPr>
      </p:pic>
      <p:sp>
        <p:nvSpPr>
          <p:cNvPr id="1468873760" name="New shape"/>
          <p:cNvSpPr/>
          <p:nvPr/>
        </p:nvSpPr>
        <p:spPr bwMode="auto">
          <a:xfrm>
            <a:off x="6985000" y="5207000"/>
            <a:ext cx="4572000" cy="508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91440" bIns="45720" rtlCol="0" anchor="t">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400" b="1" i="0" u="none" dirty="0">
                <a:solidFill>
                  <a:schemeClr val="dk1"/>
                </a:solidFill>
                <a:latin typeface="+mn-lt"/>
              </a:rPr>
              <a:t>Effective Date:</a:t>
            </a:r>
            <a:endParaRPr dirty="0"/>
          </a:p>
        </p:txBody>
      </p:sp>
      <p:sp>
        <p:nvSpPr>
          <p:cNvPr id="1465833569" name="New shape"/>
          <p:cNvSpPr/>
          <p:nvPr/>
        </p:nvSpPr>
        <p:spPr bwMode="auto">
          <a:xfrm>
            <a:off x="6985000" y="5778500"/>
            <a:ext cx="4572000" cy="6985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91440" bIns="45720" rtlCol="0" anchor="t">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304800" marR="0" indent="-304800" algn="l">
              <a:lnSpc>
                <a:spcPct val="100000"/>
              </a:lnSpc>
              <a:spcBef>
                <a:spcPct val="0"/>
              </a:spcBef>
              <a:spcAft>
                <a:spcPct val="0"/>
              </a:spcAft>
              <a:buClrTx/>
              <a:buSzTx/>
              <a:buFont typeface="Arial"/>
              <a:buChar char="•"/>
              <a:defRPr/>
            </a:pPr>
            <a:r>
              <a:rPr sz="2200" b="0" i="0" u="none" dirty="0">
                <a:solidFill>
                  <a:schemeClr val="dk1"/>
                </a:solidFill>
                <a:latin typeface="+mn-lt"/>
              </a:rPr>
              <a:t>Amendments apply from </a:t>
            </a:r>
            <a:r>
              <a:rPr sz="2200" b="1" i="0" u="none" dirty="0">
                <a:solidFill>
                  <a:schemeClr val="dk1"/>
                </a:solidFill>
                <a:latin typeface="+mn-lt"/>
              </a:rPr>
              <a:t>Tax Year 2026-27 </a:t>
            </a:r>
            <a:r>
              <a:rPr sz="2200" b="0" i="0" u="none" dirty="0">
                <a:solidFill>
                  <a:schemeClr val="dk1"/>
                </a:solidFill>
                <a:latin typeface="+mn-lt"/>
              </a:rPr>
              <a:t>onwards.</a:t>
            </a:r>
            <a:endParaRPr dirty="0"/>
          </a:p>
        </p:txBody>
      </p:sp>
      <p:sp>
        <p:nvSpPr>
          <p:cNvPr id="2047398830" name="Rectangle 2047398829"/>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SLIDELY_ONLY_OFFICE_SLIDE_ID_85094</a:t>
            </a:r>
            <a:endParaRPr dirty="0"/>
          </a:p>
        </p:txBody>
      </p:sp>
      <p:sp>
        <p:nvSpPr>
          <p:cNvPr id="2" name="Date Placeholder 1">
            <a:extLst>
              <a:ext uri="{FF2B5EF4-FFF2-40B4-BE49-F238E27FC236}">
                <a16:creationId xmlns:a16="http://schemas.microsoft.com/office/drawing/2014/main" id="{4F7C0132-D97F-FB09-BEBA-24AD640FB1D2}"/>
              </a:ext>
            </a:extLst>
          </p:cNvPr>
          <p:cNvSpPr>
            <a:spLocks noGrp="1"/>
          </p:cNvSpPr>
          <p:nvPr>
            <p:ph type="dt" sz="half" idx="10"/>
          </p:nvPr>
        </p:nvSpPr>
        <p:spPr/>
        <p:txBody>
          <a:bodyPr/>
          <a:lstStyle/>
          <a:p>
            <a:pPr>
              <a:defRPr/>
            </a:pPr>
            <a:r>
              <a:rPr lang="en-US" dirty="0"/>
              <a:t>22nd Feb., 2026</a:t>
            </a:r>
          </a:p>
        </p:txBody>
      </p:sp>
      <p:sp>
        <p:nvSpPr>
          <p:cNvPr id="3" name="Footer Placeholder 2">
            <a:extLst>
              <a:ext uri="{FF2B5EF4-FFF2-40B4-BE49-F238E27FC236}">
                <a16:creationId xmlns:a16="http://schemas.microsoft.com/office/drawing/2014/main" id="{B591F031-3EF7-7529-3C26-CF5F7ABFC6A3}"/>
              </a:ext>
            </a:extLst>
          </p:cNvPr>
          <p:cNvSpPr>
            <a:spLocks noGrp="1"/>
          </p:cNvSpPr>
          <p:nvPr>
            <p:ph type="ftr" sz="quarter" idx="11"/>
          </p:nvPr>
        </p:nvSpPr>
        <p:spPr/>
        <p:txBody>
          <a:bodyPr/>
          <a:lstStyle/>
          <a:p>
            <a:pPr>
              <a:defRPr/>
            </a:pPr>
            <a:r>
              <a:rPr lang="en-US" dirty="0"/>
              <a:t>P. P. Shah &amp; Asso.</a:t>
            </a:r>
          </a:p>
        </p:txBody>
      </p:sp>
      <p:sp>
        <p:nvSpPr>
          <p:cNvPr id="4" name="Slide Number Placeholder 3">
            <a:extLst>
              <a:ext uri="{FF2B5EF4-FFF2-40B4-BE49-F238E27FC236}">
                <a16:creationId xmlns:a16="http://schemas.microsoft.com/office/drawing/2014/main" id="{20AD9758-4E13-0D05-3C69-94B48CFB8C59}"/>
              </a:ext>
            </a:extLst>
          </p:cNvPr>
          <p:cNvSpPr>
            <a:spLocks noGrp="1"/>
          </p:cNvSpPr>
          <p:nvPr>
            <p:ph type="sldNum" sz="quarter" idx="12"/>
          </p:nvPr>
        </p:nvSpPr>
        <p:spPr/>
        <p:txBody>
          <a:bodyPr/>
          <a:lstStyle/>
          <a:p>
            <a:pPr>
              <a:defRPr/>
            </a:pPr>
            <a:fld id="{D52DD524-E4F0-4E7D-BECC-79A3277458AD}" type="slidenum">
              <a:rPr lang="en-US" smtClean="0"/>
              <a:t>33</a:t>
            </a:fld>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49FC8B4A-6D9F-8E5B-440A-838EA3CB3CF4}"/>
            </a:ext>
          </a:extLst>
        </p:cNvPr>
        <p:cNvGrpSpPr/>
        <p:nvPr/>
      </p:nvGrpSpPr>
      <p:grpSpPr>
        <a:xfrm>
          <a:off x="0" y="0"/>
          <a:ext cx="0" cy="0"/>
          <a:chOff x="0" y="0"/>
          <a:chExt cx="0" cy="0"/>
        </a:xfrm>
      </p:grpSpPr>
      <p:sp>
        <p:nvSpPr>
          <p:cNvPr id="2093419801" name="New shape">
            <a:extLst>
              <a:ext uri="{FF2B5EF4-FFF2-40B4-BE49-F238E27FC236}">
                <a16:creationId xmlns:a16="http://schemas.microsoft.com/office/drawing/2014/main" id="{9FFDD242-DFA0-CCF2-04A6-A26C8C692318}"/>
              </a:ext>
            </a:extLst>
          </p:cNvPr>
          <p:cNvSpPr/>
          <p:nvPr/>
        </p:nvSpPr>
        <p:spPr bwMode="auto">
          <a:xfrm>
            <a:off x="457200" y="381000"/>
            <a:ext cx="11277600" cy="6985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3200" b="0" i="0" u="none" dirty="0">
                <a:solidFill>
                  <a:schemeClr val="lt1"/>
                </a:solidFill>
                <a:latin typeface="+mj-lt"/>
              </a:rPr>
              <a:t>Changes in</a:t>
            </a:r>
            <a:r>
              <a:rPr lang="en-IN" sz="3200" b="0" i="0" u="none" dirty="0">
                <a:solidFill>
                  <a:schemeClr val="lt1"/>
                </a:solidFill>
                <a:latin typeface="+mj-lt"/>
              </a:rPr>
              <a:t> Securities Transaction Tax (</a:t>
            </a:r>
            <a:r>
              <a:rPr sz="3200" b="0" i="0" u="none" dirty="0">
                <a:solidFill>
                  <a:schemeClr val="lt1"/>
                </a:solidFill>
                <a:latin typeface="+mj-lt"/>
              </a:rPr>
              <a:t>STT</a:t>
            </a:r>
            <a:r>
              <a:rPr lang="en-IN" sz="3200" b="0" i="0" u="none" dirty="0">
                <a:solidFill>
                  <a:schemeClr val="lt1"/>
                </a:solidFill>
                <a:latin typeface="+mj-lt"/>
              </a:rPr>
              <a:t>)</a:t>
            </a:r>
            <a:endParaRPr dirty="0"/>
          </a:p>
        </p:txBody>
      </p:sp>
      <p:sp>
        <p:nvSpPr>
          <p:cNvPr id="1848050155" name="New shape">
            <a:extLst>
              <a:ext uri="{FF2B5EF4-FFF2-40B4-BE49-F238E27FC236}">
                <a16:creationId xmlns:a16="http://schemas.microsoft.com/office/drawing/2014/main" id="{A9879CD9-720A-D240-E54A-B2936198B680}"/>
              </a:ext>
            </a:extLst>
          </p:cNvPr>
          <p:cNvSpPr/>
          <p:nvPr/>
        </p:nvSpPr>
        <p:spPr bwMode="auto">
          <a:xfrm>
            <a:off x="457200" y="1206500"/>
            <a:ext cx="3175000" cy="6223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000" b="1" i="0" u="none" dirty="0">
                <a:solidFill>
                  <a:schemeClr val="lt1"/>
                </a:solidFill>
                <a:latin typeface="+mn-lt"/>
              </a:rPr>
              <a:t>STT Rate Increase</a:t>
            </a:r>
            <a:endParaRPr dirty="0"/>
          </a:p>
        </p:txBody>
      </p:sp>
      <p:sp>
        <p:nvSpPr>
          <p:cNvPr id="933299614" name="New shape">
            <a:extLst>
              <a:ext uri="{FF2B5EF4-FFF2-40B4-BE49-F238E27FC236}">
                <a16:creationId xmlns:a16="http://schemas.microsoft.com/office/drawing/2014/main" id="{5154493A-D96E-224A-E46B-29774CB48975}"/>
              </a:ext>
            </a:extLst>
          </p:cNvPr>
          <p:cNvSpPr/>
          <p:nvPr/>
        </p:nvSpPr>
        <p:spPr bwMode="auto">
          <a:xfrm>
            <a:off x="457200" y="1955800"/>
            <a:ext cx="11277600" cy="4953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6350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1800" b="0" i="0" u="none" dirty="0">
                <a:solidFill>
                  <a:schemeClr val="dk1"/>
                </a:solidFill>
                <a:latin typeface="+mn-lt"/>
              </a:rPr>
              <a:t>Effective April 1, 2026, Securities Transaction Tax (STT) rates on derivative transactions are increased.</a:t>
            </a:r>
            <a:endParaRPr dirty="0"/>
          </a:p>
        </p:txBody>
      </p:sp>
      <p:graphicFrame>
        <p:nvGraphicFramePr>
          <p:cNvPr id="1517587776" name="New Table">
            <a:extLst>
              <a:ext uri="{FF2B5EF4-FFF2-40B4-BE49-F238E27FC236}">
                <a16:creationId xmlns:a16="http://schemas.microsoft.com/office/drawing/2014/main" id="{109D743A-9B49-5516-7763-B888E52546BE}"/>
              </a:ext>
            </a:extLst>
          </p:cNvPr>
          <p:cNvGraphicFramePr>
            <a:graphicFrameLocks noGrp="1"/>
          </p:cNvGraphicFramePr>
          <p:nvPr>
            <p:extLst>
              <p:ext uri="{D42A27DB-BD31-4B8C-83A1-F6EECF244321}">
                <p14:modId xmlns:p14="http://schemas.microsoft.com/office/powerpoint/2010/main" val="3284725081"/>
              </p:ext>
            </p:extLst>
          </p:nvPr>
        </p:nvGraphicFramePr>
        <p:xfrm>
          <a:off x="457200" y="2705100"/>
          <a:ext cx="11277600" cy="3771900"/>
        </p:xfrm>
        <a:graphic>
          <a:graphicData uri="http://schemas.openxmlformats.org/drawingml/2006/table">
            <a:tbl>
              <a:tblPr firstRow="1" bandRow="1">
                <a:noFill/>
                <a:tableStyleId>{5C22544A-7EE6-4342-B048-85BDC9FD1C3A}</a:tableStyleId>
              </a:tblPr>
              <a:tblGrid>
                <a:gridCol w="5080000">
                  <a:extLst>
                    <a:ext uri="{9D8B030D-6E8A-4147-A177-3AD203B41FA5}">
                      <a16:colId xmlns:a16="http://schemas.microsoft.com/office/drawing/2014/main" val="20000"/>
                    </a:ext>
                  </a:extLst>
                </a:gridCol>
                <a:gridCol w="3098800">
                  <a:extLst>
                    <a:ext uri="{9D8B030D-6E8A-4147-A177-3AD203B41FA5}">
                      <a16:colId xmlns:a16="http://schemas.microsoft.com/office/drawing/2014/main" val="20001"/>
                    </a:ext>
                  </a:extLst>
                </a:gridCol>
                <a:gridCol w="3098800">
                  <a:extLst>
                    <a:ext uri="{9D8B030D-6E8A-4147-A177-3AD203B41FA5}">
                      <a16:colId xmlns:a16="http://schemas.microsoft.com/office/drawing/2014/main" val="20002"/>
                    </a:ext>
                  </a:extLst>
                </a:gridCol>
              </a:tblGrid>
              <a:tr h="1005840">
                <a:tc>
                  <a:txBody>
                    <a:bodyPr/>
                    <a:lstStyle/>
                    <a:p>
                      <a:pPr marL="0" marR="0" indent="0" algn="l">
                        <a:lnSpc>
                          <a:spcPct val="100000"/>
                        </a:lnSpc>
                        <a:spcBef>
                          <a:spcPct val="0"/>
                        </a:spcBef>
                        <a:spcAft>
                          <a:spcPct val="0"/>
                        </a:spcAft>
                        <a:buNone/>
                        <a:defRPr/>
                      </a:pPr>
                      <a:r>
                        <a:rPr sz="1600" b="1" i="0" u="none" dirty="0">
                          <a:solidFill>
                            <a:schemeClr val="lt1"/>
                          </a:solidFill>
                          <a:latin typeface="+mn-lt"/>
                        </a:rPr>
                        <a:t>Nature of Transaction</a:t>
                      </a:r>
                      <a:endParaRPr dirty="0"/>
                    </a:p>
                  </a:txBody>
                  <a:tcPr marL="63500" marR="63500" anchor="ctr">
                    <a:lnL w="12700" algn="ctr">
                      <a:solidFill>
                        <a:schemeClr val="lt1"/>
                      </a:solidFill>
                    </a:lnL>
                    <a:lnR w="12700" algn="ctr">
                      <a:solidFill>
                        <a:schemeClr val="lt1"/>
                      </a:solidFill>
                    </a:lnR>
                    <a:lnT w="12700" algn="ctr">
                      <a:solidFill>
                        <a:schemeClr val="lt1"/>
                      </a:solidFill>
                    </a:lnT>
                    <a:lnB w="12700" algn="ctr">
                      <a:solidFill>
                        <a:schemeClr val="lt1"/>
                      </a:solidFill>
                    </a:lnB>
                    <a:solidFill>
                      <a:schemeClr val="accent1">
                        <a:alpha val="100000"/>
                      </a:schemeClr>
                    </a:solidFill>
                  </a:tcPr>
                </a:tc>
                <a:tc>
                  <a:txBody>
                    <a:bodyPr/>
                    <a:lstStyle/>
                    <a:p>
                      <a:pPr marL="0" marR="0" indent="0" algn="ctr">
                        <a:lnSpc>
                          <a:spcPct val="100000"/>
                        </a:lnSpc>
                        <a:spcBef>
                          <a:spcPct val="0"/>
                        </a:spcBef>
                        <a:spcAft>
                          <a:spcPct val="0"/>
                        </a:spcAft>
                        <a:buNone/>
                        <a:defRPr/>
                      </a:pPr>
                      <a:r>
                        <a:rPr sz="1600" b="1" i="0" u="none" dirty="0">
                          <a:solidFill>
                            <a:schemeClr val="lt1"/>
                          </a:solidFill>
                          <a:latin typeface="+mn-lt"/>
                        </a:rPr>
                        <a:t>Existing Rate</a:t>
                      </a:r>
                      <a:endParaRPr dirty="0"/>
                    </a:p>
                  </a:txBody>
                  <a:tcPr marL="63500" marR="63500" anchor="ctr">
                    <a:lnL w="12700" algn="ctr">
                      <a:solidFill>
                        <a:schemeClr val="lt1"/>
                      </a:solidFill>
                    </a:lnL>
                    <a:lnR w="12700" algn="ctr">
                      <a:solidFill>
                        <a:schemeClr val="lt1"/>
                      </a:solidFill>
                    </a:lnR>
                    <a:lnT w="12700" algn="ctr">
                      <a:solidFill>
                        <a:schemeClr val="lt1"/>
                      </a:solidFill>
                    </a:lnT>
                    <a:lnB w="12700" algn="ctr">
                      <a:solidFill>
                        <a:schemeClr val="lt1"/>
                      </a:solidFill>
                    </a:lnB>
                    <a:solidFill>
                      <a:schemeClr val="accent1">
                        <a:alpha val="100000"/>
                      </a:schemeClr>
                    </a:solidFill>
                  </a:tcPr>
                </a:tc>
                <a:tc>
                  <a:txBody>
                    <a:bodyPr/>
                    <a:lstStyle/>
                    <a:p>
                      <a:pPr marL="0" marR="0" indent="0" algn="ctr">
                        <a:lnSpc>
                          <a:spcPct val="100000"/>
                        </a:lnSpc>
                        <a:spcBef>
                          <a:spcPct val="0"/>
                        </a:spcBef>
                        <a:spcAft>
                          <a:spcPct val="0"/>
                        </a:spcAft>
                        <a:buNone/>
                        <a:defRPr/>
                      </a:pPr>
                      <a:r>
                        <a:rPr sz="1600" b="1" i="0" u="none" dirty="0">
                          <a:solidFill>
                            <a:schemeClr val="lt1"/>
                          </a:solidFill>
                          <a:latin typeface="+mn-lt"/>
                        </a:rPr>
                        <a:t>Proposed Rate</a:t>
                      </a:r>
                      <a:endParaRPr dirty="0"/>
                    </a:p>
                  </a:txBody>
                  <a:tcPr marL="63500" marR="63500" anchor="ctr">
                    <a:lnL w="12700" algn="ctr">
                      <a:solidFill>
                        <a:schemeClr val="lt1"/>
                      </a:solidFill>
                    </a:lnL>
                    <a:lnR w="12700" algn="ctr">
                      <a:solidFill>
                        <a:schemeClr val="lt1"/>
                      </a:solidFill>
                    </a:lnR>
                    <a:lnT w="12700" algn="ctr">
                      <a:solidFill>
                        <a:schemeClr val="lt1"/>
                      </a:solidFill>
                    </a:lnT>
                    <a:lnB w="12700" algn="ctr">
                      <a:solidFill>
                        <a:schemeClr val="lt1"/>
                      </a:solidFill>
                    </a:lnB>
                    <a:solidFill>
                      <a:schemeClr val="accent1">
                        <a:alpha val="100000"/>
                      </a:schemeClr>
                    </a:solidFill>
                  </a:tcPr>
                </a:tc>
                <a:extLst>
                  <a:ext uri="{0D108BD9-81ED-4DB2-BD59-A6C34878D82A}">
                    <a16:rowId xmlns:a16="http://schemas.microsoft.com/office/drawing/2014/main" val="10000"/>
                  </a:ext>
                </a:extLst>
              </a:tr>
              <a:tr h="905256">
                <a:tc>
                  <a:txBody>
                    <a:bodyPr/>
                    <a:lstStyle/>
                    <a:p>
                      <a:pPr marL="0" marR="0" indent="0" algn="l">
                        <a:lnSpc>
                          <a:spcPct val="100000"/>
                        </a:lnSpc>
                        <a:spcBef>
                          <a:spcPct val="0"/>
                        </a:spcBef>
                        <a:spcAft>
                          <a:spcPct val="0"/>
                        </a:spcAft>
                        <a:buNone/>
                        <a:defRPr/>
                      </a:pPr>
                      <a:r>
                        <a:rPr sz="1600" b="0" i="0" u="none" dirty="0">
                          <a:solidFill>
                            <a:schemeClr val="dk1"/>
                          </a:solidFill>
                          <a:latin typeface="+mn-lt"/>
                        </a:rPr>
                        <a:t>Sale of option (on premium)</a:t>
                      </a:r>
                      <a:endParaRPr dirty="0"/>
                    </a:p>
                  </a:txBody>
                  <a:tcPr marL="63500" marR="63500" anchor="ctr">
                    <a:lnL w="12700" algn="ctr">
                      <a:solidFill>
                        <a:schemeClr val="lt1"/>
                      </a:solidFill>
                    </a:lnL>
                    <a:lnR w="12700" algn="ctr">
                      <a:solidFill>
                        <a:schemeClr val="lt1"/>
                      </a:solidFill>
                    </a:lnR>
                    <a:lnT w="12700" algn="ctr">
                      <a:solidFill>
                        <a:schemeClr val="lt1"/>
                      </a:solidFill>
                    </a:lnT>
                    <a:lnB w="12700" algn="ctr">
                      <a:solidFill>
                        <a:schemeClr val="lt1"/>
                      </a:solidFill>
                    </a:lnB>
                    <a:solidFill>
                      <a:schemeClr val="accent1">
                        <a:lumMod val="20000"/>
                        <a:lumOff val="80000"/>
                        <a:alpha val="100000"/>
                      </a:schemeClr>
                    </a:solidFill>
                  </a:tcPr>
                </a:tc>
                <a:tc>
                  <a:txBody>
                    <a:bodyPr/>
                    <a:lstStyle/>
                    <a:p>
                      <a:pPr marL="0" marR="0" indent="0" algn="ctr">
                        <a:lnSpc>
                          <a:spcPct val="100000"/>
                        </a:lnSpc>
                        <a:spcBef>
                          <a:spcPct val="0"/>
                        </a:spcBef>
                        <a:spcAft>
                          <a:spcPct val="0"/>
                        </a:spcAft>
                        <a:buNone/>
                        <a:defRPr/>
                      </a:pPr>
                      <a:r>
                        <a:rPr sz="1600" b="0" i="0" u="none" dirty="0">
                          <a:solidFill>
                            <a:schemeClr val="dk1"/>
                          </a:solidFill>
                          <a:latin typeface="+mn-lt"/>
                        </a:rPr>
                        <a:t>0.10%</a:t>
                      </a:r>
                      <a:endParaRPr dirty="0"/>
                    </a:p>
                  </a:txBody>
                  <a:tcPr marL="63500" marR="63500" anchor="ctr">
                    <a:lnL w="12700" algn="ctr">
                      <a:solidFill>
                        <a:schemeClr val="lt1"/>
                      </a:solidFill>
                    </a:lnL>
                    <a:lnR w="12700" algn="ctr">
                      <a:solidFill>
                        <a:schemeClr val="lt1"/>
                      </a:solidFill>
                    </a:lnR>
                    <a:lnT w="12700" algn="ctr">
                      <a:solidFill>
                        <a:schemeClr val="lt1"/>
                      </a:solidFill>
                    </a:lnT>
                    <a:lnB w="12700" algn="ctr">
                      <a:solidFill>
                        <a:schemeClr val="lt1"/>
                      </a:solidFill>
                    </a:lnB>
                    <a:solidFill>
                      <a:schemeClr val="accent1">
                        <a:lumMod val="20000"/>
                        <a:lumOff val="80000"/>
                        <a:alpha val="100000"/>
                      </a:schemeClr>
                    </a:solidFill>
                  </a:tcPr>
                </a:tc>
                <a:tc>
                  <a:txBody>
                    <a:bodyPr/>
                    <a:lstStyle/>
                    <a:p>
                      <a:pPr marL="0" marR="0" indent="0" algn="ctr">
                        <a:lnSpc>
                          <a:spcPct val="100000"/>
                        </a:lnSpc>
                        <a:spcBef>
                          <a:spcPct val="0"/>
                        </a:spcBef>
                        <a:spcAft>
                          <a:spcPct val="0"/>
                        </a:spcAft>
                        <a:buNone/>
                        <a:defRPr/>
                      </a:pPr>
                      <a:r>
                        <a:rPr sz="1600" b="1" i="0" u="none" dirty="0">
                          <a:solidFill>
                            <a:schemeClr val="dk1"/>
                          </a:solidFill>
                          <a:latin typeface="+mn-lt"/>
                        </a:rPr>
                        <a:t>0.15%</a:t>
                      </a:r>
                      <a:endParaRPr dirty="0"/>
                    </a:p>
                  </a:txBody>
                  <a:tcPr marL="63500" marR="63500" anchor="ctr">
                    <a:lnL w="12700" algn="ctr">
                      <a:solidFill>
                        <a:schemeClr val="lt1"/>
                      </a:solidFill>
                    </a:lnL>
                    <a:lnR w="12700" algn="ctr">
                      <a:solidFill>
                        <a:schemeClr val="lt1"/>
                      </a:solidFill>
                    </a:lnR>
                    <a:lnT w="12700" algn="ctr">
                      <a:solidFill>
                        <a:schemeClr val="lt1"/>
                      </a:solidFill>
                    </a:lnT>
                    <a:lnB w="12700" algn="ctr">
                      <a:solidFill>
                        <a:schemeClr val="lt1"/>
                      </a:solidFill>
                    </a:lnB>
                    <a:solidFill>
                      <a:schemeClr val="accent1">
                        <a:lumMod val="20000"/>
                        <a:lumOff val="80000"/>
                        <a:alpha val="100000"/>
                      </a:schemeClr>
                    </a:solidFill>
                  </a:tcPr>
                </a:tc>
                <a:extLst>
                  <a:ext uri="{0D108BD9-81ED-4DB2-BD59-A6C34878D82A}">
                    <a16:rowId xmlns:a16="http://schemas.microsoft.com/office/drawing/2014/main" val="10001"/>
                  </a:ext>
                </a:extLst>
              </a:tr>
              <a:tr h="955548">
                <a:tc>
                  <a:txBody>
                    <a:bodyPr/>
                    <a:lstStyle/>
                    <a:p>
                      <a:pPr marL="0" marR="0" indent="0" algn="l">
                        <a:lnSpc>
                          <a:spcPct val="100000"/>
                        </a:lnSpc>
                        <a:spcBef>
                          <a:spcPct val="0"/>
                        </a:spcBef>
                        <a:spcAft>
                          <a:spcPct val="0"/>
                        </a:spcAft>
                        <a:buNone/>
                        <a:defRPr/>
                      </a:pPr>
                      <a:r>
                        <a:rPr sz="1600" b="0" i="0" u="none" dirty="0">
                          <a:solidFill>
                            <a:schemeClr val="dk1"/>
                          </a:solidFill>
                          <a:latin typeface="+mn-lt"/>
                        </a:rPr>
                        <a:t>Sale of option on exercise (intrinsic value)</a:t>
                      </a:r>
                      <a:endParaRPr dirty="0"/>
                    </a:p>
                  </a:txBody>
                  <a:tcPr marL="63500" marR="63500" anchor="ctr">
                    <a:lnL w="12700" algn="ctr">
                      <a:solidFill>
                        <a:schemeClr val="lt1"/>
                      </a:solidFill>
                    </a:lnL>
                    <a:lnR w="12700" algn="ctr">
                      <a:solidFill>
                        <a:schemeClr val="lt1"/>
                      </a:solidFill>
                    </a:lnR>
                    <a:lnT w="12700" algn="ctr">
                      <a:solidFill>
                        <a:schemeClr val="lt1"/>
                      </a:solidFill>
                    </a:lnT>
                    <a:lnB w="12700" algn="ctr">
                      <a:solidFill>
                        <a:schemeClr val="lt1"/>
                      </a:solidFill>
                    </a:lnB>
                    <a:solidFill>
                      <a:schemeClr val="accent1">
                        <a:lumMod val="20000"/>
                        <a:lumOff val="80000"/>
                        <a:alpha val="100000"/>
                      </a:schemeClr>
                    </a:solidFill>
                  </a:tcPr>
                </a:tc>
                <a:tc>
                  <a:txBody>
                    <a:bodyPr/>
                    <a:lstStyle/>
                    <a:p>
                      <a:pPr marL="0" marR="0" indent="0" algn="ctr">
                        <a:lnSpc>
                          <a:spcPct val="100000"/>
                        </a:lnSpc>
                        <a:spcBef>
                          <a:spcPct val="0"/>
                        </a:spcBef>
                        <a:spcAft>
                          <a:spcPct val="0"/>
                        </a:spcAft>
                        <a:buNone/>
                        <a:defRPr/>
                      </a:pPr>
                      <a:r>
                        <a:rPr sz="1600" b="0" i="0" u="none" dirty="0">
                          <a:solidFill>
                            <a:schemeClr val="dk1"/>
                          </a:solidFill>
                          <a:latin typeface="+mn-lt"/>
                        </a:rPr>
                        <a:t>0.125%</a:t>
                      </a:r>
                      <a:endParaRPr dirty="0"/>
                    </a:p>
                  </a:txBody>
                  <a:tcPr marL="63500" marR="63500" anchor="ctr">
                    <a:lnL w="12700" algn="ctr">
                      <a:solidFill>
                        <a:schemeClr val="lt1"/>
                      </a:solidFill>
                    </a:lnL>
                    <a:lnR w="12700" algn="ctr">
                      <a:solidFill>
                        <a:schemeClr val="lt1"/>
                      </a:solidFill>
                    </a:lnR>
                    <a:lnT w="12700" algn="ctr">
                      <a:solidFill>
                        <a:schemeClr val="lt1"/>
                      </a:solidFill>
                    </a:lnT>
                    <a:lnB w="12700" algn="ctr">
                      <a:solidFill>
                        <a:schemeClr val="lt1"/>
                      </a:solidFill>
                    </a:lnB>
                    <a:solidFill>
                      <a:schemeClr val="accent1">
                        <a:lumMod val="20000"/>
                        <a:lumOff val="80000"/>
                        <a:alpha val="100000"/>
                      </a:schemeClr>
                    </a:solidFill>
                  </a:tcPr>
                </a:tc>
                <a:tc>
                  <a:txBody>
                    <a:bodyPr/>
                    <a:lstStyle/>
                    <a:p>
                      <a:pPr marL="0" marR="0" indent="0" algn="ctr">
                        <a:lnSpc>
                          <a:spcPct val="100000"/>
                        </a:lnSpc>
                        <a:spcBef>
                          <a:spcPct val="0"/>
                        </a:spcBef>
                        <a:spcAft>
                          <a:spcPct val="0"/>
                        </a:spcAft>
                        <a:buNone/>
                        <a:defRPr/>
                      </a:pPr>
                      <a:r>
                        <a:rPr sz="1600" b="1" i="0" u="none" dirty="0">
                          <a:solidFill>
                            <a:schemeClr val="dk1"/>
                          </a:solidFill>
                          <a:latin typeface="+mn-lt"/>
                        </a:rPr>
                        <a:t>0.15%</a:t>
                      </a:r>
                      <a:endParaRPr dirty="0"/>
                    </a:p>
                  </a:txBody>
                  <a:tcPr marL="63500" marR="63500" anchor="ctr">
                    <a:lnL w="12700" algn="ctr">
                      <a:solidFill>
                        <a:schemeClr val="lt1"/>
                      </a:solidFill>
                    </a:lnL>
                    <a:lnR w="12700" algn="ctr">
                      <a:solidFill>
                        <a:schemeClr val="lt1"/>
                      </a:solidFill>
                    </a:lnR>
                    <a:lnT w="12700" algn="ctr">
                      <a:solidFill>
                        <a:schemeClr val="lt1"/>
                      </a:solidFill>
                    </a:lnT>
                    <a:lnB w="12700" algn="ctr">
                      <a:solidFill>
                        <a:schemeClr val="lt1"/>
                      </a:solidFill>
                    </a:lnB>
                    <a:solidFill>
                      <a:schemeClr val="accent1">
                        <a:lumMod val="20000"/>
                        <a:lumOff val="80000"/>
                        <a:alpha val="100000"/>
                      </a:schemeClr>
                    </a:solidFill>
                  </a:tcPr>
                </a:tc>
                <a:extLst>
                  <a:ext uri="{0D108BD9-81ED-4DB2-BD59-A6C34878D82A}">
                    <a16:rowId xmlns:a16="http://schemas.microsoft.com/office/drawing/2014/main" val="10002"/>
                  </a:ext>
                </a:extLst>
              </a:tr>
              <a:tr h="905256">
                <a:tc>
                  <a:txBody>
                    <a:bodyPr/>
                    <a:lstStyle/>
                    <a:p>
                      <a:pPr marL="0" marR="0" indent="0" algn="l">
                        <a:lnSpc>
                          <a:spcPct val="100000"/>
                        </a:lnSpc>
                        <a:spcBef>
                          <a:spcPct val="0"/>
                        </a:spcBef>
                        <a:spcAft>
                          <a:spcPct val="0"/>
                        </a:spcAft>
                        <a:buNone/>
                        <a:defRPr/>
                      </a:pPr>
                      <a:r>
                        <a:rPr sz="1600" b="0" i="0" u="none" dirty="0">
                          <a:solidFill>
                            <a:schemeClr val="dk1"/>
                          </a:solidFill>
                          <a:latin typeface="+mn-lt"/>
                        </a:rPr>
                        <a:t>Sale of futures (traded price)</a:t>
                      </a:r>
                      <a:endParaRPr dirty="0"/>
                    </a:p>
                  </a:txBody>
                  <a:tcPr marL="63500" marR="63500" anchor="ctr">
                    <a:lnL w="12700" algn="ctr">
                      <a:solidFill>
                        <a:schemeClr val="lt1"/>
                      </a:solidFill>
                    </a:lnL>
                    <a:lnR w="12700" algn="ctr">
                      <a:solidFill>
                        <a:schemeClr val="lt1"/>
                      </a:solidFill>
                    </a:lnR>
                    <a:lnT w="12700" algn="ctr">
                      <a:solidFill>
                        <a:schemeClr val="lt1"/>
                      </a:solidFill>
                    </a:lnT>
                    <a:lnB w="12700" algn="ctr">
                      <a:solidFill>
                        <a:schemeClr val="lt1"/>
                      </a:solidFill>
                    </a:lnB>
                    <a:solidFill>
                      <a:schemeClr val="accent1">
                        <a:lumMod val="20000"/>
                        <a:lumOff val="80000"/>
                        <a:alpha val="100000"/>
                      </a:schemeClr>
                    </a:solidFill>
                  </a:tcPr>
                </a:tc>
                <a:tc>
                  <a:txBody>
                    <a:bodyPr/>
                    <a:lstStyle/>
                    <a:p>
                      <a:pPr marL="0" marR="0" indent="0" algn="ctr">
                        <a:lnSpc>
                          <a:spcPct val="100000"/>
                        </a:lnSpc>
                        <a:spcBef>
                          <a:spcPct val="0"/>
                        </a:spcBef>
                        <a:spcAft>
                          <a:spcPct val="0"/>
                        </a:spcAft>
                        <a:buNone/>
                        <a:defRPr/>
                      </a:pPr>
                      <a:r>
                        <a:rPr sz="1600" b="0" i="0" u="none" dirty="0">
                          <a:solidFill>
                            <a:schemeClr val="dk1"/>
                          </a:solidFill>
                          <a:latin typeface="+mn-lt"/>
                        </a:rPr>
                        <a:t>0.02%</a:t>
                      </a:r>
                      <a:endParaRPr dirty="0"/>
                    </a:p>
                  </a:txBody>
                  <a:tcPr marL="63500" marR="63500" anchor="ctr">
                    <a:lnL w="12700" algn="ctr">
                      <a:solidFill>
                        <a:schemeClr val="lt1"/>
                      </a:solidFill>
                    </a:lnL>
                    <a:lnR w="12700" algn="ctr">
                      <a:solidFill>
                        <a:schemeClr val="lt1"/>
                      </a:solidFill>
                    </a:lnR>
                    <a:lnT w="12700" algn="ctr">
                      <a:solidFill>
                        <a:schemeClr val="lt1"/>
                      </a:solidFill>
                    </a:lnT>
                    <a:lnB w="12700" algn="ctr">
                      <a:solidFill>
                        <a:schemeClr val="lt1"/>
                      </a:solidFill>
                    </a:lnB>
                    <a:solidFill>
                      <a:schemeClr val="accent1">
                        <a:lumMod val="20000"/>
                        <a:lumOff val="80000"/>
                        <a:alpha val="100000"/>
                      </a:schemeClr>
                    </a:solidFill>
                  </a:tcPr>
                </a:tc>
                <a:tc>
                  <a:txBody>
                    <a:bodyPr/>
                    <a:lstStyle/>
                    <a:p>
                      <a:pPr marL="0" marR="0" indent="0" algn="ctr">
                        <a:lnSpc>
                          <a:spcPct val="100000"/>
                        </a:lnSpc>
                        <a:spcBef>
                          <a:spcPct val="0"/>
                        </a:spcBef>
                        <a:spcAft>
                          <a:spcPct val="0"/>
                        </a:spcAft>
                        <a:buNone/>
                        <a:defRPr/>
                      </a:pPr>
                      <a:r>
                        <a:rPr sz="1600" b="1" i="0" u="none" dirty="0">
                          <a:solidFill>
                            <a:schemeClr val="dk1"/>
                          </a:solidFill>
                          <a:latin typeface="+mn-lt"/>
                        </a:rPr>
                        <a:t>0.05%</a:t>
                      </a:r>
                      <a:endParaRPr dirty="0"/>
                    </a:p>
                  </a:txBody>
                  <a:tcPr marL="63500" marR="63500" anchor="ctr">
                    <a:lnL w="12700" algn="ctr">
                      <a:solidFill>
                        <a:schemeClr val="lt1"/>
                      </a:solidFill>
                    </a:lnL>
                    <a:lnR w="12700" algn="ctr">
                      <a:solidFill>
                        <a:schemeClr val="lt1"/>
                      </a:solidFill>
                    </a:lnR>
                    <a:lnT w="12700" algn="ctr">
                      <a:solidFill>
                        <a:schemeClr val="lt1"/>
                      </a:solidFill>
                    </a:lnT>
                    <a:lnB w="12700" algn="ctr">
                      <a:solidFill>
                        <a:schemeClr val="lt1"/>
                      </a:solidFill>
                    </a:lnB>
                    <a:solidFill>
                      <a:schemeClr val="accent1">
                        <a:lumMod val="20000"/>
                        <a:lumOff val="80000"/>
                        <a:alpha val="100000"/>
                      </a:schemeClr>
                    </a:solidFill>
                  </a:tcPr>
                </a:tc>
                <a:extLst>
                  <a:ext uri="{0D108BD9-81ED-4DB2-BD59-A6C34878D82A}">
                    <a16:rowId xmlns:a16="http://schemas.microsoft.com/office/drawing/2014/main" val="10003"/>
                  </a:ext>
                </a:extLst>
              </a:tr>
            </a:tbl>
          </a:graphicData>
        </a:graphic>
      </p:graphicFrame>
      <p:sp>
        <p:nvSpPr>
          <p:cNvPr id="465625663" name="Rectangle 465625662">
            <a:extLst>
              <a:ext uri="{FF2B5EF4-FFF2-40B4-BE49-F238E27FC236}">
                <a16:creationId xmlns:a16="http://schemas.microsoft.com/office/drawing/2014/main" id="{60ED72A9-7436-0847-BF15-BDE02285AB50}"/>
              </a:ext>
            </a:extLst>
          </p:cNvPr>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SLIDELY_ONLY_OFFICE_SLIDE_ID_195052838</a:t>
            </a:r>
            <a:endParaRPr dirty="0"/>
          </a:p>
        </p:txBody>
      </p:sp>
      <p:sp>
        <p:nvSpPr>
          <p:cNvPr id="2" name="Date Placeholder 1">
            <a:extLst>
              <a:ext uri="{FF2B5EF4-FFF2-40B4-BE49-F238E27FC236}">
                <a16:creationId xmlns:a16="http://schemas.microsoft.com/office/drawing/2014/main" id="{A4F0FCCE-BDBA-680C-6787-4CE064927797}"/>
              </a:ext>
            </a:extLst>
          </p:cNvPr>
          <p:cNvSpPr>
            <a:spLocks noGrp="1"/>
          </p:cNvSpPr>
          <p:nvPr>
            <p:ph type="dt" sz="half" idx="10"/>
          </p:nvPr>
        </p:nvSpPr>
        <p:spPr/>
        <p:txBody>
          <a:bodyPr/>
          <a:lstStyle/>
          <a:p>
            <a:pPr>
              <a:defRPr/>
            </a:pPr>
            <a:r>
              <a:rPr lang="en-US" dirty="0"/>
              <a:t>22nd Feb., 2026</a:t>
            </a:r>
          </a:p>
        </p:txBody>
      </p:sp>
      <p:sp>
        <p:nvSpPr>
          <p:cNvPr id="3" name="Footer Placeholder 2">
            <a:extLst>
              <a:ext uri="{FF2B5EF4-FFF2-40B4-BE49-F238E27FC236}">
                <a16:creationId xmlns:a16="http://schemas.microsoft.com/office/drawing/2014/main" id="{346CD28E-C8E5-2A82-FF11-F6F475D22B57}"/>
              </a:ext>
            </a:extLst>
          </p:cNvPr>
          <p:cNvSpPr>
            <a:spLocks noGrp="1"/>
          </p:cNvSpPr>
          <p:nvPr>
            <p:ph type="ftr" sz="quarter" idx="11"/>
          </p:nvPr>
        </p:nvSpPr>
        <p:spPr/>
        <p:txBody>
          <a:bodyPr/>
          <a:lstStyle/>
          <a:p>
            <a:pPr>
              <a:defRPr/>
            </a:pPr>
            <a:r>
              <a:rPr lang="en-US" dirty="0"/>
              <a:t>P. P. Shah &amp; Asso.</a:t>
            </a:r>
          </a:p>
        </p:txBody>
      </p:sp>
      <p:sp>
        <p:nvSpPr>
          <p:cNvPr id="4" name="Slide Number Placeholder 3">
            <a:extLst>
              <a:ext uri="{FF2B5EF4-FFF2-40B4-BE49-F238E27FC236}">
                <a16:creationId xmlns:a16="http://schemas.microsoft.com/office/drawing/2014/main" id="{B1BD1959-4FDD-6314-DE9C-E1ED7EE44397}"/>
              </a:ext>
            </a:extLst>
          </p:cNvPr>
          <p:cNvSpPr>
            <a:spLocks noGrp="1"/>
          </p:cNvSpPr>
          <p:nvPr>
            <p:ph type="sldNum" sz="quarter" idx="12"/>
          </p:nvPr>
        </p:nvSpPr>
        <p:spPr/>
        <p:txBody>
          <a:bodyPr/>
          <a:lstStyle/>
          <a:p>
            <a:pPr>
              <a:defRPr/>
            </a:pPr>
            <a:fld id="{D52DD524-E4F0-4E7D-BECC-79A3277458AD}" type="slidenum">
              <a:rPr lang="en-US" smtClean="0"/>
              <a:t>34</a:t>
            </a:fld>
            <a:endParaRPr lang="en-US" dirty="0"/>
          </a:p>
        </p:txBody>
      </p:sp>
    </p:spTree>
    <p:extLst>
      <p:ext uri="{BB962C8B-B14F-4D97-AF65-F5344CB8AC3E}">
        <p14:creationId xmlns:p14="http://schemas.microsoft.com/office/powerpoint/2010/main" val="38107904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30944321" name="New shape"/>
          <p:cNvSpPr/>
          <p:nvPr/>
        </p:nvSpPr>
        <p:spPr bwMode="auto">
          <a:xfrm>
            <a:off x="635000" y="635000"/>
            <a:ext cx="10922000" cy="10160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ctr">
              <a:lnSpc>
                <a:spcPct val="100000"/>
              </a:lnSpc>
              <a:spcBef>
                <a:spcPct val="0"/>
              </a:spcBef>
              <a:spcAft>
                <a:spcPct val="0"/>
              </a:spcAft>
              <a:buNone/>
              <a:defRPr/>
            </a:pPr>
            <a:r>
              <a:rPr sz="4000" b="1" i="0" u="none" dirty="0">
                <a:solidFill>
                  <a:schemeClr val="lt1"/>
                </a:solidFill>
                <a:latin typeface="+mj-lt"/>
              </a:rPr>
              <a:t>Indirect Tax (GST) Amendments</a:t>
            </a:r>
            <a:endParaRPr dirty="0"/>
          </a:p>
        </p:txBody>
      </p:sp>
      <p:sp>
        <p:nvSpPr>
          <p:cNvPr id="954098742" name="Rectangle 954098741"/>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SLIDELY_ONLY_OFFICE_SLIDE_ID_196104081</a:t>
            </a:r>
            <a:endParaRPr dirty="0"/>
          </a:p>
        </p:txBody>
      </p:sp>
      <p:sp>
        <p:nvSpPr>
          <p:cNvPr id="2" name="Date Placeholder 1">
            <a:extLst>
              <a:ext uri="{FF2B5EF4-FFF2-40B4-BE49-F238E27FC236}">
                <a16:creationId xmlns:a16="http://schemas.microsoft.com/office/drawing/2014/main" id="{EA9C0BE9-3AFA-4638-B9E1-D398AF10E3F1}"/>
              </a:ext>
            </a:extLst>
          </p:cNvPr>
          <p:cNvSpPr>
            <a:spLocks noGrp="1"/>
          </p:cNvSpPr>
          <p:nvPr>
            <p:ph type="dt" sz="half" idx="10"/>
          </p:nvPr>
        </p:nvSpPr>
        <p:spPr/>
        <p:txBody>
          <a:bodyPr/>
          <a:lstStyle/>
          <a:p>
            <a:pPr>
              <a:defRPr/>
            </a:pPr>
            <a:r>
              <a:rPr lang="en-US" dirty="0"/>
              <a:t>22nd Feb., 2026</a:t>
            </a:r>
          </a:p>
        </p:txBody>
      </p:sp>
      <p:sp>
        <p:nvSpPr>
          <p:cNvPr id="3" name="Footer Placeholder 2">
            <a:extLst>
              <a:ext uri="{FF2B5EF4-FFF2-40B4-BE49-F238E27FC236}">
                <a16:creationId xmlns:a16="http://schemas.microsoft.com/office/drawing/2014/main" id="{03A7A307-E935-3583-E23A-9C7EABB0030D}"/>
              </a:ext>
            </a:extLst>
          </p:cNvPr>
          <p:cNvSpPr>
            <a:spLocks noGrp="1"/>
          </p:cNvSpPr>
          <p:nvPr>
            <p:ph type="ftr" sz="quarter" idx="11"/>
          </p:nvPr>
        </p:nvSpPr>
        <p:spPr/>
        <p:txBody>
          <a:bodyPr/>
          <a:lstStyle/>
          <a:p>
            <a:pPr>
              <a:defRPr/>
            </a:pPr>
            <a:r>
              <a:rPr lang="en-US" dirty="0"/>
              <a:t>P. P. Shah &amp; Asso.</a:t>
            </a:r>
          </a:p>
        </p:txBody>
      </p:sp>
      <p:sp>
        <p:nvSpPr>
          <p:cNvPr id="4" name="Slide Number Placeholder 3">
            <a:extLst>
              <a:ext uri="{FF2B5EF4-FFF2-40B4-BE49-F238E27FC236}">
                <a16:creationId xmlns:a16="http://schemas.microsoft.com/office/drawing/2014/main" id="{746FA3E2-7C4B-800D-D150-C3616538D4E5}"/>
              </a:ext>
            </a:extLst>
          </p:cNvPr>
          <p:cNvSpPr>
            <a:spLocks noGrp="1"/>
          </p:cNvSpPr>
          <p:nvPr>
            <p:ph type="sldNum" sz="quarter" idx="12"/>
          </p:nvPr>
        </p:nvSpPr>
        <p:spPr/>
        <p:txBody>
          <a:bodyPr/>
          <a:lstStyle/>
          <a:p>
            <a:pPr>
              <a:defRPr/>
            </a:pPr>
            <a:fld id="{D52DD524-E4F0-4E7D-BECC-79A3277458AD}" type="slidenum">
              <a:rPr lang="en-US" smtClean="0"/>
              <a:t>35</a:t>
            </a:fld>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09732749" name="New shape"/>
          <p:cNvSpPr/>
          <p:nvPr/>
        </p:nvSpPr>
        <p:spPr bwMode="auto">
          <a:xfrm>
            <a:off x="508000" y="381000"/>
            <a:ext cx="11176000" cy="8255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25400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600" b="1" i="0" u="none" dirty="0">
                <a:solidFill>
                  <a:schemeClr val="lt1"/>
                </a:solidFill>
                <a:latin typeface="+mj-lt"/>
              </a:rPr>
              <a:t>Post-Sale Discounts Aligned with Commercial Reality</a:t>
            </a:r>
            <a:endParaRPr dirty="0"/>
          </a:p>
        </p:txBody>
      </p:sp>
      <p:sp>
        <p:nvSpPr>
          <p:cNvPr id="1695064025" name="New shape"/>
          <p:cNvSpPr/>
          <p:nvPr/>
        </p:nvSpPr>
        <p:spPr bwMode="auto">
          <a:xfrm>
            <a:off x="508000" y="1460500"/>
            <a:ext cx="5334000" cy="508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400" b="1" i="0" u="none" dirty="0">
                <a:solidFill>
                  <a:srgbClr val="203864"/>
                </a:solidFill>
                <a:latin typeface="+mj-lt"/>
              </a:rPr>
              <a:t>Before Amendment (The Gap)</a:t>
            </a:r>
            <a:endParaRPr dirty="0"/>
          </a:p>
        </p:txBody>
      </p:sp>
      <p:sp>
        <p:nvSpPr>
          <p:cNvPr id="1898200041" name="New shape"/>
          <p:cNvSpPr/>
          <p:nvPr/>
        </p:nvSpPr>
        <p:spPr bwMode="auto">
          <a:xfrm>
            <a:off x="6350000" y="1460500"/>
            <a:ext cx="5334000" cy="508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400" b="1" i="0" u="none" dirty="0">
                <a:solidFill>
                  <a:srgbClr val="203864"/>
                </a:solidFill>
                <a:latin typeface="+mj-lt"/>
              </a:rPr>
              <a:t>After Amendment (The Solution)</a:t>
            </a:r>
            <a:endParaRPr dirty="0"/>
          </a:p>
        </p:txBody>
      </p:sp>
      <p:pic>
        <p:nvPicPr>
          <p:cNvPr id="790813329" name="New picture"/>
          <p:cNvPicPr/>
          <p:nvPr/>
        </p:nvPicPr>
        <p:blipFill>
          <a:blip r:embed="rId3">
            <a:extLst>
              <a:ext uri="{96DAC541-7B7A-43D3-8B79-37D633B846F1}">
                <asvg:svgBlip xmlns:asvg="http://schemas.microsoft.com/office/drawing/2016/SVG/main" r:embed="rId4"/>
              </a:ext>
            </a:extLst>
          </a:blip>
          <a:stretch>
            <a:fillRect/>
          </a:stretch>
        </p:blipFill>
        <p:spPr bwMode="auto">
          <a:xfrm>
            <a:off x="508000" y="2032000"/>
            <a:ext cx="571500" cy="571500"/>
          </a:xfrm>
          <a:prstGeom prst="rect">
            <a:avLst/>
          </a:prstGeom>
        </p:spPr>
      </p:pic>
      <p:sp>
        <p:nvSpPr>
          <p:cNvPr id="1094788598" name="New shape"/>
          <p:cNvSpPr/>
          <p:nvPr/>
        </p:nvSpPr>
        <p:spPr bwMode="auto">
          <a:xfrm>
            <a:off x="1206500" y="1968500"/>
            <a:ext cx="4635500" cy="762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1800" b="1" i="0" u="none" dirty="0">
                <a:solidFill>
                  <a:schemeClr val="dk1"/>
                </a:solidFill>
                <a:latin typeface="+mn-lt"/>
              </a:rPr>
              <a:t>Mandatory Agreement: </a:t>
            </a:r>
            <a:r>
              <a:rPr sz="1800" b="0" i="0" u="none" dirty="0">
                <a:solidFill>
                  <a:schemeClr val="dk1"/>
                </a:solidFill>
                <a:latin typeface="+mn-lt"/>
              </a:rPr>
              <a:t>Required before or at the time of supply.</a:t>
            </a:r>
            <a:endParaRPr dirty="0"/>
          </a:p>
        </p:txBody>
      </p:sp>
      <p:pic>
        <p:nvPicPr>
          <p:cNvPr id="1681458052" name="New picture"/>
          <p:cNvPicPr/>
          <p:nvPr/>
        </p:nvPicPr>
        <p:blipFill>
          <a:blip r:embed="rId5">
            <a:extLst>
              <a:ext uri="{96DAC541-7B7A-43D3-8B79-37D633B846F1}">
                <asvg:svgBlip xmlns:asvg="http://schemas.microsoft.com/office/drawing/2016/SVG/main" r:embed="rId6"/>
              </a:ext>
            </a:extLst>
          </a:blip>
          <a:stretch>
            <a:fillRect/>
          </a:stretch>
        </p:blipFill>
        <p:spPr bwMode="auto">
          <a:xfrm>
            <a:off x="6350000" y="2032000"/>
            <a:ext cx="571500" cy="571500"/>
          </a:xfrm>
          <a:prstGeom prst="rect">
            <a:avLst/>
          </a:prstGeom>
        </p:spPr>
      </p:pic>
      <p:sp>
        <p:nvSpPr>
          <p:cNvPr id="366461382" name="New shape"/>
          <p:cNvSpPr/>
          <p:nvPr/>
        </p:nvSpPr>
        <p:spPr bwMode="auto">
          <a:xfrm>
            <a:off x="7048500" y="1968500"/>
            <a:ext cx="4635500" cy="762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1800" b="1" i="0" u="none" dirty="0">
                <a:solidFill>
                  <a:schemeClr val="dk1"/>
                </a:solidFill>
                <a:latin typeface="+mn-lt"/>
              </a:rPr>
              <a:t>Flexibility: </a:t>
            </a:r>
            <a:r>
              <a:rPr sz="1800" b="0" i="0" u="none" dirty="0">
                <a:solidFill>
                  <a:schemeClr val="dk1"/>
                </a:solidFill>
                <a:latin typeface="+mn-lt"/>
              </a:rPr>
              <a:t>No pre-existing agreement required for tax adjustments.</a:t>
            </a:r>
            <a:endParaRPr dirty="0"/>
          </a:p>
        </p:txBody>
      </p:sp>
      <p:pic>
        <p:nvPicPr>
          <p:cNvPr id="1152769278" name="New picture"/>
          <p:cNvPicPr/>
          <p:nvPr/>
        </p:nvPicPr>
        <p:blipFill>
          <a:blip r:embed="rId7">
            <a:extLst>
              <a:ext uri="{96DAC541-7B7A-43D3-8B79-37D633B846F1}">
                <asvg:svgBlip xmlns:asvg="http://schemas.microsoft.com/office/drawing/2016/SVG/main" r:embed="rId8"/>
              </a:ext>
            </a:extLst>
          </a:blip>
          <a:stretch>
            <a:fillRect/>
          </a:stretch>
        </p:blipFill>
        <p:spPr bwMode="auto">
          <a:xfrm>
            <a:off x="508000" y="3048000"/>
            <a:ext cx="571500" cy="571500"/>
          </a:xfrm>
          <a:prstGeom prst="rect">
            <a:avLst/>
          </a:prstGeom>
        </p:spPr>
      </p:pic>
      <p:sp>
        <p:nvSpPr>
          <p:cNvPr id="438369608" name="New shape"/>
          <p:cNvSpPr/>
          <p:nvPr/>
        </p:nvSpPr>
        <p:spPr bwMode="auto">
          <a:xfrm>
            <a:off x="1206500" y="2984500"/>
            <a:ext cx="4635500" cy="9525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1800" b="1" i="0" u="none" dirty="0">
                <a:solidFill>
                  <a:schemeClr val="dk1"/>
                </a:solidFill>
                <a:latin typeface="+mn-lt"/>
              </a:rPr>
              <a:t>Commercial Disconnect: </a:t>
            </a:r>
            <a:r>
              <a:rPr sz="1800" b="0" i="0" u="none" dirty="0">
                <a:solidFill>
                  <a:schemeClr val="dk1"/>
                </a:solidFill>
                <a:latin typeface="+mn-lt"/>
              </a:rPr>
              <a:t>Year-end volume discounts and post-supply adjustments were not recognized.</a:t>
            </a:r>
            <a:endParaRPr dirty="0"/>
          </a:p>
        </p:txBody>
      </p:sp>
      <p:pic>
        <p:nvPicPr>
          <p:cNvPr id="179783753" name="New picture"/>
          <p:cNvPicPr/>
          <p:nvPr/>
        </p:nvPicPr>
        <p:blipFill>
          <a:blip r:embed="rId9">
            <a:extLst>
              <a:ext uri="{96DAC541-7B7A-43D3-8B79-37D633B846F1}">
                <asvg:svgBlip xmlns:asvg="http://schemas.microsoft.com/office/drawing/2016/SVG/main" r:embed="rId10"/>
              </a:ext>
            </a:extLst>
          </a:blip>
          <a:stretch>
            <a:fillRect/>
          </a:stretch>
        </p:blipFill>
        <p:spPr bwMode="auto">
          <a:xfrm>
            <a:off x="6350000" y="3048000"/>
            <a:ext cx="571500" cy="571500"/>
          </a:xfrm>
          <a:prstGeom prst="rect">
            <a:avLst/>
          </a:prstGeom>
        </p:spPr>
      </p:pic>
      <p:sp>
        <p:nvSpPr>
          <p:cNvPr id="1760672159" name="New shape"/>
          <p:cNvSpPr/>
          <p:nvPr/>
        </p:nvSpPr>
        <p:spPr bwMode="auto">
          <a:xfrm>
            <a:off x="7048500" y="2984500"/>
            <a:ext cx="4635500" cy="9525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1800" b="1" i="0" u="none" dirty="0">
                <a:solidFill>
                  <a:schemeClr val="dk1"/>
                </a:solidFill>
                <a:latin typeface="+mn-lt"/>
              </a:rPr>
              <a:t>Simplified Process: </a:t>
            </a:r>
            <a:r>
              <a:rPr sz="1800" b="0" i="0" u="none" dirty="0">
                <a:solidFill>
                  <a:schemeClr val="dk1"/>
                </a:solidFill>
                <a:latin typeface="+mn-lt"/>
              </a:rPr>
              <a:t>Permitted via valid credit notes and recipient ITC reversal.</a:t>
            </a:r>
            <a:endParaRPr dirty="0"/>
          </a:p>
        </p:txBody>
      </p:sp>
      <p:pic>
        <p:nvPicPr>
          <p:cNvPr id="1332826455" name="New picture"/>
          <p:cNvPicPr/>
          <p:nvPr/>
        </p:nvPicPr>
        <p:blipFill>
          <a:blip r:embed="rId11">
            <a:extLst>
              <a:ext uri="{96DAC541-7B7A-43D3-8B79-37D633B846F1}">
                <asvg:svgBlip xmlns:asvg="http://schemas.microsoft.com/office/drawing/2016/SVG/main" r:embed="rId12"/>
              </a:ext>
            </a:extLst>
          </a:blip>
          <a:stretch>
            <a:fillRect/>
          </a:stretch>
        </p:blipFill>
        <p:spPr bwMode="auto">
          <a:xfrm>
            <a:off x="508000" y="4191000"/>
            <a:ext cx="571500" cy="571500"/>
          </a:xfrm>
          <a:prstGeom prst="rect">
            <a:avLst/>
          </a:prstGeom>
        </p:spPr>
      </p:pic>
      <p:sp>
        <p:nvSpPr>
          <p:cNvPr id="1282731536" name="New shape"/>
          <p:cNvSpPr/>
          <p:nvPr/>
        </p:nvSpPr>
        <p:spPr bwMode="auto">
          <a:xfrm>
            <a:off x="1206500" y="4127500"/>
            <a:ext cx="4635500" cy="9525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1800" b="1" i="0" u="none" dirty="0">
                <a:solidFill>
                  <a:schemeClr val="dk1"/>
                </a:solidFill>
                <a:latin typeface="+mn-lt"/>
              </a:rPr>
              <a:t>Financial Strain: </a:t>
            </a:r>
            <a:r>
              <a:rPr sz="1800" b="0" i="0" u="none" dirty="0">
                <a:solidFill>
                  <a:schemeClr val="dk1"/>
                </a:solidFill>
                <a:latin typeface="+mn-lt"/>
              </a:rPr>
              <a:t>Suppliers paid GST on unrealized amounts, leading to cash flow losses.</a:t>
            </a:r>
            <a:endParaRPr dirty="0"/>
          </a:p>
        </p:txBody>
      </p:sp>
      <p:pic>
        <p:nvPicPr>
          <p:cNvPr id="1078820750" name="New picture"/>
          <p:cNvPicPr/>
          <p:nvPr/>
        </p:nvPicPr>
        <p:blipFill>
          <a:blip r:embed="rId13">
            <a:extLst>
              <a:ext uri="{96DAC541-7B7A-43D3-8B79-37D633B846F1}">
                <asvg:svgBlip xmlns:asvg="http://schemas.microsoft.com/office/drawing/2016/SVG/main" r:embed="rId14"/>
              </a:ext>
            </a:extLst>
          </a:blip>
          <a:stretch>
            <a:fillRect/>
          </a:stretch>
        </p:blipFill>
        <p:spPr bwMode="auto">
          <a:xfrm>
            <a:off x="6350000" y="4191000"/>
            <a:ext cx="571500" cy="571500"/>
          </a:xfrm>
          <a:prstGeom prst="rect">
            <a:avLst/>
          </a:prstGeom>
        </p:spPr>
      </p:pic>
      <p:sp>
        <p:nvSpPr>
          <p:cNvPr id="1348956211" name="New shape"/>
          <p:cNvSpPr/>
          <p:nvPr/>
        </p:nvSpPr>
        <p:spPr bwMode="auto">
          <a:xfrm>
            <a:off x="7048500" y="4127500"/>
            <a:ext cx="4635500" cy="9525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1800" b="1" i="0" u="none" dirty="0">
                <a:solidFill>
                  <a:schemeClr val="dk1"/>
                </a:solidFill>
                <a:latin typeface="+mn-lt"/>
              </a:rPr>
              <a:t>Business Impact: </a:t>
            </a:r>
            <a:r>
              <a:rPr sz="1800" b="0" i="0" u="none" dirty="0">
                <a:solidFill>
                  <a:schemeClr val="dk1"/>
                </a:solidFill>
                <a:latin typeface="+mn-lt"/>
              </a:rPr>
              <a:t>Tax is levied only on consideration actually received, improving working capital.</a:t>
            </a:r>
            <a:endParaRPr dirty="0"/>
          </a:p>
        </p:txBody>
      </p:sp>
      <p:sp>
        <p:nvSpPr>
          <p:cNvPr id="1328937966" name="New shape"/>
          <p:cNvSpPr/>
          <p:nvPr/>
        </p:nvSpPr>
        <p:spPr bwMode="auto">
          <a:xfrm>
            <a:off x="508000" y="5461000"/>
            <a:ext cx="11176000" cy="1016000"/>
          </a:xfrm>
          <a:prstGeom prst="rect">
            <a:avLst/>
          </a:prstGeom>
          <a:solidFill>
            <a:schemeClr val="accent1">
              <a:lumMod val="20000"/>
              <a:lumOff val="80000"/>
              <a:alpha val="100000"/>
            </a:schemeClr>
          </a:solidFill>
          <a:ln w="25400">
            <a:solidFill>
              <a:schemeClr val="accent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algn="ctr">
              <a:defRPr/>
            </a:pPr>
            <a:endParaRPr dirty="0"/>
          </a:p>
        </p:txBody>
      </p:sp>
      <p:pic>
        <p:nvPicPr>
          <p:cNvPr id="1799460056" name="New picture"/>
          <p:cNvPicPr/>
          <p:nvPr/>
        </p:nvPicPr>
        <p:blipFill>
          <a:blip r:embed="rId15">
            <a:extLst>
              <a:ext uri="{96DAC541-7B7A-43D3-8B79-37D633B846F1}">
                <asvg:svgBlip xmlns:asvg="http://schemas.microsoft.com/office/drawing/2016/SVG/main" r:embed="rId16"/>
              </a:ext>
            </a:extLst>
          </a:blip>
          <a:stretch>
            <a:fillRect/>
          </a:stretch>
        </p:blipFill>
        <p:spPr bwMode="auto">
          <a:xfrm>
            <a:off x="762000" y="5651500"/>
            <a:ext cx="635000" cy="635000"/>
          </a:xfrm>
          <a:prstGeom prst="rect">
            <a:avLst/>
          </a:prstGeom>
        </p:spPr>
      </p:pic>
      <p:sp>
        <p:nvSpPr>
          <p:cNvPr id="1760692423" name="New shape"/>
          <p:cNvSpPr/>
          <p:nvPr/>
        </p:nvSpPr>
        <p:spPr bwMode="auto">
          <a:xfrm>
            <a:off x="1524000" y="5461000"/>
            <a:ext cx="9906000" cy="1016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200" b="1" i="0" u="none" dirty="0">
                <a:solidFill>
                  <a:schemeClr val="dk1"/>
                </a:solidFill>
                <a:latin typeface="+mn-lt"/>
              </a:rPr>
              <a:t>Key Takeaway: </a:t>
            </a:r>
            <a:r>
              <a:rPr sz="2200" b="0" i="0" u="none" dirty="0">
                <a:solidFill>
                  <a:schemeClr val="dk1"/>
                </a:solidFill>
                <a:latin typeface="+mn-lt"/>
              </a:rPr>
              <a:t>Law now aligns with business practices, reducing litigation and improving cash flow.</a:t>
            </a:r>
            <a:endParaRPr dirty="0"/>
          </a:p>
        </p:txBody>
      </p:sp>
      <p:sp>
        <p:nvSpPr>
          <p:cNvPr id="1458352058" name="Rectangle 1458352057"/>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SLIDELY_ONLY_OFFICE_SLIDE_ID_137096600</a:t>
            </a:r>
            <a:endParaRPr dirty="0"/>
          </a:p>
        </p:txBody>
      </p:sp>
      <p:sp>
        <p:nvSpPr>
          <p:cNvPr id="2" name="Date Placeholder 1">
            <a:extLst>
              <a:ext uri="{FF2B5EF4-FFF2-40B4-BE49-F238E27FC236}">
                <a16:creationId xmlns:a16="http://schemas.microsoft.com/office/drawing/2014/main" id="{05AB3965-4A83-A0BF-0376-732F2948F505}"/>
              </a:ext>
            </a:extLst>
          </p:cNvPr>
          <p:cNvSpPr>
            <a:spLocks noGrp="1"/>
          </p:cNvSpPr>
          <p:nvPr>
            <p:ph type="dt" sz="half" idx="10"/>
          </p:nvPr>
        </p:nvSpPr>
        <p:spPr/>
        <p:txBody>
          <a:bodyPr/>
          <a:lstStyle/>
          <a:p>
            <a:pPr>
              <a:defRPr/>
            </a:pPr>
            <a:r>
              <a:rPr lang="en-US" dirty="0"/>
              <a:t>22nd Feb., 2026</a:t>
            </a:r>
          </a:p>
        </p:txBody>
      </p:sp>
      <p:sp>
        <p:nvSpPr>
          <p:cNvPr id="3" name="Footer Placeholder 2">
            <a:extLst>
              <a:ext uri="{FF2B5EF4-FFF2-40B4-BE49-F238E27FC236}">
                <a16:creationId xmlns:a16="http://schemas.microsoft.com/office/drawing/2014/main" id="{2BB38CA1-A264-C9E0-349F-F0529B54A556}"/>
              </a:ext>
            </a:extLst>
          </p:cNvPr>
          <p:cNvSpPr>
            <a:spLocks noGrp="1"/>
          </p:cNvSpPr>
          <p:nvPr>
            <p:ph type="ftr" sz="quarter" idx="11"/>
          </p:nvPr>
        </p:nvSpPr>
        <p:spPr/>
        <p:txBody>
          <a:bodyPr/>
          <a:lstStyle/>
          <a:p>
            <a:pPr>
              <a:defRPr/>
            </a:pPr>
            <a:r>
              <a:rPr lang="en-US" dirty="0"/>
              <a:t>P. P. Shah &amp; Asso.</a:t>
            </a:r>
          </a:p>
        </p:txBody>
      </p:sp>
      <p:sp>
        <p:nvSpPr>
          <p:cNvPr id="4" name="Slide Number Placeholder 3">
            <a:extLst>
              <a:ext uri="{FF2B5EF4-FFF2-40B4-BE49-F238E27FC236}">
                <a16:creationId xmlns:a16="http://schemas.microsoft.com/office/drawing/2014/main" id="{216CFC53-D0C4-3B4F-3F4D-40BC63D4C6E2}"/>
              </a:ext>
            </a:extLst>
          </p:cNvPr>
          <p:cNvSpPr>
            <a:spLocks noGrp="1"/>
          </p:cNvSpPr>
          <p:nvPr>
            <p:ph type="sldNum" sz="quarter" idx="12"/>
          </p:nvPr>
        </p:nvSpPr>
        <p:spPr/>
        <p:txBody>
          <a:bodyPr/>
          <a:lstStyle/>
          <a:p>
            <a:pPr>
              <a:defRPr/>
            </a:pPr>
            <a:fld id="{D52DD524-E4F0-4E7D-BECC-79A3277458AD}" type="slidenum">
              <a:rPr lang="en-US" smtClean="0"/>
              <a:t>36</a:t>
            </a:fld>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20667704" name="New shape"/>
          <p:cNvSpPr/>
          <p:nvPr/>
        </p:nvSpPr>
        <p:spPr bwMode="auto">
          <a:xfrm>
            <a:off x="508000" y="508000"/>
            <a:ext cx="11176000" cy="8255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25400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600" b="1" i="0" u="none" dirty="0">
                <a:solidFill>
                  <a:schemeClr val="lt1"/>
                </a:solidFill>
                <a:latin typeface="+mj-lt"/>
              </a:rPr>
              <a:t>Intermediary Services to Foreign Principals: Treated as Exports</a:t>
            </a:r>
            <a:endParaRPr dirty="0"/>
          </a:p>
        </p:txBody>
      </p:sp>
      <p:sp>
        <p:nvSpPr>
          <p:cNvPr id="1649393140" name="New shape"/>
          <p:cNvSpPr/>
          <p:nvPr/>
        </p:nvSpPr>
        <p:spPr bwMode="auto">
          <a:xfrm>
            <a:off x="635000" y="1778000"/>
            <a:ext cx="3429000" cy="762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400" b="1" i="0" u="none" dirty="0">
                <a:solidFill>
                  <a:schemeClr val="accent1"/>
                </a:solidFill>
                <a:latin typeface="+mj-lt"/>
              </a:rPr>
              <a:t>The Problem: Destination Principle Conflict</a:t>
            </a:r>
            <a:endParaRPr dirty="0"/>
          </a:p>
        </p:txBody>
      </p:sp>
      <p:sp>
        <p:nvSpPr>
          <p:cNvPr id="1143044850" name="New shape"/>
          <p:cNvSpPr/>
          <p:nvPr/>
        </p:nvSpPr>
        <p:spPr bwMode="auto">
          <a:xfrm>
            <a:off x="635000" y="2667000"/>
            <a:ext cx="3429000" cy="3810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190500" marR="0" indent="-190500" algn="l">
              <a:lnSpc>
                <a:spcPct val="100000"/>
              </a:lnSpc>
              <a:spcBef>
                <a:spcPct val="0"/>
              </a:spcBef>
              <a:spcAft>
                <a:spcPct val="0"/>
              </a:spcAft>
              <a:buClrTx/>
              <a:buSzTx/>
              <a:buFont typeface="Arial"/>
              <a:buChar char="•"/>
              <a:defRPr/>
            </a:pPr>
            <a:r>
              <a:rPr sz="1800" b="0" i="0" u="none" dirty="0">
                <a:solidFill>
                  <a:schemeClr val="dk1"/>
                </a:solidFill>
                <a:latin typeface="+mn-lt"/>
              </a:rPr>
              <a:t>Previously, Section 13(8)(b) of the IGST Act deemed the place of supply for intermediary services as the location of the supplier (India). This prevented these services from being classified as exports, even when the recipient was abroad.</a:t>
            </a:r>
            <a:endParaRPr dirty="0"/>
          </a:p>
        </p:txBody>
      </p:sp>
      <p:sp>
        <p:nvSpPr>
          <p:cNvPr id="1648395834" name="New shape"/>
          <p:cNvSpPr/>
          <p:nvPr/>
        </p:nvSpPr>
        <p:spPr bwMode="auto">
          <a:xfrm>
            <a:off x="4445000" y="1778000"/>
            <a:ext cx="3429000" cy="1016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400" b="1" i="0" u="none" dirty="0">
                <a:solidFill>
                  <a:schemeClr val="accent1"/>
                </a:solidFill>
                <a:latin typeface="+mj-lt"/>
              </a:rPr>
              <a:t>The Solution:</a:t>
            </a:r>
            <a:endParaRPr dirty="0"/>
          </a:p>
          <a:p>
            <a:pPr marL="0" marR="0" indent="0" algn="l">
              <a:lnSpc>
                <a:spcPct val="100000"/>
              </a:lnSpc>
              <a:spcBef>
                <a:spcPct val="0"/>
              </a:spcBef>
              <a:spcAft>
                <a:spcPct val="0"/>
              </a:spcAft>
              <a:buNone/>
              <a:defRPr/>
            </a:pPr>
            <a:r>
              <a:rPr sz="2400" b="1" i="0" u="none" dirty="0">
                <a:solidFill>
                  <a:schemeClr val="accent1"/>
                </a:solidFill>
                <a:latin typeface="+mj-lt"/>
              </a:rPr>
              <a:t>Legislative Amendment</a:t>
            </a:r>
            <a:endParaRPr dirty="0"/>
          </a:p>
        </p:txBody>
      </p:sp>
      <p:sp>
        <p:nvSpPr>
          <p:cNvPr id="1206624216" name="New shape"/>
          <p:cNvSpPr/>
          <p:nvPr/>
        </p:nvSpPr>
        <p:spPr bwMode="auto">
          <a:xfrm>
            <a:off x="4445000" y="2921000"/>
            <a:ext cx="3429000" cy="3810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254000" marR="0" indent="-254000" algn="l">
              <a:lnSpc>
                <a:spcPct val="100000"/>
              </a:lnSpc>
              <a:spcBef>
                <a:spcPct val="0"/>
              </a:spcBef>
              <a:spcAft>
                <a:spcPct val="0"/>
              </a:spcAft>
              <a:buClr>
                <a:schemeClr val="accent1"/>
              </a:buClr>
              <a:buSzTx/>
              <a:buFont typeface="Wingdings"/>
              <a:buChar char="ü"/>
              <a:defRPr/>
            </a:pPr>
            <a:r>
              <a:rPr sz="1800" b="0" i="0" u="none" dirty="0">
                <a:solidFill>
                  <a:schemeClr val="dk1"/>
                </a:solidFill>
                <a:latin typeface="+mn-lt"/>
              </a:rPr>
              <a:t>Deletion: Section 13(8)(b) is proposed to be deleted.</a:t>
            </a:r>
            <a:endParaRPr dirty="0"/>
          </a:p>
          <a:p>
            <a:pPr marL="254000" marR="0" indent="-254000" algn="l">
              <a:lnSpc>
                <a:spcPct val="100000"/>
              </a:lnSpc>
              <a:spcBef>
                <a:spcPct val="0"/>
              </a:spcBef>
              <a:spcAft>
                <a:spcPct val="0"/>
              </a:spcAft>
              <a:buClr>
                <a:schemeClr val="accent1"/>
              </a:buClr>
              <a:buSzTx/>
              <a:buFont typeface="Wingdings"/>
              <a:buChar char="Ø"/>
              <a:defRPr/>
            </a:pPr>
            <a:r>
              <a:rPr sz="1800" b="0" i="0" u="none" dirty="0">
                <a:solidFill>
                  <a:schemeClr val="dk1"/>
                </a:solidFill>
                <a:latin typeface="+mn-lt"/>
              </a:rPr>
              <a:t>General Rule: The place of supply will now be the location of the recipient.</a:t>
            </a:r>
            <a:endParaRPr dirty="0"/>
          </a:p>
          <a:p>
            <a:pPr marL="254000" marR="0" indent="-254000" algn="l">
              <a:lnSpc>
                <a:spcPct val="100000"/>
              </a:lnSpc>
              <a:spcBef>
                <a:spcPct val="0"/>
              </a:spcBef>
              <a:spcAft>
                <a:spcPct val="0"/>
              </a:spcAft>
              <a:buClr>
                <a:schemeClr val="accent1"/>
              </a:buClr>
              <a:buSzTx/>
              <a:buFont typeface="Wingdings"/>
              <a:buChar char="Ø"/>
              <a:defRPr/>
            </a:pPr>
            <a:r>
              <a:rPr sz="1800" b="0" i="0" u="none" dirty="0">
                <a:solidFill>
                  <a:schemeClr val="dk1"/>
                </a:solidFill>
                <a:latin typeface="+mn-lt"/>
              </a:rPr>
              <a:t>Impact: When the recipient is outside India, the service qualifies as a zero-rated export.</a:t>
            </a:r>
            <a:endParaRPr dirty="0"/>
          </a:p>
        </p:txBody>
      </p:sp>
      <p:sp>
        <p:nvSpPr>
          <p:cNvPr id="876160782" name="New shape"/>
          <p:cNvSpPr/>
          <p:nvPr/>
        </p:nvSpPr>
        <p:spPr bwMode="auto">
          <a:xfrm>
            <a:off x="8255000" y="1778000"/>
            <a:ext cx="3429000" cy="889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400" b="1" i="0" u="none" dirty="0">
                <a:solidFill>
                  <a:schemeClr val="accent1"/>
                </a:solidFill>
                <a:latin typeface="+mj-lt"/>
              </a:rPr>
              <a:t>Key Benefits for Indian Providers</a:t>
            </a:r>
            <a:endParaRPr dirty="0"/>
          </a:p>
        </p:txBody>
      </p:sp>
      <p:pic>
        <p:nvPicPr>
          <p:cNvPr id="1585153782" name="New picture"/>
          <p:cNvPicPr/>
          <p:nvPr/>
        </p:nvPicPr>
        <p:blipFill>
          <a:blip r:embed="rId3">
            <a:extLst>
              <a:ext uri="{96DAC541-7B7A-43D3-8B79-37D633B846F1}">
                <asvg:svgBlip xmlns:asvg="http://schemas.microsoft.com/office/drawing/2016/SVG/main" r:embed="rId4"/>
              </a:ext>
            </a:extLst>
          </a:blip>
          <a:stretch>
            <a:fillRect/>
          </a:stretch>
        </p:blipFill>
        <p:spPr bwMode="auto">
          <a:xfrm>
            <a:off x="8255000" y="2857500"/>
            <a:ext cx="508000" cy="508000"/>
          </a:xfrm>
          <a:prstGeom prst="rect">
            <a:avLst/>
          </a:prstGeom>
        </p:spPr>
      </p:pic>
      <p:sp>
        <p:nvSpPr>
          <p:cNvPr id="1315196512" name="New shape"/>
          <p:cNvSpPr/>
          <p:nvPr/>
        </p:nvSpPr>
        <p:spPr bwMode="auto">
          <a:xfrm>
            <a:off x="8890000" y="2794000"/>
            <a:ext cx="2794000" cy="889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1800" b="0" i="0" u="none" dirty="0">
                <a:solidFill>
                  <a:schemeClr val="dk1"/>
                </a:solidFill>
                <a:latin typeface="+mn-lt"/>
              </a:rPr>
              <a:t>Providers now eligible for Input Tax Credit (ITC) refunds.</a:t>
            </a:r>
            <a:endParaRPr dirty="0"/>
          </a:p>
        </p:txBody>
      </p:sp>
      <p:pic>
        <p:nvPicPr>
          <p:cNvPr id="2102295626" name="New picture"/>
          <p:cNvPicPr/>
          <p:nvPr/>
        </p:nvPicPr>
        <p:blipFill>
          <a:blip r:embed="rId5">
            <a:extLst>
              <a:ext uri="{96DAC541-7B7A-43D3-8B79-37D633B846F1}">
                <asvg:svgBlip xmlns:asvg="http://schemas.microsoft.com/office/drawing/2016/SVG/main" r:embed="rId6"/>
              </a:ext>
            </a:extLst>
          </a:blip>
          <a:stretch>
            <a:fillRect/>
          </a:stretch>
        </p:blipFill>
        <p:spPr bwMode="auto">
          <a:xfrm>
            <a:off x="8255000" y="4000500"/>
            <a:ext cx="508000" cy="508000"/>
          </a:xfrm>
          <a:prstGeom prst="rect">
            <a:avLst/>
          </a:prstGeom>
        </p:spPr>
      </p:pic>
      <p:sp>
        <p:nvSpPr>
          <p:cNvPr id="1284110585" name="New shape"/>
          <p:cNvSpPr/>
          <p:nvPr/>
        </p:nvSpPr>
        <p:spPr bwMode="auto">
          <a:xfrm>
            <a:off x="8890000" y="3937000"/>
            <a:ext cx="2794000" cy="1524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1800" b="0" i="0" u="none" dirty="0">
                <a:solidFill>
                  <a:schemeClr val="dk1"/>
                </a:solidFill>
                <a:latin typeface="+mn-lt"/>
              </a:rPr>
              <a:t>Enhanced competitive edge for Indian intermediary service providers on a global scale.</a:t>
            </a:r>
            <a:endParaRPr dirty="0"/>
          </a:p>
        </p:txBody>
      </p:sp>
      <p:sp>
        <p:nvSpPr>
          <p:cNvPr id="424738719" name="Rectangle 424738718"/>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SLIDELY_ONLY_OFFICE_SLIDE_ID_119489724</a:t>
            </a:r>
            <a:endParaRPr dirty="0"/>
          </a:p>
        </p:txBody>
      </p:sp>
      <p:sp>
        <p:nvSpPr>
          <p:cNvPr id="2" name="Date Placeholder 1">
            <a:extLst>
              <a:ext uri="{FF2B5EF4-FFF2-40B4-BE49-F238E27FC236}">
                <a16:creationId xmlns:a16="http://schemas.microsoft.com/office/drawing/2014/main" id="{493ECFE8-F0B4-DA99-A3C8-DC76F48E5F54}"/>
              </a:ext>
            </a:extLst>
          </p:cNvPr>
          <p:cNvSpPr>
            <a:spLocks noGrp="1"/>
          </p:cNvSpPr>
          <p:nvPr>
            <p:ph type="dt" sz="half" idx="10"/>
          </p:nvPr>
        </p:nvSpPr>
        <p:spPr/>
        <p:txBody>
          <a:bodyPr/>
          <a:lstStyle/>
          <a:p>
            <a:pPr>
              <a:defRPr/>
            </a:pPr>
            <a:r>
              <a:rPr lang="en-US" dirty="0"/>
              <a:t>22nd Feb., 2026</a:t>
            </a:r>
          </a:p>
        </p:txBody>
      </p:sp>
      <p:sp>
        <p:nvSpPr>
          <p:cNvPr id="3" name="Footer Placeholder 2">
            <a:extLst>
              <a:ext uri="{FF2B5EF4-FFF2-40B4-BE49-F238E27FC236}">
                <a16:creationId xmlns:a16="http://schemas.microsoft.com/office/drawing/2014/main" id="{9BAA69D2-EE91-CAC6-822F-215D80A4E319}"/>
              </a:ext>
            </a:extLst>
          </p:cNvPr>
          <p:cNvSpPr>
            <a:spLocks noGrp="1"/>
          </p:cNvSpPr>
          <p:nvPr>
            <p:ph type="ftr" sz="quarter" idx="11"/>
          </p:nvPr>
        </p:nvSpPr>
        <p:spPr/>
        <p:txBody>
          <a:bodyPr/>
          <a:lstStyle/>
          <a:p>
            <a:pPr>
              <a:defRPr/>
            </a:pPr>
            <a:r>
              <a:rPr lang="en-US" dirty="0"/>
              <a:t>P. P. Shah &amp; Asso.</a:t>
            </a:r>
          </a:p>
        </p:txBody>
      </p:sp>
      <p:sp>
        <p:nvSpPr>
          <p:cNvPr id="4" name="Slide Number Placeholder 3">
            <a:extLst>
              <a:ext uri="{FF2B5EF4-FFF2-40B4-BE49-F238E27FC236}">
                <a16:creationId xmlns:a16="http://schemas.microsoft.com/office/drawing/2014/main" id="{79F66C0C-199C-0FB6-6AD2-A237C48CD854}"/>
              </a:ext>
            </a:extLst>
          </p:cNvPr>
          <p:cNvSpPr>
            <a:spLocks noGrp="1"/>
          </p:cNvSpPr>
          <p:nvPr>
            <p:ph type="sldNum" sz="quarter" idx="12"/>
          </p:nvPr>
        </p:nvSpPr>
        <p:spPr/>
        <p:txBody>
          <a:bodyPr/>
          <a:lstStyle/>
          <a:p>
            <a:pPr>
              <a:defRPr/>
            </a:pPr>
            <a:fld id="{D52DD524-E4F0-4E7D-BECC-79A3277458AD}" type="slidenum">
              <a:rPr lang="en-US" smtClean="0"/>
              <a:t>37</a:t>
            </a:fld>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97880" name="New shape"/>
          <p:cNvSpPr/>
          <p:nvPr/>
        </p:nvSpPr>
        <p:spPr bwMode="auto">
          <a:xfrm>
            <a:off x="381000" y="381000"/>
            <a:ext cx="11430000" cy="10160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25400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3600" b="0" i="0" u="none" dirty="0">
                <a:solidFill>
                  <a:schemeClr val="lt1"/>
                </a:solidFill>
                <a:latin typeface="+mj-lt"/>
              </a:rPr>
              <a:t>Refund Process Streamlined to Improve Cash Flow</a:t>
            </a:r>
            <a:endParaRPr dirty="0"/>
          </a:p>
        </p:txBody>
      </p:sp>
      <p:sp>
        <p:nvSpPr>
          <p:cNvPr id="1926977362" name="New shape"/>
          <p:cNvSpPr/>
          <p:nvPr/>
        </p:nvSpPr>
        <p:spPr bwMode="auto">
          <a:xfrm>
            <a:off x="635000" y="1651000"/>
            <a:ext cx="10922000" cy="5715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600" b="1" i="0" u="none" dirty="0">
                <a:solidFill>
                  <a:schemeClr val="accent1">
                    <a:lumMod val="50000"/>
                  </a:schemeClr>
                </a:solidFill>
                <a:latin typeface="+mj-lt"/>
              </a:rPr>
              <a:t>Provisional Refunds for Inverted Duty Structure</a:t>
            </a:r>
            <a:endParaRPr dirty="0"/>
          </a:p>
        </p:txBody>
      </p:sp>
      <p:sp>
        <p:nvSpPr>
          <p:cNvPr id="1831474570" name="New shape"/>
          <p:cNvSpPr/>
          <p:nvPr/>
        </p:nvSpPr>
        <p:spPr bwMode="auto">
          <a:xfrm>
            <a:off x="635000" y="2222500"/>
            <a:ext cx="10922000" cy="1905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317500" marR="0" indent="-317500" algn="l">
              <a:lnSpc>
                <a:spcPct val="100000"/>
              </a:lnSpc>
              <a:spcBef>
                <a:spcPct val="0"/>
              </a:spcBef>
              <a:spcAft>
                <a:spcPct val="0"/>
              </a:spcAft>
              <a:buClr>
                <a:schemeClr val="accent1"/>
              </a:buClr>
              <a:buSzTx/>
              <a:buFont typeface="Wingdings"/>
              <a:buChar char="§"/>
              <a:defRPr/>
            </a:pPr>
            <a:r>
              <a:rPr sz="2200" b="1" i="0" u="none" dirty="0">
                <a:solidFill>
                  <a:schemeClr val="dk1"/>
                </a:solidFill>
                <a:latin typeface="+mn-lt"/>
              </a:rPr>
              <a:t>Context: </a:t>
            </a:r>
            <a:r>
              <a:rPr sz="2200" b="0" i="0" u="none" dirty="0">
                <a:solidFill>
                  <a:schemeClr val="dk1"/>
                </a:solidFill>
                <a:latin typeface="+mn-lt"/>
              </a:rPr>
              <a:t>Inverted Duty Structure occurs when input tax rates are higher than output tax rates, causing ITC accumulation.</a:t>
            </a:r>
            <a:endParaRPr dirty="0"/>
          </a:p>
          <a:p>
            <a:pPr marL="317500" marR="0" indent="-317500" algn="l">
              <a:lnSpc>
                <a:spcPct val="100000"/>
              </a:lnSpc>
              <a:spcBef>
                <a:spcPct val="0"/>
              </a:spcBef>
              <a:spcAft>
                <a:spcPct val="0"/>
              </a:spcAft>
              <a:buClr>
                <a:schemeClr val="accent1"/>
              </a:buClr>
              <a:buSzTx/>
              <a:buFont typeface="Wingdings"/>
              <a:buChar char="§"/>
              <a:defRPr/>
            </a:pPr>
            <a:r>
              <a:rPr sz="2200" b="1" i="0" u="none" dirty="0">
                <a:solidFill>
                  <a:schemeClr val="dk1"/>
                </a:solidFill>
                <a:latin typeface="+mn-lt"/>
              </a:rPr>
              <a:t>Key Change: 90% provisional refund</a:t>
            </a:r>
            <a:r>
              <a:rPr sz="2200" b="0" i="0" u="none" dirty="0">
                <a:solidFill>
                  <a:schemeClr val="dk1"/>
                </a:solidFill>
                <a:latin typeface="+mn-lt"/>
              </a:rPr>
              <a:t> benefit now extended to </a:t>
            </a:r>
            <a:r>
              <a:rPr sz="2200" b="1" i="0" u="none" dirty="0">
                <a:solidFill>
                  <a:schemeClr val="dk1"/>
                </a:solidFill>
                <a:latin typeface="+mn-lt"/>
              </a:rPr>
              <a:t>inverted duty structure</a:t>
            </a:r>
            <a:r>
              <a:rPr sz="2200" b="0" i="0" u="none" dirty="0">
                <a:solidFill>
                  <a:schemeClr val="dk1"/>
                </a:solidFill>
                <a:latin typeface="+mn-lt"/>
              </a:rPr>
              <a:t> claims.</a:t>
            </a:r>
            <a:endParaRPr dirty="0"/>
          </a:p>
          <a:p>
            <a:pPr marL="317500" marR="0" indent="-317500" algn="l">
              <a:lnSpc>
                <a:spcPct val="100000"/>
              </a:lnSpc>
              <a:spcBef>
                <a:spcPct val="0"/>
              </a:spcBef>
              <a:spcAft>
                <a:spcPct val="0"/>
              </a:spcAft>
              <a:buClr>
                <a:schemeClr val="accent1"/>
              </a:buClr>
              <a:buSzTx/>
              <a:buFont typeface="Wingdings"/>
              <a:buChar char="§"/>
              <a:defRPr/>
            </a:pPr>
            <a:r>
              <a:rPr sz="2200" b="1" i="0" u="none" dirty="0">
                <a:solidFill>
                  <a:schemeClr val="dk1"/>
                </a:solidFill>
                <a:latin typeface="+mn-lt"/>
              </a:rPr>
              <a:t>Impact: </a:t>
            </a:r>
            <a:r>
              <a:rPr sz="2200" b="0" i="0" u="none" dirty="0">
                <a:solidFill>
                  <a:schemeClr val="dk1"/>
                </a:solidFill>
                <a:latin typeface="+mn-lt"/>
              </a:rPr>
              <a:t>Significantly eases working capital blockage for manufacturers.</a:t>
            </a:r>
            <a:endParaRPr dirty="0"/>
          </a:p>
        </p:txBody>
      </p:sp>
      <p:sp>
        <p:nvSpPr>
          <p:cNvPr id="172236014" name="New shape"/>
          <p:cNvSpPr/>
          <p:nvPr/>
        </p:nvSpPr>
        <p:spPr bwMode="auto">
          <a:xfrm>
            <a:off x="635000" y="4318000"/>
            <a:ext cx="10922000" cy="5715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600" b="1" i="0" u="none" dirty="0">
                <a:solidFill>
                  <a:schemeClr val="accent1">
                    <a:lumMod val="50000"/>
                  </a:schemeClr>
                </a:solidFill>
                <a:latin typeface="+mj-lt"/>
              </a:rPr>
              <a:t>Minimum Threshold for Export Refunds Removed</a:t>
            </a:r>
            <a:endParaRPr dirty="0"/>
          </a:p>
        </p:txBody>
      </p:sp>
      <p:sp>
        <p:nvSpPr>
          <p:cNvPr id="590985053" name="New shape"/>
          <p:cNvSpPr/>
          <p:nvPr/>
        </p:nvSpPr>
        <p:spPr bwMode="auto">
          <a:xfrm>
            <a:off x="635000" y="4889500"/>
            <a:ext cx="10922000" cy="1905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317500" marR="0" indent="-317500" algn="l">
              <a:lnSpc>
                <a:spcPct val="100000"/>
              </a:lnSpc>
              <a:spcBef>
                <a:spcPct val="0"/>
              </a:spcBef>
              <a:spcAft>
                <a:spcPct val="0"/>
              </a:spcAft>
              <a:buClr>
                <a:schemeClr val="accent1"/>
              </a:buClr>
              <a:buSzTx/>
              <a:buFont typeface="Wingdings"/>
              <a:buChar char="§"/>
              <a:defRPr/>
            </a:pPr>
            <a:r>
              <a:rPr sz="2200" b="1" i="0" u="none" dirty="0">
                <a:solidFill>
                  <a:schemeClr val="dk1"/>
                </a:solidFill>
                <a:latin typeface="+mn-lt"/>
              </a:rPr>
              <a:t>Old Rule: </a:t>
            </a:r>
            <a:r>
              <a:rPr sz="2200" b="0" i="0" u="none" dirty="0">
                <a:solidFill>
                  <a:schemeClr val="dk1"/>
                </a:solidFill>
                <a:latin typeface="+mn-lt"/>
              </a:rPr>
              <a:t>Refund claims under ₹1,000 for exports (with GST payment) were not processed.</a:t>
            </a:r>
            <a:endParaRPr dirty="0"/>
          </a:p>
          <a:p>
            <a:pPr marL="317500" marR="0" indent="-317500" algn="l">
              <a:lnSpc>
                <a:spcPct val="100000"/>
              </a:lnSpc>
              <a:spcBef>
                <a:spcPct val="0"/>
              </a:spcBef>
              <a:spcAft>
                <a:spcPct val="0"/>
              </a:spcAft>
              <a:buClr>
                <a:schemeClr val="accent1"/>
              </a:buClr>
              <a:buSzTx/>
              <a:buFont typeface="Wingdings"/>
              <a:buChar char="§"/>
              <a:defRPr/>
            </a:pPr>
            <a:r>
              <a:rPr sz="2200" b="1" i="0" u="none" dirty="0">
                <a:solidFill>
                  <a:schemeClr val="dk1"/>
                </a:solidFill>
                <a:latin typeface="+mn-lt"/>
              </a:rPr>
              <a:t>Key Change: </a:t>
            </a:r>
            <a:r>
              <a:rPr sz="2200" b="0" i="0" u="none" dirty="0">
                <a:solidFill>
                  <a:schemeClr val="dk1"/>
                </a:solidFill>
                <a:latin typeface="+mn-lt"/>
              </a:rPr>
              <a:t>The ₹1,000 minimum threshold is now </a:t>
            </a:r>
            <a:r>
              <a:rPr sz="2200" b="1" i="0" u="none" dirty="0">
                <a:solidFill>
                  <a:schemeClr val="dk1"/>
                </a:solidFill>
                <a:latin typeface="+mn-lt"/>
              </a:rPr>
              <a:t>eliminated</a:t>
            </a:r>
            <a:r>
              <a:rPr sz="2200" b="0" i="0" u="none" dirty="0">
                <a:solidFill>
                  <a:schemeClr val="dk1"/>
                </a:solidFill>
                <a:latin typeface="+mn-lt"/>
              </a:rPr>
              <a:t>.</a:t>
            </a:r>
            <a:endParaRPr dirty="0"/>
          </a:p>
          <a:p>
            <a:pPr marL="317500" marR="0" indent="-317500" algn="l">
              <a:lnSpc>
                <a:spcPct val="100000"/>
              </a:lnSpc>
              <a:spcBef>
                <a:spcPct val="0"/>
              </a:spcBef>
              <a:spcAft>
                <a:spcPct val="0"/>
              </a:spcAft>
              <a:buClr>
                <a:schemeClr val="accent1"/>
              </a:buClr>
              <a:buSzTx/>
              <a:buFont typeface="Wingdings"/>
              <a:buChar char="§"/>
              <a:defRPr/>
            </a:pPr>
            <a:r>
              <a:rPr sz="2200" b="1" i="0" u="none" dirty="0">
                <a:solidFill>
                  <a:schemeClr val="dk1"/>
                </a:solidFill>
                <a:latin typeface="+mn-lt"/>
              </a:rPr>
              <a:t>Impact: </a:t>
            </a:r>
            <a:r>
              <a:rPr sz="2200" b="0" i="0" u="none" dirty="0">
                <a:solidFill>
                  <a:schemeClr val="dk1"/>
                </a:solidFill>
                <a:latin typeface="+mn-lt"/>
              </a:rPr>
              <a:t>Immediate refund processing for SME exporters, regardless of the amount.</a:t>
            </a:r>
            <a:endParaRPr dirty="0"/>
          </a:p>
        </p:txBody>
      </p:sp>
      <p:sp>
        <p:nvSpPr>
          <p:cNvPr id="1463273212" name="Rectangle 1463273211"/>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SLIDELY_ONLY_OFFICE_SLIDE_ID_195668478</a:t>
            </a:r>
            <a:endParaRPr dirty="0"/>
          </a:p>
        </p:txBody>
      </p:sp>
      <p:sp>
        <p:nvSpPr>
          <p:cNvPr id="2" name="Date Placeholder 1">
            <a:extLst>
              <a:ext uri="{FF2B5EF4-FFF2-40B4-BE49-F238E27FC236}">
                <a16:creationId xmlns:a16="http://schemas.microsoft.com/office/drawing/2014/main" id="{2F5BDB85-4002-2AAC-6E62-1ADF26249403}"/>
              </a:ext>
            </a:extLst>
          </p:cNvPr>
          <p:cNvSpPr>
            <a:spLocks noGrp="1"/>
          </p:cNvSpPr>
          <p:nvPr>
            <p:ph type="dt" sz="half" idx="10"/>
          </p:nvPr>
        </p:nvSpPr>
        <p:spPr/>
        <p:txBody>
          <a:bodyPr/>
          <a:lstStyle/>
          <a:p>
            <a:pPr>
              <a:defRPr/>
            </a:pPr>
            <a:r>
              <a:rPr lang="en-US" dirty="0"/>
              <a:t>22nd Feb., 2026</a:t>
            </a:r>
          </a:p>
        </p:txBody>
      </p:sp>
      <p:sp>
        <p:nvSpPr>
          <p:cNvPr id="3" name="Footer Placeholder 2">
            <a:extLst>
              <a:ext uri="{FF2B5EF4-FFF2-40B4-BE49-F238E27FC236}">
                <a16:creationId xmlns:a16="http://schemas.microsoft.com/office/drawing/2014/main" id="{FC9E30D5-64B2-2732-0F30-7CB515D9E2BF}"/>
              </a:ext>
            </a:extLst>
          </p:cNvPr>
          <p:cNvSpPr>
            <a:spLocks noGrp="1"/>
          </p:cNvSpPr>
          <p:nvPr>
            <p:ph type="ftr" sz="quarter" idx="11"/>
          </p:nvPr>
        </p:nvSpPr>
        <p:spPr/>
        <p:txBody>
          <a:bodyPr/>
          <a:lstStyle/>
          <a:p>
            <a:pPr>
              <a:defRPr/>
            </a:pPr>
            <a:r>
              <a:rPr lang="en-US" dirty="0"/>
              <a:t>P. P. Shah &amp; Asso.</a:t>
            </a:r>
          </a:p>
        </p:txBody>
      </p:sp>
      <p:sp>
        <p:nvSpPr>
          <p:cNvPr id="4" name="Slide Number Placeholder 3">
            <a:extLst>
              <a:ext uri="{FF2B5EF4-FFF2-40B4-BE49-F238E27FC236}">
                <a16:creationId xmlns:a16="http://schemas.microsoft.com/office/drawing/2014/main" id="{1BB088BF-918C-B545-9F34-B1C45F5156AE}"/>
              </a:ext>
            </a:extLst>
          </p:cNvPr>
          <p:cNvSpPr>
            <a:spLocks noGrp="1"/>
          </p:cNvSpPr>
          <p:nvPr>
            <p:ph type="sldNum" sz="quarter" idx="12"/>
          </p:nvPr>
        </p:nvSpPr>
        <p:spPr/>
        <p:txBody>
          <a:bodyPr/>
          <a:lstStyle/>
          <a:p>
            <a:pPr>
              <a:defRPr/>
            </a:pPr>
            <a:fld id="{D52DD524-E4F0-4E7D-BECC-79A3277458AD}" type="slidenum">
              <a:rPr lang="en-US" smtClean="0"/>
              <a:t>38</a:t>
            </a:fld>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17137438" name="New picture"/>
          <p:cNvPicPr/>
          <p:nvPr/>
        </p:nvPicPr>
        <p:blipFill>
          <a:blip r:embed="rId3"/>
          <a:srcRect t="21107" b="21107"/>
          <a:stretch>
            <a:fillRect/>
          </a:stretch>
        </p:blipFill>
        <p:spPr bwMode="auto">
          <a:xfrm>
            <a:off x="0" y="0"/>
            <a:ext cx="12192000" cy="2743200"/>
          </a:xfrm>
          <a:prstGeom prst="rect">
            <a:avLst/>
          </a:prstGeom>
        </p:spPr>
      </p:pic>
      <p:sp>
        <p:nvSpPr>
          <p:cNvPr id="1198582469" name="New shape"/>
          <p:cNvSpPr/>
          <p:nvPr/>
        </p:nvSpPr>
        <p:spPr bwMode="auto">
          <a:xfrm>
            <a:off x="0" y="2743200"/>
            <a:ext cx="12192000" cy="10160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635000" tIns="127000" rIns="254000" bIns="12700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4000" b="0" i="0" u="none" dirty="0">
                <a:solidFill>
                  <a:schemeClr val="lt1"/>
                </a:solidFill>
                <a:latin typeface="+mj-lt"/>
              </a:rPr>
              <a:t>Changes in International Taxation</a:t>
            </a:r>
            <a:endParaRPr dirty="0"/>
          </a:p>
        </p:txBody>
      </p:sp>
      <p:sp>
        <p:nvSpPr>
          <p:cNvPr id="1240737237" name="Rectangle 1240737236"/>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SLIDELY_ONLY_OFFICE_SLIDE_ID_121501230</a:t>
            </a:r>
            <a:endParaRPr dirty="0"/>
          </a:p>
        </p:txBody>
      </p:sp>
      <p:sp>
        <p:nvSpPr>
          <p:cNvPr id="2" name="Date Placeholder 1">
            <a:extLst>
              <a:ext uri="{FF2B5EF4-FFF2-40B4-BE49-F238E27FC236}">
                <a16:creationId xmlns:a16="http://schemas.microsoft.com/office/drawing/2014/main" id="{222A590F-6B18-969F-24D7-5383FEBB1988}"/>
              </a:ext>
            </a:extLst>
          </p:cNvPr>
          <p:cNvSpPr>
            <a:spLocks noGrp="1"/>
          </p:cNvSpPr>
          <p:nvPr>
            <p:ph type="dt" sz="half" idx="10"/>
          </p:nvPr>
        </p:nvSpPr>
        <p:spPr/>
        <p:txBody>
          <a:bodyPr/>
          <a:lstStyle/>
          <a:p>
            <a:pPr>
              <a:defRPr/>
            </a:pPr>
            <a:r>
              <a:rPr lang="en-US" dirty="0"/>
              <a:t>22nd Feb., 2026</a:t>
            </a:r>
          </a:p>
        </p:txBody>
      </p:sp>
      <p:sp>
        <p:nvSpPr>
          <p:cNvPr id="3" name="Footer Placeholder 2">
            <a:extLst>
              <a:ext uri="{FF2B5EF4-FFF2-40B4-BE49-F238E27FC236}">
                <a16:creationId xmlns:a16="http://schemas.microsoft.com/office/drawing/2014/main" id="{BACCCF73-CB56-0FFE-9C52-C2C048A5FAC6}"/>
              </a:ext>
            </a:extLst>
          </p:cNvPr>
          <p:cNvSpPr>
            <a:spLocks noGrp="1"/>
          </p:cNvSpPr>
          <p:nvPr>
            <p:ph type="ftr" sz="quarter" idx="11"/>
          </p:nvPr>
        </p:nvSpPr>
        <p:spPr/>
        <p:txBody>
          <a:bodyPr/>
          <a:lstStyle/>
          <a:p>
            <a:pPr>
              <a:defRPr/>
            </a:pPr>
            <a:r>
              <a:rPr lang="en-US" dirty="0"/>
              <a:t>P. P. Shah &amp; Asso.</a:t>
            </a:r>
          </a:p>
        </p:txBody>
      </p:sp>
      <p:sp>
        <p:nvSpPr>
          <p:cNvPr id="4" name="Slide Number Placeholder 3">
            <a:extLst>
              <a:ext uri="{FF2B5EF4-FFF2-40B4-BE49-F238E27FC236}">
                <a16:creationId xmlns:a16="http://schemas.microsoft.com/office/drawing/2014/main" id="{E348EEA2-308C-30C4-93D4-9032272FFDA5}"/>
              </a:ext>
            </a:extLst>
          </p:cNvPr>
          <p:cNvSpPr>
            <a:spLocks noGrp="1"/>
          </p:cNvSpPr>
          <p:nvPr>
            <p:ph type="sldNum" sz="quarter" idx="12"/>
          </p:nvPr>
        </p:nvSpPr>
        <p:spPr/>
        <p:txBody>
          <a:bodyPr/>
          <a:lstStyle/>
          <a:p>
            <a:pPr>
              <a:defRPr/>
            </a:pPr>
            <a:fld id="{D52DD524-E4F0-4E7D-BECC-79A3277458AD}" type="slidenum">
              <a:rPr lang="en-US" smtClean="0"/>
              <a:t>39</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41961071" name="New picture"/>
          <p:cNvPicPr/>
          <p:nvPr/>
        </p:nvPicPr>
        <p:blipFill>
          <a:blip r:embed="rId3"/>
          <a:srcRect t="31250" b="31250"/>
          <a:stretch>
            <a:fillRect/>
          </a:stretch>
        </p:blipFill>
        <p:spPr bwMode="auto">
          <a:xfrm>
            <a:off x="0" y="0"/>
            <a:ext cx="12192000" cy="6858000"/>
          </a:xfrm>
          <a:prstGeom prst="rect">
            <a:avLst/>
          </a:prstGeom>
        </p:spPr>
      </p:pic>
      <p:sp>
        <p:nvSpPr>
          <p:cNvPr id="1933699833" name="New shape"/>
          <p:cNvSpPr/>
          <p:nvPr/>
        </p:nvSpPr>
        <p:spPr bwMode="auto">
          <a:xfrm>
            <a:off x="0" y="0"/>
            <a:ext cx="12192000" cy="6858000"/>
          </a:xfrm>
          <a:prstGeom prst="rect">
            <a:avLst/>
          </a:prstGeom>
          <a:solidFill>
            <a:schemeClr val="lt1">
              <a:alpha val="7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algn="ctr">
              <a:defRPr/>
            </a:pPr>
            <a:endParaRPr dirty="0"/>
          </a:p>
        </p:txBody>
      </p:sp>
      <p:sp>
        <p:nvSpPr>
          <p:cNvPr id="1702525664" name="New shape"/>
          <p:cNvSpPr/>
          <p:nvPr/>
        </p:nvSpPr>
        <p:spPr bwMode="auto">
          <a:xfrm>
            <a:off x="0" y="0"/>
            <a:ext cx="12192000" cy="6858000"/>
          </a:xfrm>
          <a:prstGeom prst="rect">
            <a:avLst/>
          </a:prstGeom>
          <a:solidFill>
            <a:schemeClr val="accent1">
              <a:alpha val="3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algn="ctr">
              <a:defRPr/>
            </a:pPr>
            <a:endParaRPr dirty="0"/>
          </a:p>
        </p:txBody>
      </p:sp>
      <p:sp>
        <p:nvSpPr>
          <p:cNvPr id="1406157627" name="New shape"/>
          <p:cNvSpPr/>
          <p:nvPr/>
        </p:nvSpPr>
        <p:spPr bwMode="auto">
          <a:xfrm>
            <a:off x="609600" y="762000"/>
            <a:ext cx="10972800" cy="10160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254000" tIns="127000" rIns="127000" bIns="12700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3600" b="1" i="0" u="none" dirty="0">
                <a:solidFill>
                  <a:schemeClr val="lt1"/>
                </a:solidFill>
                <a:latin typeface="+mj-lt"/>
              </a:rPr>
              <a:t>Direct Tax Amendments</a:t>
            </a:r>
            <a:endParaRPr dirty="0"/>
          </a:p>
        </p:txBody>
      </p:sp>
      <p:sp>
        <p:nvSpPr>
          <p:cNvPr id="1048939901" name="Rectangle 1048939900"/>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SLIDELY_ONLY_OFFICE_SLIDE_ID_158476344</a:t>
            </a:r>
            <a:endParaRPr dirty="0"/>
          </a:p>
        </p:txBody>
      </p:sp>
      <p:sp>
        <p:nvSpPr>
          <p:cNvPr id="2" name="Date Placeholder 1">
            <a:extLst>
              <a:ext uri="{FF2B5EF4-FFF2-40B4-BE49-F238E27FC236}">
                <a16:creationId xmlns:a16="http://schemas.microsoft.com/office/drawing/2014/main" id="{D12A08FA-FF04-E7C2-DB71-9B4C8C150190}"/>
              </a:ext>
            </a:extLst>
          </p:cNvPr>
          <p:cNvSpPr>
            <a:spLocks noGrp="1"/>
          </p:cNvSpPr>
          <p:nvPr>
            <p:ph type="dt" sz="half" idx="10"/>
          </p:nvPr>
        </p:nvSpPr>
        <p:spPr/>
        <p:txBody>
          <a:bodyPr/>
          <a:lstStyle/>
          <a:p>
            <a:pPr>
              <a:defRPr/>
            </a:pPr>
            <a:r>
              <a:rPr lang="en-US" dirty="0"/>
              <a:t>22nd Feb., 2026</a:t>
            </a:r>
          </a:p>
        </p:txBody>
      </p:sp>
      <p:sp>
        <p:nvSpPr>
          <p:cNvPr id="3" name="Footer Placeholder 2">
            <a:extLst>
              <a:ext uri="{FF2B5EF4-FFF2-40B4-BE49-F238E27FC236}">
                <a16:creationId xmlns:a16="http://schemas.microsoft.com/office/drawing/2014/main" id="{CB0EC3FF-0A54-D3D7-B601-522CCAF44B82}"/>
              </a:ext>
            </a:extLst>
          </p:cNvPr>
          <p:cNvSpPr>
            <a:spLocks noGrp="1"/>
          </p:cNvSpPr>
          <p:nvPr>
            <p:ph type="ftr" sz="quarter" idx="11"/>
          </p:nvPr>
        </p:nvSpPr>
        <p:spPr/>
        <p:txBody>
          <a:bodyPr/>
          <a:lstStyle/>
          <a:p>
            <a:pPr>
              <a:defRPr/>
            </a:pPr>
            <a:r>
              <a:rPr lang="en-US" dirty="0"/>
              <a:t>P. P. Shah &amp; Asso.</a:t>
            </a:r>
          </a:p>
        </p:txBody>
      </p:sp>
      <p:sp>
        <p:nvSpPr>
          <p:cNvPr id="4" name="Slide Number Placeholder 3">
            <a:extLst>
              <a:ext uri="{FF2B5EF4-FFF2-40B4-BE49-F238E27FC236}">
                <a16:creationId xmlns:a16="http://schemas.microsoft.com/office/drawing/2014/main" id="{C618E933-240A-F695-5CFA-5762F018BB46}"/>
              </a:ext>
            </a:extLst>
          </p:cNvPr>
          <p:cNvSpPr>
            <a:spLocks noGrp="1"/>
          </p:cNvSpPr>
          <p:nvPr>
            <p:ph type="sldNum" sz="quarter" idx="12"/>
          </p:nvPr>
        </p:nvSpPr>
        <p:spPr/>
        <p:txBody>
          <a:bodyPr/>
          <a:lstStyle/>
          <a:p>
            <a:pPr>
              <a:defRPr/>
            </a:pPr>
            <a:fld id="{D52DD524-E4F0-4E7D-BECC-79A3277458AD}" type="slidenum">
              <a:rPr lang="en-US" smtClean="0"/>
              <a:t>4</a:t>
            </a:fld>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1871004" name="New shape"/>
          <p:cNvSpPr/>
          <p:nvPr/>
        </p:nvSpPr>
        <p:spPr bwMode="auto">
          <a:xfrm>
            <a:off x="381000" y="381000"/>
            <a:ext cx="11430000" cy="6350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25400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600" b="0" i="0" u="none" dirty="0">
                <a:solidFill>
                  <a:schemeClr val="lt1"/>
                </a:solidFill>
                <a:latin typeface="+mj-lt"/>
              </a:rPr>
              <a:t>International Financial Services Centre (IFSC): Incentives</a:t>
            </a:r>
            <a:endParaRPr dirty="0"/>
          </a:p>
        </p:txBody>
      </p:sp>
      <p:sp>
        <p:nvSpPr>
          <p:cNvPr id="385672145" name="New shape"/>
          <p:cNvSpPr/>
          <p:nvPr/>
        </p:nvSpPr>
        <p:spPr bwMode="auto">
          <a:xfrm>
            <a:off x="381000" y="1270000"/>
            <a:ext cx="6985000" cy="508000"/>
          </a:xfrm>
          <a:prstGeom prst="rect">
            <a:avLst/>
          </a:prstGeom>
          <a:solidFill>
            <a:schemeClr val="accent5">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9050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1600" b="1" i="0" u="none" dirty="0">
                <a:solidFill>
                  <a:schemeClr val="lt1"/>
                </a:solidFill>
                <a:latin typeface="+mj-lt"/>
              </a:rPr>
              <a:t>Extension in Tax Holiday &amp; Rationalization of Tax Rate</a:t>
            </a:r>
            <a:endParaRPr dirty="0"/>
          </a:p>
        </p:txBody>
      </p:sp>
      <p:graphicFrame>
        <p:nvGraphicFramePr>
          <p:cNvPr id="1737474421" name="New Table"/>
          <p:cNvGraphicFramePr>
            <a:graphicFrameLocks noGrp="1"/>
          </p:cNvGraphicFramePr>
          <p:nvPr/>
        </p:nvGraphicFramePr>
        <p:xfrm>
          <a:off x="381000" y="1778000"/>
          <a:ext cx="6985000" cy="3810000"/>
        </p:xfrm>
        <a:graphic>
          <a:graphicData uri="http://schemas.openxmlformats.org/drawingml/2006/table">
            <a:tbl>
              <a:tblPr firstRow="1" bandRow="1">
                <a:noFill/>
                <a:tableStyleId>{5C22544A-7EE6-4342-B048-85BDC9FD1C3A}</a:tableStyleId>
              </a:tblPr>
              <a:tblGrid>
                <a:gridCol w="1778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794000">
                  <a:extLst>
                    <a:ext uri="{9D8B030D-6E8A-4147-A177-3AD203B41FA5}">
                      <a16:colId xmlns:a16="http://schemas.microsoft.com/office/drawing/2014/main" val="20002"/>
                    </a:ext>
                  </a:extLst>
                </a:gridCol>
              </a:tblGrid>
              <a:tr h="508000">
                <a:tc>
                  <a:txBody>
                    <a:bodyPr/>
                    <a:lstStyle/>
                    <a:p>
                      <a:pPr marL="0" marR="0" indent="0" algn="l">
                        <a:lnSpc>
                          <a:spcPct val="100000"/>
                        </a:lnSpc>
                        <a:spcBef>
                          <a:spcPct val="0"/>
                        </a:spcBef>
                        <a:spcAft>
                          <a:spcPct val="0"/>
                        </a:spcAft>
                        <a:buNone/>
                        <a:defRPr/>
                      </a:pPr>
                      <a:r>
                        <a:rPr sz="1400" b="1" i="0" u="none" dirty="0">
                          <a:solidFill>
                            <a:schemeClr val="lt1"/>
                          </a:solidFill>
                          <a:latin typeface="+mn-lt"/>
                        </a:rPr>
                        <a:t>Particulars</a:t>
                      </a:r>
                      <a:endParaRPr dirty="0"/>
                    </a:p>
                  </a:txBody>
                  <a:tcPr marL="127000" marR="127000" marT="101600" marB="101600" anchor="ctr">
                    <a:lnL w="19050" algn="ctr">
                      <a:solidFill>
                        <a:schemeClr val="lt1"/>
                      </a:solidFill>
                    </a:lnL>
                    <a:lnR w="19050" algn="ctr">
                      <a:solidFill>
                        <a:schemeClr val="lt1"/>
                      </a:solidFill>
                    </a:lnR>
                    <a:lnT w="19050" algn="ctr">
                      <a:solidFill>
                        <a:schemeClr val="lt1"/>
                      </a:solidFill>
                    </a:lnT>
                    <a:lnB w="19050" algn="ctr">
                      <a:solidFill>
                        <a:schemeClr val="lt1"/>
                      </a:solidFill>
                    </a:lnB>
                    <a:solidFill>
                      <a:schemeClr val="accent1">
                        <a:alpha val="100000"/>
                      </a:schemeClr>
                    </a:solidFill>
                  </a:tcPr>
                </a:tc>
                <a:tc>
                  <a:txBody>
                    <a:bodyPr/>
                    <a:lstStyle/>
                    <a:p>
                      <a:pPr marL="0" marR="0" indent="0" algn="l">
                        <a:lnSpc>
                          <a:spcPct val="100000"/>
                        </a:lnSpc>
                        <a:spcBef>
                          <a:spcPct val="0"/>
                        </a:spcBef>
                        <a:spcAft>
                          <a:spcPct val="0"/>
                        </a:spcAft>
                        <a:buNone/>
                        <a:defRPr/>
                      </a:pPr>
                      <a:r>
                        <a:rPr sz="1400" b="1" i="0" u="none" dirty="0">
                          <a:solidFill>
                            <a:schemeClr val="lt1"/>
                          </a:solidFill>
                          <a:latin typeface="+mn-lt"/>
                        </a:rPr>
                        <a:t>Earlier Provisions</a:t>
                      </a:r>
                      <a:endParaRPr dirty="0"/>
                    </a:p>
                  </a:txBody>
                  <a:tcPr marL="127000" marR="127000" marT="101600" marB="101600" anchor="ctr">
                    <a:lnL w="19050" algn="ctr">
                      <a:solidFill>
                        <a:schemeClr val="lt1"/>
                      </a:solidFill>
                    </a:lnL>
                    <a:lnR w="19050" algn="ctr">
                      <a:solidFill>
                        <a:schemeClr val="lt1"/>
                      </a:solidFill>
                    </a:lnR>
                    <a:lnT w="19050" algn="ctr">
                      <a:solidFill>
                        <a:schemeClr val="lt1"/>
                      </a:solidFill>
                    </a:lnT>
                    <a:lnB w="19050" algn="ctr">
                      <a:solidFill>
                        <a:schemeClr val="lt1"/>
                      </a:solidFill>
                    </a:lnB>
                    <a:solidFill>
                      <a:schemeClr val="accent1">
                        <a:alpha val="100000"/>
                      </a:schemeClr>
                    </a:solidFill>
                  </a:tcPr>
                </a:tc>
                <a:tc>
                  <a:txBody>
                    <a:bodyPr/>
                    <a:lstStyle/>
                    <a:p>
                      <a:pPr marL="0" marR="0" indent="0" algn="l">
                        <a:lnSpc>
                          <a:spcPct val="100000"/>
                        </a:lnSpc>
                        <a:spcBef>
                          <a:spcPct val="0"/>
                        </a:spcBef>
                        <a:spcAft>
                          <a:spcPct val="0"/>
                        </a:spcAft>
                        <a:buNone/>
                        <a:defRPr/>
                      </a:pPr>
                      <a:r>
                        <a:rPr sz="1400" b="1" i="0" u="none" dirty="0">
                          <a:solidFill>
                            <a:schemeClr val="lt1"/>
                          </a:solidFill>
                          <a:latin typeface="+mn-lt"/>
                        </a:rPr>
                        <a:t>Proposed Amendments</a:t>
                      </a:r>
                      <a:endParaRPr dirty="0"/>
                    </a:p>
                  </a:txBody>
                  <a:tcPr marL="127000" marR="127000" marT="101600" marB="101600" anchor="ctr">
                    <a:lnL w="19050" algn="ctr">
                      <a:solidFill>
                        <a:schemeClr val="lt1"/>
                      </a:solidFill>
                    </a:lnL>
                    <a:lnR w="19050" algn="ctr">
                      <a:solidFill>
                        <a:schemeClr val="lt1"/>
                      </a:solidFill>
                    </a:lnR>
                    <a:lnT w="19050" algn="ctr">
                      <a:solidFill>
                        <a:schemeClr val="lt1"/>
                      </a:solidFill>
                    </a:lnT>
                    <a:lnB w="19050" algn="ctr">
                      <a:solidFill>
                        <a:schemeClr val="lt1"/>
                      </a:solidFill>
                    </a:lnB>
                    <a:solidFill>
                      <a:schemeClr val="accent1">
                        <a:alpha val="100000"/>
                      </a:schemeClr>
                    </a:solidFill>
                  </a:tcPr>
                </a:tc>
                <a:extLst>
                  <a:ext uri="{0D108BD9-81ED-4DB2-BD59-A6C34878D82A}">
                    <a16:rowId xmlns:a16="http://schemas.microsoft.com/office/drawing/2014/main" val="10000"/>
                  </a:ext>
                </a:extLst>
              </a:tr>
              <a:tr h="762000">
                <a:tc>
                  <a:txBody>
                    <a:bodyPr/>
                    <a:lstStyle/>
                    <a:p>
                      <a:pPr marL="0" marR="0" indent="0" algn="l">
                        <a:lnSpc>
                          <a:spcPct val="100000"/>
                        </a:lnSpc>
                        <a:spcBef>
                          <a:spcPct val="0"/>
                        </a:spcBef>
                        <a:spcAft>
                          <a:spcPct val="0"/>
                        </a:spcAft>
                        <a:buNone/>
                        <a:defRPr/>
                      </a:pPr>
                      <a:r>
                        <a:rPr sz="1300" b="1" i="0" u="none" dirty="0">
                          <a:solidFill>
                            <a:schemeClr val="dk2">
                              <a:lumMod val="50000"/>
                            </a:schemeClr>
                          </a:solidFill>
                          <a:latin typeface="+mn-lt"/>
                        </a:rPr>
                        <a:t>Offshore Banking Units (OBUs)</a:t>
                      </a:r>
                      <a:endParaRPr dirty="0"/>
                    </a:p>
                  </a:txBody>
                  <a:tcPr marL="127000" marR="127000" marT="101600" marB="101600" anchor="ctr">
                    <a:lnL w="19050" algn="ctr">
                      <a:solidFill>
                        <a:schemeClr val="lt1"/>
                      </a:solidFill>
                    </a:lnL>
                    <a:lnR w="19050" algn="ctr">
                      <a:solidFill>
                        <a:schemeClr val="lt1"/>
                      </a:solidFill>
                    </a:lnR>
                    <a:lnT w="19050" algn="ctr">
                      <a:solidFill>
                        <a:schemeClr val="lt1"/>
                      </a:solidFill>
                    </a:lnT>
                    <a:lnB w="19050" algn="ctr">
                      <a:solidFill>
                        <a:schemeClr val="lt1"/>
                      </a:solidFill>
                    </a:lnB>
                    <a:solidFill>
                      <a:schemeClr val="accent5">
                        <a:lumMod val="20000"/>
                        <a:lumOff val="80000"/>
                        <a:alpha val="100000"/>
                      </a:schemeClr>
                    </a:solidFill>
                  </a:tcPr>
                </a:tc>
                <a:tc>
                  <a:txBody>
                    <a:bodyPr/>
                    <a:lstStyle/>
                    <a:p>
                      <a:pPr marL="0" marR="0" indent="0" algn="l">
                        <a:lnSpc>
                          <a:spcPct val="100000"/>
                        </a:lnSpc>
                        <a:spcBef>
                          <a:spcPct val="0"/>
                        </a:spcBef>
                        <a:spcAft>
                          <a:spcPct val="0"/>
                        </a:spcAft>
                        <a:buNone/>
                        <a:defRPr/>
                      </a:pPr>
                      <a:r>
                        <a:rPr sz="1300" b="0" i="0" u="none" dirty="0">
                          <a:solidFill>
                            <a:schemeClr val="dk2">
                              <a:lumMod val="50000"/>
                            </a:schemeClr>
                          </a:solidFill>
                          <a:latin typeface="+mn-lt"/>
                        </a:rPr>
                        <a:t>100% tax deduction for 10 consecutive years</a:t>
                      </a:r>
                      <a:endParaRPr dirty="0"/>
                    </a:p>
                  </a:txBody>
                  <a:tcPr marL="127000" marR="127000" marT="101600" marB="101600" anchor="ctr">
                    <a:lnL w="19050" algn="ctr">
                      <a:solidFill>
                        <a:schemeClr val="lt1"/>
                      </a:solidFill>
                    </a:lnL>
                    <a:lnR w="19050" algn="ctr">
                      <a:solidFill>
                        <a:schemeClr val="lt1"/>
                      </a:solidFill>
                    </a:lnR>
                    <a:lnT w="19050" algn="ctr">
                      <a:solidFill>
                        <a:schemeClr val="lt1"/>
                      </a:solidFill>
                    </a:lnT>
                    <a:lnB w="19050" algn="ctr">
                      <a:solidFill>
                        <a:schemeClr val="lt1"/>
                      </a:solidFill>
                    </a:lnB>
                    <a:solidFill>
                      <a:schemeClr val="accent5">
                        <a:lumMod val="20000"/>
                        <a:lumOff val="80000"/>
                        <a:alpha val="100000"/>
                      </a:schemeClr>
                    </a:solidFill>
                  </a:tcPr>
                </a:tc>
                <a:tc>
                  <a:txBody>
                    <a:bodyPr/>
                    <a:lstStyle/>
                    <a:p>
                      <a:pPr marL="0" marR="0" indent="0" algn="l">
                        <a:lnSpc>
                          <a:spcPct val="100000"/>
                        </a:lnSpc>
                        <a:spcBef>
                          <a:spcPct val="0"/>
                        </a:spcBef>
                        <a:spcAft>
                          <a:spcPct val="0"/>
                        </a:spcAft>
                        <a:buNone/>
                        <a:defRPr/>
                      </a:pPr>
                      <a:r>
                        <a:rPr sz="1300" b="1" i="0" u="none" dirty="0">
                          <a:solidFill>
                            <a:schemeClr val="dk2">
                              <a:lumMod val="50000"/>
                            </a:schemeClr>
                          </a:solidFill>
                          <a:latin typeface="+mn-lt"/>
                        </a:rPr>
                        <a:t>100% tax deduction for 20 consecutive years</a:t>
                      </a:r>
                      <a:endParaRPr dirty="0"/>
                    </a:p>
                  </a:txBody>
                  <a:tcPr marL="127000" marR="127000" marT="101600" marB="101600" anchor="ctr">
                    <a:lnL w="19050" algn="ctr">
                      <a:solidFill>
                        <a:schemeClr val="lt1"/>
                      </a:solidFill>
                    </a:lnL>
                    <a:lnR w="19050" algn="ctr">
                      <a:solidFill>
                        <a:schemeClr val="lt1"/>
                      </a:solidFill>
                    </a:lnR>
                    <a:lnT w="19050" algn="ctr">
                      <a:solidFill>
                        <a:schemeClr val="lt1"/>
                      </a:solidFill>
                    </a:lnT>
                    <a:lnB w="19050" algn="ctr">
                      <a:solidFill>
                        <a:schemeClr val="lt1"/>
                      </a:solidFill>
                    </a:lnB>
                    <a:solidFill>
                      <a:schemeClr val="accent1">
                        <a:lumMod val="20000"/>
                        <a:lumOff val="80000"/>
                        <a:alpha val="100000"/>
                      </a:schemeClr>
                    </a:solidFill>
                  </a:tcPr>
                </a:tc>
                <a:extLst>
                  <a:ext uri="{0D108BD9-81ED-4DB2-BD59-A6C34878D82A}">
                    <a16:rowId xmlns:a16="http://schemas.microsoft.com/office/drawing/2014/main" val="10001"/>
                  </a:ext>
                </a:extLst>
              </a:tr>
              <a:tr h="762000">
                <a:tc>
                  <a:txBody>
                    <a:bodyPr/>
                    <a:lstStyle/>
                    <a:p>
                      <a:pPr marL="0" marR="0" indent="0" algn="l">
                        <a:lnSpc>
                          <a:spcPct val="100000"/>
                        </a:lnSpc>
                        <a:spcBef>
                          <a:spcPct val="0"/>
                        </a:spcBef>
                        <a:spcAft>
                          <a:spcPct val="0"/>
                        </a:spcAft>
                        <a:buNone/>
                        <a:defRPr/>
                      </a:pPr>
                      <a:r>
                        <a:rPr sz="1300" b="1" i="0" u="none" dirty="0">
                          <a:solidFill>
                            <a:schemeClr val="dk2">
                              <a:lumMod val="50000"/>
                            </a:schemeClr>
                          </a:solidFill>
                          <a:latin typeface="+mn-lt"/>
                        </a:rPr>
                        <a:t>Other IFSC Units</a:t>
                      </a:r>
                      <a:endParaRPr dirty="0"/>
                    </a:p>
                  </a:txBody>
                  <a:tcPr marL="127000" marR="127000" marT="101600" marB="101600" anchor="ctr">
                    <a:lnL w="19050" algn="ctr">
                      <a:solidFill>
                        <a:schemeClr val="lt1"/>
                      </a:solidFill>
                    </a:lnL>
                    <a:lnR w="19050" algn="ctr">
                      <a:solidFill>
                        <a:schemeClr val="lt1"/>
                      </a:solidFill>
                    </a:lnR>
                    <a:lnT w="19050" algn="ctr">
                      <a:solidFill>
                        <a:schemeClr val="lt1"/>
                      </a:solidFill>
                    </a:lnT>
                    <a:lnB w="19050" algn="ctr">
                      <a:solidFill>
                        <a:schemeClr val="lt1"/>
                      </a:solidFill>
                    </a:lnB>
                    <a:solidFill>
                      <a:schemeClr val="accent5">
                        <a:lumMod val="20000"/>
                        <a:lumOff val="80000"/>
                        <a:alpha val="100000"/>
                      </a:schemeClr>
                    </a:solidFill>
                  </a:tcPr>
                </a:tc>
                <a:tc>
                  <a:txBody>
                    <a:bodyPr/>
                    <a:lstStyle/>
                    <a:p>
                      <a:pPr marL="0" marR="0" indent="0" algn="l">
                        <a:lnSpc>
                          <a:spcPct val="100000"/>
                        </a:lnSpc>
                        <a:spcBef>
                          <a:spcPct val="0"/>
                        </a:spcBef>
                        <a:spcAft>
                          <a:spcPct val="0"/>
                        </a:spcAft>
                        <a:buNone/>
                        <a:defRPr/>
                      </a:pPr>
                      <a:r>
                        <a:rPr sz="1300" b="0" i="0" u="none" dirty="0">
                          <a:solidFill>
                            <a:schemeClr val="dk2">
                              <a:lumMod val="50000"/>
                            </a:schemeClr>
                          </a:solidFill>
                          <a:latin typeface="+mn-lt"/>
                        </a:rPr>
                        <a:t>100% tax deduction for 10 years out of 15 years</a:t>
                      </a:r>
                      <a:endParaRPr dirty="0"/>
                    </a:p>
                  </a:txBody>
                  <a:tcPr marL="127000" marR="127000" marT="101600" marB="101600" anchor="ctr">
                    <a:lnL w="19050" algn="ctr">
                      <a:solidFill>
                        <a:schemeClr val="lt1"/>
                      </a:solidFill>
                    </a:lnL>
                    <a:lnR w="19050" algn="ctr">
                      <a:solidFill>
                        <a:schemeClr val="lt1"/>
                      </a:solidFill>
                    </a:lnR>
                    <a:lnT w="19050" algn="ctr">
                      <a:solidFill>
                        <a:schemeClr val="lt1"/>
                      </a:solidFill>
                    </a:lnT>
                    <a:lnB w="19050" algn="ctr">
                      <a:solidFill>
                        <a:schemeClr val="lt1"/>
                      </a:solidFill>
                    </a:lnB>
                    <a:solidFill>
                      <a:schemeClr val="accent5">
                        <a:lumMod val="20000"/>
                        <a:lumOff val="80000"/>
                        <a:alpha val="100000"/>
                      </a:schemeClr>
                    </a:solidFill>
                  </a:tcPr>
                </a:tc>
                <a:tc>
                  <a:txBody>
                    <a:bodyPr/>
                    <a:lstStyle/>
                    <a:p>
                      <a:pPr marL="0" marR="0" indent="0" algn="l">
                        <a:lnSpc>
                          <a:spcPct val="100000"/>
                        </a:lnSpc>
                        <a:spcBef>
                          <a:spcPct val="0"/>
                        </a:spcBef>
                        <a:spcAft>
                          <a:spcPct val="0"/>
                        </a:spcAft>
                        <a:buNone/>
                        <a:defRPr/>
                      </a:pPr>
                      <a:r>
                        <a:rPr sz="1300" b="1" i="0" u="none" dirty="0">
                          <a:solidFill>
                            <a:schemeClr val="dk2">
                              <a:lumMod val="50000"/>
                            </a:schemeClr>
                          </a:solidFill>
                          <a:latin typeface="+mn-lt"/>
                        </a:rPr>
                        <a:t>100% tax deduction for 20 years out of 25 years</a:t>
                      </a:r>
                      <a:endParaRPr dirty="0"/>
                    </a:p>
                  </a:txBody>
                  <a:tcPr marL="127000" marR="127000" marT="101600" marB="101600" anchor="ctr">
                    <a:lnL w="19050" algn="ctr">
                      <a:solidFill>
                        <a:schemeClr val="lt1"/>
                      </a:solidFill>
                    </a:lnL>
                    <a:lnR w="19050" algn="ctr">
                      <a:solidFill>
                        <a:schemeClr val="lt1"/>
                      </a:solidFill>
                    </a:lnR>
                    <a:lnT w="19050" algn="ctr">
                      <a:solidFill>
                        <a:schemeClr val="lt1"/>
                      </a:solidFill>
                    </a:lnT>
                    <a:lnB w="19050" algn="ctr">
                      <a:solidFill>
                        <a:schemeClr val="lt1"/>
                      </a:solidFill>
                    </a:lnB>
                    <a:solidFill>
                      <a:schemeClr val="accent1">
                        <a:lumMod val="20000"/>
                        <a:lumOff val="80000"/>
                        <a:alpha val="100000"/>
                      </a:schemeClr>
                    </a:solidFill>
                  </a:tcPr>
                </a:tc>
                <a:extLst>
                  <a:ext uri="{0D108BD9-81ED-4DB2-BD59-A6C34878D82A}">
                    <a16:rowId xmlns:a16="http://schemas.microsoft.com/office/drawing/2014/main" val="10002"/>
                  </a:ext>
                </a:extLst>
              </a:tr>
              <a:tr h="762000">
                <a:tc>
                  <a:txBody>
                    <a:bodyPr/>
                    <a:lstStyle/>
                    <a:p>
                      <a:pPr marL="0" marR="0" indent="0" algn="l">
                        <a:lnSpc>
                          <a:spcPct val="100000"/>
                        </a:lnSpc>
                        <a:spcBef>
                          <a:spcPct val="0"/>
                        </a:spcBef>
                        <a:spcAft>
                          <a:spcPct val="0"/>
                        </a:spcAft>
                        <a:buNone/>
                        <a:defRPr/>
                      </a:pPr>
                      <a:r>
                        <a:rPr sz="1300" b="1" i="0" u="none" dirty="0">
                          <a:solidFill>
                            <a:schemeClr val="dk2">
                              <a:lumMod val="50000"/>
                            </a:schemeClr>
                          </a:solidFill>
                          <a:latin typeface="+mn-lt"/>
                        </a:rPr>
                        <a:t>Tax rate after tax holiday period</a:t>
                      </a:r>
                      <a:endParaRPr dirty="0"/>
                    </a:p>
                  </a:txBody>
                  <a:tcPr marL="127000" marR="127000" marT="101600" marB="101600" anchor="ctr">
                    <a:lnL w="19050" algn="ctr">
                      <a:solidFill>
                        <a:schemeClr val="lt1"/>
                      </a:solidFill>
                    </a:lnL>
                    <a:lnR w="19050" algn="ctr">
                      <a:solidFill>
                        <a:schemeClr val="lt1"/>
                      </a:solidFill>
                    </a:lnR>
                    <a:lnT w="19050" algn="ctr">
                      <a:solidFill>
                        <a:schemeClr val="lt1"/>
                      </a:solidFill>
                    </a:lnT>
                    <a:lnB w="19050" algn="ctr">
                      <a:solidFill>
                        <a:schemeClr val="lt1"/>
                      </a:solidFill>
                    </a:lnB>
                    <a:solidFill>
                      <a:schemeClr val="accent5">
                        <a:lumMod val="20000"/>
                        <a:lumOff val="80000"/>
                        <a:alpha val="100000"/>
                      </a:schemeClr>
                    </a:solidFill>
                  </a:tcPr>
                </a:tc>
                <a:tc>
                  <a:txBody>
                    <a:bodyPr/>
                    <a:lstStyle/>
                    <a:p>
                      <a:pPr marL="0" marR="0" indent="0" algn="l">
                        <a:lnSpc>
                          <a:spcPct val="100000"/>
                        </a:lnSpc>
                        <a:spcBef>
                          <a:spcPct val="0"/>
                        </a:spcBef>
                        <a:spcAft>
                          <a:spcPct val="0"/>
                        </a:spcAft>
                        <a:buNone/>
                        <a:defRPr/>
                      </a:pPr>
                      <a:r>
                        <a:rPr sz="1300" b="0" i="0" u="none" dirty="0">
                          <a:solidFill>
                            <a:schemeClr val="dk2">
                              <a:lumMod val="50000"/>
                            </a:schemeClr>
                          </a:solidFill>
                          <a:latin typeface="+mn-lt"/>
                        </a:rPr>
                        <a:t>Applicable normal tax rates</a:t>
                      </a:r>
                      <a:endParaRPr dirty="0"/>
                    </a:p>
                  </a:txBody>
                  <a:tcPr marL="127000" marR="127000" marT="101600" marB="101600" anchor="ctr">
                    <a:lnL w="19050" algn="ctr">
                      <a:solidFill>
                        <a:schemeClr val="lt1"/>
                      </a:solidFill>
                    </a:lnL>
                    <a:lnR w="19050" algn="ctr">
                      <a:solidFill>
                        <a:schemeClr val="lt1"/>
                      </a:solidFill>
                    </a:lnR>
                    <a:lnT w="19050" algn="ctr">
                      <a:solidFill>
                        <a:schemeClr val="lt1"/>
                      </a:solidFill>
                    </a:lnT>
                    <a:lnB w="19050" algn="ctr">
                      <a:solidFill>
                        <a:schemeClr val="lt1"/>
                      </a:solidFill>
                    </a:lnB>
                    <a:solidFill>
                      <a:schemeClr val="accent5">
                        <a:lumMod val="20000"/>
                        <a:lumOff val="80000"/>
                        <a:alpha val="100000"/>
                      </a:schemeClr>
                    </a:solidFill>
                  </a:tcPr>
                </a:tc>
                <a:tc>
                  <a:txBody>
                    <a:bodyPr/>
                    <a:lstStyle/>
                    <a:p>
                      <a:pPr marL="0" marR="0" indent="0" algn="l">
                        <a:lnSpc>
                          <a:spcPct val="100000"/>
                        </a:lnSpc>
                        <a:spcBef>
                          <a:spcPct val="0"/>
                        </a:spcBef>
                        <a:spcAft>
                          <a:spcPct val="0"/>
                        </a:spcAft>
                        <a:buNone/>
                        <a:defRPr/>
                      </a:pPr>
                      <a:r>
                        <a:rPr sz="1300" b="1" i="0" u="none" dirty="0">
                          <a:solidFill>
                            <a:schemeClr val="dk2">
                              <a:lumMod val="50000"/>
                            </a:schemeClr>
                          </a:solidFill>
                          <a:latin typeface="+mn-lt"/>
                        </a:rPr>
                        <a:t>Concessional tax rate of 15%</a:t>
                      </a:r>
                      <a:r>
                        <a:rPr sz="1300" b="0" i="0" u="none" dirty="0">
                          <a:solidFill>
                            <a:schemeClr val="dk2">
                              <a:lumMod val="50000"/>
                            </a:schemeClr>
                          </a:solidFill>
                          <a:latin typeface="+mn-lt"/>
                        </a:rPr>
                        <a:t> on eligible income</a:t>
                      </a:r>
                      <a:endParaRPr dirty="0"/>
                    </a:p>
                  </a:txBody>
                  <a:tcPr marL="127000" marR="127000" marT="101600" marB="101600" anchor="ctr">
                    <a:lnL w="19050" algn="ctr">
                      <a:solidFill>
                        <a:schemeClr val="lt1"/>
                      </a:solidFill>
                    </a:lnL>
                    <a:lnR w="19050" algn="ctr">
                      <a:solidFill>
                        <a:schemeClr val="lt1"/>
                      </a:solidFill>
                    </a:lnR>
                    <a:lnT w="19050" algn="ctr">
                      <a:solidFill>
                        <a:schemeClr val="lt1"/>
                      </a:solidFill>
                    </a:lnT>
                    <a:lnB w="19050" algn="ctr">
                      <a:solidFill>
                        <a:schemeClr val="lt1"/>
                      </a:solidFill>
                    </a:lnB>
                    <a:solidFill>
                      <a:schemeClr val="accent1">
                        <a:lumMod val="20000"/>
                        <a:lumOff val="80000"/>
                        <a:alpha val="100000"/>
                      </a:schemeClr>
                    </a:solidFill>
                  </a:tcPr>
                </a:tc>
                <a:extLst>
                  <a:ext uri="{0D108BD9-81ED-4DB2-BD59-A6C34878D82A}">
                    <a16:rowId xmlns:a16="http://schemas.microsoft.com/office/drawing/2014/main" val="10003"/>
                  </a:ext>
                </a:extLst>
              </a:tr>
              <a:tr h="1016000">
                <a:tc>
                  <a:txBody>
                    <a:bodyPr/>
                    <a:lstStyle/>
                    <a:p>
                      <a:pPr marL="0" marR="0" indent="0" algn="l">
                        <a:lnSpc>
                          <a:spcPct val="100000"/>
                        </a:lnSpc>
                        <a:spcBef>
                          <a:spcPct val="0"/>
                        </a:spcBef>
                        <a:spcAft>
                          <a:spcPct val="0"/>
                        </a:spcAft>
                        <a:buNone/>
                        <a:defRPr/>
                      </a:pPr>
                      <a:r>
                        <a:rPr sz="1300" b="1" i="0" u="none" dirty="0">
                          <a:solidFill>
                            <a:schemeClr val="dk2">
                              <a:lumMod val="50000"/>
                            </a:schemeClr>
                          </a:solidFill>
                          <a:latin typeface="+mn-lt"/>
                        </a:rPr>
                        <a:t>Eligibility condition for tax holiday</a:t>
                      </a:r>
                      <a:endParaRPr dirty="0"/>
                    </a:p>
                  </a:txBody>
                  <a:tcPr marL="127000" marR="127000" marT="101600" marB="101600" anchor="ctr">
                    <a:lnL w="19050" algn="ctr">
                      <a:solidFill>
                        <a:schemeClr val="lt1"/>
                      </a:solidFill>
                    </a:lnL>
                    <a:lnR w="19050" algn="ctr">
                      <a:solidFill>
                        <a:schemeClr val="lt1"/>
                      </a:solidFill>
                    </a:lnR>
                    <a:lnT w="19050" algn="ctr">
                      <a:solidFill>
                        <a:schemeClr val="lt1"/>
                      </a:solidFill>
                    </a:lnT>
                    <a:lnB w="19050" algn="ctr">
                      <a:solidFill>
                        <a:schemeClr val="lt1"/>
                      </a:solidFill>
                    </a:lnB>
                    <a:solidFill>
                      <a:schemeClr val="accent5">
                        <a:lumMod val="20000"/>
                        <a:lumOff val="80000"/>
                        <a:alpha val="100000"/>
                      </a:schemeClr>
                    </a:solidFill>
                  </a:tcPr>
                </a:tc>
                <a:tc>
                  <a:txBody>
                    <a:bodyPr/>
                    <a:lstStyle/>
                    <a:p>
                      <a:pPr marL="0" marR="0" indent="0" algn="l">
                        <a:lnSpc>
                          <a:spcPct val="100000"/>
                        </a:lnSpc>
                        <a:spcBef>
                          <a:spcPct val="0"/>
                        </a:spcBef>
                        <a:spcAft>
                          <a:spcPct val="0"/>
                        </a:spcAft>
                        <a:buNone/>
                        <a:defRPr/>
                      </a:pPr>
                      <a:r>
                        <a:rPr sz="1300" b="0" i="0" u="none" dirty="0">
                          <a:solidFill>
                            <a:schemeClr val="dk2">
                              <a:lumMod val="50000"/>
                            </a:schemeClr>
                          </a:solidFill>
                          <a:latin typeface="+mn-lt"/>
                        </a:rPr>
                        <a:t>General conditions</a:t>
                      </a:r>
                      <a:endParaRPr dirty="0"/>
                    </a:p>
                  </a:txBody>
                  <a:tcPr marL="127000" marR="127000" marT="101600" marB="101600" anchor="ctr">
                    <a:lnL w="19050" algn="ctr">
                      <a:solidFill>
                        <a:schemeClr val="lt1"/>
                      </a:solidFill>
                    </a:lnL>
                    <a:lnR w="19050" algn="ctr">
                      <a:solidFill>
                        <a:schemeClr val="lt1"/>
                      </a:solidFill>
                    </a:lnR>
                    <a:lnT w="19050" algn="ctr">
                      <a:solidFill>
                        <a:schemeClr val="lt1"/>
                      </a:solidFill>
                    </a:lnT>
                    <a:lnB w="19050" algn="ctr">
                      <a:solidFill>
                        <a:schemeClr val="lt1"/>
                      </a:solidFill>
                    </a:lnB>
                    <a:solidFill>
                      <a:schemeClr val="accent5">
                        <a:lumMod val="20000"/>
                        <a:lumOff val="80000"/>
                        <a:alpha val="100000"/>
                      </a:schemeClr>
                    </a:solidFill>
                  </a:tcPr>
                </a:tc>
                <a:tc>
                  <a:txBody>
                    <a:bodyPr/>
                    <a:lstStyle/>
                    <a:p>
                      <a:pPr marL="0" marR="0" indent="0" algn="l">
                        <a:lnSpc>
                          <a:spcPct val="100000"/>
                        </a:lnSpc>
                        <a:spcBef>
                          <a:spcPct val="0"/>
                        </a:spcBef>
                        <a:spcAft>
                          <a:spcPct val="0"/>
                        </a:spcAft>
                        <a:buNone/>
                        <a:defRPr/>
                      </a:pPr>
                      <a:r>
                        <a:rPr sz="1300" b="0" i="0" u="none" dirty="0">
                          <a:solidFill>
                            <a:schemeClr val="dk2">
                              <a:lumMod val="50000"/>
                            </a:schemeClr>
                          </a:solidFill>
                          <a:latin typeface="+mn-lt"/>
                        </a:rPr>
                        <a:t>Unit set up after </a:t>
                      </a:r>
                      <a:r>
                        <a:rPr sz="1300" b="1" i="0" u="none" dirty="0">
                          <a:solidFill>
                            <a:schemeClr val="dk2">
                              <a:lumMod val="50000"/>
                            </a:schemeClr>
                          </a:solidFill>
                          <a:latin typeface="+mn-lt"/>
                        </a:rPr>
                        <a:t>1 April 2026</a:t>
                      </a:r>
                      <a:r>
                        <a:rPr sz="1300" b="0" i="0" u="none" dirty="0">
                          <a:solidFill>
                            <a:schemeClr val="dk2">
                              <a:lumMod val="50000"/>
                            </a:schemeClr>
                          </a:solidFill>
                          <a:latin typeface="+mn-lt"/>
                        </a:rPr>
                        <a:t>; No splitting/reconstruction/transfer of existing Indian business</a:t>
                      </a:r>
                      <a:endParaRPr dirty="0"/>
                    </a:p>
                  </a:txBody>
                  <a:tcPr marL="127000" marR="127000" marT="101600" marB="101600" anchor="ctr">
                    <a:lnL w="19050" algn="ctr">
                      <a:solidFill>
                        <a:schemeClr val="lt1"/>
                      </a:solidFill>
                    </a:lnL>
                    <a:lnR w="19050" algn="ctr">
                      <a:solidFill>
                        <a:schemeClr val="lt1"/>
                      </a:solidFill>
                    </a:lnR>
                    <a:lnT w="19050" algn="ctr">
                      <a:solidFill>
                        <a:schemeClr val="lt1"/>
                      </a:solidFill>
                    </a:lnT>
                    <a:lnB w="19050" algn="ctr">
                      <a:solidFill>
                        <a:schemeClr val="lt1"/>
                      </a:solidFill>
                    </a:lnB>
                    <a:solidFill>
                      <a:schemeClr val="accent1">
                        <a:lumMod val="20000"/>
                        <a:lumOff val="80000"/>
                        <a:alpha val="100000"/>
                      </a:schemeClr>
                    </a:solidFill>
                  </a:tcPr>
                </a:tc>
                <a:extLst>
                  <a:ext uri="{0D108BD9-81ED-4DB2-BD59-A6C34878D82A}">
                    <a16:rowId xmlns:a16="http://schemas.microsoft.com/office/drawing/2014/main" val="10004"/>
                  </a:ext>
                </a:extLst>
              </a:tr>
            </a:tbl>
          </a:graphicData>
        </a:graphic>
      </p:graphicFrame>
      <p:sp>
        <p:nvSpPr>
          <p:cNvPr id="992930175" name="New shape"/>
          <p:cNvSpPr/>
          <p:nvPr/>
        </p:nvSpPr>
        <p:spPr bwMode="auto">
          <a:xfrm>
            <a:off x="7620000" y="1270000"/>
            <a:ext cx="4191000" cy="1016000"/>
          </a:xfrm>
          <a:prstGeom prst="rect">
            <a:avLst/>
          </a:prstGeom>
          <a:solidFill>
            <a:schemeClr val="accent5">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90500" tIns="45720" rIns="76200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lang="en-IN" sz="1600" b="1" i="0" u="none" dirty="0">
                <a:solidFill>
                  <a:schemeClr val="lt1"/>
                </a:solidFill>
                <a:latin typeface="+mj-lt"/>
              </a:rPr>
              <a:t>Implications for the proposed amendments</a:t>
            </a:r>
            <a:endParaRPr dirty="0"/>
          </a:p>
        </p:txBody>
      </p:sp>
      <p:pic>
        <p:nvPicPr>
          <p:cNvPr id="428030186" name="New picture"/>
          <p:cNvPicPr/>
          <p:nvPr/>
        </p:nvPicPr>
        <p:blipFill>
          <a:blip r:embed="rId3">
            <a:extLst>
              <a:ext uri="{96DAC541-7B7A-43D3-8B79-37D633B846F1}">
                <asvg:svgBlip xmlns:asvg="http://schemas.microsoft.com/office/drawing/2016/SVG/main" r:embed="rId4"/>
              </a:ext>
            </a:extLst>
          </a:blip>
          <a:stretch>
            <a:fillRect/>
          </a:stretch>
        </p:blipFill>
        <p:spPr bwMode="auto">
          <a:xfrm>
            <a:off x="11176000" y="1555750"/>
            <a:ext cx="444500" cy="444500"/>
          </a:xfrm>
          <a:prstGeom prst="rect">
            <a:avLst/>
          </a:prstGeom>
        </p:spPr>
      </p:pic>
      <p:sp>
        <p:nvSpPr>
          <p:cNvPr id="836963516" name="New shape"/>
          <p:cNvSpPr/>
          <p:nvPr/>
        </p:nvSpPr>
        <p:spPr bwMode="auto">
          <a:xfrm>
            <a:off x="7620000" y="2413000"/>
            <a:ext cx="4191000" cy="39878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0" tIns="127000" rIns="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285750" indent="-285750" algn="just">
              <a:spcBef>
                <a:spcPct val="0"/>
              </a:spcBef>
              <a:spcAft>
                <a:spcPct val="0"/>
              </a:spcAft>
              <a:buChar char="•"/>
              <a:defRPr/>
            </a:pPr>
            <a:r>
              <a:rPr lang="en-IN" dirty="0">
                <a:solidFill>
                  <a:schemeClr val="tx1"/>
                </a:solidFill>
              </a:rPr>
              <a:t>These</a:t>
            </a:r>
            <a:r>
              <a:rPr lang="en-IN" sz="1600" dirty="0">
                <a:solidFill>
                  <a:schemeClr val="dk2">
                    <a:lumMod val="50000"/>
                  </a:schemeClr>
                </a:solidFill>
                <a:latin typeface="+mn-lt"/>
              </a:rPr>
              <a:t> </a:t>
            </a:r>
            <a:r>
              <a:rPr lang="en-IN" dirty="0">
                <a:solidFill>
                  <a:schemeClr val="tx1"/>
                </a:solidFill>
              </a:rPr>
              <a:t>amendments are significant, long-term tax reforms for units in IFSC and are aimed at enhancing its competitiveness as a global corporate treasury and financial hub. The tax holiday for IFSC units and Offshore Banking Units (OBUs) is extended to 20 consecutive years out of a 25-year block, a major increase from the previous 10-year benefit. This change provides long-term tax certainty for treasury operations and financial institutions planning long-term investments</a:t>
            </a:r>
            <a:r>
              <a:rPr sz="1600" b="0" i="0" u="none" dirty="0">
                <a:solidFill>
                  <a:schemeClr val="tx1"/>
                </a:solidFill>
                <a:latin typeface="+mn-lt"/>
              </a:rPr>
              <a:t>.</a:t>
            </a:r>
            <a:endParaRPr dirty="0">
              <a:solidFill>
                <a:schemeClr val="tx1"/>
              </a:solidFill>
            </a:endParaRPr>
          </a:p>
          <a:p>
            <a:pPr>
              <a:defRPr/>
            </a:pPr>
            <a:endParaRPr sz="1600" b="0" i="0" u="none" dirty="0">
              <a:solidFill>
                <a:schemeClr val="dk2">
                  <a:lumMod val="50000"/>
                </a:schemeClr>
              </a:solidFill>
              <a:latin typeface="+mn-lt"/>
            </a:endParaRPr>
          </a:p>
        </p:txBody>
      </p:sp>
      <p:sp>
        <p:nvSpPr>
          <p:cNvPr id="827416586" name="Rectangle 827416585"/>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SLIDELY_ONLY_OFFICE_SLIDE_ID_12610</a:t>
            </a:r>
            <a:endParaRPr dirty="0"/>
          </a:p>
        </p:txBody>
      </p:sp>
      <p:sp>
        <p:nvSpPr>
          <p:cNvPr id="2" name="Date Placeholder 1">
            <a:extLst>
              <a:ext uri="{FF2B5EF4-FFF2-40B4-BE49-F238E27FC236}">
                <a16:creationId xmlns:a16="http://schemas.microsoft.com/office/drawing/2014/main" id="{286224C2-404D-CEE2-A06A-D98A566184D1}"/>
              </a:ext>
            </a:extLst>
          </p:cNvPr>
          <p:cNvSpPr>
            <a:spLocks noGrp="1"/>
          </p:cNvSpPr>
          <p:nvPr>
            <p:ph type="dt" sz="half" idx="10"/>
          </p:nvPr>
        </p:nvSpPr>
        <p:spPr/>
        <p:txBody>
          <a:bodyPr/>
          <a:lstStyle/>
          <a:p>
            <a:pPr>
              <a:defRPr/>
            </a:pPr>
            <a:r>
              <a:rPr lang="en-US" dirty="0"/>
              <a:t>22nd Feb., 2026</a:t>
            </a:r>
          </a:p>
        </p:txBody>
      </p:sp>
      <p:sp>
        <p:nvSpPr>
          <p:cNvPr id="3" name="Footer Placeholder 2">
            <a:extLst>
              <a:ext uri="{FF2B5EF4-FFF2-40B4-BE49-F238E27FC236}">
                <a16:creationId xmlns:a16="http://schemas.microsoft.com/office/drawing/2014/main" id="{59FA9AB8-FFB1-7148-DF73-530245BB487C}"/>
              </a:ext>
            </a:extLst>
          </p:cNvPr>
          <p:cNvSpPr>
            <a:spLocks noGrp="1"/>
          </p:cNvSpPr>
          <p:nvPr>
            <p:ph type="ftr" sz="quarter" idx="11"/>
          </p:nvPr>
        </p:nvSpPr>
        <p:spPr/>
        <p:txBody>
          <a:bodyPr/>
          <a:lstStyle/>
          <a:p>
            <a:pPr>
              <a:defRPr/>
            </a:pPr>
            <a:r>
              <a:rPr lang="en-US" dirty="0"/>
              <a:t>P. P. Shah &amp; Asso.</a:t>
            </a:r>
          </a:p>
        </p:txBody>
      </p:sp>
      <p:sp>
        <p:nvSpPr>
          <p:cNvPr id="4" name="Slide Number Placeholder 3">
            <a:extLst>
              <a:ext uri="{FF2B5EF4-FFF2-40B4-BE49-F238E27FC236}">
                <a16:creationId xmlns:a16="http://schemas.microsoft.com/office/drawing/2014/main" id="{92BEB5A5-3B59-95AA-454F-F74ADCF74A5E}"/>
              </a:ext>
            </a:extLst>
          </p:cNvPr>
          <p:cNvSpPr>
            <a:spLocks noGrp="1"/>
          </p:cNvSpPr>
          <p:nvPr>
            <p:ph type="sldNum" sz="quarter" idx="12"/>
          </p:nvPr>
        </p:nvSpPr>
        <p:spPr/>
        <p:txBody>
          <a:bodyPr/>
          <a:lstStyle/>
          <a:p>
            <a:pPr>
              <a:defRPr/>
            </a:pPr>
            <a:fld id="{D52DD524-E4F0-4E7D-BECC-79A3277458AD}" type="slidenum">
              <a:rPr lang="en-US" smtClean="0"/>
              <a:t>40</a:t>
            </a:fld>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0468600" name="New shape"/>
          <p:cNvSpPr/>
          <p:nvPr/>
        </p:nvSpPr>
        <p:spPr bwMode="auto">
          <a:xfrm>
            <a:off x="508000" y="381000"/>
            <a:ext cx="11176000" cy="8255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254000" tIns="45720" rIns="25400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3200" b="0" i="0" u="none" dirty="0">
                <a:solidFill>
                  <a:schemeClr val="lt1"/>
                </a:solidFill>
                <a:latin typeface="+mj-lt"/>
              </a:rPr>
              <a:t>Deemed Dividend Exemption for IFSC Treasury </a:t>
            </a:r>
            <a:r>
              <a:rPr sz="3200" b="0" i="0" u="none" dirty="0" err="1">
                <a:solidFill>
                  <a:schemeClr val="lt1"/>
                </a:solidFill>
                <a:latin typeface="+mj-lt"/>
              </a:rPr>
              <a:t>Centres</a:t>
            </a:r>
            <a:r>
              <a:rPr sz="3200" b="0" i="0" u="none" dirty="0">
                <a:solidFill>
                  <a:schemeClr val="lt1"/>
                </a:solidFill>
                <a:latin typeface="+mj-lt"/>
              </a:rPr>
              <a:t> Rationalized</a:t>
            </a:r>
            <a:endParaRPr dirty="0"/>
          </a:p>
        </p:txBody>
      </p:sp>
      <p:sp>
        <p:nvSpPr>
          <p:cNvPr id="168770438" name="New shape"/>
          <p:cNvSpPr/>
          <p:nvPr/>
        </p:nvSpPr>
        <p:spPr bwMode="auto">
          <a:xfrm>
            <a:off x="508000" y="1460500"/>
            <a:ext cx="11176000" cy="5334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317500" marR="0" indent="-317500" algn="l">
              <a:lnSpc>
                <a:spcPct val="100000"/>
              </a:lnSpc>
              <a:spcBef>
                <a:spcPct val="0"/>
              </a:spcBef>
              <a:spcAft>
                <a:spcPct val="0"/>
              </a:spcAft>
              <a:buClrTx/>
              <a:buSzTx/>
              <a:buFont typeface="Arial"/>
              <a:buChar char="•"/>
              <a:defRPr/>
            </a:pPr>
            <a:r>
              <a:rPr sz="2000" b="0" i="0" u="none" dirty="0">
                <a:solidFill>
                  <a:schemeClr val="dk1"/>
                </a:solidFill>
                <a:latin typeface="+mn-lt"/>
              </a:rPr>
              <a:t>Amendments to prevent misuse of the exemption on loans and advances to group entities.</a:t>
            </a:r>
            <a:endParaRPr sz="2000" dirty="0"/>
          </a:p>
          <a:p>
            <a:pPr marL="0" marR="0" indent="0" algn="l">
              <a:lnSpc>
                <a:spcPct val="100000"/>
              </a:lnSpc>
              <a:spcBef>
                <a:spcPct val="0"/>
              </a:spcBef>
              <a:spcAft>
                <a:spcPct val="0"/>
              </a:spcAft>
              <a:buNone/>
              <a:defRPr/>
            </a:pPr>
            <a:endParaRPr lang="en-IN" sz="2000" b="1" i="0" u="none" dirty="0">
              <a:solidFill>
                <a:schemeClr val="dk1"/>
              </a:solidFill>
              <a:latin typeface="+mn-lt"/>
            </a:endParaRPr>
          </a:p>
          <a:p>
            <a:pPr marL="0" marR="0" indent="0" algn="l">
              <a:lnSpc>
                <a:spcPct val="100000"/>
              </a:lnSpc>
              <a:spcBef>
                <a:spcPct val="0"/>
              </a:spcBef>
              <a:spcAft>
                <a:spcPct val="0"/>
              </a:spcAft>
              <a:buNone/>
              <a:defRPr/>
            </a:pPr>
            <a:r>
              <a:rPr sz="2000" b="1" i="0" u="none" dirty="0">
                <a:solidFill>
                  <a:schemeClr val="dk1"/>
                </a:solidFill>
                <a:latin typeface="+mn-lt"/>
              </a:rPr>
              <a:t>Rationalization</a:t>
            </a:r>
            <a:endParaRPr lang="en-IN" sz="2000" b="1" i="0" u="none" dirty="0">
              <a:solidFill>
                <a:schemeClr val="dk1"/>
              </a:solidFill>
              <a:latin typeface="+mn-lt"/>
            </a:endParaRPr>
          </a:p>
          <a:p>
            <a:pPr marL="0" marR="0" indent="0" algn="l">
              <a:lnSpc>
                <a:spcPct val="100000"/>
              </a:lnSpc>
              <a:spcBef>
                <a:spcPct val="0"/>
              </a:spcBef>
              <a:spcAft>
                <a:spcPct val="0"/>
              </a:spcAft>
              <a:buNone/>
              <a:defRPr/>
            </a:pPr>
            <a:endParaRPr sz="2000" dirty="0"/>
          </a:p>
          <a:p>
            <a:pPr marL="317500" marR="0" indent="-317500" algn="l">
              <a:lnSpc>
                <a:spcPct val="100000"/>
              </a:lnSpc>
              <a:spcBef>
                <a:spcPct val="0"/>
              </a:spcBef>
              <a:spcAft>
                <a:spcPct val="0"/>
              </a:spcAft>
              <a:buClrTx/>
              <a:buSzTx/>
              <a:buFont typeface="Arial"/>
              <a:buChar char="•"/>
              <a:defRPr/>
            </a:pPr>
            <a:r>
              <a:rPr sz="2000" b="1" i="0" u="none" dirty="0">
                <a:solidFill>
                  <a:schemeClr val="dk1"/>
                </a:solidFill>
                <a:latin typeface="+mn-lt"/>
              </a:rPr>
              <a:t>Objective: </a:t>
            </a:r>
            <a:r>
              <a:rPr sz="2000" b="0" i="0" u="none" dirty="0">
                <a:solidFill>
                  <a:schemeClr val="dk1"/>
                </a:solidFill>
                <a:latin typeface="+mn-lt"/>
              </a:rPr>
              <a:t>To ensure the deemed dividend exemption for loans from an IFSC treasury </a:t>
            </a:r>
            <a:r>
              <a:rPr sz="2000" b="0" i="0" u="none" dirty="0" err="1">
                <a:solidFill>
                  <a:schemeClr val="dk1"/>
                </a:solidFill>
                <a:latin typeface="+mn-lt"/>
              </a:rPr>
              <a:t>centre</a:t>
            </a:r>
            <a:r>
              <a:rPr sz="2000" b="0" i="0" u="none" dirty="0">
                <a:solidFill>
                  <a:schemeClr val="dk1"/>
                </a:solidFill>
                <a:latin typeface="+mn-lt"/>
              </a:rPr>
              <a:t> is only used for genuine offshore transactions.</a:t>
            </a:r>
            <a:endParaRPr sz="2000" dirty="0"/>
          </a:p>
          <a:p>
            <a:pPr marL="317500" marR="0" indent="-317500" algn="l">
              <a:lnSpc>
                <a:spcPct val="100000"/>
              </a:lnSpc>
              <a:spcBef>
                <a:spcPct val="0"/>
              </a:spcBef>
              <a:spcAft>
                <a:spcPct val="0"/>
              </a:spcAft>
              <a:buClrTx/>
              <a:buSzTx/>
              <a:buFont typeface="Arial"/>
              <a:buChar char="•"/>
              <a:defRPr/>
            </a:pPr>
            <a:endParaRPr lang="en-IN" sz="2000" b="1" i="0" u="none" dirty="0">
              <a:solidFill>
                <a:schemeClr val="dk1"/>
              </a:solidFill>
              <a:latin typeface="+mn-lt"/>
            </a:endParaRPr>
          </a:p>
          <a:p>
            <a:pPr marL="317500" marR="0" indent="-317500" algn="l">
              <a:lnSpc>
                <a:spcPct val="100000"/>
              </a:lnSpc>
              <a:spcBef>
                <a:spcPct val="0"/>
              </a:spcBef>
              <a:spcAft>
                <a:spcPct val="0"/>
              </a:spcAft>
              <a:buClrTx/>
              <a:buSzTx/>
              <a:buFont typeface="Arial"/>
              <a:buChar char="•"/>
              <a:defRPr/>
            </a:pPr>
            <a:r>
              <a:rPr sz="2000" b="1" i="0" u="none" dirty="0">
                <a:solidFill>
                  <a:schemeClr val="dk1"/>
                </a:solidFill>
                <a:latin typeface="+mn-lt"/>
              </a:rPr>
              <a:t>New Condition 1 (Location of Counterparty): </a:t>
            </a:r>
            <a:r>
              <a:rPr sz="2000" b="0" i="0" u="none" dirty="0">
                <a:solidFill>
                  <a:schemeClr val="dk1"/>
                </a:solidFill>
                <a:latin typeface="+mn-lt"/>
              </a:rPr>
              <a:t>The exemption will now apply only if the counterparty group entity receiving the loan or advance is also located in a country or territory </a:t>
            </a:r>
            <a:r>
              <a:rPr sz="2000" b="1" i="0" u="none" dirty="0">
                <a:solidFill>
                  <a:schemeClr val="dk1"/>
                </a:solidFill>
                <a:latin typeface="+mn-lt"/>
              </a:rPr>
              <a:t>outside India</a:t>
            </a:r>
            <a:r>
              <a:rPr sz="2000" b="0" i="0" u="none" dirty="0">
                <a:solidFill>
                  <a:schemeClr val="dk1"/>
                </a:solidFill>
                <a:latin typeface="+mn-lt"/>
              </a:rPr>
              <a:t>.</a:t>
            </a:r>
            <a:endParaRPr sz="2000" dirty="0"/>
          </a:p>
          <a:p>
            <a:pPr marL="317500" marR="0" indent="-317500" algn="l">
              <a:lnSpc>
                <a:spcPct val="100000"/>
              </a:lnSpc>
              <a:spcBef>
                <a:spcPct val="0"/>
              </a:spcBef>
              <a:spcAft>
                <a:spcPct val="0"/>
              </a:spcAft>
              <a:buClrTx/>
              <a:buSzTx/>
              <a:buFont typeface="Arial"/>
              <a:buChar char="•"/>
              <a:defRPr/>
            </a:pPr>
            <a:endParaRPr lang="en-IN" sz="2000" b="1" i="0" u="none" dirty="0">
              <a:solidFill>
                <a:schemeClr val="dk1"/>
              </a:solidFill>
              <a:latin typeface="+mn-lt"/>
            </a:endParaRPr>
          </a:p>
          <a:p>
            <a:pPr marL="317500" marR="0" indent="-317500" algn="l">
              <a:lnSpc>
                <a:spcPct val="100000"/>
              </a:lnSpc>
              <a:spcBef>
                <a:spcPct val="0"/>
              </a:spcBef>
              <a:spcAft>
                <a:spcPct val="0"/>
              </a:spcAft>
              <a:buClrTx/>
              <a:buSzTx/>
              <a:buFont typeface="Arial"/>
              <a:buChar char="•"/>
              <a:defRPr/>
            </a:pPr>
            <a:r>
              <a:rPr sz="2000" b="1" i="0" u="none" dirty="0">
                <a:solidFill>
                  <a:schemeClr val="dk1"/>
                </a:solidFill>
                <a:latin typeface="+mn-lt"/>
              </a:rPr>
              <a:t>New Condition 2 (Government Notification): </a:t>
            </a:r>
            <a:r>
              <a:rPr sz="2000" b="0" i="0" u="none" dirty="0">
                <a:solidFill>
                  <a:schemeClr val="dk1"/>
                </a:solidFill>
                <a:latin typeface="+mn-lt"/>
              </a:rPr>
              <a:t>The foreign jurisdiction of both the counterparty entity and the ultimate parent entity must be </a:t>
            </a:r>
            <a:r>
              <a:rPr sz="2000" b="1" i="0" u="none" dirty="0">
                <a:solidFill>
                  <a:schemeClr val="dk1"/>
                </a:solidFill>
                <a:latin typeface="+mn-lt"/>
              </a:rPr>
              <a:t>notified by the central government</a:t>
            </a:r>
            <a:r>
              <a:rPr sz="2000" b="0" i="0" u="none" dirty="0">
                <a:solidFill>
                  <a:schemeClr val="dk1"/>
                </a:solidFill>
                <a:latin typeface="+mn-lt"/>
              </a:rPr>
              <a:t>.</a:t>
            </a:r>
            <a:endParaRPr sz="2000" dirty="0"/>
          </a:p>
          <a:p>
            <a:pPr marL="317500" marR="0" indent="-317500" algn="l">
              <a:lnSpc>
                <a:spcPct val="100000"/>
              </a:lnSpc>
              <a:spcBef>
                <a:spcPct val="0"/>
              </a:spcBef>
              <a:spcAft>
                <a:spcPct val="0"/>
              </a:spcAft>
              <a:buClrTx/>
              <a:buSzTx/>
              <a:buFont typeface="Arial"/>
              <a:buChar char="•"/>
              <a:defRPr/>
            </a:pPr>
            <a:endParaRPr lang="en-IN" sz="2000" b="1" i="0" u="none" dirty="0">
              <a:solidFill>
                <a:schemeClr val="dk1"/>
              </a:solidFill>
              <a:latin typeface="+mn-lt"/>
            </a:endParaRPr>
          </a:p>
          <a:p>
            <a:pPr marL="317500" marR="0" indent="-317500" algn="l">
              <a:lnSpc>
                <a:spcPct val="100000"/>
              </a:lnSpc>
              <a:spcBef>
                <a:spcPct val="0"/>
              </a:spcBef>
              <a:spcAft>
                <a:spcPct val="0"/>
              </a:spcAft>
              <a:buClrTx/>
              <a:buSzTx/>
              <a:buFont typeface="Arial"/>
              <a:buChar char="•"/>
              <a:defRPr/>
            </a:pPr>
            <a:r>
              <a:rPr sz="2000" b="1" i="0" u="none" dirty="0">
                <a:solidFill>
                  <a:schemeClr val="dk1"/>
                </a:solidFill>
                <a:latin typeface="+mn-lt"/>
              </a:rPr>
              <a:t>New Definitions: </a:t>
            </a:r>
            <a:r>
              <a:rPr sz="2000" b="0" i="0" u="none" dirty="0">
                <a:solidFill>
                  <a:schemeClr val="dk1"/>
                </a:solidFill>
                <a:latin typeface="+mn-lt"/>
              </a:rPr>
              <a:t>The terms </a:t>
            </a:r>
            <a:r>
              <a:rPr sz="2000" b="1" i="0" u="none" dirty="0">
                <a:solidFill>
                  <a:schemeClr val="dk1"/>
                </a:solidFill>
                <a:latin typeface="+mn-lt"/>
              </a:rPr>
              <a:t>'group entity'</a:t>
            </a:r>
            <a:r>
              <a:rPr sz="2000" b="0" i="0" u="none" dirty="0">
                <a:solidFill>
                  <a:schemeClr val="dk1"/>
                </a:solidFill>
                <a:latin typeface="+mn-lt"/>
              </a:rPr>
              <a:t> and </a:t>
            </a:r>
            <a:r>
              <a:rPr sz="2000" b="1" i="0" u="none" dirty="0">
                <a:solidFill>
                  <a:schemeClr val="dk1"/>
                </a:solidFill>
                <a:latin typeface="+mn-lt"/>
              </a:rPr>
              <a:t>'parent entity'/'principal entity'</a:t>
            </a:r>
            <a:r>
              <a:rPr sz="2000" b="0" i="0" u="none" dirty="0">
                <a:solidFill>
                  <a:schemeClr val="dk1"/>
                </a:solidFill>
                <a:latin typeface="+mn-lt"/>
              </a:rPr>
              <a:t> have now been formally defined in the Act to provide clarity.</a:t>
            </a:r>
            <a:endParaRPr sz="2000" dirty="0"/>
          </a:p>
        </p:txBody>
      </p:sp>
      <p:sp>
        <p:nvSpPr>
          <p:cNvPr id="2122869097" name="Rectangle 2122869096"/>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SLIDELY_ONLY_OFFICE_SLIDE_ID_162696085</a:t>
            </a:r>
            <a:endParaRPr dirty="0"/>
          </a:p>
        </p:txBody>
      </p:sp>
      <p:sp>
        <p:nvSpPr>
          <p:cNvPr id="2" name="Date Placeholder 1">
            <a:extLst>
              <a:ext uri="{FF2B5EF4-FFF2-40B4-BE49-F238E27FC236}">
                <a16:creationId xmlns:a16="http://schemas.microsoft.com/office/drawing/2014/main" id="{06B18180-58A8-1917-7B93-83CAD59D2D29}"/>
              </a:ext>
            </a:extLst>
          </p:cNvPr>
          <p:cNvSpPr>
            <a:spLocks noGrp="1"/>
          </p:cNvSpPr>
          <p:nvPr>
            <p:ph type="dt" sz="half" idx="10"/>
          </p:nvPr>
        </p:nvSpPr>
        <p:spPr/>
        <p:txBody>
          <a:bodyPr/>
          <a:lstStyle/>
          <a:p>
            <a:pPr>
              <a:defRPr/>
            </a:pPr>
            <a:r>
              <a:rPr lang="en-US" dirty="0"/>
              <a:t>22nd Feb., 2026</a:t>
            </a:r>
          </a:p>
        </p:txBody>
      </p:sp>
      <p:sp>
        <p:nvSpPr>
          <p:cNvPr id="3" name="Footer Placeholder 2">
            <a:extLst>
              <a:ext uri="{FF2B5EF4-FFF2-40B4-BE49-F238E27FC236}">
                <a16:creationId xmlns:a16="http://schemas.microsoft.com/office/drawing/2014/main" id="{7DE83B0E-C646-4669-DC9B-9ECCBBB93FEB}"/>
              </a:ext>
            </a:extLst>
          </p:cNvPr>
          <p:cNvSpPr>
            <a:spLocks noGrp="1"/>
          </p:cNvSpPr>
          <p:nvPr>
            <p:ph type="ftr" sz="quarter" idx="11"/>
          </p:nvPr>
        </p:nvSpPr>
        <p:spPr/>
        <p:txBody>
          <a:bodyPr/>
          <a:lstStyle/>
          <a:p>
            <a:pPr>
              <a:defRPr/>
            </a:pPr>
            <a:r>
              <a:rPr lang="en-US" dirty="0"/>
              <a:t>P. P. Shah &amp; Asso.</a:t>
            </a:r>
          </a:p>
        </p:txBody>
      </p:sp>
      <p:sp>
        <p:nvSpPr>
          <p:cNvPr id="4" name="Slide Number Placeholder 3">
            <a:extLst>
              <a:ext uri="{FF2B5EF4-FFF2-40B4-BE49-F238E27FC236}">
                <a16:creationId xmlns:a16="http://schemas.microsoft.com/office/drawing/2014/main" id="{B69CFA20-7511-553E-38BA-F3D196575005}"/>
              </a:ext>
            </a:extLst>
          </p:cNvPr>
          <p:cNvSpPr>
            <a:spLocks noGrp="1"/>
          </p:cNvSpPr>
          <p:nvPr>
            <p:ph type="sldNum" sz="quarter" idx="12"/>
          </p:nvPr>
        </p:nvSpPr>
        <p:spPr/>
        <p:txBody>
          <a:bodyPr/>
          <a:lstStyle/>
          <a:p>
            <a:pPr>
              <a:defRPr/>
            </a:pPr>
            <a:fld id="{D52DD524-E4F0-4E7D-BECC-79A3277458AD}" type="slidenum">
              <a:rPr lang="en-US" smtClean="0"/>
              <a:pPr>
                <a:defRPr/>
              </a:pPr>
              <a:t>41</a:t>
            </a:fld>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1444719" name="New shape"/>
          <p:cNvSpPr/>
          <p:nvPr/>
        </p:nvSpPr>
        <p:spPr bwMode="auto">
          <a:xfrm>
            <a:off x="381000" y="381000"/>
            <a:ext cx="11430000" cy="7620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ctr">
              <a:lnSpc>
                <a:spcPct val="100000"/>
              </a:lnSpc>
              <a:spcBef>
                <a:spcPct val="0"/>
              </a:spcBef>
              <a:spcAft>
                <a:spcPct val="0"/>
              </a:spcAft>
              <a:buNone/>
              <a:defRPr/>
            </a:pPr>
            <a:r>
              <a:rPr sz="2800" b="0" i="0" u="none" dirty="0">
                <a:solidFill>
                  <a:schemeClr val="lt1"/>
                </a:solidFill>
                <a:latin typeface="+mj-lt"/>
              </a:rPr>
              <a:t>IFSC Deemed Dividend: Tightening Rules &amp; Broadening Definitions</a:t>
            </a:r>
            <a:endParaRPr dirty="0"/>
          </a:p>
        </p:txBody>
      </p:sp>
      <p:sp>
        <p:nvSpPr>
          <p:cNvPr id="1590650758" name="New shape"/>
          <p:cNvSpPr/>
          <p:nvPr/>
        </p:nvSpPr>
        <p:spPr bwMode="auto">
          <a:xfrm>
            <a:off x="381000" y="1333500"/>
            <a:ext cx="11430000" cy="508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200" b="0" i="0" u="none" dirty="0">
                <a:solidFill>
                  <a:schemeClr val="dk1">
                    <a:lumMod val="60000"/>
                    <a:lumOff val="40000"/>
                  </a:schemeClr>
                </a:solidFill>
                <a:latin typeface="+mn-lt"/>
              </a:rPr>
              <a:t>A closer look at the new requirements and expanded definition of a 'parent entity'.</a:t>
            </a:r>
            <a:endParaRPr dirty="0"/>
          </a:p>
        </p:txBody>
      </p:sp>
      <p:sp>
        <p:nvSpPr>
          <p:cNvPr id="1607478319" name="New shape"/>
          <p:cNvSpPr/>
          <p:nvPr/>
        </p:nvSpPr>
        <p:spPr bwMode="auto">
          <a:xfrm>
            <a:off x="508000" y="2286000"/>
            <a:ext cx="5080000" cy="5715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600" b="1" i="0" u="none" dirty="0">
                <a:solidFill>
                  <a:srgbClr val="203864"/>
                </a:solidFill>
                <a:latin typeface="+mj-lt"/>
              </a:rPr>
              <a:t>Conditions for Exemption:</a:t>
            </a:r>
            <a:endParaRPr dirty="0"/>
          </a:p>
        </p:txBody>
      </p:sp>
      <p:pic>
        <p:nvPicPr>
          <p:cNvPr id="1093199293" name="New picture"/>
          <p:cNvPicPr/>
          <p:nvPr/>
        </p:nvPicPr>
        <p:blipFill>
          <a:blip r:embed="rId3">
            <a:extLst>
              <a:ext uri="{96DAC541-7B7A-43D3-8B79-37D633B846F1}">
                <asvg:svgBlip xmlns:asvg="http://schemas.microsoft.com/office/drawing/2016/SVG/main" r:embed="rId4"/>
              </a:ext>
            </a:extLst>
          </a:blip>
          <a:stretch>
            <a:fillRect/>
          </a:stretch>
        </p:blipFill>
        <p:spPr bwMode="auto">
          <a:xfrm>
            <a:off x="508000" y="3302000"/>
            <a:ext cx="508000" cy="508000"/>
          </a:xfrm>
          <a:prstGeom prst="rect">
            <a:avLst/>
          </a:prstGeom>
        </p:spPr>
      </p:pic>
      <p:sp>
        <p:nvSpPr>
          <p:cNvPr id="19418252" name="New shape"/>
          <p:cNvSpPr/>
          <p:nvPr/>
        </p:nvSpPr>
        <p:spPr bwMode="auto">
          <a:xfrm>
            <a:off x="1143000" y="3238500"/>
            <a:ext cx="4445000" cy="1016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000" b="1" i="0" u="none" dirty="0">
                <a:solidFill>
                  <a:schemeClr val="dk1"/>
                </a:solidFill>
                <a:latin typeface="+mn-lt"/>
              </a:rPr>
              <a:t>1. IFSC Corporate Treasury Centre: </a:t>
            </a:r>
            <a:r>
              <a:rPr sz="2000" b="0" i="0" u="none" dirty="0">
                <a:solidFill>
                  <a:schemeClr val="dk1"/>
                </a:solidFill>
                <a:latin typeface="+mn-lt"/>
              </a:rPr>
              <a:t>The loan or advance must be transacted by such a </a:t>
            </a:r>
            <a:r>
              <a:rPr sz="2000" b="0" i="0" u="none" dirty="0" err="1">
                <a:solidFill>
                  <a:schemeClr val="dk1"/>
                </a:solidFill>
                <a:latin typeface="+mn-lt"/>
              </a:rPr>
              <a:t>centre</a:t>
            </a:r>
            <a:r>
              <a:rPr sz="2000" b="0" i="0" u="none" dirty="0">
                <a:solidFill>
                  <a:schemeClr val="dk1"/>
                </a:solidFill>
                <a:latin typeface="+mn-lt"/>
              </a:rPr>
              <a:t>.</a:t>
            </a:r>
            <a:endParaRPr dirty="0"/>
          </a:p>
        </p:txBody>
      </p:sp>
      <p:pic>
        <p:nvPicPr>
          <p:cNvPr id="1578275612" name="New picture"/>
          <p:cNvPicPr/>
          <p:nvPr/>
        </p:nvPicPr>
        <p:blipFill>
          <a:blip r:embed="rId5">
            <a:extLst>
              <a:ext uri="{96DAC541-7B7A-43D3-8B79-37D633B846F1}">
                <asvg:svgBlip xmlns:asvg="http://schemas.microsoft.com/office/drawing/2016/SVG/main" r:embed="rId6"/>
              </a:ext>
            </a:extLst>
          </a:blip>
          <a:stretch>
            <a:fillRect/>
          </a:stretch>
        </p:blipFill>
        <p:spPr bwMode="auto">
          <a:xfrm>
            <a:off x="508000" y="4445000"/>
            <a:ext cx="508000" cy="508000"/>
          </a:xfrm>
          <a:prstGeom prst="rect">
            <a:avLst/>
          </a:prstGeom>
        </p:spPr>
      </p:pic>
      <p:sp>
        <p:nvSpPr>
          <p:cNvPr id="1575502284" name="New shape"/>
          <p:cNvSpPr/>
          <p:nvPr/>
        </p:nvSpPr>
        <p:spPr bwMode="auto">
          <a:xfrm>
            <a:off x="1143000" y="4381500"/>
            <a:ext cx="4445000" cy="1016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000" b="1" i="0" u="none" dirty="0">
                <a:solidFill>
                  <a:schemeClr val="dk1"/>
                </a:solidFill>
                <a:latin typeface="+mn-lt"/>
              </a:rPr>
              <a:t>2. Notified Foreign Jurisdiction: </a:t>
            </a:r>
            <a:r>
              <a:rPr sz="2000" b="0" i="0" u="none" dirty="0">
                <a:solidFill>
                  <a:schemeClr val="dk1"/>
                </a:solidFill>
                <a:latin typeface="+mn-lt"/>
              </a:rPr>
              <a:t>The counterparty group entity must be located in one.</a:t>
            </a:r>
            <a:endParaRPr dirty="0"/>
          </a:p>
        </p:txBody>
      </p:sp>
      <p:pic>
        <p:nvPicPr>
          <p:cNvPr id="1710159046" name="New picture"/>
          <p:cNvPicPr/>
          <p:nvPr/>
        </p:nvPicPr>
        <p:blipFill>
          <a:blip r:embed="rId7">
            <a:extLst>
              <a:ext uri="{96DAC541-7B7A-43D3-8B79-37D633B846F1}">
                <asvg:svgBlip xmlns:asvg="http://schemas.microsoft.com/office/drawing/2016/SVG/main" r:embed="rId8"/>
              </a:ext>
            </a:extLst>
          </a:blip>
          <a:stretch>
            <a:fillRect/>
          </a:stretch>
        </p:blipFill>
        <p:spPr bwMode="auto">
          <a:xfrm>
            <a:off x="508000" y="5588000"/>
            <a:ext cx="508000" cy="508000"/>
          </a:xfrm>
          <a:prstGeom prst="rect">
            <a:avLst/>
          </a:prstGeom>
        </p:spPr>
      </p:pic>
      <p:sp>
        <p:nvSpPr>
          <p:cNvPr id="281454609" name="New shape"/>
          <p:cNvSpPr/>
          <p:nvPr/>
        </p:nvSpPr>
        <p:spPr bwMode="auto">
          <a:xfrm>
            <a:off x="1143000" y="5524500"/>
            <a:ext cx="4445000" cy="1016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000" b="1" i="0" u="none" dirty="0">
                <a:solidFill>
                  <a:schemeClr val="dk1"/>
                </a:solidFill>
                <a:latin typeface="+mn-lt"/>
              </a:rPr>
              <a:t>3. Listed on Foreign Stock Exchange: </a:t>
            </a:r>
            <a:r>
              <a:rPr sz="2000" b="0" i="0" u="none" dirty="0">
                <a:solidFill>
                  <a:schemeClr val="dk1"/>
                </a:solidFill>
                <a:latin typeface="+mn-lt"/>
              </a:rPr>
              <a:t>The parent or principal entity of the group must be listed.</a:t>
            </a:r>
            <a:endParaRPr dirty="0"/>
          </a:p>
        </p:txBody>
      </p:sp>
      <p:sp>
        <p:nvSpPr>
          <p:cNvPr id="439524954" name="New shape"/>
          <p:cNvSpPr/>
          <p:nvPr/>
        </p:nvSpPr>
        <p:spPr bwMode="auto">
          <a:xfrm>
            <a:off x="6096000" y="2286000"/>
            <a:ext cx="5588000" cy="5715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600" b="1" i="0" u="none" dirty="0">
                <a:solidFill>
                  <a:srgbClr val="203864"/>
                </a:solidFill>
                <a:latin typeface="+mj-lt"/>
              </a:rPr>
              <a:t>Broadened Definition of ‘Parent Entity’:</a:t>
            </a:r>
            <a:endParaRPr dirty="0"/>
          </a:p>
        </p:txBody>
      </p:sp>
      <p:sp>
        <p:nvSpPr>
          <p:cNvPr id="1587318591" name="New shape"/>
          <p:cNvSpPr/>
          <p:nvPr/>
        </p:nvSpPr>
        <p:spPr bwMode="auto">
          <a:xfrm>
            <a:off x="6096000" y="3111500"/>
            <a:ext cx="5588000" cy="762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000" b="0" i="0" u="none" dirty="0">
                <a:solidFill>
                  <a:schemeClr val="dk1"/>
                </a:solidFill>
                <a:latin typeface="+mn-lt"/>
              </a:rPr>
              <a:t>To prevent circumvention, the definition now includes an entity that controls:</a:t>
            </a:r>
            <a:endParaRPr dirty="0"/>
          </a:p>
        </p:txBody>
      </p:sp>
      <p:pic>
        <p:nvPicPr>
          <p:cNvPr id="528189811" name="New picture"/>
          <p:cNvPicPr/>
          <p:nvPr/>
        </p:nvPicPr>
        <p:blipFill>
          <a:blip r:embed="rId9">
            <a:extLst>
              <a:ext uri="{96DAC541-7B7A-43D3-8B79-37D633B846F1}">
                <asvg:svgBlip xmlns:asvg="http://schemas.microsoft.com/office/drawing/2016/SVG/main" r:embed="rId10"/>
              </a:ext>
            </a:extLst>
          </a:blip>
          <a:stretch>
            <a:fillRect/>
          </a:stretch>
        </p:blipFill>
        <p:spPr bwMode="auto">
          <a:xfrm>
            <a:off x="6096000" y="4127500"/>
            <a:ext cx="508000" cy="508000"/>
          </a:xfrm>
          <a:prstGeom prst="rect">
            <a:avLst/>
          </a:prstGeom>
        </p:spPr>
      </p:pic>
      <p:sp>
        <p:nvSpPr>
          <p:cNvPr id="973624496" name="New shape"/>
          <p:cNvSpPr/>
          <p:nvPr/>
        </p:nvSpPr>
        <p:spPr bwMode="auto">
          <a:xfrm>
            <a:off x="6731000" y="4064000"/>
            <a:ext cx="4953000" cy="1016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254000" marR="0" indent="-254000" algn="l">
              <a:lnSpc>
                <a:spcPct val="100000"/>
              </a:lnSpc>
              <a:spcBef>
                <a:spcPct val="0"/>
              </a:spcBef>
              <a:spcAft>
                <a:spcPct val="0"/>
              </a:spcAft>
              <a:buClr>
                <a:schemeClr val="accent2"/>
              </a:buClr>
              <a:buSzTx/>
              <a:buFont typeface="Arial"/>
              <a:buChar char="•"/>
              <a:defRPr/>
            </a:pPr>
            <a:r>
              <a:rPr sz="2000" b="1" i="0" u="none" dirty="0">
                <a:solidFill>
                  <a:schemeClr val="dk1"/>
                </a:solidFill>
                <a:latin typeface="+mn-lt"/>
              </a:rPr>
              <a:t>Voting Power: </a:t>
            </a:r>
            <a:r>
              <a:rPr sz="2000" b="0" i="0" u="none" dirty="0">
                <a:solidFill>
                  <a:schemeClr val="dk1"/>
                </a:solidFill>
                <a:latin typeface="+mn-lt"/>
              </a:rPr>
              <a:t>More than </a:t>
            </a:r>
            <a:r>
              <a:rPr sz="2000" b="1" i="0" u="none" dirty="0">
                <a:solidFill>
                  <a:schemeClr val="accent2"/>
                </a:solidFill>
                <a:latin typeface="+mn-lt"/>
              </a:rPr>
              <a:t>50%</a:t>
            </a:r>
            <a:r>
              <a:rPr sz="2000" b="0" i="0" u="none" dirty="0">
                <a:solidFill>
                  <a:schemeClr val="dk1"/>
                </a:solidFill>
                <a:latin typeface="+mn-lt"/>
              </a:rPr>
              <a:t>, either on its own or together with its subsidiaries.</a:t>
            </a:r>
            <a:endParaRPr dirty="0"/>
          </a:p>
        </p:txBody>
      </p:sp>
      <p:pic>
        <p:nvPicPr>
          <p:cNvPr id="99758915" name="New picture"/>
          <p:cNvPicPr/>
          <p:nvPr/>
        </p:nvPicPr>
        <p:blipFill>
          <a:blip r:embed="rId11">
            <a:extLst>
              <a:ext uri="{96DAC541-7B7A-43D3-8B79-37D633B846F1}">
                <asvg:svgBlip xmlns:asvg="http://schemas.microsoft.com/office/drawing/2016/SVG/main" r:embed="rId12"/>
              </a:ext>
            </a:extLst>
          </a:blip>
          <a:stretch>
            <a:fillRect/>
          </a:stretch>
        </p:blipFill>
        <p:spPr bwMode="auto">
          <a:xfrm>
            <a:off x="6096000" y="5270500"/>
            <a:ext cx="508000" cy="508000"/>
          </a:xfrm>
          <a:prstGeom prst="rect">
            <a:avLst/>
          </a:prstGeom>
        </p:spPr>
      </p:pic>
      <p:sp>
        <p:nvSpPr>
          <p:cNvPr id="1527345585" name="New shape"/>
          <p:cNvSpPr/>
          <p:nvPr/>
        </p:nvSpPr>
        <p:spPr bwMode="auto">
          <a:xfrm>
            <a:off x="6731000" y="5207000"/>
            <a:ext cx="4953000" cy="1016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254000" marR="0" indent="-254000" algn="l">
              <a:lnSpc>
                <a:spcPct val="100000"/>
              </a:lnSpc>
              <a:spcBef>
                <a:spcPct val="0"/>
              </a:spcBef>
              <a:spcAft>
                <a:spcPct val="0"/>
              </a:spcAft>
              <a:buClr>
                <a:schemeClr val="accent2"/>
              </a:buClr>
              <a:buSzTx/>
              <a:buFont typeface="Arial"/>
              <a:buChar char="•"/>
              <a:defRPr/>
            </a:pPr>
            <a:r>
              <a:rPr sz="2000" b="1" i="0" u="none" dirty="0">
                <a:solidFill>
                  <a:schemeClr val="dk1"/>
                </a:solidFill>
                <a:latin typeface="+mn-lt"/>
              </a:rPr>
              <a:t>Board Composition: </a:t>
            </a:r>
            <a:r>
              <a:rPr sz="2000" b="0" i="0" u="none" dirty="0">
                <a:solidFill>
                  <a:schemeClr val="dk1"/>
                </a:solidFill>
                <a:latin typeface="+mn-lt"/>
              </a:rPr>
              <a:t>Direct control over the composition of the Board of Directors.</a:t>
            </a:r>
            <a:endParaRPr dirty="0"/>
          </a:p>
        </p:txBody>
      </p:sp>
      <p:sp>
        <p:nvSpPr>
          <p:cNvPr id="432009021" name="Rectangle 432009020"/>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SLIDELY_ONLY_OFFICE_SLIDE_ID_167980860</a:t>
            </a:r>
            <a:endParaRPr dirty="0"/>
          </a:p>
        </p:txBody>
      </p:sp>
      <p:sp>
        <p:nvSpPr>
          <p:cNvPr id="2" name="Date Placeholder 1">
            <a:extLst>
              <a:ext uri="{FF2B5EF4-FFF2-40B4-BE49-F238E27FC236}">
                <a16:creationId xmlns:a16="http://schemas.microsoft.com/office/drawing/2014/main" id="{F6F0C9D4-EA2E-AD31-167D-1443CAAACE25}"/>
              </a:ext>
            </a:extLst>
          </p:cNvPr>
          <p:cNvSpPr>
            <a:spLocks noGrp="1"/>
          </p:cNvSpPr>
          <p:nvPr>
            <p:ph type="dt" sz="half" idx="10"/>
          </p:nvPr>
        </p:nvSpPr>
        <p:spPr/>
        <p:txBody>
          <a:bodyPr/>
          <a:lstStyle/>
          <a:p>
            <a:pPr>
              <a:defRPr/>
            </a:pPr>
            <a:r>
              <a:rPr lang="en-US" dirty="0"/>
              <a:t>22nd Feb., 2026</a:t>
            </a:r>
          </a:p>
        </p:txBody>
      </p:sp>
      <p:sp>
        <p:nvSpPr>
          <p:cNvPr id="3" name="Footer Placeholder 2">
            <a:extLst>
              <a:ext uri="{FF2B5EF4-FFF2-40B4-BE49-F238E27FC236}">
                <a16:creationId xmlns:a16="http://schemas.microsoft.com/office/drawing/2014/main" id="{334B3837-F188-C7D0-6080-6198D89543BE}"/>
              </a:ext>
            </a:extLst>
          </p:cNvPr>
          <p:cNvSpPr>
            <a:spLocks noGrp="1"/>
          </p:cNvSpPr>
          <p:nvPr>
            <p:ph type="ftr" sz="quarter" idx="11"/>
          </p:nvPr>
        </p:nvSpPr>
        <p:spPr/>
        <p:txBody>
          <a:bodyPr/>
          <a:lstStyle/>
          <a:p>
            <a:pPr>
              <a:defRPr/>
            </a:pPr>
            <a:r>
              <a:rPr lang="en-US" dirty="0"/>
              <a:t>P. P. Shah &amp; Asso.</a:t>
            </a:r>
          </a:p>
        </p:txBody>
      </p:sp>
      <p:sp>
        <p:nvSpPr>
          <p:cNvPr id="4" name="Slide Number Placeholder 3">
            <a:extLst>
              <a:ext uri="{FF2B5EF4-FFF2-40B4-BE49-F238E27FC236}">
                <a16:creationId xmlns:a16="http://schemas.microsoft.com/office/drawing/2014/main" id="{872E3CF4-BCF9-CFB9-BD92-E19A9A393C04}"/>
              </a:ext>
            </a:extLst>
          </p:cNvPr>
          <p:cNvSpPr>
            <a:spLocks noGrp="1"/>
          </p:cNvSpPr>
          <p:nvPr>
            <p:ph type="sldNum" sz="quarter" idx="12"/>
          </p:nvPr>
        </p:nvSpPr>
        <p:spPr/>
        <p:txBody>
          <a:bodyPr/>
          <a:lstStyle/>
          <a:p>
            <a:pPr>
              <a:defRPr/>
            </a:pPr>
            <a:fld id="{D52DD524-E4F0-4E7D-BECC-79A3277458AD}" type="slidenum">
              <a:rPr lang="en-US" smtClean="0"/>
              <a:pPr>
                <a:defRPr/>
              </a:pPr>
              <a:t>42</a:t>
            </a:fld>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A5386EE7-25EB-432B-C607-754863CEE66E}"/>
            </a:ext>
          </a:extLst>
        </p:cNvPr>
        <p:cNvGrpSpPr/>
        <p:nvPr/>
      </p:nvGrpSpPr>
      <p:grpSpPr>
        <a:xfrm>
          <a:off x="0" y="0"/>
          <a:ext cx="0" cy="0"/>
          <a:chOff x="0" y="0"/>
          <a:chExt cx="0" cy="0"/>
        </a:xfrm>
      </p:grpSpPr>
      <p:sp>
        <p:nvSpPr>
          <p:cNvPr id="1086520451" name="New shape">
            <a:extLst>
              <a:ext uri="{FF2B5EF4-FFF2-40B4-BE49-F238E27FC236}">
                <a16:creationId xmlns:a16="http://schemas.microsoft.com/office/drawing/2014/main" id="{10DE050F-05B9-B2E6-D3EC-E5A686F297DE}"/>
              </a:ext>
            </a:extLst>
          </p:cNvPr>
          <p:cNvSpPr/>
          <p:nvPr/>
        </p:nvSpPr>
        <p:spPr bwMode="auto">
          <a:xfrm>
            <a:off x="0" y="381000"/>
            <a:ext cx="12192000" cy="10160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50800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3200" b="1" i="0" u="none" dirty="0">
                <a:solidFill>
                  <a:schemeClr val="lt1"/>
                </a:solidFill>
                <a:latin typeface="+mj-lt"/>
              </a:rPr>
              <a:t>Transfer Pricing</a:t>
            </a:r>
            <a:r>
              <a:rPr lang="en-IN" sz="3200" b="1" i="0" u="none" dirty="0">
                <a:solidFill>
                  <a:schemeClr val="lt1"/>
                </a:solidFill>
                <a:latin typeface="+mj-lt"/>
              </a:rPr>
              <a:t> Provisions relating to IT Industry overhauled</a:t>
            </a:r>
            <a:endParaRPr dirty="0"/>
          </a:p>
        </p:txBody>
      </p:sp>
      <p:sp>
        <p:nvSpPr>
          <p:cNvPr id="1270067880" name="New shape">
            <a:extLst>
              <a:ext uri="{FF2B5EF4-FFF2-40B4-BE49-F238E27FC236}">
                <a16:creationId xmlns:a16="http://schemas.microsoft.com/office/drawing/2014/main" id="{FD7DA1DC-F09A-08B5-C711-1FFC9D60F356}"/>
              </a:ext>
            </a:extLst>
          </p:cNvPr>
          <p:cNvSpPr/>
          <p:nvPr/>
        </p:nvSpPr>
        <p:spPr bwMode="auto">
          <a:xfrm>
            <a:off x="635000" y="1524000"/>
            <a:ext cx="11328400" cy="4953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254000" indent="-254000">
              <a:spcBef>
                <a:spcPct val="0"/>
              </a:spcBef>
              <a:spcAft>
                <a:spcPct val="0"/>
              </a:spcAft>
              <a:buClr>
                <a:schemeClr val="accent1"/>
              </a:buClr>
              <a:buFont typeface="Wingdings"/>
              <a:buChar char="Ø"/>
              <a:defRPr/>
            </a:pPr>
            <a:r>
              <a:rPr lang="en-IN" sz="2200" dirty="0">
                <a:solidFill>
                  <a:schemeClr val="dk1"/>
                </a:solidFill>
                <a:latin typeface="+mn-lt"/>
              </a:rPr>
              <a:t>Clubbing of services under a single category of IT services (IT sector services categorised into four distinct groups: software development services, IT enabled services, knowledge process outsourcing, and contract R&amp;D services related to software development) with a common Safe Harbour margin of 15.5%.</a:t>
            </a:r>
          </a:p>
          <a:p>
            <a:pPr>
              <a:spcBef>
                <a:spcPct val="0"/>
              </a:spcBef>
              <a:spcAft>
                <a:spcPct val="0"/>
              </a:spcAft>
              <a:buClr>
                <a:schemeClr val="accent1"/>
              </a:buClr>
              <a:defRPr/>
            </a:pPr>
            <a:endParaRPr lang="en-IN" sz="2200" dirty="0">
              <a:solidFill>
                <a:schemeClr val="dk1"/>
              </a:solidFill>
              <a:latin typeface="+mn-lt"/>
            </a:endParaRPr>
          </a:p>
          <a:p>
            <a:pPr marL="254000" indent="-254000">
              <a:spcBef>
                <a:spcPct val="0"/>
              </a:spcBef>
              <a:spcAft>
                <a:spcPct val="0"/>
              </a:spcAft>
              <a:buClr>
                <a:schemeClr val="accent1"/>
              </a:buClr>
              <a:buFont typeface="Wingdings"/>
              <a:buChar char="Ø"/>
              <a:defRPr/>
            </a:pPr>
            <a:r>
              <a:rPr lang="en-IN" sz="2200" dirty="0">
                <a:solidFill>
                  <a:schemeClr val="dk1"/>
                </a:solidFill>
                <a:latin typeface="+mn-lt"/>
              </a:rPr>
              <a:t> </a:t>
            </a:r>
            <a:r>
              <a:rPr lang="en-US" sz="2200" dirty="0">
                <a:solidFill>
                  <a:schemeClr val="dk1"/>
                </a:solidFill>
                <a:latin typeface="+mn-lt"/>
              </a:rPr>
              <a:t>Increasing Safe Harbour thresholds from Rs. 300 crores to Rs. 2,000 crores.</a:t>
            </a:r>
          </a:p>
          <a:p>
            <a:pPr>
              <a:spcBef>
                <a:spcPct val="0"/>
              </a:spcBef>
              <a:spcAft>
                <a:spcPct val="0"/>
              </a:spcAft>
              <a:buClr>
                <a:schemeClr val="accent1"/>
              </a:buClr>
              <a:defRPr/>
            </a:pPr>
            <a:endParaRPr lang="en-US" sz="2200" dirty="0">
              <a:solidFill>
                <a:schemeClr val="dk1"/>
              </a:solidFill>
              <a:latin typeface="+mn-lt"/>
            </a:endParaRPr>
          </a:p>
          <a:p>
            <a:pPr marL="254000" indent="-254000">
              <a:spcBef>
                <a:spcPct val="0"/>
              </a:spcBef>
              <a:spcAft>
                <a:spcPct val="0"/>
              </a:spcAft>
              <a:buClr>
                <a:schemeClr val="accent1"/>
              </a:buClr>
              <a:buFont typeface="Wingdings"/>
              <a:buChar char="Ø"/>
              <a:defRPr/>
            </a:pPr>
            <a:r>
              <a:rPr lang="en-US" sz="2200" dirty="0">
                <a:solidFill>
                  <a:schemeClr val="dk1"/>
                </a:solidFill>
                <a:latin typeface="+mn-lt"/>
              </a:rPr>
              <a:t>Safe harbour for IT services shall be approved by an automated rule-driven process without any need for tax officer to examine and accept the application. Once applied by an IT Services company, the same safe harbour can be continued for a period of 5 years at a stretch at its choice.</a:t>
            </a:r>
          </a:p>
          <a:p>
            <a:pPr>
              <a:spcBef>
                <a:spcPct val="0"/>
              </a:spcBef>
              <a:spcAft>
                <a:spcPct val="0"/>
              </a:spcAft>
              <a:buClr>
                <a:schemeClr val="accent1"/>
              </a:buClr>
              <a:defRPr/>
            </a:pPr>
            <a:endParaRPr lang="en-US" sz="2200" dirty="0">
              <a:solidFill>
                <a:schemeClr val="dk1"/>
              </a:solidFill>
              <a:latin typeface="+mn-lt"/>
            </a:endParaRPr>
          </a:p>
          <a:p>
            <a:pPr marL="254000" indent="-254000">
              <a:spcBef>
                <a:spcPct val="0"/>
              </a:spcBef>
              <a:spcAft>
                <a:spcPct val="0"/>
              </a:spcAft>
              <a:buClr>
                <a:schemeClr val="accent1"/>
              </a:buClr>
              <a:buFont typeface="Wingdings"/>
              <a:buChar char="Ø"/>
              <a:defRPr/>
            </a:pPr>
            <a:r>
              <a:rPr lang="en-US" sz="2200" dirty="0">
                <a:solidFill>
                  <a:schemeClr val="dk1"/>
                </a:solidFill>
                <a:latin typeface="+mn-lt"/>
              </a:rPr>
              <a:t>For Data centre services a Safe Harbour of 15% on cost for an Indian captive data centre service provider.</a:t>
            </a:r>
          </a:p>
        </p:txBody>
      </p:sp>
      <p:sp>
        <p:nvSpPr>
          <p:cNvPr id="192839516" name="New shape">
            <a:extLst>
              <a:ext uri="{FF2B5EF4-FFF2-40B4-BE49-F238E27FC236}">
                <a16:creationId xmlns:a16="http://schemas.microsoft.com/office/drawing/2014/main" id="{0EB9C5E5-D01B-9118-B580-1D36901A7B4F}"/>
              </a:ext>
            </a:extLst>
          </p:cNvPr>
          <p:cNvSpPr/>
          <p:nvPr/>
        </p:nvSpPr>
        <p:spPr bwMode="auto">
          <a:xfrm>
            <a:off x="6350000" y="4826000"/>
            <a:ext cx="5207000" cy="508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endParaRPr dirty="0"/>
          </a:p>
        </p:txBody>
      </p:sp>
      <p:pic>
        <p:nvPicPr>
          <p:cNvPr id="1067179599" name="New picture">
            <a:extLst>
              <a:ext uri="{FF2B5EF4-FFF2-40B4-BE49-F238E27FC236}">
                <a16:creationId xmlns:a16="http://schemas.microsoft.com/office/drawing/2014/main" id="{30F14606-42A8-8AA8-73FF-BFE8748C9846}"/>
              </a:ext>
            </a:extLst>
          </p:cNvPr>
          <p:cNvPicPr/>
          <p:nvPr/>
        </p:nvPicPr>
        <p:blipFill>
          <a:blip r:embed="rId3">
            <a:extLst>
              <a:ext uri="{96DAC541-7B7A-43D3-8B79-37D633B846F1}">
                <asvg:svgBlip xmlns:asvg="http://schemas.microsoft.com/office/drawing/2016/SVG/main" r:embed="rId4"/>
              </a:ext>
            </a:extLst>
          </a:blip>
          <a:stretch>
            <a:fillRect/>
          </a:stretch>
        </p:blipFill>
        <p:spPr bwMode="auto">
          <a:xfrm>
            <a:off x="6540500" y="6159500"/>
            <a:ext cx="381000" cy="381000"/>
          </a:xfrm>
          <a:prstGeom prst="rect">
            <a:avLst/>
          </a:prstGeom>
        </p:spPr>
      </p:pic>
      <p:sp>
        <p:nvSpPr>
          <p:cNvPr id="1103295377" name="Rectangle 1103295376">
            <a:extLst>
              <a:ext uri="{FF2B5EF4-FFF2-40B4-BE49-F238E27FC236}">
                <a16:creationId xmlns:a16="http://schemas.microsoft.com/office/drawing/2014/main" id="{25C38014-A724-880D-CF3E-13FB902E6228}"/>
              </a:ext>
            </a:extLst>
          </p:cNvPr>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SLIDELY_ONLY_OFFICE_SLIDE_ID_173856850</a:t>
            </a:r>
            <a:endParaRPr dirty="0"/>
          </a:p>
        </p:txBody>
      </p:sp>
      <p:sp>
        <p:nvSpPr>
          <p:cNvPr id="2" name="Date Placeholder 1">
            <a:extLst>
              <a:ext uri="{FF2B5EF4-FFF2-40B4-BE49-F238E27FC236}">
                <a16:creationId xmlns:a16="http://schemas.microsoft.com/office/drawing/2014/main" id="{6D081C27-ECE4-8AB3-BB11-70E92923EAD3}"/>
              </a:ext>
            </a:extLst>
          </p:cNvPr>
          <p:cNvSpPr>
            <a:spLocks noGrp="1"/>
          </p:cNvSpPr>
          <p:nvPr>
            <p:ph type="dt" sz="half" idx="10"/>
          </p:nvPr>
        </p:nvSpPr>
        <p:spPr/>
        <p:txBody>
          <a:bodyPr/>
          <a:lstStyle/>
          <a:p>
            <a:pPr>
              <a:defRPr/>
            </a:pPr>
            <a:r>
              <a:rPr lang="en-US" dirty="0"/>
              <a:t>22nd Feb., 2026</a:t>
            </a:r>
          </a:p>
        </p:txBody>
      </p:sp>
      <p:sp>
        <p:nvSpPr>
          <p:cNvPr id="3" name="Footer Placeholder 2">
            <a:extLst>
              <a:ext uri="{FF2B5EF4-FFF2-40B4-BE49-F238E27FC236}">
                <a16:creationId xmlns:a16="http://schemas.microsoft.com/office/drawing/2014/main" id="{D11183CF-DEAF-9E09-5A83-4ED73D2E6A40}"/>
              </a:ext>
            </a:extLst>
          </p:cNvPr>
          <p:cNvSpPr>
            <a:spLocks noGrp="1"/>
          </p:cNvSpPr>
          <p:nvPr>
            <p:ph type="ftr" sz="quarter" idx="11"/>
          </p:nvPr>
        </p:nvSpPr>
        <p:spPr/>
        <p:txBody>
          <a:bodyPr/>
          <a:lstStyle/>
          <a:p>
            <a:pPr>
              <a:defRPr/>
            </a:pPr>
            <a:r>
              <a:rPr lang="en-US" dirty="0"/>
              <a:t>P. P. Shah &amp; Asso.</a:t>
            </a:r>
          </a:p>
        </p:txBody>
      </p:sp>
      <p:sp>
        <p:nvSpPr>
          <p:cNvPr id="4" name="Slide Number Placeholder 3">
            <a:extLst>
              <a:ext uri="{FF2B5EF4-FFF2-40B4-BE49-F238E27FC236}">
                <a16:creationId xmlns:a16="http://schemas.microsoft.com/office/drawing/2014/main" id="{7101DFC7-26D6-28B0-DB5E-3413C4595787}"/>
              </a:ext>
            </a:extLst>
          </p:cNvPr>
          <p:cNvSpPr>
            <a:spLocks noGrp="1"/>
          </p:cNvSpPr>
          <p:nvPr>
            <p:ph type="sldNum" sz="quarter" idx="12"/>
          </p:nvPr>
        </p:nvSpPr>
        <p:spPr/>
        <p:txBody>
          <a:bodyPr/>
          <a:lstStyle/>
          <a:p>
            <a:pPr>
              <a:defRPr/>
            </a:pPr>
            <a:fld id="{D52DD524-E4F0-4E7D-BECC-79A3277458AD}" type="slidenum">
              <a:rPr lang="en-US" smtClean="0"/>
              <a:t>43</a:t>
            </a:fld>
            <a:endParaRPr lang="en-US" dirty="0"/>
          </a:p>
        </p:txBody>
      </p:sp>
    </p:spTree>
    <p:extLst>
      <p:ext uri="{BB962C8B-B14F-4D97-AF65-F5344CB8AC3E}">
        <p14:creationId xmlns:p14="http://schemas.microsoft.com/office/powerpoint/2010/main" val="21526603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82498162" name="New shape"/>
          <p:cNvSpPr/>
          <p:nvPr/>
        </p:nvSpPr>
        <p:spPr bwMode="auto">
          <a:xfrm>
            <a:off x="0" y="0"/>
            <a:ext cx="12192000" cy="9525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ctr">
              <a:lnSpc>
                <a:spcPct val="100000"/>
              </a:lnSpc>
              <a:spcBef>
                <a:spcPct val="0"/>
              </a:spcBef>
              <a:spcAft>
                <a:spcPct val="0"/>
              </a:spcAft>
              <a:buNone/>
              <a:defRPr/>
            </a:pPr>
            <a:r>
              <a:rPr sz="3200" b="0" i="0" u="none" dirty="0">
                <a:solidFill>
                  <a:schemeClr val="lt1"/>
                </a:solidFill>
                <a:latin typeface="+mj-lt"/>
              </a:rPr>
              <a:t>Transfer Pricing: Compliance Framework Changes</a:t>
            </a:r>
            <a:endParaRPr dirty="0"/>
          </a:p>
        </p:txBody>
      </p:sp>
      <p:sp>
        <p:nvSpPr>
          <p:cNvPr id="704625322" name="New shape"/>
          <p:cNvSpPr/>
          <p:nvPr/>
        </p:nvSpPr>
        <p:spPr bwMode="auto">
          <a:xfrm>
            <a:off x="508000" y="1333500"/>
            <a:ext cx="5334000" cy="4572000"/>
          </a:xfrm>
          <a:prstGeom prst="rect">
            <a:avLst/>
          </a:prstGeom>
          <a:solidFill>
            <a:schemeClr val="accent1">
              <a:lumMod val="20000"/>
              <a:lumOff val="80000"/>
              <a:alpha val="100000"/>
            </a:schemeClr>
          </a:solidFill>
          <a:ln w="25400">
            <a:solidFill>
              <a:schemeClr val="accent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algn="ctr">
              <a:defRPr/>
            </a:pPr>
            <a:endParaRPr dirty="0"/>
          </a:p>
        </p:txBody>
      </p:sp>
      <p:sp>
        <p:nvSpPr>
          <p:cNvPr id="505463011" name="New shape"/>
          <p:cNvSpPr/>
          <p:nvPr/>
        </p:nvSpPr>
        <p:spPr bwMode="auto">
          <a:xfrm>
            <a:off x="508000" y="1333500"/>
            <a:ext cx="5334000" cy="635000"/>
          </a:xfrm>
          <a:prstGeom prst="rect">
            <a:avLst/>
          </a:prstGeom>
          <a:solidFill>
            <a:schemeClr val="accent1">
              <a:alpha val="100000"/>
            </a:schemeClr>
          </a:solidFill>
          <a:ln w="25400">
            <a:solidFill>
              <a:schemeClr val="accent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algn="ctr">
              <a:defRPr/>
            </a:pPr>
            <a:endParaRPr dirty="0"/>
          </a:p>
        </p:txBody>
      </p:sp>
      <p:pic>
        <p:nvPicPr>
          <p:cNvPr id="441901412" name="New picture"/>
          <p:cNvPicPr/>
          <p:nvPr/>
        </p:nvPicPr>
        <p:blipFill>
          <a:blip r:embed="rId3">
            <a:extLst>
              <a:ext uri="{96DAC541-7B7A-43D3-8B79-37D633B846F1}">
                <asvg:svgBlip xmlns:asvg="http://schemas.microsoft.com/office/drawing/2016/SVG/main" r:embed="rId4"/>
              </a:ext>
            </a:extLst>
          </a:blip>
          <a:stretch>
            <a:fillRect/>
          </a:stretch>
        </p:blipFill>
        <p:spPr bwMode="auto">
          <a:xfrm>
            <a:off x="698500" y="1435100"/>
            <a:ext cx="431799" cy="431799"/>
          </a:xfrm>
          <a:prstGeom prst="rect">
            <a:avLst/>
          </a:prstGeom>
        </p:spPr>
      </p:pic>
      <p:sp>
        <p:nvSpPr>
          <p:cNvPr id="1297720478" name="New shape"/>
          <p:cNvSpPr/>
          <p:nvPr/>
        </p:nvSpPr>
        <p:spPr bwMode="auto">
          <a:xfrm>
            <a:off x="1206500" y="1333500"/>
            <a:ext cx="4508500" cy="635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000" b="1" i="0" u="none" dirty="0">
                <a:solidFill>
                  <a:schemeClr val="lt1"/>
                </a:solidFill>
                <a:latin typeface="+mj-lt"/>
              </a:rPr>
              <a:t>Fee-Based Compliance Framework</a:t>
            </a:r>
            <a:endParaRPr dirty="0"/>
          </a:p>
        </p:txBody>
      </p:sp>
      <p:sp>
        <p:nvSpPr>
          <p:cNvPr id="1567172825" name="New shape"/>
          <p:cNvSpPr/>
          <p:nvPr/>
        </p:nvSpPr>
        <p:spPr bwMode="auto">
          <a:xfrm>
            <a:off x="698500" y="2159000"/>
            <a:ext cx="4953000" cy="1143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000" b="1" i="0" u="none" dirty="0">
                <a:solidFill>
                  <a:schemeClr val="dk1"/>
                </a:solidFill>
                <a:latin typeface="+mn-lt"/>
              </a:rPr>
              <a:t>Proposal: </a:t>
            </a:r>
            <a:r>
              <a:rPr sz="2000" b="0" i="0" u="none" dirty="0">
                <a:solidFill>
                  <a:schemeClr val="dk1"/>
                </a:solidFill>
                <a:latin typeface="+mn-lt"/>
              </a:rPr>
              <a:t>Convert the fixed penalty (Rs. 100,000) for failure to furnish Form 3CEB into a </a:t>
            </a:r>
            <a:r>
              <a:rPr sz="2000" b="1" i="0" u="none" dirty="0">
                <a:solidFill>
                  <a:schemeClr val="dk1"/>
                </a:solidFill>
                <a:latin typeface="+mn-lt"/>
              </a:rPr>
              <a:t>mandatory graded fee.</a:t>
            </a:r>
            <a:endParaRPr dirty="0"/>
          </a:p>
        </p:txBody>
      </p:sp>
      <p:graphicFrame>
        <p:nvGraphicFramePr>
          <p:cNvPr id="1438111496" name="New Table"/>
          <p:cNvGraphicFramePr>
            <a:graphicFrameLocks noGrp="1"/>
          </p:cNvGraphicFramePr>
          <p:nvPr/>
        </p:nvGraphicFramePr>
        <p:xfrm>
          <a:off x="762000" y="3492500"/>
          <a:ext cx="4826000" cy="1905000"/>
        </p:xfrm>
        <a:graphic>
          <a:graphicData uri="http://schemas.openxmlformats.org/drawingml/2006/table">
            <a:tbl>
              <a:tblPr firstRow="1" bandRow="1">
                <a:noFill/>
                <a:tableStyleId>{5C22544A-7EE6-4342-B048-85BDC9FD1C3A}</a:tableStyleId>
              </a:tblPr>
              <a:tblGrid>
                <a:gridCol w="2540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tblGrid>
              <a:tr h="508000">
                <a:tc>
                  <a:txBody>
                    <a:bodyPr/>
                    <a:lstStyle/>
                    <a:p>
                      <a:pPr marL="0" marR="0" indent="0" algn="ctr">
                        <a:lnSpc>
                          <a:spcPct val="100000"/>
                        </a:lnSpc>
                        <a:spcBef>
                          <a:spcPct val="0"/>
                        </a:spcBef>
                        <a:spcAft>
                          <a:spcPct val="0"/>
                        </a:spcAft>
                        <a:buNone/>
                        <a:defRPr/>
                      </a:pPr>
                      <a:r>
                        <a:rPr sz="1800" b="1" i="0" u="none" dirty="0">
                          <a:solidFill>
                            <a:schemeClr val="lt1"/>
                          </a:solidFill>
                          <a:latin typeface="+mn-lt"/>
                        </a:rPr>
                        <a:t>Scenario</a:t>
                      </a:r>
                      <a:endParaRPr dirty="0"/>
                    </a:p>
                  </a:txBody>
                  <a:tcPr anchor="ctr">
                    <a:lnL w="12700" algn="ctr">
                      <a:solidFill>
                        <a:schemeClr val="lt1"/>
                      </a:solidFill>
                    </a:lnL>
                    <a:lnR w="12700" algn="ctr">
                      <a:solidFill>
                        <a:schemeClr val="lt1"/>
                      </a:solidFill>
                    </a:lnR>
                    <a:lnT w="12700" algn="ctr">
                      <a:solidFill>
                        <a:schemeClr val="lt1"/>
                      </a:solidFill>
                    </a:lnT>
                    <a:lnB w="12700" algn="ctr">
                      <a:solidFill>
                        <a:schemeClr val="lt1"/>
                      </a:solidFill>
                    </a:lnB>
                    <a:solidFill>
                      <a:schemeClr val="dk2">
                        <a:alpha val="100000"/>
                      </a:schemeClr>
                    </a:solidFill>
                  </a:tcPr>
                </a:tc>
                <a:tc>
                  <a:txBody>
                    <a:bodyPr/>
                    <a:lstStyle/>
                    <a:p>
                      <a:pPr marL="0" marR="0" indent="0" algn="ctr">
                        <a:lnSpc>
                          <a:spcPct val="100000"/>
                        </a:lnSpc>
                        <a:spcBef>
                          <a:spcPct val="0"/>
                        </a:spcBef>
                        <a:spcAft>
                          <a:spcPct val="0"/>
                        </a:spcAft>
                        <a:buNone/>
                        <a:defRPr/>
                      </a:pPr>
                      <a:r>
                        <a:rPr sz="1800" b="1" i="0" u="none" dirty="0">
                          <a:solidFill>
                            <a:schemeClr val="lt1"/>
                          </a:solidFill>
                          <a:latin typeface="+mn-lt"/>
                        </a:rPr>
                        <a:t>Revised Fee</a:t>
                      </a:r>
                      <a:endParaRPr dirty="0"/>
                    </a:p>
                  </a:txBody>
                  <a:tcPr anchor="ctr">
                    <a:lnL w="12700" algn="ctr">
                      <a:solidFill>
                        <a:schemeClr val="lt1"/>
                      </a:solidFill>
                    </a:lnL>
                    <a:lnR w="12700" algn="ctr">
                      <a:solidFill>
                        <a:schemeClr val="lt1"/>
                      </a:solidFill>
                    </a:lnR>
                    <a:lnT w="12700" algn="ctr">
                      <a:solidFill>
                        <a:schemeClr val="lt1"/>
                      </a:solidFill>
                    </a:lnT>
                    <a:lnB w="12700" algn="ctr">
                      <a:solidFill>
                        <a:schemeClr val="lt1"/>
                      </a:solidFill>
                    </a:lnB>
                    <a:solidFill>
                      <a:schemeClr val="dk2">
                        <a:alpha val="100000"/>
                      </a:schemeClr>
                    </a:solidFill>
                  </a:tcPr>
                </a:tc>
                <a:extLst>
                  <a:ext uri="{0D108BD9-81ED-4DB2-BD59-A6C34878D82A}">
                    <a16:rowId xmlns:a16="http://schemas.microsoft.com/office/drawing/2014/main" val="10000"/>
                  </a:ext>
                </a:extLst>
              </a:tr>
              <a:tr h="698500">
                <a:tc>
                  <a:txBody>
                    <a:bodyPr/>
                    <a:lstStyle/>
                    <a:p>
                      <a:pPr marL="0" marR="0" indent="0" algn="ctr">
                        <a:lnSpc>
                          <a:spcPct val="100000"/>
                        </a:lnSpc>
                        <a:spcBef>
                          <a:spcPct val="0"/>
                        </a:spcBef>
                        <a:spcAft>
                          <a:spcPct val="0"/>
                        </a:spcAft>
                        <a:buNone/>
                        <a:defRPr/>
                      </a:pPr>
                      <a:r>
                        <a:rPr sz="1800" b="0" i="0" u="none" dirty="0">
                          <a:solidFill>
                            <a:schemeClr val="dk1"/>
                          </a:solidFill>
                          <a:latin typeface="+mn-lt"/>
                        </a:rPr>
                        <a:t>Delay of up to one month</a:t>
                      </a:r>
                      <a:endParaRPr dirty="0"/>
                    </a:p>
                  </a:txBody>
                  <a:tcPr anchor="ctr">
                    <a:lnL w="12700" algn="ctr">
                      <a:solidFill>
                        <a:schemeClr val="lt1"/>
                      </a:solidFill>
                    </a:lnL>
                    <a:lnR w="12700" algn="ctr">
                      <a:solidFill>
                        <a:schemeClr val="lt1"/>
                      </a:solidFill>
                    </a:lnR>
                    <a:lnT w="12700" algn="ctr">
                      <a:solidFill>
                        <a:schemeClr val="lt1"/>
                      </a:solidFill>
                    </a:lnT>
                    <a:lnB w="12700" algn="ctr">
                      <a:solidFill>
                        <a:schemeClr val="lt1"/>
                      </a:solidFill>
                    </a:lnB>
                    <a:solidFill>
                      <a:schemeClr val="lt2">
                        <a:alpha val="100000"/>
                      </a:schemeClr>
                    </a:solidFill>
                  </a:tcPr>
                </a:tc>
                <a:tc>
                  <a:txBody>
                    <a:bodyPr/>
                    <a:lstStyle/>
                    <a:p>
                      <a:pPr marL="0" marR="0" indent="0" algn="ctr">
                        <a:lnSpc>
                          <a:spcPct val="100000"/>
                        </a:lnSpc>
                        <a:spcBef>
                          <a:spcPct val="0"/>
                        </a:spcBef>
                        <a:spcAft>
                          <a:spcPct val="0"/>
                        </a:spcAft>
                        <a:buNone/>
                        <a:defRPr/>
                      </a:pPr>
                      <a:r>
                        <a:rPr sz="1800" b="1" i="0" u="none" dirty="0">
                          <a:solidFill>
                            <a:schemeClr val="dk1"/>
                          </a:solidFill>
                          <a:latin typeface="+mn-lt"/>
                        </a:rPr>
                        <a:t>Rs. 50,000</a:t>
                      </a:r>
                      <a:endParaRPr dirty="0"/>
                    </a:p>
                  </a:txBody>
                  <a:tcPr anchor="ctr">
                    <a:lnL w="12700" algn="ctr">
                      <a:solidFill>
                        <a:schemeClr val="lt1"/>
                      </a:solidFill>
                    </a:lnL>
                    <a:lnR w="12700" algn="ctr">
                      <a:solidFill>
                        <a:schemeClr val="lt1"/>
                      </a:solidFill>
                    </a:lnR>
                    <a:lnT w="12700" algn="ctr">
                      <a:solidFill>
                        <a:schemeClr val="lt1"/>
                      </a:solidFill>
                    </a:lnT>
                    <a:lnB w="12700" algn="ctr">
                      <a:solidFill>
                        <a:schemeClr val="lt1"/>
                      </a:solidFill>
                    </a:lnB>
                    <a:solidFill>
                      <a:schemeClr val="lt2">
                        <a:alpha val="100000"/>
                      </a:schemeClr>
                    </a:solidFill>
                  </a:tcPr>
                </a:tc>
                <a:extLst>
                  <a:ext uri="{0D108BD9-81ED-4DB2-BD59-A6C34878D82A}">
                    <a16:rowId xmlns:a16="http://schemas.microsoft.com/office/drawing/2014/main" val="10001"/>
                  </a:ext>
                </a:extLst>
              </a:tr>
              <a:tr h="698500">
                <a:tc>
                  <a:txBody>
                    <a:bodyPr/>
                    <a:lstStyle/>
                    <a:p>
                      <a:pPr marL="0" marR="0" indent="0" algn="ctr">
                        <a:lnSpc>
                          <a:spcPct val="100000"/>
                        </a:lnSpc>
                        <a:spcBef>
                          <a:spcPct val="0"/>
                        </a:spcBef>
                        <a:spcAft>
                          <a:spcPct val="0"/>
                        </a:spcAft>
                        <a:buNone/>
                        <a:defRPr/>
                      </a:pPr>
                      <a:r>
                        <a:rPr sz="1800" b="0" i="0" u="none" dirty="0">
                          <a:solidFill>
                            <a:schemeClr val="dk1"/>
                          </a:solidFill>
                          <a:latin typeface="+mn-lt"/>
                        </a:rPr>
                        <a:t>Delay beyond one month</a:t>
                      </a:r>
                      <a:endParaRPr dirty="0"/>
                    </a:p>
                  </a:txBody>
                  <a:tcPr anchor="ctr">
                    <a:lnL w="12700" algn="ctr">
                      <a:solidFill>
                        <a:schemeClr val="lt1"/>
                      </a:solidFill>
                    </a:lnL>
                    <a:lnR w="12700" algn="ctr">
                      <a:solidFill>
                        <a:schemeClr val="lt1"/>
                      </a:solidFill>
                    </a:lnR>
                    <a:lnT w="12700" algn="ctr">
                      <a:solidFill>
                        <a:schemeClr val="lt1"/>
                      </a:solidFill>
                    </a:lnT>
                    <a:lnB w="12700" algn="ctr">
                      <a:solidFill>
                        <a:schemeClr val="lt1"/>
                      </a:solidFill>
                    </a:lnB>
                    <a:solidFill>
                      <a:schemeClr val="lt1">
                        <a:alpha val="100000"/>
                      </a:schemeClr>
                    </a:solidFill>
                  </a:tcPr>
                </a:tc>
                <a:tc>
                  <a:txBody>
                    <a:bodyPr/>
                    <a:lstStyle/>
                    <a:p>
                      <a:pPr marL="0" marR="0" indent="0" algn="ctr">
                        <a:lnSpc>
                          <a:spcPct val="100000"/>
                        </a:lnSpc>
                        <a:spcBef>
                          <a:spcPct val="0"/>
                        </a:spcBef>
                        <a:spcAft>
                          <a:spcPct val="0"/>
                        </a:spcAft>
                        <a:buNone/>
                        <a:defRPr/>
                      </a:pPr>
                      <a:r>
                        <a:rPr sz="1800" b="1" i="0" u="none" dirty="0">
                          <a:solidFill>
                            <a:schemeClr val="dk1"/>
                          </a:solidFill>
                          <a:latin typeface="+mn-lt"/>
                        </a:rPr>
                        <a:t>Rs. 100,000</a:t>
                      </a:r>
                      <a:endParaRPr dirty="0"/>
                    </a:p>
                  </a:txBody>
                  <a:tcPr anchor="ctr">
                    <a:lnL w="12700" algn="ctr">
                      <a:solidFill>
                        <a:schemeClr val="lt1"/>
                      </a:solidFill>
                    </a:lnL>
                    <a:lnR w="12700" algn="ctr">
                      <a:solidFill>
                        <a:schemeClr val="lt1"/>
                      </a:solidFill>
                    </a:lnR>
                    <a:lnT w="12700" algn="ctr">
                      <a:solidFill>
                        <a:schemeClr val="lt1"/>
                      </a:solidFill>
                    </a:lnT>
                    <a:lnB w="12700" algn="ctr">
                      <a:solidFill>
                        <a:schemeClr val="lt1"/>
                      </a:solidFill>
                    </a:lnB>
                    <a:solidFill>
                      <a:schemeClr val="lt1">
                        <a:alpha val="100000"/>
                      </a:schemeClr>
                    </a:solidFill>
                  </a:tcPr>
                </a:tc>
                <a:extLst>
                  <a:ext uri="{0D108BD9-81ED-4DB2-BD59-A6C34878D82A}">
                    <a16:rowId xmlns:a16="http://schemas.microsoft.com/office/drawing/2014/main" val="10002"/>
                  </a:ext>
                </a:extLst>
              </a:tr>
            </a:tbl>
          </a:graphicData>
        </a:graphic>
      </p:graphicFrame>
      <p:sp>
        <p:nvSpPr>
          <p:cNvPr id="1858544641" name="New shape"/>
          <p:cNvSpPr/>
          <p:nvPr/>
        </p:nvSpPr>
        <p:spPr bwMode="auto">
          <a:xfrm>
            <a:off x="6350000" y="1333500"/>
            <a:ext cx="5334000" cy="4572000"/>
          </a:xfrm>
          <a:prstGeom prst="rect">
            <a:avLst/>
          </a:prstGeom>
          <a:solidFill>
            <a:schemeClr val="accent1">
              <a:lumMod val="20000"/>
              <a:lumOff val="80000"/>
              <a:alpha val="100000"/>
            </a:schemeClr>
          </a:solidFill>
          <a:ln w="25400">
            <a:solidFill>
              <a:schemeClr val="accent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algn="ctr">
              <a:defRPr/>
            </a:pPr>
            <a:endParaRPr dirty="0"/>
          </a:p>
        </p:txBody>
      </p:sp>
      <p:sp>
        <p:nvSpPr>
          <p:cNvPr id="1737753784" name="New shape"/>
          <p:cNvSpPr/>
          <p:nvPr/>
        </p:nvSpPr>
        <p:spPr bwMode="auto">
          <a:xfrm>
            <a:off x="6350000" y="1333500"/>
            <a:ext cx="5334000" cy="635000"/>
          </a:xfrm>
          <a:prstGeom prst="rect">
            <a:avLst/>
          </a:prstGeom>
          <a:solidFill>
            <a:schemeClr val="accent1">
              <a:alpha val="100000"/>
            </a:schemeClr>
          </a:solidFill>
          <a:ln w="25400">
            <a:solidFill>
              <a:schemeClr val="accent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algn="ctr">
              <a:defRPr/>
            </a:pPr>
            <a:endParaRPr dirty="0"/>
          </a:p>
        </p:txBody>
      </p:sp>
      <p:pic>
        <p:nvPicPr>
          <p:cNvPr id="1102722260" name="New picture"/>
          <p:cNvPicPr/>
          <p:nvPr/>
        </p:nvPicPr>
        <p:blipFill>
          <a:blip r:embed="rId5">
            <a:extLst>
              <a:ext uri="{96DAC541-7B7A-43D3-8B79-37D633B846F1}">
                <asvg:svgBlip xmlns:asvg="http://schemas.microsoft.com/office/drawing/2016/SVG/main" r:embed="rId6"/>
              </a:ext>
            </a:extLst>
          </a:blip>
          <a:stretch>
            <a:fillRect/>
          </a:stretch>
        </p:blipFill>
        <p:spPr bwMode="auto">
          <a:xfrm>
            <a:off x="6540500" y="1435100"/>
            <a:ext cx="431799" cy="431799"/>
          </a:xfrm>
          <a:prstGeom prst="rect">
            <a:avLst/>
          </a:prstGeom>
        </p:spPr>
      </p:pic>
      <p:sp>
        <p:nvSpPr>
          <p:cNvPr id="645757343" name="New shape"/>
          <p:cNvSpPr/>
          <p:nvPr/>
        </p:nvSpPr>
        <p:spPr bwMode="auto">
          <a:xfrm>
            <a:off x="7048500" y="1333500"/>
            <a:ext cx="4508500" cy="635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000" b="1" i="0" u="none" dirty="0">
                <a:solidFill>
                  <a:schemeClr val="lt1"/>
                </a:solidFill>
                <a:latin typeface="+mj-lt"/>
              </a:rPr>
              <a:t>Specified Domestic Transactions (SDT)</a:t>
            </a:r>
            <a:endParaRPr dirty="0"/>
          </a:p>
        </p:txBody>
      </p:sp>
      <p:sp>
        <p:nvSpPr>
          <p:cNvPr id="1927132533" name="New shape"/>
          <p:cNvSpPr/>
          <p:nvPr/>
        </p:nvSpPr>
        <p:spPr bwMode="auto">
          <a:xfrm>
            <a:off x="6604000" y="2159000"/>
            <a:ext cx="4826000" cy="3429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355600" marR="0" indent="-279400" algn="l">
              <a:lnSpc>
                <a:spcPct val="100000"/>
              </a:lnSpc>
              <a:spcBef>
                <a:spcPct val="0"/>
              </a:spcBef>
              <a:spcAft>
                <a:spcPct val="0"/>
              </a:spcAft>
              <a:buChar char="•"/>
              <a:defRPr/>
            </a:pPr>
            <a:r>
              <a:rPr sz="2000" b="1" i="0" u="none" dirty="0">
                <a:solidFill>
                  <a:schemeClr val="dk1"/>
                </a:solidFill>
                <a:latin typeface="+mn-lt"/>
              </a:rPr>
              <a:t>Exclusion: </a:t>
            </a:r>
            <a:r>
              <a:rPr sz="2000" b="0" i="0" u="none" dirty="0">
                <a:solidFill>
                  <a:schemeClr val="dk1"/>
                </a:solidFill>
                <a:latin typeface="+mn-lt"/>
              </a:rPr>
              <a:t>Transactions with newly established SEZ units are proposed to be excluded from the scope of SDT.</a:t>
            </a:r>
            <a:endParaRPr dirty="0"/>
          </a:p>
          <a:p>
            <a:pPr marL="355600" marR="0" indent="-279400" algn="l">
              <a:lnSpc>
                <a:spcPct val="100000"/>
              </a:lnSpc>
              <a:spcBef>
                <a:spcPct val="0"/>
              </a:spcBef>
              <a:spcAft>
                <a:spcPct val="0"/>
              </a:spcAft>
              <a:buChar char="•"/>
              <a:defRPr/>
            </a:pPr>
            <a:r>
              <a:rPr sz="2000" b="1" i="0" u="none" dirty="0">
                <a:solidFill>
                  <a:schemeClr val="dk1"/>
                </a:solidFill>
                <a:latin typeface="+mn-lt"/>
              </a:rPr>
              <a:t>Restriction: </a:t>
            </a:r>
            <a:r>
              <a:rPr sz="2000" b="0" i="0" u="none" dirty="0">
                <a:solidFill>
                  <a:schemeClr val="dk1"/>
                </a:solidFill>
                <a:latin typeface="+mn-lt"/>
              </a:rPr>
              <a:t>No deduction allowed for transactions connected with newly established SEZ units for income enhanced after ALP computation.</a:t>
            </a:r>
            <a:endParaRPr dirty="0"/>
          </a:p>
        </p:txBody>
      </p:sp>
      <p:sp>
        <p:nvSpPr>
          <p:cNvPr id="166607343" name="New shape"/>
          <p:cNvSpPr/>
          <p:nvPr/>
        </p:nvSpPr>
        <p:spPr bwMode="auto">
          <a:xfrm>
            <a:off x="1270000" y="6159500"/>
            <a:ext cx="9652000" cy="508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ctr">
              <a:lnSpc>
                <a:spcPct val="100000"/>
              </a:lnSpc>
              <a:spcBef>
                <a:spcPct val="0"/>
              </a:spcBef>
              <a:spcAft>
                <a:spcPct val="0"/>
              </a:spcAft>
              <a:buNone/>
              <a:defRPr/>
            </a:pPr>
            <a:r>
              <a:rPr sz="2000" b="1" i="0" u="none" dirty="0">
                <a:solidFill>
                  <a:schemeClr val="dk1"/>
                </a:solidFill>
                <a:latin typeface="+mn-lt"/>
              </a:rPr>
              <a:t>Effective Date: </a:t>
            </a:r>
            <a:r>
              <a:rPr sz="2000" b="0" i="0" u="none" dirty="0">
                <a:solidFill>
                  <a:schemeClr val="dk1"/>
                </a:solidFill>
                <a:latin typeface="+mn-lt"/>
              </a:rPr>
              <a:t>1st April 2026 (Tax Year 2026–27 onwards).</a:t>
            </a:r>
            <a:endParaRPr dirty="0"/>
          </a:p>
        </p:txBody>
      </p:sp>
      <p:sp>
        <p:nvSpPr>
          <p:cNvPr id="316723754" name="Rectangle 316723753"/>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SLIDELY_ONLY_OFFICE_SLIDE_ID_21496</a:t>
            </a:r>
            <a:endParaRPr dirty="0"/>
          </a:p>
        </p:txBody>
      </p:sp>
      <p:sp>
        <p:nvSpPr>
          <p:cNvPr id="2" name="Date Placeholder 1">
            <a:extLst>
              <a:ext uri="{FF2B5EF4-FFF2-40B4-BE49-F238E27FC236}">
                <a16:creationId xmlns:a16="http://schemas.microsoft.com/office/drawing/2014/main" id="{31A6E71D-DA1F-0D4D-371A-F6F2730F5E9D}"/>
              </a:ext>
            </a:extLst>
          </p:cNvPr>
          <p:cNvSpPr>
            <a:spLocks noGrp="1"/>
          </p:cNvSpPr>
          <p:nvPr>
            <p:ph type="dt" sz="half" idx="10"/>
          </p:nvPr>
        </p:nvSpPr>
        <p:spPr/>
        <p:txBody>
          <a:bodyPr/>
          <a:lstStyle/>
          <a:p>
            <a:pPr>
              <a:defRPr/>
            </a:pPr>
            <a:r>
              <a:rPr lang="en-US" dirty="0"/>
              <a:t>22nd Feb., 2026</a:t>
            </a:r>
          </a:p>
        </p:txBody>
      </p:sp>
      <p:sp>
        <p:nvSpPr>
          <p:cNvPr id="3" name="Footer Placeholder 2">
            <a:extLst>
              <a:ext uri="{FF2B5EF4-FFF2-40B4-BE49-F238E27FC236}">
                <a16:creationId xmlns:a16="http://schemas.microsoft.com/office/drawing/2014/main" id="{094B7E13-3215-3290-26FA-4DA5302C2877}"/>
              </a:ext>
            </a:extLst>
          </p:cNvPr>
          <p:cNvSpPr>
            <a:spLocks noGrp="1"/>
          </p:cNvSpPr>
          <p:nvPr>
            <p:ph type="ftr" sz="quarter" idx="11"/>
          </p:nvPr>
        </p:nvSpPr>
        <p:spPr/>
        <p:txBody>
          <a:bodyPr/>
          <a:lstStyle/>
          <a:p>
            <a:pPr>
              <a:defRPr/>
            </a:pPr>
            <a:r>
              <a:rPr lang="en-US" dirty="0"/>
              <a:t>P. P. Shah &amp; Asso.</a:t>
            </a:r>
          </a:p>
        </p:txBody>
      </p:sp>
      <p:sp>
        <p:nvSpPr>
          <p:cNvPr id="4" name="Slide Number Placeholder 3">
            <a:extLst>
              <a:ext uri="{FF2B5EF4-FFF2-40B4-BE49-F238E27FC236}">
                <a16:creationId xmlns:a16="http://schemas.microsoft.com/office/drawing/2014/main" id="{8FABBDC0-FBA1-C9A0-1BBC-2D3F0D2CD068}"/>
              </a:ext>
            </a:extLst>
          </p:cNvPr>
          <p:cNvSpPr>
            <a:spLocks noGrp="1"/>
          </p:cNvSpPr>
          <p:nvPr>
            <p:ph type="sldNum" sz="quarter" idx="12"/>
          </p:nvPr>
        </p:nvSpPr>
        <p:spPr/>
        <p:txBody>
          <a:bodyPr/>
          <a:lstStyle/>
          <a:p>
            <a:pPr>
              <a:defRPr/>
            </a:pPr>
            <a:fld id="{D52DD524-E4F0-4E7D-BECC-79A3277458AD}" type="slidenum">
              <a:rPr lang="en-US" smtClean="0"/>
              <a:t>44</a:t>
            </a:fld>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10570088" name="New shape"/>
          <p:cNvSpPr/>
          <p:nvPr/>
        </p:nvSpPr>
        <p:spPr bwMode="auto">
          <a:xfrm>
            <a:off x="508000" y="381000"/>
            <a:ext cx="11176000" cy="8255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9050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800" b="0" i="0" u="none" dirty="0">
                <a:solidFill>
                  <a:schemeClr val="lt1"/>
                </a:solidFill>
                <a:latin typeface="+mj-lt"/>
              </a:rPr>
              <a:t>Modified Returns for APAs Extended</a:t>
            </a:r>
            <a:endParaRPr dirty="0"/>
          </a:p>
        </p:txBody>
      </p:sp>
      <p:sp>
        <p:nvSpPr>
          <p:cNvPr id="693820004" name="New shape"/>
          <p:cNvSpPr/>
          <p:nvPr/>
        </p:nvSpPr>
        <p:spPr bwMode="auto">
          <a:xfrm>
            <a:off x="508000" y="1333500"/>
            <a:ext cx="11176000" cy="508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000" b="0" i="1" u="none" dirty="0">
                <a:solidFill>
                  <a:schemeClr val="dk1"/>
                </a:solidFill>
                <a:latin typeface="+mn-lt"/>
              </a:rPr>
              <a:t>Amendment to Section 169, ITA, 2025: Facilitating Ease of Doing Business</a:t>
            </a:r>
            <a:endParaRPr dirty="0"/>
          </a:p>
        </p:txBody>
      </p:sp>
      <p:graphicFrame>
        <p:nvGraphicFramePr>
          <p:cNvPr id="525106361" name="New Table"/>
          <p:cNvGraphicFramePr>
            <a:graphicFrameLocks noGrp="1"/>
          </p:cNvGraphicFramePr>
          <p:nvPr/>
        </p:nvGraphicFramePr>
        <p:xfrm>
          <a:off x="508000" y="1968500"/>
          <a:ext cx="11176000" cy="4358640"/>
        </p:xfrm>
        <a:graphic>
          <a:graphicData uri="http://schemas.openxmlformats.org/drawingml/2006/table">
            <a:tbl>
              <a:tblPr firstRow="1" bandRow="1">
                <a:noFill/>
                <a:tableStyleId>{5C22544A-7EE6-4342-B048-85BDC9FD1C3A}</a:tableStyleId>
              </a:tblPr>
              <a:tblGrid>
                <a:gridCol w="2286000">
                  <a:extLst>
                    <a:ext uri="{9D8B030D-6E8A-4147-A177-3AD203B41FA5}">
                      <a16:colId xmlns:a16="http://schemas.microsoft.com/office/drawing/2014/main" val="20000"/>
                    </a:ext>
                  </a:extLst>
                </a:gridCol>
                <a:gridCol w="4445000">
                  <a:extLst>
                    <a:ext uri="{9D8B030D-6E8A-4147-A177-3AD203B41FA5}">
                      <a16:colId xmlns:a16="http://schemas.microsoft.com/office/drawing/2014/main" val="20001"/>
                    </a:ext>
                  </a:extLst>
                </a:gridCol>
                <a:gridCol w="4445000">
                  <a:extLst>
                    <a:ext uri="{9D8B030D-6E8A-4147-A177-3AD203B41FA5}">
                      <a16:colId xmlns:a16="http://schemas.microsoft.com/office/drawing/2014/main" val="20002"/>
                    </a:ext>
                  </a:extLst>
                </a:gridCol>
              </a:tblGrid>
              <a:tr h="762000">
                <a:tc>
                  <a:txBody>
                    <a:bodyPr/>
                    <a:lstStyle/>
                    <a:p>
                      <a:pPr marL="0" marR="0" indent="0" algn="l">
                        <a:lnSpc>
                          <a:spcPct val="100000"/>
                        </a:lnSpc>
                        <a:spcBef>
                          <a:spcPct val="0"/>
                        </a:spcBef>
                        <a:spcAft>
                          <a:spcPct val="0"/>
                        </a:spcAft>
                        <a:buNone/>
                        <a:defRPr/>
                      </a:pPr>
                      <a:r>
                        <a:rPr sz="1800" b="1" i="0" u="none" dirty="0">
                          <a:solidFill>
                            <a:schemeClr val="lt1"/>
                          </a:solidFill>
                          <a:latin typeface="+mn-lt"/>
                        </a:rPr>
                        <a:t>Aspect</a:t>
                      </a:r>
                      <a:endParaRPr dirty="0"/>
                    </a:p>
                  </a:txBody>
                  <a:tcPr marL="127000" marR="127000" marT="127000" marB="127000" anchor="ctr">
                    <a:lnL w="19050" algn="ctr">
                      <a:solidFill>
                        <a:schemeClr val="lt1"/>
                      </a:solidFill>
                    </a:lnL>
                    <a:lnR w="19050" algn="ctr">
                      <a:solidFill>
                        <a:schemeClr val="lt1"/>
                      </a:solidFill>
                    </a:lnR>
                    <a:lnT w="19050" algn="ctr">
                      <a:solidFill>
                        <a:schemeClr val="lt1"/>
                      </a:solidFill>
                    </a:lnT>
                    <a:lnB w="19050" algn="ctr">
                      <a:solidFill>
                        <a:schemeClr val="lt1"/>
                      </a:solidFill>
                    </a:lnB>
                    <a:solidFill>
                      <a:schemeClr val="accent1">
                        <a:alpha val="100000"/>
                      </a:schemeClr>
                    </a:solidFill>
                  </a:tcPr>
                </a:tc>
                <a:tc>
                  <a:txBody>
                    <a:bodyPr/>
                    <a:lstStyle/>
                    <a:p>
                      <a:pPr marL="0" marR="0" indent="0" algn="l">
                        <a:lnSpc>
                          <a:spcPct val="100000"/>
                        </a:lnSpc>
                        <a:spcBef>
                          <a:spcPct val="0"/>
                        </a:spcBef>
                        <a:spcAft>
                          <a:spcPct val="0"/>
                        </a:spcAft>
                        <a:buNone/>
                        <a:defRPr/>
                      </a:pPr>
                      <a:r>
                        <a:rPr sz="1800" b="1" i="0" u="none" dirty="0">
                          <a:solidFill>
                            <a:schemeClr val="lt1"/>
                          </a:solidFill>
                          <a:latin typeface="+mn-lt"/>
                        </a:rPr>
                        <a:t>Existing Provision</a:t>
                      </a:r>
                      <a:endParaRPr dirty="0"/>
                    </a:p>
                    <a:p>
                      <a:pPr marL="0" marR="0" indent="0" algn="l">
                        <a:lnSpc>
                          <a:spcPct val="100000"/>
                        </a:lnSpc>
                        <a:spcBef>
                          <a:spcPct val="0"/>
                        </a:spcBef>
                        <a:spcAft>
                          <a:spcPct val="0"/>
                        </a:spcAft>
                        <a:buNone/>
                        <a:defRPr/>
                      </a:pPr>
                      <a:r>
                        <a:rPr sz="1800" b="1" i="0" u="none" dirty="0">
                          <a:solidFill>
                            <a:schemeClr val="lt1"/>
                          </a:solidFill>
                          <a:latin typeface="+mn-lt"/>
                        </a:rPr>
                        <a:t>(Pre-Amendment)</a:t>
                      </a:r>
                      <a:endParaRPr dirty="0"/>
                    </a:p>
                  </a:txBody>
                  <a:tcPr marL="127000" marR="127000" marT="127000" marB="127000" anchor="ctr">
                    <a:lnL w="19050" algn="ctr">
                      <a:solidFill>
                        <a:schemeClr val="lt1"/>
                      </a:solidFill>
                    </a:lnL>
                    <a:lnR w="19050" algn="ctr">
                      <a:solidFill>
                        <a:schemeClr val="lt1"/>
                      </a:solidFill>
                    </a:lnR>
                    <a:lnT w="19050" algn="ctr">
                      <a:solidFill>
                        <a:schemeClr val="lt1"/>
                      </a:solidFill>
                    </a:lnT>
                    <a:lnB w="19050" algn="ctr">
                      <a:solidFill>
                        <a:schemeClr val="lt1"/>
                      </a:solidFill>
                    </a:lnB>
                    <a:solidFill>
                      <a:schemeClr val="accent1">
                        <a:alpha val="100000"/>
                      </a:schemeClr>
                    </a:solidFill>
                  </a:tcPr>
                </a:tc>
                <a:tc>
                  <a:txBody>
                    <a:bodyPr/>
                    <a:lstStyle/>
                    <a:p>
                      <a:pPr marL="0" marR="0" indent="0" algn="l">
                        <a:lnSpc>
                          <a:spcPct val="100000"/>
                        </a:lnSpc>
                        <a:spcBef>
                          <a:spcPct val="0"/>
                        </a:spcBef>
                        <a:spcAft>
                          <a:spcPct val="0"/>
                        </a:spcAft>
                        <a:buNone/>
                        <a:defRPr/>
                      </a:pPr>
                      <a:r>
                        <a:rPr sz="1800" b="1" i="0" u="none" dirty="0">
                          <a:solidFill>
                            <a:schemeClr val="lt1"/>
                          </a:solidFill>
                          <a:latin typeface="+mn-lt"/>
                        </a:rPr>
                        <a:t>Proposed Amendment (Finance Bill,</a:t>
                      </a:r>
                      <a:endParaRPr dirty="0"/>
                    </a:p>
                    <a:p>
                      <a:pPr marL="0" marR="0" indent="0" algn="l">
                        <a:lnSpc>
                          <a:spcPct val="100000"/>
                        </a:lnSpc>
                        <a:spcBef>
                          <a:spcPct val="0"/>
                        </a:spcBef>
                        <a:spcAft>
                          <a:spcPct val="0"/>
                        </a:spcAft>
                        <a:buNone/>
                        <a:defRPr/>
                      </a:pPr>
                      <a:r>
                        <a:rPr sz="1800" b="1" i="0" u="none" dirty="0">
                          <a:solidFill>
                            <a:schemeClr val="lt1"/>
                          </a:solidFill>
                          <a:latin typeface="+mn-lt"/>
                        </a:rPr>
                        <a:t>2026)</a:t>
                      </a:r>
                      <a:endParaRPr dirty="0"/>
                    </a:p>
                  </a:txBody>
                  <a:tcPr marL="127000" marR="127000" marT="127000" marB="127000" anchor="ctr">
                    <a:lnL w="19050" algn="ctr">
                      <a:solidFill>
                        <a:schemeClr val="lt1"/>
                      </a:solidFill>
                    </a:lnL>
                    <a:lnR w="19050" algn="ctr">
                      <a:solidFill>
                        <a:schemeClr val="lt1"/>
                      </a:solidFill>
                    </a:lnR>
                    <a:lnT w="19050" algn="ctr">
                      <a:solidFill>
                        <a:schemeClr val="lt1"/>
                      </a:solidFill>
                    </a:lnT>
                    <a:lnB w="19050" algn="ctr">
                      <a:solidFill>
                        <a:schemeClr val="lt1"/>
                      </a:solidFill>
                    </a:lnB>
                    <a:solidFill>
                      <a:schemeClr val="accent1">
                        <a:alpha val="100000"/>
                      </a:schemeClr>
                    </a:solidFill>
                  </a:tcPr>
                </a:tc>
                <a:extLst>
                  <a:ext uri="{0D108BD9-81ED-4DB2-BD59-A6C34878D82A}">
                    <a16:rowId xmlns:a16="http://schemas.microsoft.com/office/drawing/2014/main" val="10000"/>
                  </a:ext>
                </a:extLst>
              </a:tr>
              <a:tr h="889000">
                <a:tc>
                  <a:txBody>
                    <a:bodyPr/>
                    <a:lstStyle/>
                    <a:p>
                      <a:pPr marL="0" marR="0" indent="0" algn="l">
                        <a:lnSpc>
                          <a:spcPct val="100000"/>
                        </a:lnSpc>
                        <a:spcBef>
                          <a:spcPct val="0"/>
                        </a:spcBef>
                        <a:spcAft>
                          <a:spcPct val="0"/>
                        </a:spcAft>
                        <a:buNone/>
                        <a:defRPr/>
                      </a:pPr>
                      <a:r>
                        <a:rPr sz="1600" b="0" i="0" u="none" dirty="0">
                          <a:solidFill>
                            <a:schemeClr val="dk1"/>
                          </a:solidFill>
                          <a:latin typeface="+mn-lt"/>
                        </a:rPr>
                        <a:t>Eligible Entity</a:t>
                      </a:r>
                      <a:endParaRPr dirty="0"/>
                    </a:p>
                  </a:txBody>
                  <a:tcPr marL="127000" marR="127000" marT="127000" marB="127000">
                    <a:lnL w="19050" algn="ctr">
                      <a:solidFill>
                        <a:schemeClr val="lt1"/>
                      </a:solidFill>
                    </a:lnL>
                    <a:lnR w="19050" algn="ctr">
                      <a:solidFill>
                        <a:schemeClr val="lt1"/>
                      </a:solidFill>
                    </a:lnR>
                    <a:lnT w="19050" algn="ctr">
                      <a:solidFill>
                        <a:schemeClr val="lt1"/>
                      </a:solidFill>
                    </a:lnT>
                    <a:lnB w="19050" algn="ctr">
                      <a:solidFill>
                        <a:schemeClr val="lt1"/>
                      </a:solidFill>
                    </a:lnB>
                    <a:solidFill>
                      <a:schemeClr val="accent1">
                        <a:lumMod val="20000"/>
                        <a:lumOff val="80000"/>
                        <a:alpha val="100000"/>
                      </a:schemeClr>
                    </a:solidFill>
                  </a:tcPr>
                </a:tc>
                <a:tc>
                  <a:txBody>
                    <a:bodyPr/>
                    <a:lstStyle/>
                    <a:p>
                      <a:pPr marL="0" marR="0" indent="0" algn="l">
                        <a:lnSpc>
                          <a:spcPct val="100000"/>
                        </a:lnSpc>
                        <a:spcBef>
                          <a:spcPct val="0"/>
                        </a:spcBef>
                        <a:spcAft>
                          <a:spcPct val="0"/>
                        </a:spcAft>
                        <a:buNone/>
                        <a:defRPr/>
                      </a:pPr>
                      <a:r>
                        <a:rPr sz="1600" b="0" i="0" u="none" dirty="0">
                          <a:solidFill>
                            <a:schemeClr val="dk1"/>
                          </a:solidFill>
                          <a:latin typeface="+mn-lt"/>
                        </a:rPr>
                        <a:t>Only the person who entered into the APA with the Board.</a:t>
                      </a:r>
                      <a:endParaRPr dirty="0"/>
                    </a:p>
                  </a:txBody>
                  <a:tcPr marL="127000" marR="127000" marT="127000" marB="127000">
                    <a:lnL w="19050" algn="ctr">
                      <a:solidFill>
                        <a:schemeClr val="lt1"/>
                      </a:solidFill>
                    </a:lnL>
                    <a:lnR w="19050" algn="ctr">
                      <a:solidFill>
                        <a:schemeClr val="lt1"/>
                      </a:solidFill>
                    </a:lnR>
                    <a:lnT w="19050" algn="ctr">
                      <a:solidFill>
                        <a:schemeClr val="lt1"/>
                      </a:solidFill>
                    </a:lnT>
                    <a:lnB w="19050" algn="ctr">
                      <a:solidFill>
                        <a:schemeClr val="lt1"/>
                      </a:solidFill>
                    </a:lnB>
                    <a:solidFill>
                      <a:schemeClr val="accent1">
                        <a:lumMod val="20000"/>
                        <a:lumOff val="80000"/>
                        <a:alpha val="100000"/>
                      </a:schemeClr>
                    </a:solidFill>
                  </a:tcPr>
                </a:tc>
                <a:tc>
                  <a:txBody>
                    <a:bodyPr/>
                    <a:lstStyle/>
                    <a:p>
                      <a:pPr marL="0" marR="0" indent="0" algn="l">
                        <a:lnSpc>
                          <a:spcPct val="100000"/>
                        </a:lnSpc>
                        <a:spcBef>
                          <a:spcPct val="0"/>
                        </a:spcBef>
                        <a:spcAft>
                          <a:spcPct val="0"/>
                        </a:spcAft>
                        <a:buNone/>
                        <a:defRPr/>
                      </a:pPr>
                      <a:r>
                        <a:rPr sz="1600" b="0" i="0" u="none" dirty="0">
                          <a:solidFill>
                            <a:schemeClr val="dk1"/>
                          </a:solidFill>
                          <a:latin typeface="+mn-lt"/>
                        </a:rPr>
                        <a:t>Extended to </a:t>
                      </a:r>
                      <a:r>
                        <a:rPr sz="1600" b="1" i="0" u="none" dirty="0">
                          <a:solidFill>
                            <a:schemeClr val="dk1"/>
                          </a:solidFill>
                          <a:latin typeface="+mn-lt"/>
                        </a:rPr>
                        <a:t>any person</a:t>
                      </a:r>
                      <a:r>
                        <a:rPr sz="1600" b="0" i="0" u="none" dirty="0">
                          <a:solidFill>
                            <a:schemeClr val="dk1"/>
                          </a:solidFill>
                          <a:latin typeface="+mn-lt"/>
                        </a:rPr>
                        <a:t> modified by APA, specifically </a:t>
                      </a:r>
                      <a:r>
                        <a:rPr sz="1600" b="1" i="0" u="none" dirty="0">
                          <a:solidFill>
                            <a:schemeClr val="dk1"/>
                          </a:solidFill>
                          <a:latin typeface="+mn-lt"/>
                        </a:rPr>
                        <a:t>Associated Enterprises (AEs)</a:t>
                      </a:r>
                      <a:r>
                        <a:rPr sz="1600" b="0" i="0" u="none" dirty="0">
                          <a:solidFill>
                            <a:schemeClr val="dk1"/>
                          </a:solidFill>
                          <a:latin typeface="+mn-lt"/>
                        </a:rPr>
                        <a:t>.</a:t>
                      </a:r>
                      <a:endParaRPr dirty="0"/>
                    </a:p>
                  </a:txBody>
                  <a:tcPr marL="127000" marR="127000" marT="127000" marB="127000">
                    <a:lnL w="19050" algn="ctr">
                      <a:solidFill>
                        <a:schemeClr val="lt1"/>
                      </a:solidFill>
                    </a:lnL>
                    <a:lnR w="19050" algn="ctr">
                      <a:solidFill>
                        <a:schemeClr val="lt1"/>
                      </a:solidFill>
                    </a:lnR>
                    <a:lnT w="19050" algn="ctr">
                      <a:solidFill>
                        <a:schemeClr val="lt1"/>
                      </a:solidFill>
                    </a:lnT>
                    <a:lnB w="19050" algn="ctr">
                      <a:solidFill>
                        <a:schemeClr val="lt1"/>
                      </a:solidFill>
                    </a:lnB>
                    <a:solidFill>
                      <a:schemeClr val="accent1">
                        <a:lumMod val="20000"/>
                        <a:lumOff val="80000"/>
                        <a:alpha val="100000"/>
                      </a:schemeClr>
                    </a:solidFill>
                  </a:tcPr>
                </a:tc>
                <a:extLst>
                  <a:ext uri="{0D108BD9-81ED-4DB2-BD59-A6C34878D82A}">
                    <a16:rowId xmlns:a16="http://schemas.microsoft.com/office/drawing/2014/main" val="10001"/>
                  </a:ext>
                </a:extLst>
              </a:tr>
              <a:tr h="889000">
                <a:tc>
                  <a:txBody>
                    <a:bodyPr/>
                    <a:lstStyle/>
                    <a:p>
                      <a:pPr marL="0" marR="0" indent="0" algn="l">
                        <a:lnSpc>
                          <a:spcPct val="100000"/>
                        </a:lnSpc>
                        <a:spcBef>
                          <a:spcPct val="0"/>
                        </a:spcBef>
                        <a:spcAft>
                          <a:spcPct val="0"/>
                        </a:spcAft>
                        <a:buNone/>
                        <a:defRPr/>
                      </a:pPr>
                      <a:r>
                        <a:rPr sz="1600" b="0" i="0" u="none" dirty="0">
                          <a:solidFill>
                            <a:schemeClr val="dk1"/>
                          </a:solidFill>
                          <a:latin typeface="+mn-lt"/>
                        </a:rPr>
                        <a:t>Filing Modified</a:t>
                      </a:r>
                      <a:endParaRPr dirty="0"/>
                    </a:p>
                    <a:p>
                      <a:pPr marL="0" marR="0" indent="0" algn="l">
                        <a:lnSpc>
                          <a:spcPct val="100000"/>
                        </a:lnSpc>
                        <a:spcBef>
                          <a:spcPct val="0"/>
                        </a:spcBef>
                        <a:spcAft>
                          <a:spcPct val="0"/>
                        </a:spcAft>
                        <a:buNone/>
                        <a:defRPr/>
                      </a:pPr>
                      <a:r>
                        <a:rPr sz="1600" b="0" i="0" u="none" dirty="0">
                          <a:solidFill>
                            <a:schemeClr val="dk1"/>
                          </a:solidFill>
                          <a:latin typeface="+mn-lt"/>
                        </a:rPr>
                        <a:t>Return</a:t>
                      </a:r>
                      <a:endParaRPr dirty="0"/>
                    </a:p>
                  </a:txBody>
                  <a:tcPr marL="127000" marR="127000" marT="127000" marB="127000">
                    <a:lnL w="19050" algn="ctr">
                      <a:solidFill>
                        <a:schemeClr val="lt1"/>
                      </a:solidFill>
                    </a:lnL>
                    <a:lnR w="19050" algn="ctr">
                      <a:solidFill>
                        <a:schemeClr val="lt1"/>
                      </a:solidFill>
                    </a:lnR>
                    <a:lnT w="19050" algn="ctr">
                      <a:solidFill>
                        <a:schemeClr val="lt1"/>
                      </a:solidFill>
                    </a:lnT>
                    <a:lnB w="19050" algn="ctr">
                      <a:solidFill>
                        <a:schemeClr val="lt1"/>
                      </a:solidFill>
                    </a:lnB>
                    <a:solidFill>
                      <a:schemeClr val="accent1">
                        <a:lumMod val="20000"/>
                        <a:lumOff val="80000"/>
                        <a:alpha val="100000"/>
                      </a:schemeClr>
                    </a:solidFill>
                  </a:tcPr>
                </a:tc>
                <a:tc>
                  <a:txBody>
                    <a:bodyPr/>
                    <a:lstStyle/>
                    <a:p>
                      <a:pPr marL="0" marR="0" indent="0" algn="l">
                        <a:lnSpc>
                          <a:spcPct val="100000"/>
                        </a:lnSpc>
                        <a:spcBef>
                          <a:spcPct val="0"/>
                        </a:spcBef>
                        <a:spcAft>
                          <a:spcPct val="0"/>
                        </a:spcAft>
                        <a:buNone/>
                        <a:defRPr/>
                      </a:pPr>
                      <a:r>
                        <a:rPr sz="1600" b="0" i="0" u="none" dirty="0">
                          <a:solidFill>
                            <a:schemeClr val="dk1"/>
                          </a:solidFill>
                          <a:latin typeface="+mn-lt"/>
                        </a:rPr>
                        <a:t>AEs were not permitted to file a modified return to align tax position.</a:t>
                      </a:r>
                      <a:endParaRPr dirty="0"/>
                    </a:p>
                  </a:txBody>
                  <a:tcPr marL="127000" marR="127000" marT="127000" marB="127000">
                    <a:lnL w="19050" algn="ctr">
                      <a:solidFill>
                        <a:schemeClr val="lt1"/>
                      </a:solidFill>
                    </a:lnL>
                    <a:lnR w="19050" algn="ctr">
                      <a:solidFill>
                        <a:schemeClr val="lt1"/>
                      </a:solidFill>
                    </a:lnR>
                    <a:lnT w="19050" algn="ctr">
                      <a:solidFill>
                        <a:schemeClr val="lt1"/>
                      </a:solidFill>
                    </a:lnT>
                    <a:lnB w="19050" algn="ctr">
                      <a:solidFill>
                        <a:schemeClr val="lt1"/>
                      </a:solidFill>
                    </a:lnB>
                    <a:solidFill>
                      <a:schemeClr val="accent1">
                        <a:lumMod val="20000"/>
                        <a:lumOff val="80000"/>
                        <a:alpha val="100000"/>
                      </a:schemeClr>
                    </a:solidFill>
                  </a:tcPr>
                </a:tc>
                <a:tc>
                  <a:txBody>
                    <a:bodyPr/>
                    <a:lstStyle/>
                    <a:p>
                      <a:pPr marL="0" marR="0" indent="0" algn="l">
                        <a:lnSpc>
                          <a:spcPct val="100000"/>
                        </a:lnSpc>
                        <a:spcBef>
                          <a:spcPct val="0"/>
                        </a:spcBef>
                        <a:spcAft>
                          <a:spcPct val="0"/>
                        </a:spcAft>
                        <a:buNone/>
                        <a:defRPr/>
                      </a:pPr>
                      <a:r>
                        <a:rPr sz="1600" b="0" i="0" u="none" dirty="0">
                          <a:solidFill>
                            <a:schemeClr val="dk1"/>
                          </a:solidFill>
                          <a:latin typeface="+mn-lt"/>
                        </a:rPr>
                        <a:t>AEs can now furnish a modified return in accordance with APA terms.</a:t>
                      </a:r>
                      <a:endParaRPr dirty="0"/>
                    </a:p>
                  </a:txBody>
                  <a:tcPr marL="127000" marR="127000" marT="127000" marB="127000">
                    <a:lnL w="19050" algn="ctr">
                      <a:solidFill>
                        <a:schemeClr val="lt1"/>
                      </a:solidFill>
                    </a:lnL>
                    <a:lnR w="19050" algn="ctr">
                      <a:solidFill>
                        <a:schemeClr val="lt1"/>
                      </a:solidFill>
                    </a:lnR>
                    <a:lnT w="19050" algn="ctr">
                      <a:solidFill>
                        <a:schemeClr val="lt1"/>
                      </a:solidFill>
                    </a:lnT>
                    <a:lnB w="19050" algn="ctr">
                      <a:solidFill>
                        <a:schemeClr val="lt1"/>
                      </a:solidFill>
                    </a:lnB>
                    <a:solidFill>
                      <a:schemeClr val="accent1">
                        <a:lumMod val="20000"/>
                        <a:lumOff val="80000"/>
                        <a:alpha val="100000"/>
                      </a:schemeClr>
                    </a:solidFill>
                  </a:tcPr>
                </a:tc>
                <a:extLst>
                  <a:ext uri="{0D108BD9-81ED-4DB2-BD59-A6C34878D82A}">
                    <a16:rowId xmlns:a16="http://schemas.microsoft.com/office/drawing/2014/main" val="10002"/>
                  </a:ext>
                </a:extLst>
              </a:tr>
              <a:tr h="889000">
                <a:tc>
                  <a:txBody>
                    <a:bodyPr/>
                    <a:lstStyle/>
                    <a:p>
                      <a:pPr marL="0" marR="0" indent="0" algn="l">
                        <a:lnSpc>
                          <a:spcPct val="100000"/>
                        </a:lnSpc>
                        <a:spcBef>
                          <a:spcPct val="0"/>
                        </a:spcBef>
                        <a:spcAft>
                          <a:spcPct val="0"/>
                        </a:spcAft>
                        <a:buNone/>
                        <a:defRPr/>
                      </a:pPr>
                      <a:r>
                        <a:rPr sz="1600" b="0" i="0" u="none" dirty="0">
                          <a:solidFill>
                            <a:schemeClr val="dk1"/>
                          </a:solidFill>
                          <a:latin typeface="+mn-lt"/>
                        </a:rPr>
                        <a:t>Timeline</a:t>
                      </a:r>
                      <a:endParaRPr dirty="0"/>
                    </a:p>
                  </a:txBody>
                  <a:tcPr marL="127000" marR="127000" marT="127000" marB="127000">
                    <a:lnL w="19050" algn="ctr">
                      <a:solidFill>
                        <a:schemeClr val="lt1"/>
                      </a:solidFill>
                    </a:lnL>
                    <a:lnR w="19050" algn="ctr">
                      <a:solidFill>
                        <a:schemeClr val="lt1"/>
                      </a:solidFill>
                    </a:lnR>
                    <a:lnT w="19050" algn="ctr">
                      <a:solidFill>
                        <a:schemeClr val="lt1"/>
                      </a:solidFill>
                    </a:lnT>
                    <a:lnB w="19050" algn="ctr">
                      <a:solidFill>
                        <a:schemeClr val="lt1"/>
                      </a:solidFill>
                    </a:lnB>
                    <a:solidFill>
                      <a:schemeClr val="accent1">
                        <a:lumMod val="20000"/>
                        <a:lumOff val="80000"/>
                        <a:alpha val="100000"/>
                      </a:schemeClr>
                    </a:solidFill>
                  </a:tcPr>
                </a:tc>
                <a:tc>
                  <a:txBody>
                    <a:bodyPr/>
                    <a:lstStyle/>
                    <a:p>
                      <a:pPr marL="0" marR="0" indent="0" algn="l">
                        <a:lnSpc>
                          <a:spcPct val="100000"/>
                        </a:lnSpc>
                        <a:spcBef>
                          <a:spcPct val="0"/>
                        </a:spcBef>
                        <a:spcAft>
                          <a:spcPct val="0"/>
                        </a:spcAft>
                        <a:buNone/>
                        <a:defRPr/>
                      </a:pPr>
                      <a:r>
                        <a:rPr sz="1600" b="0" i="0" u="none" dirty="0">
                          <a:solidFill>
                            <a:schemeClr val="dk1"/>
                          </a:solidFill>
                          <a:latin typeface="+mn-lt"/>
                        </a:rPr>
                        <a:t>N/A</a:t>
                      </a:r>
                      <a:endParaRPr dirty="0"/>
                    </a:p>
                  </a:txBody>
                  <a:tcPr marL="127000" marR="127000" marT="127000" marB="127000">
                    <a:lnL w="19050" algn="ctr">
                      <a:solidFill>
                        <a:schemeClr val="lt1"/>
                      </a:solidFill>
                    </a:lnL>
                    <a:lnR w="19050" algn="ctr">
                      <a:solidFill>
                        <a:schemeClr val="lt1"/>
                      </a:solidFill>
                    </a:lnR>
                    <a:lnT w="19050" algn="ctr">
                      <a:solidFill>
                        <a:schemeClr val="lt1"/>
                      </a:solidFill>
                    </a:lnT>
                    <a:lnB w="19050" algn="ctr">
                      <a:solidFill>
                        <a:schemeClr val="lt1"/>
                      </a:solidFill>
                    </a:lnB>
                    <a:solidFill>
                      <a:schemeClr val="accent1">
                        <a:lumMod val="20000"/>
                        <a:lumOff val="80000"/>
                        <a:alpha val="100000"/>
                      </a:schemeClr>
                    </a:solidFill>
                  </a:tcPr>
                </a:tc>
                <a:tc>
                  <a:txBody>
                    <a:bodyPr/>
                    <a:lstStyle/>
                    <a:p>
                      <a:pPr marL="0" marR="0" indent="0" algn="l">
                        <a:lnSpc>
                          <a:spcPct val="100000"/>
                        </a:lnSpc>
                        <a:spcBef>
                          <a:spcPct val="0"/>
                        </a:spcBef>
                        <a:spcAft>
                          <a:spcPct val="0"/>
                        </a:spcAft>
                        <a:buNone/>
                        <a:defRPr/>
                      </a:pPr>
                      <a:r>
                        <a:rPr sz="1600" b="0" i="0" u="none" dirty="0">
                          <a:solidFill>
                            <a:schemeClr val="dk1"/>
                          </a:solidFill>
                          <a:latin typeface="+mn-lt"/>
                        </a:rPr>
                        <a:t>Must be filed within </a:t>
                      </a:r>
                      <a:r>
                        <a:rPr sz="1600" b="1" i="0" u="none" dirty="0">
                          <a:solidFill>
                            <a:schemeClr val="dk1"/>
                          </a:solidFill>
                          <a:latin typeface="+mn-lt"/>
                        </a:rPr>
                        <a:t>three months</a:t>
                      </a:r>
                      <a:r>
                        <a:rPr sz="1600" b="0" i="0" u="none" dirty="0">
                          <a:solidFill>
                            <a:schemeClr val="dk1"/>
                          </a:solidFill>
                          <a:latin typeface="+mn-lt"/>
                        </a:rPr>
                        <a:t> from the end of the month of APA signing.</a:t>
                      </a:r>
                      <a:endParaRPr dirty="0"/>
                    </a:p>
                  </a:txBody>
                  <a:tcPr marL="127000" marR="127000" marT="127000" marB="127000">
                    <a:lnL w="19050" algn="ctr">
                      <a:solidFill>
                        <a:schemeClr val="lt1"/>
                      </a:solidFill>
                    </a:lnL>
                    <a:lnR w="19050" algn="ctr">
                      <a:solidFill>
                        <a:schemeClr val="lt1"/>
                      </a:solidFill>
                    </a:lnR>
                    <a:lnT w="19050" algn="ctr">
                      <a:solidFill>
                        <a:schemeClr val="lt1"/>
                      </a:solidFill>
                    </a:lnT>
                    <a:lnB w="19050" algn="ctr">
                      <a:solidFill>
                        <a:schemeClr val="lt1"/>
                      </a:solidFill>
                    </a:lnB>
                    <a:solidFill>
                      <a:schemeClr val="accent1">
                        <a:lumMod val="20000"/>
                        <a:lumOff val="80000"/>
                        <a:alpha val="100000"/>
                      </a:schemeClr>
                    </a:solidFill>
                  </a:tcPr>
                </a:tc>
                <a:extLst>
                  <a:ext uri="{0D108BD9-81ED-4DB2-BD59-A6C34878D82A}">
                    <a16:rowId xmlns:a16="http://schemas.microsoft.com/office/drawing/2014/main" val="10003"/>
                  </a:ext>
                </a:extLst>
              </a:tr>
              <a:tr h="889000">
                <a:tc>
                  <a:txBody>
                    <a:bodyPr/>
                    <a:lstStyle/>
                    <a:p>
                      <a:pPr marL="0" marR="0" indent="0" algn="l">
                        <a:lnSpc>
                          <a:spcPct val="100000"/>
                        </a:lnSpc>
                        <a:spcBef>
                          <a:spcPct val="0"/>
                        </a:spcBef>
                        <a:spcAft>
                          <a:spcPct val="0"/>
                        </a:spcAft>
                        <a:buNone/>
                        <a:defRPr/>
                      </a:pPr>
                      <a:r>
                        <a:rPr sz="1600" b="0" i="0" u="none" dirty="0">
                          <a:solidFill>
                            <a:schemeClr val="dk1"/>
                          </a:solidFill>
                          <a:latin typeface="+mn-lt"/>
                        </a:rPr>
                        <a:t>Applicability</a:t>
                      </a:r>
                      <a:endParaRPr dirty="0"/>
                    </a:p>
                  </a:txBody>
                  <a:tcPr marL="127000" marR="127000" marT="127000" marB="127000">
                    <a:lnL w="19050" algn="ctr">
                      <a:solidFill>
                        <a:schemeClr val="lt1"/>
                      </a:solidFill>
                    </a:lnL>
                    <a:lnR w="19050" algn="ctr">
                      <a:solidFill>
                        <a:schemeClr val="lt1"/>
                      </a:solidFill>
                    </a:lnR>
                    <a:lnT w="19050" algn="ctr">
                      <a:solidFill>
                        <a:schemeClr val="lt1"/>
                      </a:solidFill>
                    </a:lnT>
                    <a:lnB w="19050" algn="ctr">
                      <a:solidFill>
                        <a:schemeClr val="lt1"/>
                      </a:solidFill>
                    </a:lnB>
                    <a:solidFill>
                      <a:schemeClr val="accent1">
                        <a:lumMod val="20000"/>
                        <a:lumOff val="80000"/>
                        <a:alpha val="100000"/>
                      </a:schemeClr>
                    </a:solidFill>
                  </a:tcPr>
                </a:tc>
                <a:tc>
                  <a:txBody>
                    <a:bodyPr/>
                    <a:lstStyle/>
                    <a:p>
                      <a:pPr marL="0" marR="0" indent="0" algn="l">
                        <a:lnSpc>
                          <a:spcPct val="100000"/>
                        </a:lnSpc>
                        <a:spcBef>
                          <a:spcPct val="0"/>
                        </a:spcBef>
                        <a:spcAft>
                          <a:spcPct val="0"/>
                        </a:spcAft>
                        <a:buNone/>
                        <a:defRPr/>
                      </a:pPr>
                      <a:r>
                        <a:rPr sz="1600" b="0" i="0" u="none" dirty="0">
                          <a:solidFill>
                            <a:schemeClr val="dk1"/>
                          </a:solidFill>
                          <a:latin typeface="+mn-lt"/>
                        </a:rPr>
                        <a:t>N/A</a:t>
                      </a:r>
                      <a:endParaRPr dirty="0"/>
                    </a:p>
                  </a:txBody>
                  <a:tcPr marL="127000" marR="127000" marT="127000" marB="127000">
                    <a:lnL w="19050" algn="ctr">
                      <a:solidFill>
                        <a:schemeClr val="lt1"/>
                      </a:solidFill>
                    </a:lnL>
                    <a:lnR w="19050" algn="ctr">
                      <a:solidFill>
                        <a:schemeClr val="lt1"/>
                      </a:solidFill>
                    </a:lnR>
                    <a:lnT w="19050" algn="ctr">
                      <a:solidFill>
                        <a:schemeClr val="lt1"/>
                      </a:solidFill>
                    </a:lnT>
                    <a:lnB w="19050" algn="ctr">
                      <a:solidFill>
                        <a:schemeClr val="lt1"/>
                      </a:solidFill>
                    </a:lnB>
                    <a:solidFill>
                      <a:schemeClr val="accent1">
                        <a:lumMod val="20000"/>
                        <a:lumOff val="80000"/>
                        <a:alpha val="100000"/>
                      </a:schemeClr>
                    </a:solidFill>
                  </a:tcPr>
                </a:tc>
                <a:tc>
                  <a:txBody>
                    <a:bodyPr/>
                    <a:lstStyle/>
                    <a:p>
                      <a:pPr marL="0" marR="0" indent="0" algn="l">
                        <a:lnSpc>
                          <a:spcPct val="100000"/>
                        </a:lnSpc>
                        <a:spcBef>
                          <a:spcPct val="0"/>
                        </a:spcBef>
                        <a:spcAft>
                          <a:spcPct val="0"/>
                        </a:spcAft>
                        <a:buNone/>
                        <a:defRPr/>
                      </a:pPr>
                      <a:r>
                        <a:rPr sz="1600" b="0" i="0" u="none" dirty="0">
                          <a:solidFill>
                            <a:schemeClr val="dk1"/>
                          </a:solidFill>
                          <a:latin typeface="+mn-lt"/>
                        </a:rPr>
                        <a:t>Applies to APAs entered into on or after </a:t>
                      </a:r>
                      <a:r>
                        <a:rPr sz="1600" b="1" i="0" u="none" dirty="0">
                          <a:solidFill>
                            <a:schemeClr val="dk1"/>
                          </a:solidFill>
                          <a:latin typeface="+mn-lt"/>
                        </a:rPr>
                        <a:t>April 1, 2026</a:t>
                      </a:r>
                      <a:r>
                        <a:rPr sz="1600" b="0" i="0" u="none" dirty="0">
                          <a:solidFill>
                            <a:schemeClr val="dk1"/>
                          </a:solidFill>
                          <a:latin typeface="+mn-lt"/>
                        </a:rPr>
                        <a:t>.</a:t>
                      </a:r>
                      <a:endParaRPr dirty="0"/>
                    </a:p>
                  </a:txBody>
                  <a:tcPr marL="127000" marR="127000" marT="127000" marB="127000">
                    <a:lnL w="19050" algn="ctr">
                      <a:solidFill>
                        <a:schemeClr val="lt1"/>
                      </a:solidFill>
                    </a:lnL>
                    <a:lnR w="19050" algn="ctr">
                      <a:solidFill>
                        <a:schemeClr val="lt1"/>
                      </a:solidFill>
                    </a:lnR>
                    <a:lnT w="19050" algn="ctr">
                      <a:solidFill>
                        <a:schemeClr val="lt1"/>
                      </a:solidFill>
                    </a:lnT>
                    <a:lnB w="19050" algn="ctr">
                      <a:solidFill>
                        <a:schemeClr val="lt1"/>
                      </a:solidFill>
                    </a:lnB>
                    <a:solidFill>
                      <a:schemeClr val="accent1">
                        <a:lumMod val="20000"/>
                        <a:lumOff val="80000"/>
                        <a:alpha val="100000"/>
                      </a:schemeClr>
                    </a:solidFill>
                  </a:tcPr>
                </a:tc>
                <a:extLst>
                  <a:ext uri="{0D108BD9-81ED-4DB2-BD59-A6C34878D82A}">
                    <a16:rowId xmlns:a16="http://schemas.microsoft.com/office/drawing/2014/main" val="10004"/>
                  </a:ext>
                </a:extLst>
              </a:tr>
            </a:tbl>
          </a:graphicData>
        </a:graphic>
      </p:graphicFrame>
      <p:sp>
        <p:nvSpPr>
          <p:cNvPr id="196078528" name="Rectangle 196078527"/>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SLIDELY_ONLY_OFFICE_SLIDE_ID_180273524</a:t>
            </a:r>
            <a:endParaRPr dirty="0"/>
          </a:p>
        </p:txBody>
      </p:sp>
      <p:sp>
        <p:nvSpPr>
          <p:cNvPr id="2" name="Date Placeholder 1">
            <a:extLst>
              <a:ext uri="{FF2B5EF4-FFF2-40B4-BE49-F238E27FC236}">
                <a16:creationId xmlns:a16="http://schemas.microsoft.com/office/drawing/2014/main" id="{2DFFF678-891E-3E1C-1CEB-B7E1B12FF284}"/>
              </a:ext>
            </a:extLst>
          </p:cNvPr>
          <p:cNvSpPr>
            <a:spLocks noGrp="1"/>
          </p:cNvSpPr>
          <p:nvPr>
            <p:ph type="dt" sz="half" idx="10"/>
          </p:nvPr>
        </p:nvSpPr>
        <p:spPr/>
        <p:txBody>
          <a:bodyPr/>
          <a:lstStyle/>
          <a:p>
            <a:pPr>
              <a:defRPr/>
            </a:pPr>
            <a:r>
              <a:rPr lang="en-US" dirty="0"/>
              <a:t>22nd Feb., 2026</a:t>
            </a:r>
          </a:p>
        </p:txBody>
      </p:sp>
      <p:sp>
        <p:nvSpPr>
          <p:cNvPr id="3" name="Footer Placeholder 2">
            <a:extLst>
              <a:ext uri="{FF2B5EF4-FFF2-40B4-BE49-F238E27FC236}">
                <a16:creationId xmlns:a16="http://schemas.microsoft.com/office/drawing/2014/main" id="{7221A385-AE6E-8B4B-A371-9D2D78E38646}"/>
              </a:ext>
            </a:extLst>
          </p:cNvPr>
          <p:cNvSpPr>
            <a:spLocks noGrp="1"/>
          </p:cNvSpPr>
          <p:nvPr>
            <p:ph type="ftr" sz="quarter" idx="11"/>
          </p:nvPr>
        </p:nvSpPr>
        <p:spPr/>
        <p:txBody>
          <a:bodyPr/>
          <a:lstStyle/>
          <a:p>
            <a:pPr>
              <a:defRPr/>
            </a:pPr>
            <a:r>
              <a:rPr lang="en-US" dirty="0"/>
              <a:t>P. P. Shah &amp; Asso.</a:t>
            </a:r>
          </a:p>
        </p:txBody>
      </p:sp>
      <p:sp>
        <p:nvSpPr>
          <p:cNvPr id="4" name="Slide Number Placeholder 3">
            <a:extLst>
              <a:ext uri="{FF2B5EF4-FFF2-40B4-BE49-F238E27FC236}">
                <a16:creationId xmlns:a16="http://schemas.microsoft.com/office/drawing/2014/main" id="{B6E960FC-1890-19BF-AE22-DF69878ADCE5}"/>
              </a:ext>
            </a:extLst>
          </p:cNvPr>
          <p:cNvSpPr>
            <a:spLocks noGrp="1"/>
          </p:cNvSpPr>
          <p:nvPr>
            <p:ph type="sldNum" sz="quarter" idx="12"/>
          </p:nvPr>
        </p:nvSpPr>
        <p:spPr/>
        <p:txBody>
          <a:bodyPr/>
          <a:lstStyle/>
          <a:p>
            <a:pPr>
              <a:defRPr/>
            </a:pPr>
            <a:fld id="{D52DD524-E4F0-4E7D-BECC-79A3277458AD}" type="slidenum">
              <a:rPr lang="en-US" smtClean="0"/>
              <a:pPr>
                <a:defRPr/>
              </a:pPr>
              <a:t>45</a:t>
            </a:fld>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3125076" name="New shape"/>
          <p:cNvSpPr/>
          <p:nvPr/>
        </p:nvSpPr>
        <p:spPr bwMode="auto">
          <a:xfrm>
            <a:off x="508000" y="381000"/>
            <a:ext cx="11176000" cy="6350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ctr">
              <a:lnSpc>
                <a:spcPct val="100000"/>
              </a:lnSpc>
              <a:spcBef>
                <a:spcPct val="0"/>
              </a:spcBef>
              <a:spcAft>
                <a:spcPct val="0"/>
              </a:spcAft>
              <a:buNone/>
              <a:defRPr/>
            </a:pPr>
            <a:r>
              <a:rPr sz="2600" b="1" i="0" u="none" dirty="0">
                <a:solidFill>
                  <a:schemeClr val="lt1"/>
                </a:solidFill>
                <a:latin typeface="+mn-lt"/>
              </a:rPr>
              <a:t>APA Amendment: Implications &amp; Enhanced Ease of Doing Business</a:t>
            </a:r>
            <a:endParaRPr dirty="0"/>
          </a:p>
        </p:txBody>
      </p:sp>
      <p:sp>
        <p:nvSpPr>
          <p:cNvPr id="1105923185" name="New shape"/>
          <p:cNvSpPr/>
          <p:nvPr/>
        </p:nvSpPr>
        <p:spPr bwMode="auto">
          <a:xfrm>
            <a:off x="508000" y="1206500"/>
            <a:ext cx="11176000" cy="381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ctr">
              <a:lnSpc>
                <a:spcPct val="100000"/>
              </a:lnSpc>
              <a:spcBef>
                <a:spcPct val="0"/>
              </a:spcBef>
              <a:spcAft>
                <a:spcPct val="0"/>
              </a:spcAft>
              <a:buNone/>
              <a:defRPr/>
            </a:pPr>
            <a:r>
              <a:rPr sz="1800" b="0" i="1" u="none" dirty="0">
                <a:solidFill>
                  <a:schemeClr val="dk1"/>
                </a:solidFill>
                <a:latin typeface="+mn-lt"/>
              </a:rPr>
              <a:t>The amendment addresses key regulatory gaps and is aimed at reducing litigation.</a:t>
            </a:r>
            <a:endParaRPr dirty="0"/>
          </a:p>
        </p:txBody>
      </p:sp>
      <p:sp>
        <p:nvSpPr>
          <p:cNvPr id="18253287" name="New shape"/>
          <p:cNvSpPr/>
          <p:nvPr/>
        </p:nvSpPr>
        <p:spPr bwMode="auto">
          <a:xfrm>
            <a:off x="635000" y="2159000"/>
            <a:ext cx="5207000" cy="1905000"/>
          </a:xfrm>
          <a:prstGeom prst="roundRect">
            <a:avLst>
              <a:gd name="adj" fmla="val 4000"/>
            </a:avLst>
          </a:prstGeom>
          <a:solidFill>
            <a:schemeClr val="lt1">
              <a:alpha val="70000"/>
            </a:schemeClr>
          </a:solidFill>
          <a:ln w="19050">
            <a:solidFill>
              <a:schemeClr val="accent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190500" tIns="444500" rIns="19050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1800" b="0" i="0" u="none" dirty="0">
                <a:solidFill>
                  <a:schemeClr val="dk1"/>
                </a:solidFill>
                <a:latin typeface="+mn-lt"/>
              </a:rPr>
              <a:t>Corrects a significant gap where AEs' tax liabilities were altered by an APA but they had no mechanism to formally align their tax returns.</a:t>
            </a:r>
            <a:endParaRPr dirty="0"/>
          </a:p>
        </p:txBody>
      </p:sp>
      <p:sp>
        <p:nvSpPr>
          <p:cNvPr id="190048423" name="New shape"/>
          <p:cNvSpPr/>
          <p:nvPr/>
        </p:nvSpPr>
        <p:spPr bwMode="auto">
          <a:xfrm>
            <a:off x="1270000" y="1905000"/>
            <a:ext cx="3937000" cy="508000"/>
          </a:xfrm>
          <a:prstGeom prst="roundRect">
            <a:avLst>
              <a:gd name="adj" fmla="val 4000"/>
            </a:avLst>
          </a:prstGeom>
          <a:solidFill>
            <a:schemeClr val="accent5">
              <a:alpha val="100000"/>
            </a:schemeClr>
          </a:solidFill>
          <a:ln w="12700">
            <a:solidFill>
              <a:schemeClr val="accent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ctr">
              <a:lnSpc>
                <a:spcPct val="100000"/>
              </a:lnSpc>
              <a:spcBef>
                <a:spcPct val="0"/>
              </a:spcBef>
              <a:spcAft>
                <a:spcPct val="0"/>
              </a:spcAft>
              <a:buNone/>
              <a:defRPr/>
            </a:pPr>
            <a:r>
              <a:rPr sz="2200" b="0" i="0" u="none" dirty="0">
                <a:solidFill>
                  <a:schemeClr val="lt1"/>
                </a:solidFill>
                <a:latin typeface="+mn-lt"/>
              </a:rPr>
              <a:t>Addresses Regulatory Gap</a:t>
            </a:r>
            <a:endParaRPr dirty="0"/>
          </a:p>
        </p:txBody>
      </p:sp>
      <p:pic>
        <p:nvPicPr>
          <p:cNvPr id="478962719" name="New picture"/>
          <p:cNvPicPr/>
          <p:nvPr/>
        </p:nvPicPr>
        <p:blipFill>
          <a:blip r:embed="rId3">
            <a:extLst>
              <a:ext uri="{96DAC541-7B7A-43D3-8B79-37D633B846F1}">
                <asvg:svgBlip xmlns:asvg="http://schemas.microsoft.com/office/drawing/2016/SVG/main" r:embed="rId4"/>
              </a:ext>
            </a:extLst>
          </a:blip>
          <a:stretch>
            <a:fillRect/>
          </a:stretch>
        </p:blipFill>
        <p:spPr bwMode="auto">
          <a:xfrm>
            <a:off x="698500" y="1873250"/>
            <a:ext cx="571500" cy="571500"/>
          </a:xfrm>
          <a:prstGeom prst="rect">
            <a:avLst/>
          </a:prstGeom>
        </p:spPr>
      </p:pic>
      <p:sp>
        <p:nvSpPr>
          <p:cNvPr id="1819689602" name="New shape"/>
          <p:cNvSpPr/>
          <p:nvPr/>
        </p:nvSpPr>
        <p:spPr bwMode="auto">
          <a:xfrm>
            <a:off x="6350000" y="2159000"/>
            <a:ext cx="5207000" cy="1905000"/>
          </a:xfrm>
          <a:prstGeom prst="roundRect">
            <a:avLst>
              <a:gd name="adj" fmla="val 4000"/>
            </a:avLst>
          </a:prstGeom>
          <a:solidFill>
            <a:schemeClr val="lt1">
              <a:alpha val="70000"/>
            </a:schemeClr>
          </a:solidFill>
          <a:ln w="19050">
            <a:solidFill>
              <a:schemeClr val="accent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190500" tIns="444500" rIns="19050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1800" b="0" i="0" u="none" dirty="0">
                <a:solidFill>
                  <a:schemeClr val="dk1"/>
                </a:solidFill>
                <a:latin typeface="+mn-lt"/>
              </a:rPr>
              <a:t>Associated Enterprises can now claim refunds for excess tax paid or TDS, specifically beneficial for royalty and technical service fees.</a:t>
            </a:r>
            <a:endParaRPr dirty="0"/>
          </a:p>
        </p:txBody>
      </p:sp>
      <p:sp>
        <p:nvSpPr>
          <p:cNvPr id="592582666" name="New shape"/>
          <p:cNvSpPr/>
          <p:nvPr/>
        </p:nvSpPr>
        <p:spPr bwMode="auto">
          <a:xfrm>
            <a:off x="6985000" y="1905000"/>
            <a:ext cx="3937000" cy="508000"/>
          </a:xfrm>
          <a:prstGeom prst="roundRect">
            <a:avLst>
              <a:gd name="adj" fmla="val 4000"/>
            </a:avLst>
          </a:prstGeom>
          <a:solidFill>
            <a:schemeClr val="accent5">
              <a:alpha val="100000"/>
            </a:schemeClr>
          </a:solidFill>
          <a:ln w="12700">
            <a:solidFill>
              <a:schemeClr val="accent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ctr">
              <a:lnSpc>
                <a:spcPct val="100000"/>
              </a:lnSpc>
              <a:spcBef>
                <a:spcPct val="0"/>
              </a:spcBef>
              <a:spcAft>
                <a:spcPct val="0"/>
              </a:spcAft>
              <a:buNone/>
              <a:defRPr/>
            </a:pPr>
            <a:r>
              <a:rPr sz="2200" b="0" i="0" u="none" dirty="0">
                <a:solidFill>
                  <a:schemeClr val="lt1"/>
                </a:solidFill>
                <a:latin typeface="+mn-lt"/>
              </a:rPr>
              <a:t>Enables Refunds for AEs</a:t>
            </a:r>
            <a:endParaRPr dirty="0"/>
          </a:p>
        </p:txBody>
      </p:sp>
      <p:pic>
        <p:nvPicPr>
          <p:cNvPr id="2048801727" name="New picture"/>
          <p:cNvPicPr/>
          <p:nvPr/>
        </p:nvPicPr>
        <p:blipFill>
          <a:blip r:embed="rId5">
            <a:extLst>
              <a:ext uri="{96DAC541-7B7A-43D3-8B79-37D633B846F1}">
                <asvg:svgBlip xmlns:asvg="http://schemas.microsoft.com/office/drawing/2016/SVG/main" r:embed="rId6"/>
              </a:ext>
            </a:extLst>
          </a:blip>
          <a:stretch>
            <a:fillRect/>
          </a:stretch>
        </p:blipFill>
        <p:spPr bwMode="auto">
          <a:xfrm>
            <a:off x="10922000" y="1873250"/>
            <a:ext cx="571500" cy="571500"/>
          </a:xfrm>
          <a:prstGeom prst="rect">
            <a:avLst/>
          </a:prstGeom>
        </p:spPr>
      </p:pic>
      <p:sp>
        <p:nvSpPr>
          <p:cNvPr id="1046476940" name="New shape"/>
          <p:cNvSpPr/>
          <p:nvPr/>
        </p:nvSpPr>
        <p:spPr bwMode="auto">
          <a:xfrm>
            <a:off x="635000" y="4572000"/>
            <a:ext cx="5207000" cy="1905000"/>
          </a:xfrm>
          <a:prstGeom prst="roundRect">
            <a:avLst>
              <a:gd name="adj" fmla="val 4000"/>
            </a:avLst>
          </a:prstGeom>
          <a:solidFill>
            <a:schemeClr val="lt1">
              <a:alpha val="70000"/>
            </a:schemeClr>
          </a:solidFill>
          <a:ln w="19050">
            <a:solidFill>
              <a:schemeClr val="accent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190500" tIns="444500" rIns="19050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1800" b="0" i="0" u="none" dirty="0">
                <a:solidFill>
                  <a:schemeClr val="dk1"/>
                </a:solidFill>
                <a:latin typeface="+mn-lt"/>
              </a:rPr>
              <a:t>Expected to reduce litigation by allowing AEs to file modified returns, aligning tax positions between related parties.</a:t>
            </a:r>
            <a:endParaRPr dirty="0"/>
          </a:p>
        </p:txBody>
      </p:sp>
      <p:sp>
        <p:nvSpPr>
          <p:cNvPr id="310049382" name="New shape"/>
          <p:cNvSpPr/>
          <p:nvPr/>
        </p:nvSpPr>
        <p:spPr bwMode="auto">
          <a:xfrm>
            <a:off x="1270000" y="4318000"/>
            <a:ext cx="3937000" cy="508000"/>
          </a:xfrm>
          <a:prstGeom prst="roundRect">
            <a:avLst>
              <a:gd name="adj" fmla="val 4000"/>
            </a:avLst>
          </a:prstGeom>
          <a:solidFill>
            <a:schemeClr val="accent5">
              <a:alpha val="100000"/>
            </a:schemeClr>
          </a:solidFill>
          <a:ln w="12700">
            <a:solidFill>
              <a:schemeClr val="accent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ctr">
              <a:lnSpc>
                <a:spcPct val="100000"/>
              </a:lnSpc>
              <a:spcBef>
                <a:spcPct val="0"/>
              </a:spcBef>
              <a:spcAft>
                <a:spcPct val="0"/>
              </a:spcAft>
              <a:buNone/>
              <a:defRPr/>
            </a:pPr>
            <a:r>
              <a:rPr sz="2200" b="0" i="0" u="none" dirty="0">
                <a:solidFill>
                  <a:schemeClr val="lt1"/>
                </a:solidFill>
                <a:latin typeface="+mn-lt"/>
              </a:rPr>
              <a:t>Reduces Litigation &amp; Disputes</a:t>
            </a:r>
            <a:endParaRPr dirty="0"/>
          </a:p>
        </p:txBody>
      </p:sp>
      <p:pic>
        <p:nvPicPr>
          <p:cNvPr id="757272497" name="New picture"/>
          <p:cNvPicPr/>
          <p:nvPr/>
        </p:nvPicPr>
        <p:blipFill>
          <a:blip r:embed="rId7">
            <a:extLst>
              <a:ext uri="{96DAC541-7B7A-43D3-8B79-37D633B846F1}">
                <asvg:svgBlip xmlns:asvg="http://schemas.microsoft.com/office/drawing/2016/SVG/main" r:embed="rId8"/>
              </a:ext>
            </a:extLst>
          </a:blip>
          <a:stretch>
            <a:fillRect/>
          </a:stretch>
        </p:blipFill>
        <p:spPr bwMode="auto">
          <a:xfrm>
            <a:off x="698500" y="4286250"/>
            <a:ext cx="571500" cy="571500"/>
          </a:xfrm>
          <a:prstGeom prst="rect">
            <a:avLst/>
          </a:prstGeom>
        </p:spPr>
      </p:pic>
      <p:sp>
        <p:nvSpPr>
          <p:cNvPr id="38271510" name="New shape"/>
          <p:cNvSpPr/>
          <p:nvPr/>
        </p:nvSpPr>
        <p:spPr bwMode="auto">
          <a:xfrm>
            <a:off x="6350000" y="4572000"/>
            <a:ext cx="5207000" cy="1905000"/>
          </a:xfrm>
          <a:prstGeom prst="roundRect">
            <a:avLst>
              <a:gd name="adj" fmla="val 4000"/>
            </a:avLst>
          </a:prstGeom>
          <a:solidFill>
            <a:schemeClr val="lt1">
              <a:alpha val="70000"/>
            </a:schemeClr>
          </a:solidFill>
          <a:ln w="19050">
            <a:solidFill>
              <a:schemeClr val="accent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190500" tIns="444500" rIns="19050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1800" b="0" i="0" u="none" dirty="0">
                <a:solidFill>
                  <a:schemeClr val="dk1"/>
                </a:solidFill>
                <a:latin typeface="+mn-lt"/>
              </a:rPr>
              <a:t>The Budget aims to speed up unilateral APAs, providing greater tax certainty for multinational companies, particularly in the IT sector.</a:t>
            </a:r>
            <a:endParaRPr dirty="0"/>
          </a:p>
        </p:txBody>
      </p:sp>
      <p:sp>
        <p:nvSpPr>
          <p:cNvPr id="822559323" name="New shape"/>
          <p:cNvSpPr/>
          <p:nvPr/>
        </p:nvSpPr>
        <p:spPr bwMode="auto">
          <a:xfrm>
            <a:off x="6985000" y="4318000"/>
            <a:ext cx="3937000" cy="508000"/>
          </a:xfrm>
          <a:prstGeom prst="roundRect">
            <a:avLst>
              <a:gd name="adj" fmla="val 4000"/>
            </a:avLst>
          </a:prstGeom>
          <a:solidFill>
            <a:schemeClr val="accent5">
              <a:alpha val="100000"/>
            </a:schemeClr>
          </a:solidFill>
          <a:ln w="12700">
            <a:solidFill>
              <a:schemeClr val="accent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ctr">
              <a:lnSpc>
                <a:spcPct val="100000"/>
              </a:lnSpc>
              <a:spcBef>
                <a:spcPct val="0"/>
              </a:spcBef>
              <a:spcAft>
                <a:spcPct val="0"/>
              </a:spcAft>
              <a:buNone/>
              <a:defRPr/>
            </a:pPr>
            <a:r>
              <a:rPr sz="2200" b="0" i="0" u="none" dirty="0">
                <a:solidFill>
                  <a:schemeClr val="lt1"/>
                </a:solidFill>
                <a:latin typeface="+mn-lt"/>
              </a:rPr>
              <a:t>Expedited APA Processing</a:t>
            </a:r>
            <a:endParaRPr dirty="0"/>
          </a:p>
        </p:txBody>
      </p:sp>
      <p:pic>
        <p:nvPicPr>
          <p:cNvPr id="814256420" name="New picture"/>
          <p:cNvPicPr/>
          <p:nvPr/>
        </p:nvPicPr>
        <p:blipFill>
          <a:blip r:embed="rId9">
            <a:extLst>
              <a:ext uri="{96DAC541-7B7A-43D3-8B79-37D633B846F1}">
                <asvg:svgBlip xmlns:asvg="http://schemas.microsoft.com/office/drawing/2016/SVG/main" r:embed="rId10"/>
              </a:ext>
            </a:extLst>
          </a:blip>
          <a:stretch>
            <a:fillRect/>
          </a:stretch>
        </p:blipFill>
        <p:spPr bwMode="auto">
          <a:xfrm>
            <a:off x="6413500" y="4286250"/>
            <a:ext cx="571500" cy="571500"/>
          </a:xfrm>
          <a:prstGeom prst="rect">
            <a:avLst/>
          </a:prstGeom>
        </p:spPr>
      </p:pic>
      <p:sp>
        <p:nvSpPr>
          <p:cNvPr id="1519180576" name="Rectangle 1519180575"/>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SLIDELY_ONLY_OFFICE_SLIDE_ID_122596234</a:t>
            </a:r>
            <a:endParaRPr dirty="0"/>
          </a:p>
        </p:txBody>
      </p:sp>
      <p:sp>
        <p:nvSpPr>
          <p:cNvPr id="2" name="Date Placeholder 1">
            <a:extLst>
              <a:ext uri="{FF2B5EF4-FFF2-40B4-BE49-F238E27FC236}">
                <a16:creationId xmlns:a16="http://schemas.microsoft.com/office/drawing/2014/main" id="{9A2310B4-39F1-278F-4BB5-0B60EDE51AAF}"/>
              </a:ext>
            </a:extLst>
          </p:cNvPr>
          <p:cNvSpPr>
            <a:spLocks noGrp="1"/>
          </p:cNvSpPr>
          <p:nvPr>
            <p:ph type="dt" sz="half" idx="10"/>
          </p:nvPr>
        </p:nvSpPr>
        <p:spPr/>
        <p:txBody>
          <a:bodyPr/>
          <a:lstStyle/>
          <a:p>
            <a:pPr>
              <a:defRPr/>
            </a:pPr>
            <a:r>
              <a:rPr lang="en-US" dirty="0"/>
              <a:t>22nd Feb., 2026</a:t>
            </a:r>
          </a:p>
        </p:txBody>
      </p:sp>
      <p:sp>
        <p:nvSpPr>
          <p:cNvPr id="3" name="Footer Placeholder 2">
            <a:extLst>
              <a:ext uri="{FF2B5EF4-FFF2-40B4-BE49-F238E27FC236}">
                <a16:creationId xmlns:a16="http://schemas.microsoft.com/office/drawing/2014/main" id="{CDDD8044-C9CB-1509-BE49-5F43AB254859}"/>
              </a:ext>
            </a:extLst>
          </p:cNvPr>
          <p:cNvSpPr>
            <a:spLocks noGrp="1"/>
          </p:cNvSpPr>
          <p:nvPr>
            <p:ph type="ftr" sz="quarter" idx="11"/>
          </p:nvPr>
        </p:nvSpPr>
        <p:spPr/>
        <p:txBody>
          <a:bodyPr/>
          <a:lstStyle/>
          <a:p>
            <a:pPr>
              <a:defRPr/>
            </a:pPr>
            <a:r>
              <a:rPr lang="en-US" dirty="0"/>
              <a:t>P. P. Shah &amp; Asso.</a:t>
            </a:r>
          </a:p>
        </p:txBody>
      </p:sp>
      <p:sp>
        <p:nvSpPr>
          <p:cNvPr id="4" name="Slide Number Placeholder 3">
            <a:extLst>
              <a:ext uri="{FF2B5EF4-FFF2-40B4-BE49-F238E27FC236}">
                <a16:creationId xmlns:a16="http://schemas.microsoft.com/office/drawing/2014/main" id="{97352A4B-5634-AE4D-EB04-B2CC73F5074C}"/>
              </a:ext>
            </a:extLst>
          </p:cNvPr>
          <p:cNvSpPr>
            <a:spLocks noGrp="1"/>
          </p:cNvSpPr>
          <p:nvPr>
            <p:ph type="sldNum" sz="quarter" idx="12"/>
          </p:nvPr>
        </p:nvSpPr>
        <p:spPr/>
        <p:txBody>
          <a:bodyPr/>
          <a:lstStyle/>
          <a:p>
            <a:pPr>
              <a:defRPr/>
            </a:pPr>
            <a:fld id="{D52DD524-E4F0-4E7D-BECC-79A3277458AD}" type="slidenum">
              <a:rPr lang="en-US" smtClean="0"/>
              <a:pPr>
                <a:defRPr/>
              </a:pPr>
              <a:t>46</a:t>
            </a:fld>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4450502" name="New shape"/>
          <p:cNvSpPr/>
          <p:nvPr/>
        </p:nvSpPr>
        <p:spPr bwMode="auto">
          <a:xfrm>
            <a:off x="508000" y="381000"/>
            <a:ext cx="11176000" cy="8255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25400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lang="en-IN" sz="2800" b="0" i="0" u="none" dirty="0">
                <a:solidFill>
                  <a:schemeClr val="lt1"/>
                </a:solidFill>
                <a:latin typeface="+mj-lt"/>
              </a:rPr>
              <a:t>Summary - </a:t>
            </a:r>
            <a:r>
              <a:rPr sz="2800" b="0" i="0" u="none" dirty="0">
                <a:solidFill>
                  <a:schemeClr val="lt1"/>
                </a:solidFill>
                <a:latin typeface="+mj-lt"/>
              </a:rPr>
              <a:t>Transfer Pricing: IT Industry Overhaul &amp; APA Reforms</a:t>
            </a:r>
            <a:endParaRPr dirty="0"/>
          </a:p>
        </p:txBody>
      </p:sp>
      <p:sp>
        <p:nvSpPr>
          <p:cNvPr id="880863218" name="New shape"/>
          <p:cNvSpPr/>
          <p:nvPr/>
        </p:nvSpPr>
        <p:spPr bwMode="auto">
          <a:xfrm>
            <a:off x="508000" y="1460500"/>
            <a:ext cx="5461000" cy="4445000"/>
          </a:xfrm>
          <a:prstGeom prst="rect">
            <a:avLst/>
          </a:prstGeom>
          <a:noFill/>
          <a:ln w="25400">
            <a:solidFill>
              <a:schemeClr val="accent5">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algn="ctr">
              <a:defRPr/>
            </a:pPr>
            <a:endParaRPr dirty="0"/>
          </a:p>
        </p:txBody>
      </p:sp>
      <p:sp>
        <p:nvSpPr>
          <p:cNvPr id="1383646832" name="New shape"/>
          <p:cNvSpPr/>
          <p:nvPr/>
        </p:nvSpPr>
        <p:spPr bwMode="auto">
          <a:xfrm>
            <a:off x="558800" y="1511300"/>
            <a:ext cx="5359400" cy="825500"/>
          </a:xfrm>
          <a:prstGeom prst="rect">
            <a:avLst/>
          </a:prstGeom>
          <a:solidFill>
            <a:schemeClr val="accent5">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90500" tIns="45720" rIns="76200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000" b="1" i="0" u="none" dirty="0">
                <a:solidFill>
                  <a:schemeClr val="lt1"/>
                </a:solidFill>
                <a:latin typeface="+mj-lt"/>
              </a:rPr>
              <a:t>A. Transfer Pricing Overhaul for</a:t>
            </a:r>
            <a:endParaRPr dirty="0"/>
          </a:p>
          <a:p>
            <a:pPr marL="0" marR="0" indent="0" algn="l">
              <a:lnSpc>
                <a:spcPct val="100000"/>
              </a:lnSpc>
              <a:spcBef>
                <a:spcPct val="0"/>
              </a:spcBef>
              <a:spcAft>
                <a:spcPct val="0"/>
              </a:spcAft>
              <a:buNone/>
              <a:defRPr/>
            </a:pPr>
            <a:r>
              <a:rPr sz="2000" b="1" i="0" u="none" dirty="0">
                <a:solidFill>
                  <a:schemeClr val="lt1"/>
                </a:solidFill>
                <a:latin typeface="+mj-lt"/>
              </a:rPr>
              <a:t>IT Industry</a:t>
            </a:r>
            <a:endParaRPr dirty="0"/>
          </a:p>
        </p:txBody>
      </p:sp>
      <p:pic>
        <p:nvPicPr>
          <p:cNvPr id="1191983088" name="New picture"/>
          <p:cNvPicPr/>
          <p:nvPr/>
        </p:nvPicPr>
        <p:blipFill>
          <a:blip r:embed="rId3">
            <a:extLst>
              <a:ext uri="{96DAC541-7B7A-43D3-8B79-37D633B846F1}">
                <asvg:svgBlip xmlns:asvg="http://schemas.microsoft.com/office/drawing/2016/SVG/main" r:embed="rId4"/>
              </a:ext>
            </a:extLst>
          </a:blip>
          <a:stretch>
            <a:fillRect/>
          </a:stretch>
        </p:blipFill>
        <p:spPr bwMode="auto">
          <a:xfrm>
            <a:off x="5207000" y="1663700"/>
            <a:ext cx="508000" cy="508000"/>
          </a:xfrm>
          <a:prstGeom prst="rect">
            <a:avLst/>
          </a:prstGeom>
        </p:spPr>
      </p:pic>
      <p:sp>
        <p:nvSpPr>
          <p:cNvPr id="354449963" name="New shape"/>
          <p:cNvSpPr/>
          <p:nvPr/>
        </p:nvSpPr>
        <p:spPr bwMode="auto">
          <a:xfrm>
            <a:off x="558800" y="2413000"/>
            <a:ext cx="5359400" cy="33655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90500" tIns="127000" rIns="19050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254000" marR="0" indent="-177800" algn="l">
              <a:lnSpc>
                <a:spcPct val="100000"/>
              </a:lnSpc>
              <a:spcBef>
                <a:spcPct val="0"/>
              </a:spcBef>
              <a:spcAft>
                <a:spcPct val="0"/>
              </a:spcAft>
              <a:buClrTx/>
              <a:buSzTx/>
              <a:buFont typeface="Arial"/>
              <a:buChar char="•"/>
              <a:defRPr/>
            </a:pPr>
            <a:r>
              <a:rPr sz="1800" b="1" i="0" u="none" dirty="0">
                <a:solidFill>
                  <a:schemeClr val="dk1"/>
                </a:solidFill>
                <a:latin typeface="+mn-lt"/>
              </a:rPr>
              <a:t>Consolidated IT Services: </a:t>
            </a:r>
            <a:r>
              <a:rPr sz="1800" b="0" i="0" u="none" dirty="0">
                <a:solidFill>
                  <a:schemeClr val="dk1"/>
                </a:solidFill>
                <a:latin typeface="+mn-lt"/>
              </a:rPr>
              <a:t>Services clubbed under a single category with a </a:t>
            </a:r>
            <a:r>
              <a:rPr sz="1800" b="1" i="0" u="none" dirty="0">
                <a:solidFill>
                  <a:schemeClr val="dk1"/>
                </a:solidFill>
                <a:latin typeface="+mn-lt"/>
              </a:rPr>
              <a:t>15.5% common Safe Harbour margin.</a:t>
            </a:r>
            <a:endParaRPr dirty="0"/>
          </a:p>
          <a:p>
            <a:pPr marL="254000" marR="0" indent="-177800" algn="l">
              <a:lnSpc>
                <a:spcPct val="100000"/>
              </a:lnSpc>
              <a:spcBef>
                <a:spcPct val="0"/>
              </a:spcBef>
              <a:spcAft>
                <a:spcPct val="0"/>
              </a:spcAft>
              <a:buClrTx/>
              <a:buSzTx/>
              <a:buFont typeface="Arial"/>
              <a:buChar char="•"/>
              <a:defRPr/>
            </a:pPr>
            <a:r>
              <a:rPr sz="1800" b="1" i="0" u="none" dirty="0">
                <a:solidFill>
                  <a:schemeClr val="dk1"/>
                </a:solidFill>
                <a:latin typeface="+mn-lt"/>
              </a:rPr>
              <a:t>Threshold Increase: </a:t>
            </a:r>
            <a:r>
              <a:rPr sz="1800" b="0" i="0" u="none" dirty="0">
                <a:solidFill>
                  <a:schemeClr val="dk1"/>
                </a:solidFill>
                <a:latin typeface="+mn-lt"/>
              </a:rPr>
              <a:t>Safe Harbour thresholds raised from </a:t>
            </a:r>
            <a:r>
              <a:rPr sz="1800" b="1" i="0" u="none" dirty="0">
                <a:solidFill>
                  <a:schemeClr val="dk1"/>
                </a:solidFill>
                <a:latin typeface="+mn-lt"/>
              </a:rPr>
              <a:t>Rs. 300 crores to Rs. 2,000 crores.</a:t>
            </a:r>
            <a:endParaRPr dirty="0"/>
          </a:p>
          <a:p>
            <a:pPr marL="254000" marR="0" indent="-177800" algn="l">
              <a:lnSpc>
                <a:spcPct val="100000"/>
              </a:lnSpc>
              <a:spcBef>
                <a:spcPct val="0"/>
              </a:spcBef>
              <a:spcAft>
                <a:spcPct val="0"/>
              </a:spcAft>
              <a:buClrTx/>
              <a:buSzTx/>
              <a:buFont typeface="Arial"/>
              <a:buChar char="•"/>
              <a:defRPr/>
            </a:pPr>
            <a:r>
              <a:rPr sz="1800" b="1" i="0" u="none" dirty="0">
                <a:solidFill>
                  <a:schemeClr val="dk1"/>
                </a:solidFill>
                <a:latin typeface="+mn-lt"/>
              </a:rPr>
              <a:t>Automated Approval: </a:t>
            </a:r>
            <a:r>
              <a:rPr sz="1800" b="0" i="0" u="none" dirty="0">
                <a:solidFill>
                  <a:schemeClr val="dk1"/>
                </a:solidFill>
                <a:latin typeface="+mn-lt"/>
              </a:rPr>
              <a:t>Rule-driven process replaces tax officer examination; once approved, valid for </a:t>
            </a:r>
            <a:r>
              <a:rPr sz="1800" b="1" i="0" u="none" dirty="0">
                <a:solidFill>
                  <a:schemeClr val="dk1"/>
                </a:solidFill>
                <a:latin typeface="+mn-lt"/>
              </a:rPr>
              <a:t>5 years.</a:t>
            </a:r>
            <a:endParaRPr dirty="0"/>
          </a:p>
          <a:p>
            <a:pPr marL="254000" marR="0" indent="-177800" algn="l">
              <a:lnSpc>
                <a:spcPct val="100000"/>
              </a:lnSpc>
              <a:spcBef>
                <a:spcPct val="0"/>
              </a:spcBef>
              <a:spcAft>
                <a:spcPct val="0"/>
              </a:spcAft>
              <a:buClrTx/>
              <a:buSzTx/>
              <a:buFont typeface="Arial"/>
              <a:buChar char="•"/>
              <a:defRPr/>
            </a:pPr>
            <a:r>
              <a:rPr sz="1800" b="1" i="0" u="none" dirty="0">
                <a:solidFill>
                  <a:schemeClr val="dk1"/>
                </a:solidFill>
                <a:latin typeface="+mn-lt"/>
              </a:rPr>
              <a:t>Data </a:t>
            </a:r>
            <a:r>
              <a:rPr sz="1800" b="1" i="0" u="none" dirty="0" err="1">
                <a:solidFill>
                  <a:schemeClr val="dk1"/>
                </a:solidFill>
                <a:latin typeface="+mn-lt"/>
              </a:rPr>
              <a:t>Centres</a:t>
            </a:r>
            <a:r>
              <a:rPr sz="1800" b="1" i="0" u="none" dirty="0">
                <a:solidFill>
                  <a:schemeClr val="dk1"/>
                </a:solidFill>
                <a:latin typeface="+mn-lt"/>
              </a:rPr>
              <a:t>: </a:t>
            </a:r>
            <a:r>
              <a:rPr sz="1800" b="0" i="0" u="none" dirty="0">
                <a:solidFill>
                  <a:schemeClr val="dk1"/>
                </a:solidFill>
                <a:latin typeface="+mn-lt"/>
              </a:rPr>
              <a:t>Indian captive data centre service providers get a </a:t>
            </a:r>
            <a:r>
              <a:rPr sz="1800" b="1" i="0" u="none" dirty="0">
                <a:solidFill>
                  <a:schemeClr val="dk1"/>
                </a:solidFill>
                <a:latin typeface="+mn-lt"/>
              </a:rPr>
              <a:t>15% Safe Harbour </a:t>
            </a:r>
            <a:r>
              <a:rPr sz="1800" b="0" i="0" u="none" dirty="0">
                <a:solidFill>
                  <a:schemeClr val="dk1"/>
                </a:solidFill>
                <a:latin typeface="+mn-lt"/>
              </a:rPr>
              <a:t>on cost.</a:t>
            </a:r>
            <a:endParaRPr dirty="0"/>
          </a:p>
        </p:txBody>
      </p:sp>
      <p:sp>
        <p:nvSpPr>
          <p:cNvPr id="585872081" name="New shape"/>
          <p:cNvSpPr/>
          <p:nvPr/>
        </p:nvSpPr>
        <p:spPr bwMode="auto">
          <a:xfrm>
            <a:off x="6223000" y="1460500"/>
            <a:ext cx="5461000" cy="4445000"/>
          </a:xfrm>
          <a:prstGeom prst="rect">
            <a:avLst/>
          </a:prstGeom>
          <a:noFill/>
          <a:ln w="25400">
            <a:solidFill>
              <a:schemeClr val="accent5">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algn="ctr">
              <a:defRPr/>
            </a:pPr>
            <a:endParaRPr dirty="0"/>
          </a:p>
        </p:txBody>
      </p:sp>
      <p:sp>
        <p:nvSpPr>
          <p:cNvPr id="840149118" name="New shape"/>
          <p:cNvSpPr/>
          <p:nvPr/>
        </p:nvSpPr>
        <p:spPr bwMode="auto">
          <a:xfrm>
            <a:off x="6273800" y="1511300"/>
            <a:ext cx="5359400" cy="825500"/>
          </a:xfrm>
          <a:prstGeom prst="rect">
            <a:avLst/>
          </a:prstGeom>
          <a:solidFill>
            <a:schemeClr val="accent5">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90500" tIns="45720" rIns="76200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000" b="1" i="0" u="none" dirty="0">
                <a:solidFill>
                  <a:schemeClr val="lt1"/>
                </a:solidFill>
                <a:latin typeface="+mj-lt"/>
              </a:rPr>
              <a:t>B. Advance Pricing Agreement</a:t>
            </a:r>
            <a:endParaRPr dirty="0"/>
          </a:p>
          <a:p>
            <a:pPr marL="0" marR="0" indent="0" algn="l">
              <a:lnSpc>
                <a:spcPct val="100000"/>
              </a:lnSpc>
              <a:spcBef>
                <a:spcPct val="0"/>
              </a:spcBef>
              <a:spcAft>
                <a:spcPct val="0"/>
              </a:spcAft>
              <a:buNone/>
              <a:defRPr/>
            </a:pPr>
            <a:r>
              <a:rPr sz="2000" b="1" i="0" u="none" dirty="0">
                <a:solidFill>
                  <a:schemeClr val="lt1"/>
                </a:solidFill>
                <a:latin typeface="+mj-lt"/>
              </a:rPr>
              <a:t>(APA) Reforms</a:t>
            </a:r>
            <a:endParaRPr dirty="0"/>
          </a:p>
        </p:txBody>
      </p:sp>
      <p:pic>
        <p:nvPicPr>
          <p:cNvPr id="1443174736" name="New picture"/>
          <p:cNvPicPr/>
          <p:nvPr/>
        </p:nvPicPr>
        <p:blipFill>
          <a:blip r:embed="rId5">
            <a:extLst>
              <a:ext uri="{96DAC541-7B7A-43D3-8B79-37D633B846F1}">
                <asvg:svgBlip xmlns:asvg="http://schemas.microsoft.com/office/drawing/2016/SVG/main" r:embed="rId6"/>
              </a:ext>
            </a:extLst>
          </a:blip>
          <a:stretch>
            <a:fillRect/>
          </a:stretch>
        </p:blipFill>
        <p:spPr bwMode="auto">
          <a:xfrm>
            <a:off x="10922000" y="1663700"/>
            <a:ext cx="508000" cy="508000"/>
          </a:xfrm>
          <a:prstGeom prst="rect">
            <a:avLst/>
          </a:prstGeom>
        </p:spPr>
      </p:pic>
      <p:sp>
        <p:nvSpPr>
          <p:cNvPr id="265360256" name="New shape"/>
          <p:cNvSpPr/>
          <p:nvPr/>
        </p:nvSpPr>
        <p:spPr bwMode="auto">
          <a:xfrm>
            <a:off x="6273800" y="2413000"/>
            <a:ext cx="5359400" cy="33655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90500" tIns="127000" rIns="19050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254000" marR="0" indent="-177800" algn="l">
              <a:lnSpc>
                <a:spcPct val="100000"/>
              </a:lnSpc>
              <a:spcBef>
                <a:spcPct val="0"/>
              </a:spcBef>
              <a:spcAft>
                <a:spcPct val="0"/>
              </a:spcAft>
              <a:buClrTx/>
              <a:buSzTx/>
              <a:buFont typeface="Arial"/>
              <a:buChar char="•"/>
              <a:defRPr/>
            </a:pPr>
            <a:r>
              <a:rPr sz="1800" b="1" i="0" u="none" dirty="0">
                <a:solidFill>
                  <a:schemeClr val="dk1"/>
                </a:solidFill>
                <a:latin typeface="+mn-lt"/>
              </a:rPr>
              <a:t>Return Filing: </a:t>
            </a:r>
            <a:r>
              <a:rPr sz="1800" b="0" i="0" u="none" dirty="0">
                <a:solidFill>
                  <a:schemeClr val="dk1"/>
                </a:solidFill>
                <a:latin typeface="+mn-lt"/>
              </a:rPr>
              <a:t>Persons with income modified by APA (and associated enterprises) can file modified returns strictly per APA terms.</a:t>
            </a:r>
            <a:endParaRPr dirty="0"/>
          </a:p>
          <a:p>
            <a:pPr marL="254000" marR="0" indent="-177800" algn="l">
              <a:lnSpc>
                <a:spcPct val="100000"/>
              </a:lnSpc>
              <a:spcBef>
                <a:spcPct val="0"/>
              </a:spcBef>
              <a:spcAft>
                <a:spcPct val="0"/>
              </a:spcAft>
              <a:buClrTx/>
              <a:buSzTx/>
              <a:buFont typeface="Arial"/>
              <a:buChar char="•"/>
              <a:defRPr/>
            </a:pPr>
            <a:r>
              <a:rPr sz="1800" b="1" i="0" u="none" dirty="0">
                <a:solidFill>
                  <a:schemeClr val="dk1"/>
                </a:solidFill>
                <a:latin typeface="+mn-lt"/>
              </a:rPr>
              <a:t>Timeline: </a:t>
            </a:r>
            <a:r>
              <a:rPr sz="1800" b="0" i="0" u="none" dirty="0">
                <a:solidFill>
                  <a:schemeClr val="dk1"/>
                </a:solidFill>
                <a:latin typeface="+mn-lt"/>
              </a:rPr>
              <a:t>Returns must be filed within </a:t>
            </a:r>
            <a:r>
              <a:rPr sz="1800" b="1" i="0" u="none" dirty="0">
                <a:solidFill>
                  <a:schemeClr val="dk1"/>
                </a:solidFill>
                <a:latin typeface="+mn-lt"/>
              </a:rPr>
              <a:t>three months </a:t>
            </a:r>
            <a:r>
              <a:rPr sz="1800" b="0" i="0" u="none" dirty="0">
                <a:solidFill>
                  <a:schemeClr val="dk1"/>
                </a:solidFill>
                <a:latin typeface="+mn-lt"/>
              </a:rPr>
              <a:t>from the end of the month the APA is entered.</a:t>
            </a:r>
            <a:endParaRPr dirty="0"/>
          </a:p>
          <a:p>
            <a:pPr marL="254000" marR="0" indent="-177800" algn="l">
              <a:lnSpc>
                <a:spcPct val="100000"/>
              </a:lnSpc>
              <a:spcBef>
                <a:spcPct val="0"/>
              </a:spcBef>
              <a:spcAft>
                <a:spcPct val="0"/>
              </a:spcAft>
              <a:buClrTx/>
              <a:buSzTx/>
              <a:buFont typeface="Arial"/>
              <a:buChar char="•"/>
              <a:defRPr/>
            </a:pPr>
            <a:r>
              <a:rPr sz="1800" b="1" i="0" u="none" dirty="0">
                <a:solidFill>
                  <a:schemeClr val="dk1"/>
                </a:solidFill>
                <a:latin typeface="+mn-lt"/>
              </a:rPr>
              <a:t>Applicability: </a:t>
            </a:r>
            <a:r>
              <a:rPr sz="1800" b="0" i="0" u="none" dirty="0">
                <a:solidFill>
                  <a:schemeClr val="dk1"/>
                </a:solidFill>
                <a:latin typeface="+mn-lt"/>
              </a:rPr>
              <a:t>For APAs entered on/after April 1, 2026, provisions apply from the </a:t>
            </a:r>
            <a:r>
              <a:rPr sz="1800" b="1" i="0" u="none" dirty="0">
                <a:solidFill>
                  <a:schemeClr val="dk1"/>
                </a:solidFill>
                <a:latin typeface="+mn-lt"/>
              </a:rPr>
              <a:t>2026-27 tax year.</a:t>
            </a:r>
            <a:endParaRPr dirty="0"/>
          </a:p>
        </p:txBody>
      </p:sp>
      <p:sp>
        <p:nvSpPr>
          <p:cNvPr id="2005573809" name="New shape"/>
          <p:cNvSpPr/>
          <p:nvPr/>
        </p:nvSpPr>
        <p:spPr bwMode="auto">
          <a:xfrm>
            <a:off x="508000" y="6223000"/>
            <a:ext cx="11176000" cy="0"/>
          </a:xfrm>
          <a:prstGeom prst="line">
            <a:avLst/>
          </a:prstGeom>
          <a:noFill/>
          <a:ln w="38100" cmpd="sng">
            <a:solidFill>
              <a:schemeClr val="accent1">
                <a:alpha val="100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a:defRPr sz="1800">
                <a:solidFill>
                  <a:srgbClr val="000000"/>
                </a:solidFill>
                <a:latin typeface="Calibri"/>
                <a:ea typeface="+mn-ea"/>
                <a:cs typeface="+mn-cs"/>
              </a:defRPr>
            </a:lvl1pPr>
            <a:lvl2pPr marL="457200" algn="l" defTabSz="914400" rtl="0">
              <a:defRPr sz="1800">
                <a:solidFill>
                  <a:srgbClr val="000000"/>
                </a:solidFill>
                <a:latin typeface="Calibri"/>
                <a:ea typeface="+mn-ea"/>
                <a:cs typeface="+mn-cs"/>
              </a:defRPr>
            </a:lvl2pPr>
            <a:lvl3pPr marL="914400" algn="l" defTabSz="914400" rtl="0">
              <a:defRPr sz="1800">
                <a:solidFill>
                  <a:srgbClr val="000000"/>
                </a:solidFill>
                <a:latin typeface="Calibri"/>
                <a:ea typeface="+mn-ea"/>
                <a:cs typeface="+mn-cs"/>
              </a:defRPr>
            </a:lvl3pPr>
            <a:lvl4pPr marL="1371600" algn="l" defTabSz="914400" rtl="0">
              <a:defRPr sz="1800">
                <a:solidFill>
                  <a:srgbClr val="000000"/>
                </a:solidFill>
                <a:latin typeface="Calibri"/>
                <a:ea typeface="+mn-ea"/>
                <a:cs typeface="+mn-cs"/>
              </a:defRPr>
            </a:lvl4pPr>
            <a:lvl5pPr marL="1828800" algn="l" defTabSz="914400" rtl="0">
              <a:defRPr sz="1800">
                <a:solidFill>
                  <a:srgbClr val="000000"/>
                </a:solidFill>
                <a:latin typeface="Calibri"/>
                <a:ea typeface="+mn-ea"/>
                <a:cs typeface="+mn-cs"/>
              </a:defRPr>
            </a:lvl5pPr>
            <a:lvl6pPr marL="2286000" algn="l" defTabSz="914400" rtl="0">
              <a:defRPr sz="1800">
                <a:solidFill>
                  <a:srgbClr val="000000"/>
                </a:solidFill>
                <a:latin typeface="Calibri"/>
                <a:ea typeface="+mn-ea"/>
                <a:cs typeface="+mn-cs"/>
              </a:defRPr>
            </a:lvl6pPr>
            <a:lvl7pPr marL="2743200" algn="l" defTabSz="914400" rtl="0">
              <a:defRPr sz="1800">
                <a:solidFill>
                  <a:srgbClr val="000000"/>
                </a:solidFill>
                <a:latin typeface="Calibri"/>
                <a:ea typeface="+mn-ea"/>
                <a:cs typeface="+mn-cs"/>
              </a:defRPr>
            </a:lvl7pPr>
            <a:lvl8pPr marL="3200400" algn="l" defTabSz="914400" rtl="0">
              <a:defRPr sz="1800">
                <a:solidFill>
                  <a:srgbClr val="000000"/>
                </a:solidFill>
                <a:latin typeface="Calibri"/>
                <a:ea typeface="+mn-ea"/>
                <a:cs typeface="+mn-cs"/>
              </a:defRPr>
            </a:lvl8pPr>
            <a:lvl9pPr marL="3657600" algn="l" defTabSz="914400" rtl="0">
              <a:defRPr sz="1800">
                <a:solidFill>
                  <a:srgbClr val="000000"/>
                </a:solidFill>
                <a:latin typeface="Calibri"/>
                <a:ea typeface="+mn-ea"/>
                <a:cs typeface="+mn-cs"/>
              </a:defRPr>
            </a:lvl9pPr>
          </a:lstStyle>
          <a:p>
            <a:pPr algn="ctr">
              <a:defRPr/>
            </a:pPr>
            <a:endParaRPr dirty="0"/>
          </a:p>
        </p:txBody>
      </p:sp>
      <p:sp>
        <p:nvSpPr>
          <p:cNvPr id="1890343376" name="Rectangle 1890343375"/>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SLIDELY_ONLY_OFFICE_SLIDE_ID_46101</a:t>
            </a:r>
            <a:endParaRPr dirty="0"/>
          </a:p>
        </p:txBody>
      </p:sp>
      <p:sp>
        <p:nvSpPr>
          <p:cNvPr id="2" name="Date Placeholder 1">
            <a:extLst>
              <a:ext uri="{FF2B5EF4-FFF2-40B4-BE49-F238E27FC236}">
                <a16:creationId xmlns:a16="http://schemas.microsoft.com/office/drawing/2014/main" id="{F1AB6402-DA2E-1347-8DC7-B12B149A7318}"/>
              </a:ext>
            </a:extLst>
          </p:cNvPr>
          <p:cNvSpPr>
            <a:spLocks noGrp="1"/>
          </p:cNvSpPr>
          <p:nvPr>
            <p:ph type="dt" sz="half" idx="10"/>
          </p:nvPr>
        </p:nvSpPr>
        <p:spPr/>
        <p:txBody>
          <a:bodyPr/>
          <a:lstStyle/>
          <a:p>
            <a:pPr>
              <a:defRPr/>
            </a:pPr>
            <a:r>
              <a:rPr lang="en-US" dirty="0"/>
              <a:t>22nd Feb., 2026</a:t>
            </a:r>
          </a:p>
        </p:txBody>
      </p:sp>
      <p:sp>
        <p:nvSpPr>
          <p:cNvPr id="3" name="Footer Placeholder 2">
            <a:extLst>
              <a:ext uri="{FF2B5EF4-FFF2-40B4-BE49-F238E27FC236}">
                <a16:creationId xmlns:a16="http://schemas.microsoft.com/office/drawing/2014/main" id="{0C45D668-B9F8-F1AD-AA6E-0C022282BDFB}"/>
              </a:ext>
            </a:extLst>
          </p:cNvPr>
          <p:cNvSpPr>
            <a:spLocks noGrp="1"/>
          </p:cNvSpPr>
          <p:nvPr>
            <p:ph type="ftr" sz="quarter" idx="11"/>
          </p:nvPr>
        </p:nvSpPr>
        <p:spPr/>
        <p:txBody>
          <a:bodyPr/>
          <a:lstStyle/>
          <a:p>
            <a:pPr>
              <a:defRPr/>
            </a:pPr>
            <a:r>
              <a:rPr lang="en-US" dirty="0"/>
              <a:t>P. P. Shah &amp; Asso.</a:t>
            </a:r>
          </a:p>
        </p:txBody>
      </p:sp>
      <p:sp>
        <p:nvSpPr>
          <p:cNvPr id="4" name="Slide Number Placeholder 3">
            <a:extLst>
              <a:ext uri="{FF2B5EF4-FFF2-40B4-BE49-F238E27FC236}">
                <a16:creationId xmlns:a16="http://schemas.microsoft.com/office/drawing/2014/main" id="{708DAD46-60E7-53C4-F5BF-FF84400B25B4}"/>
              </a:ext>
            </a:extLst>
          </p:cNvPr>
          <p:cNvSpPr>
            <a:spLocks noGrp="1"/>
          </p:cNvSpPr>
          <p:nvPr>
            <p:ph type="sldNum" sz="quarter" idx="12"/>
          </p:nvPr>
        </p:nvSpPr>
        <p:spPr/>
        <p:txBody>
          <a:bodyPr/>
          <a:lstStyle/>
          <a:p>
            <a:pPr>
              <a:defRPr/>
            </a:pPr>
            <a:fld id="{D52DD524-E4F0-4E7D-BECC-79A3277458AD}" type="slidenum">
              <a:rPr lang="en-US" smtClean="0"/>
              <a:t>47</a:t>
            </a:fld>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B4106D87-5339-598A-5DAD-CE6E72BD93F8}"/>
            </a:ext>
          </a:extLst>
        </p:cNvPr>
        <p:cNvGrpSpPr/>
        <p:nvPr/>
      </p:nvGrpSpPr>
      <p:grpSpPr>
        <a:xfrm>
          <a:off x="0" y="0"/>
          <a:ext cx="0" cy="0"/>
          <a:chOff x="0" y="0"/>
          <a:chExt cx="0" cy="0"/>
        </a:xfrm>
      </p:grpSpPr>
      <p:sp>
        <p:nvSpPr>
          <p:cNvPr id="2030944321" name="New shape">
            <a:extLst>
              <a:ext uri="{FF2B5EF4-FFF2-40B4-BE49-F238E27FC236}">
                <a16:creationId xmlns:a16="http://schemas.microsoft.com/office/drawing/2014/main" id="{B4726F9A-0EAC-2066-8435-C2020423DCF2}"/>
              </a:ext>
            </a:extLst>
          </p:cNvPr>
          <p:cNvSpPr/>
          <p:nvPr/>
        </p:nvSpPr>
        <p:spPr bwMode="auto">
          <a:xfrm>
            <a:off x="635000" y="533400"/>
            <a:ext cx="10922000" cy="11176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ctr">
              <a:lnSpc>
                <a:spcPct val="100000"/>
              </a:lnSpc>
              <a:spcBef>
                <a:spcPct val="0"/>
              </a:spcBef>
              <a:spcAft>
                <a:spcPct val="0"/>
              </a:spcAft>
              <a:buNone/>
              <a:defRPr/>
            </a:pPr>
            <a:r>
              <a:rPr lang="en-IN" sz="4000" b="1" dirty="0">
                <a:solidFill>
                  <a:schemeClr val="lt1"/>
                </a:solidFill>
                <a:latin typeface="+mj-lt"/>
              </a:rPr>
              <a:t>FEMA</a:t>
            </a:r>
            <a:r>
              <a:rPr sz="4000" b="1" i="0" u="none" dirty="0">
                <a:solidFill>
                  <a:schemeClr val="lt1"/>
                </a:solidFill>
                <a:latin typeface="+mj-lt"/>
              </a:rPr>
              <a:t> </a:t>
            </a:r>
            <a:r>
              <a:rPr lang="en-IN" sz="4000" b="1" i="0" u="none" dirty="0">
                <a:solidFill>
                  <a:schemeClr val="lt1"/>
                </a:solidFill>
                <a:latin typeface="+mj-lt"/>
              </a:rPr>
              <a:t>measures as announced by the Hon’ble Finance Minister in her speech</a:t>
            </a:r>
            <a:endParaRPr dirty="0"/>
          </a:p>
        </p:txBody>
      </p:sp>
      <p:sp>
        <p:nvSpPr>
          <p:cNvPr id="954098742" name="Rectangle 954098741">
            <a:extLst>
              <a:ext uri="{FF2B5EF4-FFF2-40B4-BE49-F238E27FC236}">
                <a16:creationId xmlns:a16="http://schemas.microsoft.com/office/drawing/2014/main" id="{AEB9FF24-4705-98BD-3C11-4FB78AF0E178}"/>
              </a:ext>
            </a:extLst>
          </p:cNvPr>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SLIDELY_ONLY_OFFICE_SLIDE_ID_196104081</a:t>
            </a:r>
            <a:endParaRPr dirty="0"/>
          </a:p>
        </p:txBody>
      </p:sp>
      <p:sp>
        <p:nvSpPr>
          <p:cNvPr id="2" name="New shape">
            <a:extLst>
              <a:ext uri="{FF2B5EF4-FFF2-40B4-BE49-F238E27FC236}">
                <a16:creationId xmlns:a16="http://schemas.microsoft.com/office/drawing/2014/main" id="{2021FFCF-0757-ADBB-C7D1-23808E54E55F}"/>
              </a:ext>
            </a:extLst>
          </p:cNvPr>
          <p:cNvSpPr/>
          <p:nvPr/>
        </p:nvSpPr>
        <p:spPr bwMode="auto">
          <a:xfrm>
            <a:off x="635000" y="1752600"/>
            <a:ext cx="11328400" cy="47244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254000" indent="-254000">
              <a:spcBef>
                <a:spcPct val="0"/>
              </a:spcBef>
              <a:spcAft>
                <a:spcPct val="0"/>
              </a:spcAft>
              <a:buClr>
                <a:schemeClr val="accent1"/>
              </a:buClr>
              <a:buFont typeface="Wingdings"/>
              <a:buChar char="Ø"/>
              <a:defRPr/>
            </a:pPr>
            <a:r>
              <a:rPr lang="en-US" sz="2000" dirty="0">
                <a:solidFill>
                  <a:schemeClr val="dk1"/>
                </a:solidFill>
                <a:latin typeface="+mn-lt"/>
              </a:rPr>
              <a:t>Comprehensive review of the Foreign Exchange Management (Non-debt Instruments) Rules is proposed to create a more contemporary, user-friendly framework for foreign investments, consistent with India’s evolving economic priorities.</a:t>
            </a:r>
          </a:p>
          <a:p>
            <a:pPr marL="254000" indent="-254000">
              <a:spcBef>
                <a:spcPct val="0"/>
              </a:spcBef>
              <a:spcAft>
                <a:spcPct val="0"/>
              </a:spcAft>
              <a:buClr>
                <a:schemeClr val="accent1"/>
              </a:buClr>
              <a:buFont typeface="Wingdings"/>
              <a:buChar char="Ø"/>
              <a:defRPr/>
            </a:pPr>
            <a:endParaRPr lang="en-US" sz="2000" dirty="0">
              <a:solidFill>
                <a:schemeClr val="dk1"/>
              </a:solidFill>
              <a:latin typeface="+mn-lt"/>
            </a:endParaRPr>
          </a:p>
          <a:p>
            <a:pPr marL="254000" indent="-254000">
              <a:spcBef>
                <a:spcPct val="0"/>
              </a:spcBef>
              <a:spcAft>
                <a:spcPct val="0"/>
              </a:spcAft>
              <a:buClr>
                <a:schemeClr val="accent1"/>
              </a:buClr>
              <a:buFont typeface="Wingdings"/>
              <a:buChar char="Ø"/>
              <a:defRPr/>
            </a:pPr>
            <a:r>
              <a:rPr lang="en-US" sz="2000" dirty="0">
                <a:solidFill>
                  <a:schemeClr val="dk1"/>
                </a:solidFill>
                <a:latin typeface="+mn-lt"/>
              </a:rPr>
              <a:t>Individual Persons Resident Outside India (PROI) will be permitted to invest in equity instruments of listed Indian companies through the Portfolio Investment Scheme (PIS). Presently, foreign resident individuals are not permitted to invest in listed shares unless they are NRIs / OCIs or are registered as FPI – Category II.</a:t>
            </a:r>
          </a:p>
          <a:p>
            <a:pPr marL="254000" indent="-254000">
              <a:spcBef>
                <a:spcPct val="0"/>
              </a:spcBef>
              <a:spcAft>
                <a:spcPct val="0"/>
              </a:spcAft>
              <a:buClr>
                <a:schemeClr val="accent1"/>
              </a:buClr>
              <a:buFont typeface="Wingdings"/>
              <a:buChar char="Ø"/>
              <a:defRPr/>
            </a:pPr>
            <a:endParaRPr lang="en-US" sz="2000" dirty="0">
              <a:solidFill>
                <a:schemeClr val="dk1"/>
              </a:solidFill>
              <a:latin typeface="+mn-lt"/>
            </a:endParaRPr>
          </a:p>
          <a:p>
            <a:pPr marL="254000" indent="-254000">
              <a:spcBef>
                <a:spcPct val="0"/>
              </a:spcBef>
              <a:spcAft>
                <a:spcPct val="0"/>
              </a:spcAft>
              <a:buClr>
                <a:schemeClr val="accent1"/>
              </a:buClr>
              <a:buFont typeface="Wingdings"/>
              <a:buChar char="Ø"/>
              <a:defRPr/>
            </a:pPr>
            <a:r>
              <a:rPr lang="en-US" sz="2000" dirty="0">
                <a:solidFill>
                  <a:schemeClr val="dk1"/>
                </a:solidFill>
                <a:latin typeface="+mn-lt"/>
              </a:rPr>
              <a:t>It is also proposed to increase the investment limit for an individual PROI under this scheme from 5% to 10%, with an overall investment limit for all individual PROIs to 24%, from the current 10%.</a:t>
            </a:r>
          </a:p>
          <a:p>
            <a:pPr marL="254000" indent="-254000">
              <a:spcBef>
                <a:spcPct val="0"/>
              </a:spcBef>
              <a:spcAft>
                <a:spcPct val="0"/>
              </a:spcAft>
              <a:buClr>
                <a:schemeClr val="accent1"/>
              </a:buClr>
              <a:buFont typeface="Wingdings"/>
              <a:buChar char="Ø"/>
              <a:defRPr/>
            </a:pPr>
            <a:endParaRPr lang="en-US" sz="2000" dirty="0">
              <a:solidFill>
                <a:schemeClr val="dk1"/>
              </a:solidFill>
              <a:latin typeface="+mn-lt"/>
            </a:endParaRPr>
          </a:p>
          <a:p>
            <a:pPr marL="254000" indent="-254000">
              <a:spcBef>
                <a:spcPct val="0"/>
              </a:spcBef>
              <a:spcAft>
                <a:spcPct val="0"/>
              </a:spcAft>
              <a:buClr>
                <a:schemeClr val="accent1"/>
              </a:buClr>
              <a:buFont typeface="Wingdings"/>
              <a:buChar char="Ø"/>
              <a:defRPr/>
            </a:pPr>
            <a:r>
              <a:rPr lang="en-US" sz="2000" dirty="0">
                <a:solidFill>
                  <a:schemeClr val="dk1"/>
                </a:solidFill>
                <a:latin typeface="+mn-lt"/>
              </a:rPr>
              <a:t>It may be noted that the above measures would be operationalized by way of relevant Notifications under FEMA which are not yet issued.</a:t>
            </a:r>
          </a:p>
        </p:txBody>
      </p:sp>
      <p:sp>
        <p:nvSpPr>
          <p:cNvPr id="3" name="Date Placeholder 2">
            <a:extLst>
              <a:ext uri="{FF2B5EF4-FFF2-40B4-BE49-F238E27FC236}">
                <a16:creationId xmlns:a16="http://schemas.microsoft.com/office/drawing/2014/main" id="{08676D19-DD81-4249-4D13-4E6EC7B01BB0}"/>
              </a:ext>
            </a:extLst>
          </p:cNvPr>
          <p:cNvSpPr>
            <a:spLocks noGrp="1"/>
          </p:cNvSpPr>
          <p:nvPr>
            <p:ph type="dt" sz="half" idx="10"/>
          </p:nvPr>
        </p:nvSpPr>
        <p:spPr/>
        <p:txBody>
          <a:bodyPr/>
          <a:lstStyle/>
          <a:p>
            <a:pPr>
              <a:defRPr/>
            </a:pPr>
            <a:r>
              <a:rPr lang="en-US" dirty="0"/>
              <a:t>22nd Feb., 2026</a:t>
            </a:r>
          </a:p>
        </p:txBody>
      </p:sp>
      <p:sp>
        <p:nvSpPr>
          <p:cNvPr id="4" name="Footer Placeholder 3">
            <a:extLst>
              <a:ext uri="{FF2B5EF4-FFF2-40B4-BE49-F238E27FC236}">
                <a16:creationId xmlns:a16="http://schemas.microsoft.com/office/drawing/2014/main" id="{24C07BBB-DB6C-7F69-F9C9-FEA698EDB1B9}"/>
              </a:ext>
            </a:extLst>
          </p:cNvPr>
          <p:cNvSpPr>
            <a:spLocks noGrp="1"/>
          </p:cNvSpPr>
          <p:nvPr>
            <p:ph type="ftr" sz="quarter" idx="11"/>
          </p:nvPr>
        </p:nvSpPr>
        <p:spPr/>
        <p:txBody>
          <a:bodyPr/>
          <a:lstStyle/>
          <a:p>
            <a:pPr>
              <a:defRPr/>
            </a:pPr>
            <a:r>
              <a:rPr lang="en-US" dirty="0"/>
              <a:t>P. P. Shah &amp; Asso.</a:t>
            </a:r>
          </a:p>
        </p:txBody>
      </p:sp>
      <p:sp>
        <p:nvSpPr>
          <p:cNvPr id="5" name="Slide Number Placeholder 4">
            <a:extLst>
              <a:ext uri="{FF2B5EF4-FFF2-40B4-BE49-F238E27FC236}">
                <a16:creationId xmlns:a16="http://schemas.microsoft.com/office/drawing/2014/main" id="{E328A2A4-DAAA-C7A3-D07B-BC16738958E5}"/>
              </a:ext>
            </a:extLst>
          </p:cNvPr>
          <p:cNvSpPr>
            <a:spLocks noGrp="1"/>
          </p:cNvSpPr>
          <p:nvPr>
            <p:ph type="sldNum" sz="quarter" idx="12"/>
          </p:nvPr>
        </p:nvSpPr>
        <p:spPr/>
        <p:txBody>
          <a:bodyPr/>
          <a:lstStyle/>
          <a:p>
            <a:pPr>
              <a:defRPr/>
            </a:pPr>
            <a:fld id="{D52DD524-E4F0-4E7D-BECC-79A3277458AD}" type="slidenum">
              <a:rPr lang="en-US" smtClean="0"/>
              <a:t>48</a:t>
            </a:fld>
            <a:endParaRPr lang="en-US" dirty="0"/>
          </a:p>
        </p:txBody>
      </p:sp>
    </p:spTree>
    <p:extLst>
      <p:ext uri="{BB962C8B-B14F-4D97-AF65-F5344CB8AC3E}">
        <p14:creationId xmlns:p14="http://schemas.microsoft.com/office/powerpoint/2010/main" val="32573413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50221082" name="New shape"/>
          <p:cNvSpPr/>
          <p:nvPr/>
        </p:nvSpPr>
        <p:spPr bwMode="auto">
          <a:xfrm>
            <a:off x="609600" y="2794000"/>
            <a:ext cx="10972800" cy="12700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ctr">
              <a:lnSpc>
                <a:spcPct val="100000"/>
              </a:lnSpc>
              <a:spcBef>
                <a:spcPct val="0"/>
              </a:spcBef>
              <a:spcAft>
                <a:spcPct val="0"/>
              </a:spcAft>
              <a:buNone/>
              <a:defRPr/>
            </a:pPr>
            <a:r>
              <a:rPr sz="6000" b="1" i="0" u="none" dirty="0">
                <a:solidFill>
                  <a:schemeClr val="lt1"/>
                </a:solidFill>
                <a:latin typeface="+mj-lt"/>
              </a:rPr>
              <a:t>Thank You</a:t>
            </a:r>
            <a:endParaRPr dirty="0"/>
          </a:p>
        </p:txBody>
      </p:sp>
      <p:sp>
        <p:nvSpPr>
          <p:cNvPr id="2038711705" name="New shape"/>
          <p:cNvSpPr/>
          <p:nvPr/>
        </p:nvSpPr>
        <p:spPr bwMode="auto">
          <a:xfrm>
            <a:off x="2286000" y="4572000"/>
            <a:ext cx="7620000" cy="1778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ctr">
              <a:lnSpc>
                <a:spcPct val="100000"/>
              </a:lnSpc>
              <a:spcBef>
                <a:spcPct val="0"/>
              </a:spcBef>
              <a:spcAft>
                <a:spcPct val="0"/>
              </a:spcAft>
              <a:buNone/>
              <a:defRPr/>
            </a:pPr>
            <a:r>
              <a:rPr sz="3600" b="1" i="0" u="none" dirty="0">
                <a:solidFill>
                  <a:schemeClr val="dk1"/>
                </a:solidFill>
                <a:latin typeface="+mn-lt"/>
              </a:rPr>
              <a:t>P.P. Shah &amp; Associates</a:t>
            </a:r>
            <a:endParaRPr dirty="0"/>
          </a:p>
          <a:p>
            <a:pPr marL="0" marR="0" indent="0" algn="ctr">
              <a:lnSpc>
                <a:spcPct val="100000"/>
              </a:lnSpc>
              <a:spcBef>
                <a:spcPct val="0"/>
              </a:spcBef>
              <a:spcAft>
                <a:spcPct val="0"/>
              </a:spcAft>
              <a:buNone/>
              <a:defRPr/>
            </a:pPr>
            <a:r>
              <a:rPr sz="2800" b="0" i="0" u="none" dirty="0">
                <a:solidFill>
                  <a:schemeClr val="dk1"/>
                </a:solidFill>
                <a:latin typeface="+mn-lt"/>
              </a:rPr>
              <a:t>Chartered Accountants</a:t>
            </a:r>
            <a:endParaRPr dirty="0"/>
          </a:p>
          <a:p>
            <a:pPr marL="0" marR="0" indent="0" algn="ctr">
              <a:lnSpc>
                <a:spcPct val="100000"/>
              </a:lnSpc>
              <a:spcBef>
                <a:spcPct val="0"/>
              </a:spcBef>
              <a:spcAft>
                <a:spcPct val="0"/>
              </a:spcAft>
              <a:buNone/>
              <a:defRPr/>
            </a:pPr>
            <a:r>
              <a:rPr sz="2800" b="0" i="0" u="none" dirty="0">
                <a:solidFill>
                  <a:schemeClr val="dk1"/>
                </a:solidFill>
                <a:latin typeface="+mn-lt"/>
              </a:rPr>
              <a:t>Email: </a:t>
            </a:r>
            <a:r>
              <a:rPr sz="2800" b="0" i="0" u="none" dirty="0" err="1">
                <a:solidFill>
                  <a:schemeClr val="dk1"/>
                </a:solidFill>
                <a:latin typeface="+mn-lt"/>
              </a:rPr>
              <a:t>ppshahandassociates</a:t>
            </a:r>
            <a:r>
              <a:rPr lang="en-IN" sz="2800" b="0" i="0" u="none" dirty="0">
                <a:solidFill>
                  <a:schemeClr val="dk1"/>
                </a:solidFill>
                <a:latin typeface="+mn-lt"/>
              </a:rPr>
              <a:t>@gmail</a:t>
            </a:r>
            <a:r>
              <a:rPr sz="2800" b="0" i="0" u="none" dirty="0">
                <a:solidFill>
                  <a:schemeClr val="dk1"/>
                </a:solidFill>
                <a:latin typeface="+mn-lt"/>
              </a:rPr>
              <a:t>.com</a:t>
            </a:r>
            <a:endParaRPr dirty="0"/>
          </a:p>
        </p:txBody>
      </p:sp>
      <p:sp>
        <p:nvSpPr>
          <p:cNvPr id="1757630973" name="Rectangle 1757630972"/>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SLIDELY_ONLY_OFFICE_SLIDE_ID_114799278</a:t>
            </a:r>
            <a:endParaRPr dirty="0"/>
          </a:p>
        </p:txBody>
      </p:sp>
      <p:sp>
        <p:nvSpPr>
          <p:cNvPr id="2" name="Date Placeholder 1">
            <a:extLst>
              <a:ext uri="{FF2B5EF4-FFF2-40B4-BE49-F238E27FC236}">
                <a16:creationId xmlns:a16="http://schemas.microsoft.com/office/drawing/2014/main" id="{854B80B4-6ECC-2EDB-7B83-EB0AD0BFB951}"/>
              </a:ext>
            </a:extLst>
          </p:cNvPr>
          <p:cNvSpPr>
            <a:spLocks noGrp="1"/>
          </p:cNvSpPr>
          <p:nvPr>
            <p:ph type="dt" sz="half" idx="10"/>
          </p:nvPr>
        </p:nvSpPr>
        <p:spPr/>
        <p:txBody>
          <a:bodyPr/>
          <a:lstStyle/>
          <a:p>
            <a:pPr>
              <a:defRPr/>
            </a:pPr>
            <a:r>
              <a:rPr lang="en-US" dirty="0"/>
              <a:t>22nd Feb., 2026</a:t>
            </a:r>
          </a:p>
        </p:txBody>
      </p:sp>
      <p:sp>
        <p:nvSpPr>
          <p:cNvPr id="3" name="Footer Placeholder 2">
            <a:extLst>
              <a:ext uri="{FF2B5EF4-FFF2-40B4-BE49-F238E27FC236}">
                <a16:creationId xmlns:a16="http://schemas.microsoft.com/office/drawing/2014/main" id="{03FEE18A-EDC8-3067-FB0E-B379F1D382EB}"/>
              </a:ext>
            </a:extLst>
          </p:cNvPr>
          <p:cNvSpPr>
            <a:spLocks noGrp="1"/>
          </p:cNvSpPr>
          <p:nvPr>
            <p:ph type="ftr" sz="quarter" idx="11"/>
          </p:nvPr>
        </p:nvSpPr>
        <p:spPr/>
        <p:txBody>
          <a:bodyPr/>
          <a:lstStyle/>
          <a:p>
            <a:pPr>
              <a:defRPr/>
            </a:pPr>
            <a:r>
              <a:rPr lang="en-US" dirty="0"/>
              <a:t>P. P. Shah &amp; Asso.</a:t>
            </a:r>
          </a:p>
        </p:txBody>
      </p:sp>
      <p:sp>
        <p:nvSpPr>
          <p:cNvPr id="4" name="Slide Number Placeholder 3">
            <a:extLst>
              <a:ext uri="{FF2B5EF4-FFF2-40B4-BE49-F238E27FC236}">
                <a16:creationId xmlns:a16="http://schemas.microsoft.com/office/drawing/2014/main" id="{47F69BE4-69E2-AF67-9A92-3048CC995344}"/>
              </a:ext>
            </a:extLst>
          </p:cNvPr>
          <p:cNvSpPr>
            <a:spLocks noGrp="1"/>
          </p:cNvSpPr>
          <p:nvPr>
            <p:ph type="sldNum" sz="quarter" idx="12"/>
          </p:nvPr>
        </p:nvSpPr>
        <p:spPr/>
        <p:txBody>
          <a:bodyPr/>
          <a:lstStyle/>
          <a:p>
            <a:pPr>
              <a:defRPr/>
            </a:pPr>
            <a:fld id="{D52DD524-E4F0-4E7D-BECC-79A3277458AD}" type="slidenum">
              <a:rPr lang="en-US" smtClean="0"/>
              <a:t>49</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37923460" name="New shape"/>
          <p:cNvSpPr/>
          <p:nvPr/>
        </p:nvSpPr>
        <p:spPr bwMode="auto">
          <a:xfrm>
            <a:off x="381000" y="254000"/>
            <a:ext cx="11430000" cy="762000"/>
          </a:xfrm>
          <a:prstGeom prst="rect">
            <a:avLst/>
          </a:prstGeom>
          <a:solidFill>
            <a:schemeClr val="accent1">
              <a:lumMod val="75000"/>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ctr">
              <a:lnSpc>
                <a:spcPct val="100000"/>
              </a:lnSpc>
              <a:spcBef>
                <a:spcPct val="0"/>
              </a:spcBef>
              <a:spcAft>
                <a:spcPct val="0"/>
              </a:spcAft>
              <a:buNone/>
              <a:defRPr/>
            </a:pPr>
            <a:r>
              <a:rPr sz="2600" b="1" i="0" u="none" dirty="0">
                <a:solidFill>
                  <a:schemeClr val="lt1"/>
                </a:solidFill>
                <a:latin typeface="+mn-lt"/>
              </a:rPr>
              <a:t>New Tax Exemption for Foreign Companies Using Indian Data </a:t>
            </a:r>
            <a:r>
              <a:rPr sz="2600" b="1" i="0" u="none" dirty="0" err="1">
                <a:solidFill>
                  <a:schemeClr val="lt1"/>
                </a:solidFill>
                <a:latin typeface="+mn-lt"/>
              </a:rPr>
              <a:t>Centres</a:t>
            </a:r>
            <a:endParaRPr dirty="0"/>
          </a:p>
        </p:txBody>
      </p:sp>
      <p:sp>
        <p:nvSpPr>
          <p:cNvPr id="1104729004" name="Rectangle 1104729003"/>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SLIDELY_ONLY_OFFICE_SLIDE_ID_127061625</a:t>
            </a:r>
            <a:endParaRPr dirty="0"/>
          </a:p>
        </p:txBody>
      </p:sp>
      <p:sp>
        <p:nvSpPr>
          <p:cNvPr id="2" name="New shape">
            <a:extLst>
              <a:ext uri="{FF2B5EF4-FFF2-40B4-BE49-F238E27FC236}">
                <a16:creationId xmlns:a16="http://schemas.microsoft.com/office/drawing/2014/main" id="{54792A42-3141-931D-0B7E-5F4C82BBF09A}"/>
              </a:ext>
            </a:extLst>
          </p:cNvPr>
          <p:cNvSpPr/>
          <p:nvPr/>
        </p:nvSpPr>
        <p:spPr bwMode="auto">
          <a:xfrm>
            <a:off x="381000" y="929574"/>
            <a:ext cx="11506200" cy="5715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6350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algn="just"/>
            <a:r>
              <a:rPr lang="en-IN" sz="1600" b="1" dirty="0">
                <a:solidFill>
                  <a:schemeClr val="tx1"/>
                </a:solidFill>
              </a:rPr>
              <a:t>A. Existing and Proposed Amendments:</a:t>
            </a:r>
          </a:p>
          <a:p>
            <a:pPr marL="285750" indent="-285750" algn="just">
              <a:buFont typeface="Wingdings" panose="05000000000000000000" pitchFamily="2" charset="2"/>
              <a:buChar char="Ø"/>
            </a:pPr>
            <a:r>
              <a:rPr lang="en-IN" sz="1600" dirty="0">
                <a:solidFill>
                  <a:schemeClr val="tx1"/>
                </a:solidFill>
              </a:rPr>
              <a:t>The existing provisions of section 11 read with Schedule IV of the Income-Tax Act,2025 (‘Act’) specifies the eligible income, which shall not be included in the total income of the eligible non-residents, foreign companies and other such persons. </a:t>
            </a:r>
          </a:p>
          <a:p>
            <a:pPr marL="285750" indent="-285750" algn="just">
              <a:buFont typeface="Wingdings" panose="05000000000000000000" pitchFamily="2" charset="2"/>
              <a:buChar char="Ø"/>
            </a:pPr>
            <a:r>
              <a:rPr lang="en-IN" sz="1600" dirty="0">
                <a:solidFill>
                  <a:schemeClr val="tx1"/>
                </a:solidFill>
              </a:rPr>
              <a:t>In order to attract investment in data centre and promote artificial intelligence data centre framework in India, it is proposed to amend the Schedule IV to provide exemption to a foreign company, on any income accruing or arising in India or deemed to accrue or arise in India by way of procuring data centre services from a specified data centre, for a period up to tax year ending on 31st March, 2047. </a:t>
            </a:r>
          </a:p>
          <a:p>
            <a:pPr marL="285750" indent="-285750" algn="just">
              <a:buFont typeface="Wingdings" panose="05000000000000000000" pitchFamily="2" charset="2"/>
              <a:buChar char="Ø"/>
            </a:pPr>
            <a:r>
              <a:rPr lang="en-IN" sz="1600" dirty="0">
                <a:solidFill>
                  <a:schemeClr val="tx1"/>
                </a:solidFill>
              </a:rPr>
              <a:t>One of the conditions for exemption is that where services are provided to India users by the foreign company, it shall be routed through an Indian reseller entity. </a:t>
            </a:r>
          </a:p>
          <a:p>
            <a:pPr marL="285750" indent="-285750" algn="just">
              <a:buFont typeface="Wingdings" panose="05000000000000000000" pitchFamily="2" charset="2"/>
              <a:buChar char="Ø"/>
            </a:pPr>
            <a:r>
              <a:rPr lang="en-IN" sz="1600" dirty="0">
                <a:solidFill>
                  <a:schemeClr val="tx1"/>
                </a:solidFill>
              </a:rPr>
              <a:t>For the purposes of above provisions, it is also proposed to define the following terms, namely: -</a:t>
            </a:r>
          </a:p>
          <a:p>
            <a:pPr marL="357188"/>
            <a:r>
              <a:rPr lang="en-IN" sz="1600" dirty="0">
                <a:solidFill>
                  <a:schemeClr val="tx1"/>
                </a:solidFill>
              </a:rPr>
              <a:t>(a) “data centre” means a dedicated secure space within a building or centralised location</a:t>
            </a:r>
          </a:p>
          <a:p>
            <a:pPr marL="357188"/>
            <a:r>
              <a:rPr lang="en-IN" sz="1600" dirty="0">
                <a:solidFill>
                  <a:schemeClr val="tx1"/>
                </a:solidFill>
              </a:rPr>
              <a:t>where computing and networking equipment is concentrated for the purpose of collecting, storing, processing, distributing or allowing access to large amounts of data;</a:t>
            </a:r>
          </a:p>
          <a:p>
            <a:pPr marL="357188"/>
            <a:r>
              <a:rPr lang="en-IN" sz="1600" dirty="0">
                <a:solidFill>
                  <a:schemeClr val="tx1"/>
                </a:solidFill>
              </a:rPr>
              <a:t>(b) “data centre services” means services provided by a data centre through the use of</a:t>
            </a:r>
          </a:p>
          <a:p>
            <a:pPr marL="357188"/>
            <a:r>
              <a:rPr lang="en-IN" sz="1600" dirty="0">
                <a:solidFill>
                  <a:schemeClr val="tx1"/>
                </a:solidFill>
              </a:rPr>
              <a:t>physical infrastructure including land, buildings, mechanical electrical power equipment’s,</a:t>
            </a:r>
          </a:p>
          <a:p>
            <a:pPr marL="357188"/>
            <a:r>
              <a:rPr lang="en-IN" sz="1600" dirty="0">
                <a:solidFill>
                  <a:schemeClr val="tx1"/>
                </a:solidFill>
              </a:rPr>
              <a:t>cooling system, security and information technology infrastructure including servers, computers, storage systems, operating systems, security solutions, network and associated software platforms, networking and other equipment, human resource in India;</a:t>
            </a:r>
          </a:p>
          <a:p>
            <a:pPr marL="357188" lvl="2"/>
            <a:r>
              <a:rPr lang="en-IN" sz="1600" dirty="0">
                <a:solidFill>
                  <a:schemeClr val="tx1"/>
                </a:solidFill>
              </a:rPr>
              <a:t>(c) “specified data centre” means a data centre which––</a:t>
            </a:r>
          </a:p>
          <a:p>
            <a:pPr marL="712788"/>
            <a:r>
              <a:rPr lang="en-IN" sz="1600" dirty="0">
                <a:solidFill>
                  <a:schemeClr val="tx1"/>
                </a:solidFill>
              </a:rPr>
              <a:t>(i) is set up under an approved scheme and is notified in this behalf by the Central</a:t>
            </a:r>
          </a:p>
          <a:p>
            <a:pPr marL="712788"/>
            <a:r>
              <a:rPr lang="en-IN" sz="1600" dirty="0">
                <a:solidFill>
                  <a:schemeClr val="tx1"/>
                </a:solidFill>
              </a:rPr>
              <a:t>Government in the Ministry of Electronics and Information Technology; and</a:t>
            </a:r>
          </a:p>
          <a:p>
            <a:pPr marL="712788"/>
            <a:r>
              <a:rPr lang="en-IN" sz="1600" dirty="0">
                <a:solidFill>
                  <a:schemeClr val="tx1"/>
                </a:solidFill>
              </a:rPr>
              <a:t>(ii) is owned and operated by an Indian company.</a:t>
            </a:r>
          </a:p>
          <a:p>
            <a:pPr marL="285750" indent="-285750">
              <a:buFont typeface="Wingdings" panose="05000000000000000000" pitchFamily="2" charset="2"/>
              <a:buChar char="Ø"/>
            </a:pPr>
            <a:r>
              <a:rPr lang="en-IN" sz="1600" dirty="0">
                <a:solidFill>
                  <a:schemeClr val="tx1"/>
                </a:solidFill>
              </a:rPr>
              <a:t>These amendments will take effect from the 1st day of April, 2026 and shall accordingly, apply in relation to the tax year 2026-27 and subsequent tax years. </a:t>
            </a:r>
          </a:p>
          <a:p>
            <a:pPr marL="357188"/>
            <a:endParaRPr lang="en-IN" sz="1600" dirty="0">
              <a:solidFill>
                <a:schemeClr val="tx1"/>
              </a:solidFill>
            </a:endParaRPr>
          </a:p>
          <a:p>
            <a:endParaRPr lang="en-IN" dirty="0">
              <a:solidFill>
                <a:schemeClr val="dk1"/>
              </a:solidFill>
              <a:latin typeface="+mn-lt"/>
            </a:endParaRPr>
          </a:p>
        </p:txBody>
      </p:sp>
      <p:sp>
        <p:nvSpPr>
          <p:cNvPr id="3" name="Date Placeholder 2">
            <a:extLst>
              <a:ext uri="{FF2B5EF4-FFF2-40B4-BE49-F238E27FC236}">
                <a16:creationId xmlns:a16="http://schemas.microsoft.com/office/drawing/2014/main" id="{61C12B91-C849-0606-DC2B-EDB24BC0216C}"/>
              </a:ext>
            </a:extLst>
          </p:cNvPr>
          <p:cNvSpPr>
            <a:spLocks noGrp="1"/>
          </p:cNvSpPr>
          <p:nvPr>
            <p:ph type="dt" sz="half" idx="10"/>
          </p:nvPr>
        </p:nvSpPr>
        <p:spPr/>
        <p:txBody>
          <a:bodyPr/>
          <a:lstStyle/>
          <a:p>
            <a:pPr>
              <a:defRPr/>
            </a:pPr>
            <a:r>
              <a:rPr lang="en-US" dirty="0"/>
              <a:t>22nd Feb., 2026</a:t>
            </a:r>
          </a:p>
        </p:txBody>
      </p:sp>
      <p:sp>
        <p:nvSpPr>
          <p:cNvPr id="4" name="Footer Placeholder 3">
            <a:extLst>
              <a:ext uri="{FF2B5EF4-FFF2-40B4-BE49-F238E27FC236}">
                <a16:creationId xmlns:a16="http://schemas.microsoft.com/office/drawing/2014/main" id="{B0B70A0C-85EB-5B91-BB15-C55B80F5E450}"/>
              </a:ext>
            </a:extLst>
          </p:cNvPr>
          <p:cNvSpPr>
            <a:spLocks noGrp="1"/>
          </p:cNvSpPr>
          <p:nvPr>
            <p:ph type="ftr" sz="quarter" idx="11"/>
          </p:nvPr>
        </p:nvSpPr>
        <p:spPr/>
        <p:txBody>
          <a:bodyPr/>
          <a:lstStyle/>
          <a:p>
            <a:pPr>
              <a:defRPr/>
            </a:pPr>
            <a:r>
              <a:rPr lang="en-US" dirty="0"/>
              <a:t>P. P. Shah &amp; Asso.</a:t>
            </a:r>
          </a:p>
        </p:txBody>
      </p:sp>
      <p:sp>
        <p:nvSpPr>
          <p:cNvPr id="5" name="Slide Number Placeholder 4">
            <a:extLst>
              <a:ext uri="{FF2B5EF4-FFF2-40B4-BE49-F238E27FC236}">
                <a16:creationId xmlns:a16="http://schemas.microsoft.com/office/drawing/2014/main" id="{83C4B7CA-3D4D-54D8-C1C1-8A2B7A06668F}"/>
              </a:ext>
            </a:extLst>
          </p:cNvPr>
          <p:cNvSpPr>
            <a:spLocks noGrp="1"/>
          </p:cNvSpPr>
          <p:nvPr>
            <p:ph type="sldNum" sz="quarter" idx="12"/>
          </p:nvPr>
        </p:nvSpPr>
        <p:spPr/>
        <p:txBody>
          <a:bodyPr/>
          <a:lstStyle/>
          <a:p>
            <a:pPr>
              <a:defRPr/>
            </a:pPr>
            <a:fld id="{D52DD524-E4F0-4E7D-BECC-79A3277458AD}" type="slidenum">
              <a:rPr lang="en-US" smtClean="0"/>
              <a:pPr>
                <a:defRPr/>
              </a:pPr>
              <a:t>5</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1ECC5C71-0AFB-8394-FEFC-026BBF3DEEFA}"/>
            </a:ext>
          </a:extLst>
        </p:cNvPr>
        <p:cNvGrpSpPr/>
        <p:nvPr/>
      </p:nvGrpSpPr>
      <p:grpSpPr>
        <a:xfrm>
          <a:off x="0" y="0"/>
          <a:ext cx="0" cy="0"/>
          <a:chOff x="0" y="0"/>
          <a:chExt cx="0" cy="0"/>
        </a:xfrm>
      </p:grpSpPr>
      <p:sp>
        <p:nvSpPr>
          <p:cNvPr id="1737923460" name="New shape">
            <a:extLst>
              <a:ext uri="{FF2B5EF4-FFF2-40B4-BE49-F238E27FC236}">
                <a16:creationId xmlns:a16="http://schemas.microsoft.com/office/drawing/2014/main" id="{0CBF7D30-0F62-9102-90D1-DA152B0855A5}"/>
              </a:ext>
            </a:extLst>
          </p:cNvPr>
          <p:cNvSpPr/>
          <p:nvPr/>
        </p:nvSpPr>
        <p:spPr bwMode="auto">
          <a:xfrm>
            <a:off x="381000" y="254000"/>
            <a:ext cx="11430000" cy="762000"/>
          </a:xfrm>
          <a:prstGeom prst="rect">
            <a:avLst/>
          </a:prstGeom>
          <a:solidFill>
            <a:schemeClr val="accent1">
              <a:lumMod val="75000"/>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ctr">
              <a:lnSpc>
                <a:spcPct val="100000"/>
              </a:lnSpc>
              <a:spcBef>
                <a:spcPct val="0"/>
              </a:spcBef>
              <a:spcAft>
                <a:spcPct val="0"/>
              </a:spcAft>
              <a:buNone/>
              <a:defRPr/>
            </a:pPr>
            <a:r>
              <a:rPr sz="2600" b="1" i="0" u="none" dirty="0">
                <a:solidFill>
                  <a:schemeClr val="lt1"/>
                </a:solidFill>
                <a:latin typeface="+mn-lt"/>
              </a:rPr>
              <a:t>New Tax Exemption for Foreign Companies Using Indian Data </a:t>
            </a:r>
            <a:r>
              <a:rPr sz="2600" b="1" i="0" u="none" dirty="0" err="1">
                <a:solidFill>
                  <a:schemeClr val="lt1"/>
                </a:solidFill>
                <a:latin typeface="+mn-lt"/>
              </a:rPr>
              <a:t>Centres</a:t>
            </a:r>
            <a:endParaRPr dirty="0"/>
          </a:p>
        </p:txBody>
      </p:sp>
      <p:sp>
        <p:nvSpPr>
          <p:cNvPr id="1104729004" name="Rectangle 1104729003">
            <a:extLst>
              <a:ext uri="{FF2B5EF4-FFF2-40B4-BE49-F238E27FC236}">
                <a16:creationId xmlns:a16="http://schemas.microsoft.com/office/drawing/2014/main" id="{C64BBF3F-D864-88A0-7CC4-3FFC2621B407}"/>
              </a:ext>
            </a:extLst>
          </p:cNvPr>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SLIDELY_ONLY_OFFICE_SLIDE_ID_127061625</a:t>
            </a:r>
            <a:endParaRPr dirty="0"/>
          </a:p>
        </p:txBody>
      </p:sp>
      <p:sp>
        <p:nvSpPr>
          <p:cNvPr id="2" name="New shape">
            <a:extLst>
              <a:ext uri="{FF2B5EF4-FFF2-40B4-BE49-F238E27FC236}">
                <a16:creationId xmlns:a16="http://schemas.microsoft.com/office/drawing/2014/main" id="{C22997A0-7300-A3E8-CA50-627046E60A4C}"/>
              </a:ext>
            </a:extLst>
          </p:cNvPr>
          <p:cNvSpPr/>
          <p:nvPr/>
        </p:nvSpPr>
        <p:spPr bwMode="auto">
          <a:xfrm>
            <a:off x="381000" y="1066800"/>
            <a:ext cx="11430000" cy="5715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6350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r>
              <a:rPr lang="en-IN" sz="1700" b="1" dirty="0">
                <a:solidFill>
                  <a:schemeClr val="tx1"/>
                </a:solidFill>
                <a:latin typeface="+mn-lt"/>
              </a:rPr>
              <a:t>B. Implications of the Proposed Amendments:</a:t>
            </a:r>
          </a:p>
          <a:p>
            <a:pPr marL="285750" indent="-285750">
              <a:buFont typeface="Wingdings" panose="05000000000000000000" pitchFamily="2" charset="2"/>
              <a:buChar char="Ø"/>
            </a:pPr>
            <a:endParaRPr lang="en-IN" sz="1700" dirty="0">
              <a:solidFill>
                <a:schemeClr val="tx1"/>
              </a:solidFill>
            </a:endParaRPr>
          </a:p>
          <a:p>
            <a:pPr marL="285750" indent="-285750">
              <a:buFont typeface="Wingdings" panose="05000000000000000000" pitchFamily="2" charset="2"/>
              <a:buChar char="Ø"/>
            </a:pPr>
            <a:r>
              <a:rPr lang="en-IN" sz="1700" dirty="0">
                <a:solidFill>
                  <a:schemeClr val="tx1"/>
                </a:solidFill>
              </a:rPr>
              <a:t>The Budget has introduced landmark changes aimed at establishing India as a global hub for Artificial Intelligence (AI) and Cloud computing, with a specific focus on expanding data-centre infrastructure through long-term tax incentives and regulatory certainty. The proposals are intended to accelerate the growth of India’s data-centre capacity from around 1.3 GW to over 8 GW by 2030, reducing dependence on imports and strengthening the domestic digital ecosystem.</a:t>
            </a:r>
          </a:p>
          <a:p>
            <a:pPr marL="285750" indent="-285750">
              <a:buFont typeface="Wingdings" panose="05000000000000000000" pitchFamily="2" charset="2"/>
              <a:buChar char="Ø"/>
            </a:pPr>
            <a:endParaRPr lang="en-IN" sz="1700" dirty="0">
              <a:solidFill>
                <a:schemeClr val="tx1"/>
              </a:solidFill>
            </a:endParaRPr>
          </a:p>
          <a:p>
            <a:pPr marL="285750" indent="-285750">
              <a:buFont typeface="Wingdings" panose="05000000000000000000" pitchFamily="2" charset="2"/>
              <a:buChar char="Ø"/>
            </a:pPr>
            <a:r>
              <a:rPr lang="en-IN" sz="1700" dirty="0">
                <a:solidFill>
                  <a:schemeClr val="tx1"/>
                </a:solidFill>
              </a:rPr>
              <a:t>Accordingly, a tax holiday has been proposed for foreign companies that use "specified" data-centres located in India to provide cloud services to customers globally. This 20+ year tax exemption aims to encourage foreign companies to base their critical digital infrastructure in India.</a:t>
            </a:r>
          </a:p>
          <a:p>
            <a:pPr marL="285750" indent="-285750">
              <a:buFont typeface="Wingdings" panose="05000000000000000000" pitchFamily="2" charset="2"/>
              <a:buChar char="Ø"/>
            </a:pPr>
            <a:endParaRPr lang="en-IN" sz="1700" dirty="0">
              <a:solidFill>
                <a:schemeClr val="tx1"/>
              </a:solidFill>
            </a:endParaRPr>
          </a:p>
          <a:p>
            <a:pPr marL="285750" indent="-285750">
              <a:buFont typeface="Wingdings" panose="05000000000000000000" pitchFamily="2" charset="2"/>
              <a:buChar char="Ø"/>
            </a:pPr>
            <a:r>
              <a:rPr lang="en-IN" sz="1700" dirty="0">
                <a:solidFill>
                  <a:schemeClr val="tx1"/>
                </a:solidFill>
              </a:rPr>
              <a:t>Also, to reduce transfer pricing disputes, the Budget proposes a 15% safe-harbour margin on costs for Indian data-centre service providers that are related parties to foreign cloud service providers. This ensures predictability in taxation for inter-company transactions.</a:t>
            </a:r>
          </a:p>
          <a:p>
            <a:pPr marL="285750" indent="-285750">
              <a:buFont typeface="Wingdings" panose="05000000000000000000" pitchFamily="2" charset="2"/>
              <a:buChar char="Ø"/>
            </a:pPr>
            <a:endParaRPr lang="en-IN" sz="1700" dirty="0">
              <a:solidFill>
                <a:schemeClr val="tx1"/>
              </a:solidFill>
            </a:endParaRPr>
          </a:p>
          <a:p>
            <a:pPr marL="285750" indent="-285750">
              <a:buFont typeface="Wingdings" panose="05000000000000000000" pitchFamily="2" charset="2"/>
              <a:buChar char="Ø"/>
            </a:pPr>
            <a:r>
              <a:rPr lang="en-IN" sz="1700" dirty="0">
                <a:solidFill>
                  <a:schemeClr val="tx1"/>
                </a:solidFill>
              </a:rPr>
              <a:t>To ensure local economic participation, foreign companies leveraging this tax holiday must provide services to Indian customers through an Indian-incorporated reseller entity.</a:t>
            </a:r>
          </a:p>
          <a:p>
            <a:endParaRPr lang="en-IN" sz="1700" dirty="0">
              <a:solidFill>
                <a:schemeClr val="tx1"/>
              </a:solidFill>
            </a:endParaRPr>
          </a:p>
          <a:p>
            <a:pPr marL="285750" indent="-285750">
              <a:buFont typeface="Wingdings" panose="05000000000000000000" pitchFamily="2" charset="2"/>
              <a:buChar char="Ø"/>
            </a:pPr>
            <a:r>
              <a:rPr lang="en-IN" sz="1700" dirty="0">
                <a:solidFill>
                  <a:schemeClr val="tx1"/>
                </a:solidFill>
              </a:rPr>
              <a:t>To address energy reliability concerns for data-centres, the Budget provides duty exemptions on capital goods for Battery Energy Storage Systems (BESS) manufacturing.</a:t>
            </a:r>
            <a:endParaRPr lang="en-IN" sz="1700" b="1" dirty="0">
              <a:solidFill>
                <a:schemeClr val="tx1"/>
              </a:solidFill>
              <a:latin typeface="+mn-lt"/>
            </a:endParaRPr>
          </a:p>
          <a:p>
            <a:endParaRPr lang="en-IN" sz="1700" dirty="0">
              <a:solidFill>
                <a:schemeClr val="tx1"/>
              </a:solidFill>
            </a:endParaRPr>
          </a:p>
        </p:txBody>
      </p:sp>
      <p:sp>
        <p:nvSpPr>
          <p:cNvPr id="3" name="Date Placeholder 2">
            <a:extLst>
              <a:ext uri="{FF2B5EF4-FFF2-40B4-BE49-F238E27FC236}">
                <a16:creationId xmlns:a16="http://schemas.microsoft.com/office/drawing/2014/main" id="{783FC7A3-5BCC-11EC-0070-8E1E87636D31}"/>
              </a:ext>
            </a:extLst>
          </p:cNvPr>
          <p:cNvSpPr>
            <a:spLocks noGrp="1"/>
          </p:cNvSpPr>
          <p:nvPr>
            <p:ph type="dt" sz="half" idx="10"/>
          </p:nvPr>
        </p:nvSpPr>
        <p:spPr/>
        <p:txBody>
          <a:bodyPr/>
          <a:lstStyle/>
          <a:p>
            <a:pPr>
              <a:defRPr/>
            </a:pPr>
            <a:r>
              <a:rPr lang="en-US" dirty="0"/>
              <a:t>22nd Feb., 2026</a:t>
            </a:r>
          </a:p>
        </p:txBody>
      </p:sp>
      <p:sp>
        <p:nvSpPr>
          <p:cNvPr id="4" name="Footer Placeholder 3">
            <a:extLst>
              <a:ext uri="{FF2B5EF4-FFF2-40B4-BE49-F238E27FC236}">
                <a16:creationId xmlns:a16="http://schemas.microsoft.com/office/drawing/2014/main" id="{599FD52C-3479-8CBF-2DBD-A7D95D6F695E}"/>
              </a:ext>
            </a:extLst>
          </p:cNvPr>
          <p:cNvSpPr>
            <a:spLocks noGrp="1"/>
          </p:cNvSpPr>
          <p:nvPr>
            <p:ph type="ftr" sz="quarter" idx="11"/>
          </p:nvPr>
        </p:nvSpPr>
        <p:spPr/>
        <p:txBody>
          <a:bodyPr/>
          <a:lstStyle/>
          <a:p>
            <a:pPr>
              <a:defRPr/>
            </a:pPr>
            <a:r>
              <a:rPr lang="en-US" dirty="0"/>
              <a:t>P. P. Shah &amp; Asso.</a:t>
            </a:r>
          </a:p>
        </p:txBody>
      </p:sp>
      <p:sp>
        <p:nvSpPr>
          <p:cNvPr id="5" name="Slide Number Placeholder 4">
            <a:extLst>
              <a:ext uri="{FF2B5EF4-FFF2-40B4-BE49-F238E27FC236}">
                <a16:creationId xmlns:a16="http://schemas.microsoft.com/office/drawing/2014/main" id="{7E7588A2-C552-D6DD-960D-EDD7AA320643}"/>
              </a:ext>
            </a:extLst>
          </p:cNvPr>
          <p:cNvSpPr>
            <a:spLocks noGrp="1"/>
          </p:cNvSpPr>
          <p:nvPr>
            <p:ph type="sldNum" sz="quarter" idx="12"/>
          </p:nvPr>
        </p:nvSpPr>
        <p:spPr/>
        <p:txBody>
          <a:bodyPr/>
          <a:lstStyle/>
          <a:p>
            <a:pPr>
              <a:defRPr/>
            </a:pPr>
            <a:fld id="{D52DD524-E4F0-4E7D-BECC-79A3277458AD}" type="slidenum">
              <a:rPr lang="en-US" smtClean="0"/>
              <a:pPr>
                <a:defRPr/>
              </a:pPr>
              <a:t>6</a:t>
            </a:fld>
            <a:endParaRPr lang="en-US" dirty="0"/>
          </a:p>
        </p:txBody>
      </p:sp>
    </p:spTree>
    <p:extLst>
      <p:ext uri="{BB962C8B-B14F-4D97-AF65-F5344CB8AC3E}">
        <p14:creationId xmlns:p14="http://schemas.microsoft.com/office/powerpoint/2010/main" val="2981783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EBA4D0E-6DFF-42E4-92DC-B045E03AF65F}"/>
            </a:ext>
          </a:extLst>
        </p:cNvPr>
        <p:cNvGrpSpPr/>
        <p:nvPr/>
      </p:nvGrpSpPr>
      <p:grpSpPr>
        <a:xfrm>
          <a:off x="0" y="0"/>
          <a:ext cx="0" cy="0"/>
          <a:chOff x="0" y="0"/>
          <a:chExt cx="0" cy="0"/>
        </a:xfrm>
      </p:grpSpPr>
      <p:sp>
        <p:nvSpPr>
          <p:cNvPr id="1737923460" name="New shape">
            <a:extLst>
              <a:ext uri="{FF2B5EF4-FFF2-40B4-BE49-F238E27FC236}">
                <a16:creationId xmlns:a16="http://schemas.microsoft.com/office/drawing/2014/main" id="{7770EE51-5225-031A-7AE8-56042F848AB8}"/>
              </a:ext>
            </a:extLst>
          </p:cNvPr>
          <p:cNvSpPr/>
          <p:nvPr/>
        </p:nvSpPr>
        <p:spPr bwMode="auto">
          <a:xfrm>
            <a:off x="381000" y="254000"/>
            <a:ext cx="11430000" cy="762000"/>
          </a:xfrm>
          <a:prstGeom prst="rect">
            <a:avLst/>
          </a:prstGeom>
          <a:solidFill>
            <a:schemeClr val="accent1">
              <a:lumMod val="75000"/>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ctr">
              <a:lnSpc>
                <a:spcPct val="100000"/>
              </a:lnSpc>
              <a:spcBef>
                <a:spcPct val="0"/>
              </a:spcBef>
              <a:spcAft>
                <a:spcPct val="0"/>
              </a:spcAft>
              <a:buNone/>
              <a:defRPr/>
            </a:pPr>
            <a:r>
              <a:rPr lang="en-IN" sz="2600" b="1" i="0" u="none" dirty="0">
                <a:solidFill>
                  <a:schemeClr val="lt1"/>
                </a:solidFill>
                <a:latin typeface="+mn-lt"/>
              </a:rPr>
              <a:t>Summary - </a:t>
            </a:r>
            <a:r>
              <a:rPr sz="2600" b="1" i="0" u="none" dirty="0">
                <a:solidFill>
                  <a:schemeClr val="lt1"/>
                </a:solidFill>
                <a:latin typeface="+mn-lt"/>
              </a:rPr>
              <a:t>New Tax Exemption for Foreign Companies Using Indian Data </a:t>
            </a:r>
            <a:r>
              <a:rPr sz="2600" b="1" i="0" u="none" dirty="0" err="1">
                <a:solidFill>
                  <a:schemeClr val="lt1"/>
                </a:solidFill>
                <a:latin typeface="+mn-lt"/>
              </a:rPr>
              <a:t>Centres</a:t>
            </a:r>
            <a:endParaRPr dirty="0"/>
          </a:p>
        </p:txBody>
      </p:sp>
      <p:sp>
        <p:nvSpPr>
          <p:cNvPr id="1777248117" name="New shape">
            <a:extLst>
              <a:ext uri="{FF2B5EF4-FFF2-40B4-BE49-F238E27FC236}">
                <a16:creationId xmlns:a16="http://schemas.microsoft.com/office/drawing/2014/main" id="{C784FE99-5825-62F2-B28F-AD973C52C3D1}"/>
              </a:ext>
            </a:extLst>
          </p:cNvPr>
          <p:cNvSpPr/>
          <p:nvPr/>
        </p:nvSpPr>
        <p:spPr bwMode="auto">
          <a:xfrm>
            <a:off x="381000" y="1079500"/>
            <a:ext cx="11430000" cy="4445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ctr">
              <a:lnSpc>
                <a:spcPct val="100000"/>
              </a:lnSpc>
              <a:spcBef>
                <a:spcPct val="0"/>
              </a:spcBef>
              <a:spcAft>
                <a:spcPct val="0"/>
              </a:spcAft>
              <a:buNone/>
              <a:defRPr/>
            </a:pPr>
            <a:r>
              <a:rPr sz="2000" b="0" i="0" u="none" dirty="0">
                <a:solidFill>
                  <a:schemeClr val="accent1">
                    <a:lumMod val="50000"/>
                  </a:schemeClr>
                </a:solidFill>
                <a:latin typeface="+mn-lt"/>
              </a:rPr>
              <a:t>Establishing India as a global hub for AI and Cloud Computing.</a:t>
            </a:r>
            <a:endParaRPr dirty="0"/>
          </a:p>
        </p:txBody>
      </p:sp>
      <p:sp>
        <p:nvSpPr>
          <p:cNvPr id="437990707" name="New shape">
            <a:extLst>
              <a:ext uri="{FF2B5EF4-FFF2-40B4-BE49-F238E27FC236}">
                <a16:creationId xmlns:a16="http://schemas.microsoft.com/office/drawing/2014/main" id="{1756DD7F-64D7-5859-5A74-9152FC356385}"/>
              </a:ext>
            </a:extLst>
          </p:cNvPr>
          <p:cNvSpPr/>
          <p:nvPr/>
        </p:nvSpPr>
        <p:spPr bwMode="auto">
          <a:xfrm>
            <a:off x="508000" y="1778000"/>
            <a:ext cx="2603500" cy="4572000"/>
          </a:xfrm>
          <a:prstGeom prst="roundRect">
            <a:avLst>
              <a:gd name="adj" fmla="val 4000"/>
            </a:avLst>
          </a:prstGeom>
          <a:solidFill>
            <a:schemeClr val="accent1">
              <a:lumMod val="20000"/>
              <a:lumOff val="80000"/>
              <a:alpha val="100000"/>
            </a:schemeClr>
          </a:solidFill>
          <a:ln w="19050">
            <a:solidFill>
              <a:schemeClr val="accent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22860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ctr">
              <a:lnSpc>
                <a:spcPct val="100000"/>
              </a:lnSpc>
              <a:spcBef>
                <a:spcPct val="0"/>
              </a:spcBef>
              <a:spcAft>
                <a:spcPct val="0"/>
              </a:spcAft>
              <a:buNone/>
              <a:defRPr/>
            </a:pPr>
            <a:r>
              <a:rPr sz="2200" b="1" i="0" u="none" dirty="0">
                <a:solidFill>
                  <a:srgbClr val="203864"/>
                </a:solidFill>
                <a:latin typeface="+mn-lt"/>
              </a:rPr>
              <a:t>Exemption</a:t>
            </a:r>
            <a:endParaRPr dirty="0"/>
          </a:p>
        </p:txBody>
      </p:sp>
      <p:sp>
        <p:nvSpPr>
          <p:cNvPr id="1989892841" name="New shape">
            <a:extLst>
              <a:ext uri="{FF2B5EF4-FFF2-40B4-BE49-F238E27FC236}">
                <a16:creationId xmlns:a16="http://schemas.microsoft.com/office/drawing/2014/main" id="{326AB56B-F111-F65A-249C-A591F632C778}"/>
              </a:ext>
            </a:extLst>
          </p:cNvPr>
          <p:cNvSpPr/>
          <p:nvPr/>
        </p:nvSpPr>
        <p:spPr bwMode="auto">
          <a:xfrm>
            <a:off x="571500" y="2540000"/>
            <a:ext cx="2476500" cy="3746500"/>
          </a:xfrm>
          <a:prstGeom prst="roundRect">
            <a:avLst>
              <a:gd name="adj" fmla="val 4000"/>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1270000" rIns="127000" bIns="45720" rtlCol="0" anchor="t">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ctr">
              <a:lnSpc>
                <a:spcPct val="100000"/>
              </a:lnSpc>
              <a:spcBef>
                <a:spcPct val="0"/>
              </a:spcBef>
              <a:spcAft>
                <a:spcPct val="0"/>
              </a:spcAft>
              <a:buNone/>
              <a:defRPr/>
            </a:pPr>
            <a:r>
              <a:rPr sz="1800" b="0" i="0" u="none" dirty="0">
                <a:solidFill>
                  <a:schemeClr val="lt1"/>
                </a:solidFill>
                <a:latin typeface="+mn-lt"/>
              </a:rPr>
              <a:t>Foreign companies are exempt from tax on income arising in India from services procured from</a:t>
            </a:r>
            <a:endParaRPr dirty="0"/>
          </a:p>
          <a:p>
            <a:pPr marL="0" marR="0" indent="0" algn="ctr">
              <a:lnSpc>
                <a:spcPct val="100000"/>
              </a:lnSpc>
              <a:spcBef>
                <a:spcPct val="0"/>
              </a:spcBef>
              <a:spcAft>
                <a:spcPct val="0"/>
              </a:spcAft>
              <a:buNone/>
              <a:defRPr/>
            </a:pPr>
            <a:r>
              <a:rPr sz="1800" b="1" i="0" u="none" dirty="0">
                <a:solidFill>
                  <a:schemeClr val="lt1"/>
                </a:solidFill>
                <a:latin typeface="+mn-lt"/>
              </a:rPr>
              <a:t>'specified data </a:t>
            </a:r>
            <a:r>
              <a:rPr sz="1800" b="1" i="0" u="none" dirty="0" err="1">
                <a:solidFill>
                  <a:schemeClr val="lt1"/>
                </a:solidFill>
                <a:latin typeface="+mn-lt"/>
              </a:rPr>
              <a:t>centres</a:t>
            </a:r>
            <a:r>
              <a:rPr sz="1800" b="1" i="0" u="none" dirty="0">
                <a:solidFill>
                  <a:schemeClr val="lt1"/>
                </a:solidFill>
                <a:latin typeface="+mn-lt"/>
              </a:rPr>
              <a:t>'.</a:t>
            </a:r>
            <a:endParaRPr dirty="0"/>
          </a:p>
        </p:txBody>
      </p:sp>
      <p:pic>
        <p:nvPicPr>
          <p:cNvPr id="534427578" name="New picture">
            <a:extLst>
              <a:ext uri="{FF2B5EF4-FFF2-40B4-BE49-F238E27FC236}">
                <a16:creationId xmlns:a16="http://schemas.microsoft.com/office/drawing/2014/main" id="{D56A19E5-F89E-B491-C1F2-86FA0AAF5B39}"/>
              </a:ext>
            </a:extLst>
          </p:cNvPr>
          <p:cNvPicPr/>
          <p:nvPr/>
        </p:nvPicPr>
        <p:blipFill>
          <a:blip r:embed="rId3">
            <a:extLst>
              <a:ext uri="{96DAC541-7B7A-43D3-8B79-37D633B846F1}">
                <asvg:svgBlip xmlns:asvg="http://schemas.microsoft.com/office/drawing/2016/SVG/main" r:embed="rId4"/>
              </a:ext>
            </a:extLst>
          </a:blip>
          <a:stretch>
            <a:fillRect/>
          </a:stretch>
        </p:blipFill>
        <p:spPr bwMode="auto">
          <a:xfrm>
            <a:off x="1524000" y="2730500"/>
            <a:ext cx="571500" cy="571500"/>
          </a:xfrm>
          <a:prstGeom prst="rect">
            <a:avLst/>
          </a:prstGeom>
        </p:spPr>
      </p:pic>
      <p:sp>
        <p:nvSpPr>
          <p:cNvPr id="1179624994" name="New shape">
            <a:extLst>
              <a:ext uri="{FF2B5EF4-FFF2-40B4-BE49-F238E27FC236}">
                <a16:creationId xmlns:a16="http://schemas.microsoft.com/office/drawing/2014/main" id="{8B395B27-ADC8-8F30-FE60-FA0F586E68AE}"/>
              </a:ext>
            </a:extLst>
          </p:cNvPr>
          <p:cNvSpPr/>
          <p:nvPr/>
        </p:nvSpPr>
        <p:spPr bwMode="auto">
          <a:xfrm>
            <a:off x="3365500" y="1778000"/>
            <a:ext cx="2603500" cy="4572000"/>
          </a:xfrm>
          <a:prstGeom prst="roundRect">
            <a:avLst>
              <a:gd name="adj" fmla="val 4000"/>
            </a:avLst>
          </a:prstGeom>
          <a:solidFill>
            <a:schemeClr val="accent1">
              <a:lumMod val="20000"/>
              <a:lumOff val="80000"/>
              <a:alpha val="100000"/>
            </a:schemeClr>
          </a:solidFill>
          <a:ln w="19050">
            <a:solidFill>
              <a:schemeClr val="accent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22860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ctr">
              <a:lnSpc>
                <a:spcPct val="100000"/>
              </a:lnSpc>
              <a:spcBef>
                <a:spcPct val="0"/>
              </a:spcBef>
              <a:spcAft>
                <a:spcPct val="0"/>
              </a:spcAft>
              <a:buNone/>
              <a:defRPr/>
            </a:pPr>
            <a:r>
              <a:rPr sz="2200" b="1" i="0" u="none" dirty="0">
                <a:solidFill>
                  <a:srgbClr val="203864"/>
                </a:solidFill>
                <a:latin typeface="+mn-lt"/>
              </a:rPr>
              <a:t>Duration</a:t>
            </a:r>
            <a:endParaRPr dirty="0"/>
          </a:p>
        </p:txBody>
      </p:sp>
      <p:sp>
        <p:nvSpPr>
          <p:cNvPr id="1290563267" name="New shape">
            <a:extLst>
              <a:ext uri="{FF2B5EF4-FFF2-40B4-BE49-F238E27FC236}">
                <a16:creationId xmlns:a16="http://schemas.microsoft.com/office/drawing/2014/main" id="{8483028D-C784-C282-6A77-57C2B5AEBD57}"/>
              </a:ext>
            </a:extLst>
          </p:cNvPr>
          <p:cNvSpPr/>
          <p:nvPr/>
        </p:nvSpPr>
        <p:spPr bwMode="auto">
          <a:xfrm>
            <a:off x="3429000" y="2540000"/>
            <a:ext cx="2476500" cy="3746500"/>
          </a:xfrm>
          <a:prstGeom prst="roundRect">
            <a:avLst>
              <a:gd name="adj" fmla="val 4000"/>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1270000" rIns="127000" bIns="45720" rtlCol="0" anchor="t">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ctr">
              <a:lnSpc>
                <a:spcPct val="100000"/>
              </a:lnSpc>
              <a:spcBef>
                <a:spcPct val="0"/>
              </a:spcBef>
              <a:spcAft>
                <a:spcPct val="0"/>
              </a:spcAft>
              <a:buNone/>
              <a:defRPr/>
            </a:pPr>
            <a:r>
              <a:rPr sz="1800" b="0" i="0" u="none" dirty="0">
                <a:solidFill>
                  <a:schemeClr val="lt1"/>
                </a:solidFill>
                <a:latin typeface="+mn-lt"/>
              </a:rPr>
              <a:t>Extensive tax holiday effective up to</a:t>
            </a:r>
            <a:endParaRPr dirty="0"/>
          </a:p>
          <a:p>
            <a:pPr marL="0" marR="0" indent="0" algn="ctr">
              <a:lnSpc>
                <a:spcPct val="100000"/>
              </a:lnSpc>
              <a:spcBef>
                <a:spcPct val="0"/>
              </a:spcBef>
              <a:spcAft>
                <a:spcPct val="0"/>
              </a:spcAft>
              <a:buNone/>
              <a:defRPr/>
            </a:pPr>
            <a:r>
              <a:rPr sz="1800" b="1" i="0" u="none" dirty="0">
                <a:solidFill>
                  <a:schemeClr val="lt1"/>
                </a:solidFill>
                <a:latin typeface="+mn-lt"/>
              </a:rPr>
              <a:t>March 31, 2047.</a:t>
            </a:r>
            <a:endParaRPr dirty="0"/>
          </a:p>
        </p:txBody>
      </p:sp>
      <p:pic>
        <p:nvPicPr>
          <p:cNvPr id="956726902" name="New picture">
            <a:extLst>
              <a:ext uri="{FF2B5EF4-FFF2-40B4-BE49-F238E27FC236}">
                <a16:creationId xmlns:a16="http://schemas.microsoft.com/office/drawing/2014/main" id="{46A93C4A-52B6-53B7-E76F-B4E462075161}"/>
              </a:ext>
            </a:extLst>
          </p:cNvPr>
          <p:cNvPicPr/>
          <p:nvPr/>
        </p:nvPicPr>
        <p:blipFill>
          <a:blip r:embed="rId5">
            <a:extLst>
              <a:ext uri="{96DAC541-7B7A-43D3-8B79-37D633B846F1}">
                <asvg:svgBlip xmlns:asvg="http://schemas.microsoft.com/office/drawing/2016/SVG/main" r:embed="rId6"/>
              </a:ext>
            </a:extLst>
          </a:blip>
          <a:stretch>
            <a:fillRect/>
          </a:stretch>
        </p:blipFill>
        <p:spPr bwMode="auto">
          <a:xfrm>
            <a:off x="4381500" y="2730500"/>
            <a:ext cx="571500" cy="571500"/>
          </a:xfrm>
          <a:prstGeom prst="rect">
            <a:avLst/>
          </a:prstGeom>
        </p:spPr>
      </p:pic>
      <p:sp>
        <p:nvSpPr>
          <p:cNvPr id="464461466" name="New shape">
            <a:extLst>
              <a:ext uri="{FF2B5EF4-FFF2-40B4-BE49-F238E27FC236}">
                <a16:creationId xmlns:a16="http://schemas.microsoft.com/office/drawing/2014/main" id="{A0142EC4-DDA7-CF02-0FC3-6FB275261B1B}"/>
              </a:ext>
            </a:extLst>
          </p:cNvPr>
          <p:cNvSpPr/>
          <p:nvPr/>
        </p:nvSpPr>
        <p:spPr bwMode="auto">
          <a:xfrm>
            <a:off x="6223000" y="1778000"/>
            <a:ext cx="2603500" cy="4572000"/>
          </a:xfrm>
          <a:prstGeom prst="roundRect">
            <a:avLst>
              <a:gd name="adj" fmla="val 4000"/>
            </a:avLst>
          </a:prstGeom>
          <a:solidFill>
            <a:schemeClr val="accent1">
              <a:lumMod val="20000"/>
              <a:lumOff val="80000"/>
              <a:alpha val="100000"/>
            </a:schemeClr>
          </a:solidFill>
          <a:ln w="19050">
            <a:solidFill>
              <a:schemeClr val="accent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22860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ctr">
              <a:lnSpc>
                <a:spcPct val="100000"/>
              </a:lnSpc>
              <a:spcBef>
                <a:spcPct val="0"/>
              </a:spcBef>
              <a:spcAft>
                <a:spcPct val="0"/>
              </a:spcAft>
              <a:buNone/>
              <a:defRPr/>
            </a:pPr>
            <a:r>
              <a:rPr sz="2200" b="1" i="0" u="none" dirty="0">
                <a:solidFill>
                  <a:srgbClr val="203864"/>
                </a:solidFill>
                <a:latin typeface="+mn-lt"/>
              </a:rPr>
              <a:t>Local Participation</a:t>
            </a:r>
            <a:endParaRPr dirty="0"/>
          </a:p>
        </p:txBody>
      </p:sp>
      <p:sp>
        <p:nvSpPr>
          <p:cNvPr id="209142250" name="New shape">
            <a:extLst>
              <a:ext uri="{FF2B5EF4-FFF2-40B4-BE49-F238E27FC236}">
                <a16:creationId xmlns:a16="http://schemas.microsoft.com/office/drawing/2014/main" id="{779E12CA-A182-BED4-E90C-B7FCAF493FC5}"/>
              </a:ext>
            </a:extLst>
          </p:cNvPr>
          <p:cNvSpPr/>
          <p:nvPr/>
        </p:nvSpPr>
        <p:spPr bwMode="auto">
          <a:xfrm>
            <a:off x="6286500" y="2540000"/>
            <a:ext cx="2476500" cy="3746500"/>
          </a:xfrm>
          <a:prstGeom prst="roundRect">
            <a:avLst>
              <a:gd name="adj" fmla="val 4000"/>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1270000" rIns="127000" bIns="45720" rtlCol="0" anchor="t">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ctr">
              <a:lnSpc>
                <a:spcPct val="100000"/>
              </a:lnSpc>
              <a:spcBef>
                <a:spcPct val="0"/>
              </a:spcBef>
              <a:spcAft>
                <a:spcPct val="0"/>
              </a:spcAft>
              <a:buNone/>
              <a:defRPr/>
            </a:pPr>
            <a:r>
              <a:rPr sz="1800" b="0" i="0" u="none" dirty="0">
                <a:solidFill>
                  <a:schemeClr val="lt1"/>
                </a:solidFill>
                <a:latin typeface="+mn-lt"/>
              </a:rPr>
              <a:t>Services provided to Indian users</a:t>
            </a:r>
            <a:endParaRPr dirty="0"/>
          </a:p>
          <a:p>
            <a:pPr marL="0" marR="0" indent="0" algn="ctr">
              <a:lnSpc>
                <a:spcPct val="100000"/>
              </a:lnSpc>
              <a:spcBef>
                <a:spcPct val="0"/>
              </a:spcBef>
              <a:spcAft>
                <a:spcPct val="0"/>
              </a:spcAft>
              <a:buNone/>
              <a:defRPr/>
            </a:pPr>
            <a:r>
              <a:rPr sz="1800" b="1" i="0" u="none" dirty="0">
                <a:solidFill>
                  <a:schemeClr val="lt1"/>
                </a:solidFill>
                <a:latin typeface="+mn-lt"/>
              </a:rPr>
              <a:t>must be routed through an Indian reseller entity.</a:t>
            </a:r>
            <a:endParaRPr dirty="0"/>
          </a:p>
        </p:txBody>
      </p:sp>
      <p:pic>
        <p:nvPicPr>
          <p:cNvPr id="575676080" name="New picture">
            <a:extLst>
              <a:ext uri="{FF2B5EF4-FFF2-40B4-BE49-F238E27FC236}">
                <a16:creationId xmlns:a16="http://schemas.microsoft.com/office/drawing/2014/main" id="{DEF74542-119C-1E8A-3487-62800B9CEED9}"/>
              </a:ext>
            </a:extLst>
          </p:cNvPr>
          <p:cNvPicPr/>
          <p:nvPr/>
        </p:nvPicPr>
        <p:blipFill>
          <a:blip r:embed="rId7">
            <a:extLst>
              <a:ext uri="{96DAC541-7B7A-43D3-8B79-37D633B846F1}">
                <asvg:svgBlip xmlns:asvg="http://schemas.microsoft.com/office/drawing/2016/SVG/main" r:embed="rId8"/>
              </a:ext>
            </a:extLst>
          </a:blip>
          <a:stretch>
            <a:fillRect/>
          </a:stretch>
        </p:blipFill>
        <p:spPr bwMode="auto">
          <a:xfrm>
            <a:off x="7239000" y="2730500"/>
            <a:ext cx="571500" cy="571500"/>
          </a:xfrm>
          <a:prstGeom prst="rect">
            <a:avLst/>
          </a:prstGeom>
        </p:spPr>
      </p:pic>
      <p:sp>
        <p:nvSpPr>
          <p:cNvPr id="910312637" name="New shape">
            <a:extLst>
              <a:ext uri="{FF2B5EF4-FFF2-40B4-BE49-F238E27FC236}">
                <a16:creationId xmlns:a16="http://schemas.microsoft.com/office/drawing/2014/main" id="{611C773C-4145-1BDB-4697-4E21F54A5198}"/>
              </a:ext>
            </a:extLst>
          </p:cNvPr>
          <p:cNvSpPr/>
          <p:nvPr/>
        </p:nvSpPr>
        <p:spPr bwMode="auto">
          <a:xfrm>
            <a:off x="9080500" y="1778000"/>
            <a:ext cx="2603500" cy="4572000"/>
          </a:xfrm>
          <a:prstGeom prst="roundRect">
            <a:avLst>
              <a:gd name="adj" fmla="val 4000"/>
            </a:avLst>
          </a:prstGeom>
          <a:solidFill>
            <a:schemeClr val="accent1">
              <a:lumMod val="20000"/>
              <a:lumOff val="80000"/>
              <a:alpha val="100000"/>
            </a:schemeClr>
          </a:solidFill>
          <a:ln w="19050">
            <a:solidFill>
              <a:schemeClr val="accent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228600" rIns="91440" bIns="45720" rtlCol="0" anchor="t"/>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ctr">
              <a:lnSpc>
                <a:spcPct val="100000"/>
              </a:lnSpc>
              <a:spcBef>
                <a:spcPct val="0"/>
              </a:spcBef>
              <a:spcAft>
                <a:spcPct val="0"/>
              </a:spcAft>
              <a:buNone/>
              <a:defRPr/>
            </a:pPr>
            <a:r>
              <a:rPr sz="2200" b="1" i="0" u="none" dirty="0">
                <a:solidFill>
                  <a:srgbClr val="203864"/>
                </a:solidFill>
                <a:latin typeface="+mn-lt"/>
              </a:rPr>
              <a:t>Effective Date</a:t>
            </a:r>
            <a:endParaRPr dirty="0"/>
          </a:p>
        </p:txBody>
      </p:sp>
      <p:sp>
        <p:nvSpPr>
          <p:cNvPr id="1466719899" name="New shape">
            <a:extLst>
              <a:ext uri="{FF2B5EF4-FFF2-40B4-BE49-F238E27FC236}">
                <a16:creationId xmlns:a16="http://schemas.microsoft.com/office/drawing/2014/main" id="{C1B59027-CA37-6BE5-B627-9C0A6BA381EE}"/>
              </a:ext>
            </a:extLst>
          </p:cNvPr>
          <p:cNvSpPr/>
          <p:nvPr/>
        </p:nvSpPr>
        <p:spPr bwMode="auto">
          <a:xfrm>
            <a:off x="9144000" y="2540000"/>
            <a:ext cx="2476500" cy="3746500"/>
          </a:xfrm>
          <a:prstGeom prst="roundRect">
            <a:avLst>
              <a:gd name="adj" fmla="val 4000"/>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127000" tIns="1270000" rIns="127000" bIns="45720" rtlCol="0" anchor="t">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ctr">
              <a:lnSpc>
                <a:spcPct val="100000"/>
              </a:lnSpc>
              <a:spcBef>
                <a:spcPct val="0"/>
              </a:spcBef>
              <a:spcAft>
                <a:spcPct val="0"/>
              </a:spcAft>
              <a:buNone/>
              <a:defRPr/>
            </a:pPr>
            <a:r>
              <a:rPr sz="1800" b="0" i="0" u="none" dirty="0">
                <a:solidFill>
                  <a:schemeClr val="lt1"/>
                </a:solidFill>
                <a:latin typeface="+mn-lt"/>
              </a:rPr>
              <a:t>Commences from</a:t>
            </a:r>
            <a:endParaRPr dirty="0"/>
          </a:p>
          <a:p>
            <a:pPr marL="0" marR="0" indent="0" algn="ctr">
              <a:lnSpc>
                <a:spcPct val="100000"/>
              </a:lnSpc>
              <a:spcBef>
                <a:spcPct val="0"/>
              </a:spcBef>
              <a:spcAft>
                <a:spcPct val="0"/>
              </a:spcAft>
              <a:buNone/>
              <a:defRPr/>
            </a:pPr>
            <a:r>
              <a:rPr sz="1800" b="1" i="0" u="none" dirty="0">
                <a:solidFill>
                  <a:schemeClr val="lt1"/>
                </a:solidFill>
                <a:latin typeface="+mn-lt"/>
              </a:rPr>
              <a:t>April 1, 2026</a:t>
            </a:r>
            <a:endParaRPr dirty="0"/>
          </a:p>
          <a:p>
            <a:pPr marL="0" marR="0" indent="0" algn="ctr">
              <a:lnSpc>
                <a:spcPct val="100000"/>
              </a:lnSpc>
              <a:spcBef>
                <a:spcPct val="0"/>
              </a:spcBef>
              <a:spcAft>
                <a:spcPct val="0"/>
              </a:spcAft>
              <a:buNone/>
              <a:defRPr/>
            </a:pPr>
            <a:r>
              <a:rPr sz="1800" b="0" i="0" u="none" dirty="0">
                <a:solidFill>
                  <a:schemeClr val="lt1"/>
                </a:solidFill>
                <a:latin typeface="+mn-lt"/>
              </a:rPr>
              <a:t>(Tax Year 2026-27 and subsequent years).</a:t>
            </a:r>
            <a:endParaRPr dirty="0"/>
          </a:p>
        </p:txBody>
      </p:sp>
      <p:pic>
        <p:nvPicPr>
          <p:cNvPr id="424527379" name="New picture">
            <a:extLst>
              <a:ext uri="{FF2B5EF4-FFF2-40B4-BE49-F238E27FC236}">
                <a16:creationId xmlns:a16="http://schemas.microsoft.com/office/drawing/2014/main" id="{390ABB81-334C-42E4-8AD4-35539BF674B4}"/>
              </a:ext>
            </a:extLst>
          </p:cNvPr>
          <p:cNvPicPr/>
          <p:nvPr/>
        </p:nvPicPr>
        <p:blipFill>
          <a:blip r:embed="rId9">
            <a:extLst>
              <a:ext uri="{96DAC541-7B7A-43D3-8B79-37D633B846F1}">
                <asvg:svgBlip xmlns:asvg="http://schemas.microsoft.com/office/drawing/2016/SVG/main" r:embed="rId10"/>
              </a:ext>
            </a:extLst>
          </a:blip>
          <a:stretch>
            <a:fillRect/>
          </a:stretch>
        </p:blipFill>
        <p:spPr bwMode="auto">
          <a:xfrm>
            <a:off x="10096500" y="2730500"/>
            <a:ext cx="571500" cy="571500"/>
          </a:xfrm>
          <a:prstGeom prst="rect">
            <a:avLst/>
          </a:prstGeom>
        </p:spPr>
      </p:pic>
      <p:sp>
        <p:nvSpPr>
          <p:cNvPr id="1104729004" name="Rectangle 1104729003">
            <a:extLst>
              <a:ext uri="{FF2B5EF4-FFF2-40B4-BE49-F238E27FC236}">
                <a16:creationId xmlns:a16="http://schemas.microsoft.com/office/drawing/2014/main" id="{D6D0129E-DF5B-102B-7978-C8E6ACE4724D}"/>
              </a:ext>
            </a:extLst>
          </p:cNvPr>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SLIDELY_ONLY_OFFICE_SLIDE_ID_127061625</a:t>
            </a:r>
            <a:endParaRPr dirty="0"/>
          </a:p>
        </p:txBody>
      </p:sp>
      <p:sp>
        <p:nvSpPr>
          <p:cNvPr id="2" name="Date Placeholder 1">
            <a:extLst>
              <a:ext uri="{FF2B5EF4-FFF2-40B4-BE49-F238E27FC236}">
                <a16:creationId xmlns:a16="http://schemas.microsoft.com/office/drawing/2014/main" id="{7192CCF7-707B-5747-1C66-A549DB24299F}"/>
              </a:ext>
            </a:extLst>
          </p:cNvPr>
          <p:cNvSpPr>
            <a:spLocks noGrp="1"/>
          </p:cNvSpPr>
          <p:nvPr>
            <p:ph type="dt" sz="half" idx="10"/>
          </p:nvPr>
        </p:nvSpPr>
        <p:spPr/>
        <p:txBody>
          <a:bodyPr/>
          <a:lstStyle/>
          <a:p>
            <a:pPr>
              <a:defRPr/>
            </a:pPr>
            <a:r>
              <a:rPr lang="en-US" dirty="0"/>
              <a:t>22nd Feb., 2026</a:t>
            </a:r>
          </a:p>
        </p:txBody>
      </p:sp>
      <p:sp>
        <p:nvSpPr>
          <p:cNvPr id="3" name="Footer Placeholder 2">
            <a:extLst>
              <a:ext uri="{FF2B5EF4-FFF2-40B4-BE49-F238E27FC236}">
                <a16:creationId xmlns:a16="http://schemas.microsoft.com/office/drawing/2014/main" id="{C3177B98-322B-C78E-A779-A1DF26BC7801}"/>
              </a:ext>
            </a:extLst>
          </p:cNvPr>
          <p:cNvSpPr>
            <a:spLocks noGrp="1"/>
          </p:cNvSpPr>
          <p:nvPr>
            <p:ph type="ftr" sz="quarter" idx="11"/>
          </p:nvPr>
        </p:nvSpPr>
        <p:spPr/>
        <p:txBody>
          <a:bodyPr/>
          <a:lstStyle/>
          <a:p>
            <a:pPr>
              <a:defRPr/>
            </a:pPr>
            <a:r>
              <a:rPr lang="en-US" dirty="0"/>
              <a:t>P. P. Shah &amp; Asso.</a:t>
            </a:r>
          </a:p>
        </p:txBody>
      </p:sp>
      <p:sp>
        <p:nvSpPr>
          <p:cNvPr id="4" name="Slide Number Placeholder 3">
            <a:extLst>
              <a:ext uri="{FF2B5EF4-FFF2-40B4-BE49-F238E27FC236}">
                <a16:creationId xmlns:a16="http://schemas.microsoft.com/office/drawing/2014/main" id="{3D5E5198-78D7-6B9F-D3BD-B4E90630AADF}"/>
              </a:ext>
            </a:extLst>
          </p:cNvPr>
          <p:cNvSpPr>
            <a:spLocks noGrp="1"/>
          </p:cNvSpPr>
          <p:nvPr>
            <p:ph type="sldNum" sz="quarter" idx="12"/>
          </p:nvPr>
        </p:nvSpPr>
        <p:spPr/>
        <p:txBody>
          <a:bodyPr/>
          <a:lstStyle/>
          <a:p>
            <a:pPr>
              <a:defRPr/>
            </a:pPr>
            <a:fld id="{D52DD524-E4F0-4E7D-BECC-79A3277458AD}" type="slidenum">
              <a:rPr lang="en-US" smtClean="0"/>
              <a:pPr>
                <a:defRPr/>
              </a:pPr>
              <a:t>7</a:t>
            </a:fld>
            <a:endParaRPr lang="en-US" dirty="0"/>
          </a:p>
        </p:txBody>
      </p:sp>
    </p:spTree>
    <p:extLst>
      <p:ext uri="{BB962C8B-B14F-4D97-AF65-F5344CB8AC3E}">
        <p14:creationId xmlns:p14="http://schemas.microsoft.com/office/powerpoint/2010/main" val="696547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4306923" name="New shape"/>
          <p:cNvSpPr/>
          <p:nvPr/>
        </p:nvSpPr>
        <p:spPr bwMode="auto">
          <a:xfrm>
            <a:off x="508000" y="381000"/>
            <a:ext cx="11176000" cy="6985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25400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lang="en-IN" sz="2800" b="0" i="0" u="none" dirty="0">
                <a:solidFill>
                  <a:schemeClr val="lt1"/>
                </a:solidFill>
                <a:latin typeface="+mj-lt"/>
              </a:rPr>
              <a:t>Summary - </a:t>
            </a:r>
            <a:r>
              <a:rPr sz="2800" b="0" i="0" u="none" dirty="0">
                <a:solidFill>
                  <a:schemeClr val="lt1"/>
                </a:solidFill>
                <a:latin typeface="+mj-lt"/>
              </a:rPr>
              <a:t>Data Centre Exemption: Scope and Intent to Build an AI/Cloud Hub</a:t>
            </a:r>
            <a:endParaRPr dirty="0"/>
          </a:p>
        </p:txBody>
      </p:sp>
      <p:sp>
        <p:nvSpPr>
          <p:cNvPr id="746047834" name="New shape"/>
          <p:cNvSpPr/>
          <p:nvPr/>
        </p:nvSpPr>
        <p:spPr bwMode="auto">
          <a:xfrm>
            <a:off x="635000" y="1524000"/>
            <a:ext cx="5080000" cy="508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rtlCol="0" anchor="b">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600" b="1" i="0" u="none" dirty="0">
                <a:solidFill>
                  <a:schemeClr val="dk1"/>
                </a:solidFill>
                <a:latin typeface="+mj-lt"/>
              </a:rPr>
              <a:t>Key Definitions</a:t>
            </a:r>
            <a:endParaRPr dirty="0"/>
          </a:p>
        </p:txBody>
      </p:sp>
      <p:sp>
        <p:nvSpPr>
          <p:cNvPr id="1623608043" name="New shape"/>
          <p:cNvSpPr/>
          <p:nvPr/>
        </p:nvSpPr>
        <p:spPr bwMode="auto">
          <a:xfrm>
            <a:off x="635000" y="2095500"/>
            <a:ext cx="5080000" cy="0"/>
          </a:xfrm>
          <a:prstGeom prst="line">
            <a:avLst/>
          </a:prstGeom>
          <a:noFill/>
          <a:ln w="19050" cmpd="sng">
            <a:solidFill>
              <a:schemeClr val="accent1">
                <a:alpha val="100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tlCol="0" anchor="ctr">
            <a:noAutofit/>
          </a:bodyPr>
          <a:lstStyle>
            <a:defPPr>
              <a:defRPr lang="en-US"/>
            </a:defPPr>
            <a:lvl1pPr marL="0" algn="l" defTabSz="914400" rtl="0">
              <a:defRPr sz="1800">
                <a:solidFill>
                  <a:srgbClr val="000000"/>
                </a:solidFill>
                <a:latin typeface="Calibri"/>
                <a:ea typeface="+mn-ea"/>
                <a:cs typeface="+mn-cs"/>
              </a:defRPr>
            </a:lvl1pPr>
            <a:lvl2pPr marL="457200" algn="l" defTabSz="914400" rtl="0">
              <a:defRPr sz="1800">
                <a:solidFill>
                  <a:srgbClr val="000000"/>
                </a:solidFill>
                <a:latin typeface="Calibri"/>
                <a:ea typeface="+mn-ea"/>
                <a:cs typeface="+mn-cs"/>
              </a:defRPr>
            </a:lvl2pPr>
            <a:lvl3pPr marL="914400" algn="l" defTabSz="914400" rtl="0">
              <a:defRPr sz="1800">
                <a:solidFill>
                  <a:srgbClr val="000000"/>
                </a:solidFill>
                <a:latin typeface="Calibri"/>
                <a:ea typeface="+mn-ea"/>
                <a:cs typeface="+mn-cs"/>
              </a:defRPr>
            </a:lvl3pPr>
            <a:lvl4pPr marL="1371600" algn="l" defTabSz="914400" rtl="0">
              <a:defRPr sz="1800">
                <a:solidFill>
                  <a:srgbClr val="000000"/>
                </a:solidFill>
                <a:latin typeface="Calibri"/>
                <a:ea typeface="+mn-ea"/>
                <a:cs typeface="+mn-cs"/>
              </a:defRPr>
            </a:lvl4pPr>
            <a:lvl5pPr marL="1828800" algn="l" defTabSz="914400" rtl="0">
              <a:defRPr sz="1800">
                <a:solidFill>
                  <a:srgbClr val="000000"/>
                </a:solidFill>
                <a:latin typeface="Calibri"/>
                <a:ea typeface="+mn-ea"/>
                <a:cs typeface="+mn-cs"/>
              </a:defRPr>
            </a:lvl5pPr>
            <a:lvl6pPr marL="2286000" algn="l" defTabSz="914400" rtl="0">
              <a:defRPr sz="1800">
                <a:solidFill>
                  <a:srgbClr val="000000"/>
                </a:solidFill>
                <a:latin typeface="Calibri"/>
                <a:ea typeface="+mn-ea"/>
                <a:cs typeface="+mn-cs"/>
              </a:defRPr>
            </a:lvl6pPr>
            <a:lvl7pPr marL="2743200" algn="l" defTabSz="914400" rtl="0">
              <a:defRPr sz="1800">
                <a:solidFill>
                  <a:srgbClr val="000000"/>
                </a:solidFill>
                <a:latin typeface="Calibri"/>
                <a:ea typeface="+mn-ea"/>
                <a:cs typeface="+mn-cs"/>
              </a:defRPr>
            </a:lvl7pPr>
            <a:lvl8pPr marL="3200400" algn="l" defTabSz="914400" rtl="0">
              <a:defRPr sz="1800">
                <a:solidFill>
                  <a:srgbClr val="000000"/>
                </a:solidFill>
                <a:latin typeface="Calibri"/>
                <a:ea typeface="+mn-ea"/>
                <a:cs typeface="+mn-cs"/>
              </a:defRPr>
            </a:lvl8pPr>
            <a:lvl9pPr marL="3657600" algn="l" defTabSz="914400" rtl="0">
              <a:defRPr sz="1800">
                <a:solidFill>
                  <a:srgbClr val="000000"/>
                </a:solidFill>
                <a:latin typeface="Calibri"/>
                <a:ea typeface="+mn-ea"/>
                <a:cs typeface="+mn-cs"/>
              </a:defRPr>
            </a:lvl9pPr>
          </a:lstStyle>
          <a:p>
            <a:pPr algn="ctr">
              <a:defRPr/>
            </a:pPr>
            <a:endParaRPr dirty="0"/>
          </a:p>
        </p:txBody>
      </p:sp>
      <p:sp>
        <p:nvSpPr>
          <p:cNvPr id="1325476652" name="New shape"/>
          <p:cNvSpPr/>
          <p:nvPr/>
        </p:nvSpPr>
        <p:spPr bwMode="auto">
          <a:xfrm>
            <a:off x="6477000" y="1524000"/>
            <a:ext cx="5080000" cy="508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rtlCol="0" anchor="b">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2600" b="1" i="0" u="none" dirty="0">
                <a:solidFill>
                  <a:schemeClr val="dk1"/>
                </a:solidFill>
                <a:latin typeface="+mj-lt"/>
              </a:rPr>
              <a:t>Strategic Objectives</a:t>
            </a:r>
            <a:endParaRPr dirty="0"/>
          </a:p>
        </p:txBody>
      </p:sp>
      <p:sp>
        <p:nvSpPr>
          <p:cNvPr id="268612669" name="New shape"/>
          <p:cNvSpPr/>
          <p:nvPr/>
        </p:nvSpPr>
        <p:spPr bwMode="auto">
          <a:xfrm>
            <a:off x="6477000" y="2095500"/>
            <a:ext cx="5080000" cy="0"/>
          </a:xfrm>
          <a:prstGeom prst="line">
            <a:avLst/>
          </a:prstGeom>
          <a:noFill/>
          <a:ln w="19050" cmpd="sng">
            <a:solidFill>
              <a:schemeClr val="accent1">
                <a:alpha val="100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tlCol="0" anchor="ctr">
            <a:noAutofit/>
          </a:bodyPr>
          <a:lstStyle>
            <a:defPPr>
              <a:defRPr lang="en-US"/>
            </a:defPPr>
            <a:lvl1pPr marL="0" algn="l" defTabSz="914400" rtl="0">
              <a:defRPr sz="1800">
                <a:solidFill>
                  <a:srgbClr val="000000"/>
                </a:solidFill>
                <a:latin typeface="Calibri"/>
                <a:ea typeface="+mn-ea"/>
                <a:cs typeface="+mn-cs"/>
              </a:defRPr>
            </a:lvl1pPr>
            <a:lvl2pPr marL="457200" algn="l" defTabSz="914400" rtl="0">
              <a:defRPr sz="1800">
                <a:solidFill>
                  <a:srgbClr val="000000"/>
                </a:solidFill>
                <a:latin typeface="Calibri"/>
                <a:ea typeface="+mn-ea"/>
                <a:cs typeface="+mn-cs"/>
              </a:defRPr>
            </a:lvl2pPr>
            <a:lvl3pPr marL="914400" algn="l" defTabSz="914400" rtl="0">
              <a:defRPr sz="1800">
                <a:solidFill>
                  <a:srgbClr val="000000"/>
                </a:solidFill>
                <a:latin typeface="Calibri"/>
                <a:ea typeface="+mn-ea"/>
                <a:cs typeface="+mn-cs"/>
              </a:defRPr>
            </a:lvl3pPr>
            <a:lvl4pPr marL="1371600" algn="l" defTabSz="914400" rtl="0">
              <a:defRPr sz="1800">
                <a:solidFill>
                  <a:srgbClr val="000000"/>
                </a:solidFill>
                <a:latin typeface="Calibri"/>
                <a:ea typeface="+mn-ea"/>
                <a:cs typeface="+mn-cs"/>
              </a:defRPr>
            </a:lvl4pPr>
            <a:lvl5pPr marL="1828800" algn="l" defTabSz="914400" rtl="0">
              <a:defRPr sz="1800">
                <a:solidFill>
                  <a:srgbClr val="000000"/>
                </a:solidFill>
                <a:latin typeface="Calibri"/>
                <a:ea typeface="+mn-ea"/>
                <a:cs typeface="+mn-cs"/>
              </a:defRPr>
            </a:lvl5pPr>
            <a:lvl6pPr marL="2286000" algn="l" defTabSz="914400" rtl="0">
              <a:defRPr sz="1800">
                <a:solidFill>
                  <a:srgbClr val="000000"/>
                </a:solidFill>
                <a:latin typeface="Calibri"/>
                <a:ea typeface="+mn-ea"/>
                <a:cs typeface="+mn-cs"/>
              </a:defRPr>
            </a:lvl6pPr>
            <a:lvl7pPr marL="2743200" algn="l" defTabSz="914400" rtl="0">
              <a:defRPr sz="1800">
                <a:solidFill>
                  <a:srgbClr val="000000"/>
                </a:solidFill>
                <a:latin typeface="Calibri"/>
                <a:ea typeface="+mn-ea"/>
                <a:cs typeface="+mn-cs"/>
              </a:defRPr>
            </a:lvl7pPr>
            <a:lvl8pPr marL="3200400" algn="l" defTabSz="914400" rtl="0">
              <a:defRPr sz="1800">
                <a:solidFill>
                  <a:srgbClr val="000000"/>
                </a:solidFill>
                <a:latin typeface="Calibri"/>
                <a:ea typeface="+mn-ea"/>
                <a:cs typeface="+mn-cs"/>
              </a:defRPr>
            </a:lvl8pPr>
            <a:lvl9pPr marL="3657600" algn="l" defTabSz="914400" rtl="0">
              <a:defRPr sz="1800">
                <a:solidFill>
                  <a:srgbClr val="000000"/>
                </a:solidFill>
                <a:latin typeface="Calibri"/>
                <a:ea typeface="+mn-ea"/>
                <a:cs typeface="+mn-cs"/>
              </a:defRPr>
            </a:lvl9pPr>
          </a:lstStyle>
          <a:p>
            <a:pPr algn="ctr">
              <a:defRPr/>
            </a:pPr>
            <a:endParaRPr dirty="0"/>
          </a:p>
        </p:txBody>
      </p:sp>
      <p:pic>
        <p:nvPicPr>
          <p:cNvPr id="767220711" name="New picture"/>
          <p:cNvPicPr/>
          <p:nvPr/>
        </p:nvPicPr>
        <p:blipFill>
          <a:blip r:embed="rId3">
            <a:extLst>
              <a:ext uri="{96DAC541-7B7A-43D3-8B79-37D633B846F1}">
                <asvg:svgBlip xmlns:asvg="http://schemas.microsoft.com/office/drawing/2016/SVG/main" r:embed="rId4"/>
              </a:ext>
            </a:extLst>
          </a:blip>
          <a:stretch>
            <a:fillRect/>
          </a:stretch>
        </p:blipFill>
        <p:spPr bwMode="auto">
          <a:xfrm>
            <a:off x="635000" y="2476500"/>
            <a:ext cx="571500" cy="571500"/>
          </a:xfrm>
          <a:prstGeom prst="rect">
            <a:avLst/>
          </a:prstGeom>
        </p:spPr>
      </p:pic>
      <p:pic>
        <p:nvPicPr>
          <p:cNvPr id="312569319" name="New picture"/>
          <p:cNvPicPr/>
          <p:nvPr/>
        </p:nvPicPr>
        <p:blipFill>
          <a:blip r:embed="rId3">
            <a:extLst>
              <a:ext uri="{96DAC541-7B7A-43D3-8B79-37D633B846F1}">
                <asvg:svgBlip xmlns:asvg="http://schemas.microsoft.com/office/drawing/2016/SVG/main" r:embed="rId4"/>
              </a:ext>
            </a:extLst>
          </a:blip>
          <a:stretch>
            <a:fillRect/>
          </a:stretch>
        </p:blipFill>
        <p:spPr bwMode="auto">
          <a:xfrm>
            <a:off x="635000" y="4635500"/>
            <a:ext cx="571500" cy="571500"/>
          </a:xfrm>
          <a:prstGeom prst="rect">
            <a:avLst/>
          </a:prstGeom>
        </p:spPr>
      </p:pic>
      <p:pic>
        <p:nvPicPr>
          <p:cNvPr id="825325687" name="New picture"/>
          <p:cNvPicPr/>
          <p:nvPr/>
        </p:nvPicPr>
        <p:blipFill>
          <a:blip r:embed="rId5">
            <a:extLst>
              <a:ext uri="{96DAC541-7B7A-43D3-8B79-37D633B846F1}">
                <asvg:svgBlip xmlns:asvg="http://schemas.microsoft.com/office/drawing/2016/SVG/main" r:embed="rId6"/>
              </a:ext>
            </a:extLst>
          </a:blip>
          <a:stretch>
            <a:fillRect/>
          </a:stretch>
        </p:blipFill>
        <p:spPr bwMode="auto">
          <a:xfrm>
            <a:off x="952500" y="5006630"/>
            <a:ext cx="317500" cy="211510"/>
          </a:xfrm>
          <a:prstGeom prst="ellipse">
            <a:avLst/>
          </a:prstGeom>
        </p:spPr>
      </p:pic>
      <p:pic>
        <p:nvPicPr>
          <p:cNvPr id="1199025152" name="New picture"/>
          <p:cNvPicPr/>
          <p:nvPr/>
        </p:nvPicPr>
        <p:blipFill>
          <a:blip r:embed="rId7">
            <a:extLst>
              <a:ext uri="{96DAC541-7B7A-43D3-8B79-37D633B846F1}">
                <asvg:svgBlip xmlns:asvg="http://schemas.microsoft.com/office/drawing/2016/SVG/main" r:embed="rId8"/>
              </a:ext>
            </a:extLst>
          </a:blip>
          <a:stretch>
            <a:fillRect/>
          </a:stretch>
        </p:blipFill>
        <p:spPr bwMode="auto">
          <a:xfrm>
            <a:off x="6477000" y="2476500"/>
            <a:ext cx="571500" cy="571500"/>
          </a:xfrm>
          <a:prstGeom prst="rect">
            <a:avLst/>
          </a:prstGeom>
        </p:spPr>
      </p:pic>
      <p:pic>
        <p:nvPicPr>
          <p:cNvPr id="1843398105" name="New picture"/>
          <p:cNvPicPr/>
          <p:nvPr/>
        </p:nvPicPr>
        <p:blipFill>
          <a:blip r:embed="rId9">
            <a:extLst>
              <a:ext uri="{96DAC541-7B7A-43D3-8B79-37D633B846F1}">
                <asvg:svgBlip xmlns:asvg="http://schemas.microsoft.com/office/drawing/2016/SVG/main" r:embed="rId10"/>
              </a:ext>
            </a:extLst>
          </a:blip>
          <a:stretch>
            <a:fillRect/>
          </a:stretch>
        </p:blipFill>
        <p:spPr bwMode="auto">
          <a:xfrm>
            <a:off x="6477000" y="4635500"/>
            <a:ext cx="571500" cy="571500"/>
          </a:xfrm>
          <a:prstGeom prst="rect">
            <a:avLst/>
          </a:prstGeom>
        </p:spPr>
      </p:pic>
      <p:sp>
        <p:nvSpPr>
          <p:cNvPr id="82945796" name="New shape"/>
          <p:cNvSpPr/>
          <p:nvPr/>
        </p:nvSpPr>
        <p:spPr bwMode="auto">
          <a:xfrm>
            <a:off x="1333500" y="2413000"/>
            <a:ext cx="4381500" cy="1905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254000" marR="0" indent="-190500" algn="l">
              <a:lnSpc>
                <a:spcPct val="100000"/>
              </a:lnSpc>
              <a:spcBef>
                <a:spcPct val="0"/>
              </a:spcBef>
              <a:spcAft>
                <a:spcPct val="0"/>
              </a:spcAft>
              <a:buClrTx/>
              <a:buSzTx/>
              <a:buFont typeface="Arial"/>
              <a:buChar char="•"/>
              <a:defRPr/>
            </a:pPr>
            <a:r>
              <a:rPr sz="2000" b="1" i="0" u="none" dirty="0">
                <a:solidFill>
                  <a:schemeClr val="dk1"/>
                </a:solidFill>
                <a:latin typeface="+mn-lt"/>
              </a:rPr>
              <a:t>Data Centre: </a:t>
            </a:r>
            <a:r>
              <a:rPr sz="2000" b="0" i="0" u="none" dirty="0">
                <a:solidFill>
                  <a:schemeClr val="dk1"/>
                </a:solidFill>
                <a:latin typeface="+mn-lt"/>
              </a:rPr>
              <a:t>Dedicated space with computing/networking equipment for large-scale data processing and storage.</a:t>
            </a:r>
            <a:endParaRPr dirty="0"/>
          </a:p>
        </p:txBody>
      </p:sp>
      <p:sp>
        <p:nvSpPr>
          <p:cNvPr id="281871113" name="New shape"/>
          <p:cNvSpPr/>
          <p:nvPr/>
        </p:nvSpPr>
        <p:spPr bwMode="auto">
          <a:xfrm>
            <a:off x="1333500" y="4572000"/>
            <a:ext cx="4381500" cy="1905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254000" marR="0" indent="-190500" algn="l">
              <a:lnSpc>
                <a:spcPct val="100000"/>
              </a:lnSpc>
              <a:spcBef>
                <a:spcPct val="0"/>
              </a:spcBef>
              <a:spcAft>
                <a:spcPct val="0"/>
              </a:spcAft>
              <a:buClrTx/>
              <a:buSzTx/>
              <a:buFont typeface="Arial"/>
              <a:buChar char="•"/>
              <a:defRPr/>
            </a:pPr>
            <a:r>
              <a:rPr sz="2000" b="1" i="0" u="none" dirty="0">
                <a:solidFill>
                  <a:schemeClr val="dk1"/>
                </a:solidFill>
                <a:latin typeface="+mn-lt"/>
              </a:rPr>
              <a:t>Specified Data Centre: </a:t>
            </a:r>
            <a:r>
              <a:rPr sz="2000" b="0" i="0" u="none" dirty="0">
                <a:solidFill>
                  <a:schemeClr val="dk1"/>
                </a:solidFill>
                <a:latin typeface="+mn-lt"/>
              </a:rPr>
              <a:t>Must be set up under a government-approved scheme and be </a:t>
            </a:r>
            <a:r>
              <a:rPr sz="2000" b="1" i="0" u="none" dirty="0">
                <a:solidFill>
                  <a:schemeClr val="accent1"/>
                </a:solidFill>
                <a:latin typeface="+mn-lt"/>
              </a:rPr>
              <a:t>owned/operated by an Indian company</a:t>
            </a:r>
            <a:r>
              <a:rPr sz="2000" b="0" i="0" u="none" dirty="0">
                <a:solidFill>
                  <a:schemeClr val="dk1"/>
                </a:solidFill>
                <a:latin typeface="+mn-lt"/>
              </a:rPr>
              <a:t>.</a:t>
            </a:r>
            <a:endParaRPr dirty="0"/>
          </a:p>
        </p:txBody>
      </p:sp>
      <p:sp>
        <p:nvSpPr>
          <p:cNvPr id="1144425266" name="New shape"/>
          <p:cNvSpPr/>
          <p:nvPr/>
        </p:nvSpPr>
        <p:spPr bwMode="auto">
          <a:xfrm>
            <a:off x="7175500" y="2413000"/>
            <a:ext cx="4381500" cy="1905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254000" marR="0" indent="-190500" algn="l">
              <a:lnSpc>
                <a:spcPct val="100000"/>
              </a:lnSpc>
              <a:spcBef>
                <a:spcPct val="0"/>
              </a:spcBef>
              <a:spcAft>
                <a:spcPct val="0"/>
              </a:spcAft>
              <a:buClrTx/>
              <a:buSzTx/>
              <a:buFont typeface="Arial"/>
              <a:buChar char="•"/>
              <a:defRPr/>
            </a:pPr>
            <a:r>
              <a:rPr sz="2000" b="1" i="0" u="none" dirty="0">
                <a:solidFill>
                  <a:schemeClr val="dk1"/>
                </a:solidFill>
                <a:latin typeface="+mn-lt"/>
              </a:rPr>
              <a:t>Transfer Pricing Certainty: </a:t>
            </a:r>
            <a:r>
              <a:rPr sz="2000" b="0" i="0" u="none" dirty="0">
                <a:solidFill>
                  <a:schemeClr val="dk1"/>
                </a:solidFill>
                <a:latin typeface="+mn-lt"/>
              </a:rPr>
              <a:t>Proposed </a:t>
            </a:r>
            <a:r>
              <a:rPr sz="2000" b="1" i="0" u="none" dirty="0">
                <a:solidFill>
                  <a:schemeClr val="accent1"/>
                </a:solidFill>
                <a:latin typeface="+mn-lt"/>
              </a:rPr>
              <a:t>15% safe-</a:t>
            </a:r>
            <a:r>
              <a:rPr sz="2000" b="1" i="0" u="none" dirty="0" err="1">
                <a:solidFill>
                  <a:schemeClr val="accent1"/>
                </a:solidFill>
                <a:latin typeface="+mn-lt"/>
              </a:rPr>
              <a:t>harbour</a:t>
            </a:r>
            <a:r>
              <a:rPr sz="2000" b="1" i="0" u="none" dirty="0">
                <a:solidFill>
                  <a:schemeClr val="accent1"/>
                </a:solidFill>
                <a:latin typeface="+mn-lt"/>
              </a:rPr>
              <a:t> margin</a:t>
            </a:r>
            <a:r>
              <a:rPr sz="2000" b="0" i="0" u="none" dirty="0">
                <a:solidFill>
                  <a:schemeClr val="dk1"/>
                </a:solidFill>
                <a:latin typeface="+mn-lt"/>
              </a:rPr>
              <a:t> on costs for Indian data-</a:t>
            </a:r>
            <a:r>
              <a:rPr sz="2000" b="0" i="0" u="none" dirty="0" err="1">
                <a:solidFill>
                  <a:schemeClr val="dk1"/>
                </a:solidFill>
                <a:latin typeface="+mn-lt"/>
              </a:rPr>
              <a:t>centre</a:t>
            </a:r>
            <a:r>
              <a:rPr sz="2000" b="0" i="0" u="none" dirty="0">
                <a:solidFill>
                  <a:schemeClr val="dk1"/>
                </a:solidFill>
                <a:latin typeface="+mn-lt"/>
              </a:rPr>
              <a:t> providers (related to foreign cloud firms) to minimize litigation.</a:t>
            </a:r>
            <a:endParaRPr dirty="0"/>
          </a:p>
        </p:txBody>
      </p:sp>
      <p:sp>
        <p:nvSpPr>
          <p:cNvPr id="1789132851" name="New shape"/>
          <p:cNvSpPr/>
          <p:nvPr/>
        </p:nvSpPr>
        <p:spPr bwMode="auto">
          <a:xfrm>
            <a:off x="7175500" y="4572000"/>
            <a:ext cx="4381500" cy="1905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254000" marR="0" indent="-190500" algn="l">
              <a:lnSpc>
                <a:spcPct val="100000"/>
              </a:lnSpc>
              <a:spcBef>
                <a:spcPct val="0"/>
              </a:spcBef>
              <a:spcAft>
                <a:spcPct val="0"/>
              </a:spcAft>
              <a:buClrTx/>
              <a:buSzTx/>
              <a:buFont typeface="Arial"/>
              <a:buChar char="•"/>
              <a:defRPr/>
            </a:pPr>
            <a:r>
              <a:rPr sz="2000" b="1" i="0" u="none" dirty="0">
                <a:solidFill>
                  <a:schemeClr val="dk1"/>
                </a:solidFill>
                <a:latin typeface="+mn-lt"/>
              </a:rPr>
              <a:t>Energy Reliability: </a:t>
            </a:r>
            <a:r>
              <a:rPr sz="2000" b="0" i="0" u="none" dirty="0">
                <a:solidFill>
                  <a:schemeClr val="dk1"/>
                </a:solidFill>
                <a:latin typeface="+mn-lt"/>
              </a:rPr>
              <a:t>Duty exemptions on capital goods for </a:t>
            </a:r>
            <a:r>
              <a:rPr sz="2000" b="1" i="0" u="none" dirty="0">
                <a:solidFill>
                  <a:schemeClr val="accent1"/>
                </a:solidFill>
                <a:latin typeface="+mn-lt"/>
              </a:rPr>
              <a:t>Battery Energy Storage Systems (BESS)</a:t>
            </a:r>
            <a:r>
              <a:rPr sz="2000" b="0" i="0" u="none" dirty="0">
                <a:solidFill>
                  <a:schemeClr val="dk1"/>
                </a:solidFill>
                <a:latin typeface="+mn-lt"/>
              </a:rPr>
              <a:t> to ensure uninterrupted operations.</a:t>
            </a:r>
            <a:endParaRPr dirty="0"/>
          </a:p>
        </p:txBody>
      </p:sp>
      <p:sp>
        <p:nvSpPr>
          <p:cNvPr id="1467162611" name="Rectangle 1467162610"/>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SLIDELY_ONLY_OFFICE_SLIDE_ID_143647242</a:t>
            </a:r>
            <a:endParaRPr dirty="0"/>
          </a:p>
        </p:txBody>
      </p:sp>
      <p:sp>
        <p:nvSpPr>
          <p:cNvPr id="2" name="Date Placeholder 1">
            <a:extLst>
              <a:ext uri="{FF2B5EF4-FFF2-40B4-BE49-F238E27FC236}">
                <a16:creationId xmlns:a16="http://schemas.microsoft.com/office/drawing/2014/main" id="{123643B5-2C9B-A40E-E888-AC41B57C7337}"/>
              </a:ext>
            </a:extLst>
          </p:cNvPr>
          <p:cNvSpPr>
            <a:spLocks noGrp="1"/>
          </p:cNvSpPr>
          <p:nvPr>
            <p:ph type="dt" sz="half" idx="10"/>
          </p:nvPr>
        </p:nvSpPr>
        <p:spPr/>
        <p:txBody>
          <a:bodyPr/>
          <a:lstStyle/>
          <a:p>
            <a:pPr>
              <a:defRPr/>
            </a:pPr>
            <a:r>
              <a:rPr lang="en-US" dirty="0"/>
              <a:t>22nd Feb., 2026</a:t>
            </a:r>
          </a:p>
        </p:txBody>
      </p:sp>
      <p:sp>
        <p:nvSpPr>
          <p:cNvPr id="3" name="Footer Placeholder 2">
            <a:extLst>
              <a:ext uri="{FF2B5EF4-FFF2-40B4-BE49-F238E27FC236}">
                <a16:creationId xmlns:a16="http://schemas.microsoft.com/office/drawing/2014/main" id="{A952DC9B-9A83-2393-1789-58FCA332D165}"/>
              </a:ext>
            </a:extLst>
          </p:cNvPr>
          <p:cNvSpPr>
            <a:spLocks noGrp="1"/>
          </p:cNvSpPr>
          <p:nvPr>
            <p:ph type="ftr" sz="quarter" idx="11"/>
          </p:nvPr>
        </p:nvSpPr>
        <p:spPr/>
        <p:txBody>
          <a:bodyPr/>
          <a:lstStyle/>
          <a:p>
            <a:pPr>
              <a:defRPr/>
            </a:pPr>
            <a:r>
              <a:rPr lang="en-US" dirty="0"/>
              <a:t>P. P. Shah &amp; Asso.</a:t>
            </a:r>
          </a:p>
        </p:txBody>
      </p:sp>
      <p:sp>
        <p:nvSpPr>
          <p:cNvPr id="4" name="Slide Number Placeholder 3">
            <a:extLst>
              <a:ext uri="{FF2B5EF4-FFF2-40B4-BE49-F238E27FC236}">
                <a16:creationId xmlns:a16="http://schemas.microsoft.com/office/drawing/2014/main" id="{093AB8D5-F1D3-BD9F-862C-B716EEE7CD8C}"/>
              </a:ext>
            </a:extLst>
          </p:cNvPr>
          <p:cNvSpPr>
            <a:spLocks noGrp="1"/>
          </p:cNvSpPr>
          <p:nvPr>
            <p:ph type="sldNum" sz="quarter" idx="12"/>
          </p:nvPr>
        </p:nvSpPr>
        <p:spPr/>
        <p:txBody>
          <a:bodyPr/>
          <a:lstStyle/>
          <a:p>
            <a:pPr>
              <a:defRPr/>
            </a:pPr>
            <a:fld id="{D52DD524-E4F0-4E7D-BECC-79A3277458AD}" type="slidenum">
              <a:rPr lang="en-US" smtClean="0"/>
              <a:pPr>
                <a:defRPr/>
              </a:pPr>
              <a:t>8</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3075437" name="New shape"/>
          <p:cNvSpPr/>
          <p:nvPr/>
        </p:nvSpPr>
        <p:spPr bwMode="auto">
          <a:xfrm>
            <a:off x="508000" y="381000"/>
            <a:ext cx="11176000" cy="7620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25400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l">
              <a:lnSpc>
                <a:spcPct val="100000"/>
              </a:lnSpc>
              <a:spcBef>
                <a:spcPct val="0"/>
              </a:spcBef>
              <a:spcAft>
                <a:spcPct val="0"/>
              </a:spcAft>
              <a:buNone/>
              <a:defRPr/>
            </a:pPr>
            <a:r>
              <a:rPr sz="3200" b="0" i="0" u="none" dirty="0">
                <a:solidFill>
                  <a:schemeClr val="lt1"/>
                </a:solidFill>
                <a:latin typeface="+mj-lt"/>
              </a:rPr>
              <a:t>Income from Business and Profession</a:t>
            </a:r>
            <a:endParaRPr dirty="0"/>
          </a:p>
        </p:txBody>
      </p:sp>
      <p:sp>
        <p:nvSpPr>
          <p:cNvPr id="810607451" name="New shape"/>
          <p:cNvSpPr/>
          <p:nvPr/>
        </p:nvSpPr>
        <p:spPr bwMode="auto">
          <a:xfrm>
            <a:off x="508000" y="1397000"/>
            <a:ext cx="11176000" cy="508000"/>
          </a:xfrm>
          <a:prstGeom prst="rect">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ctr">
              <a:lnSpc>
                <a:spcPct val="100000"/>
              </a:lnSpc>
              <a:spcBef>
                <a:spcPct val="0"/>
              </a:spcBef>
              <a:spcAft>
                <a:spcPct val="0"/>
              </a:spcAft>
              <a:buNone/>
              <a:defRPr/>
            </a:pPr>
            <a:r>
              <a:rPr sz="2800" b="0" i="0" u="none" dirty="0">
                <a:solidFill>
                  <a:schemeClr val="lt1"/>
                </a:solidFill>
                <a:latin typeface="+mj-lt"/>
              </a:rPr>
              <a:t>Employee’s Contribution to Specified Funds</a:t>
            </a:r>
            <a:endParaRPr dirty="0"/>
          </a:p>
        </p:txBody>
      </p:sp>
      <p:sp>
        <p:nvSpPr>
          <p:cNvPr id="724982620" name="New shape"/>
          <p:cNvSpPr/>
          <p:nvPr/>
        </p:nvSpPr>
        <p:spPr bwMode="auto">
          <a:xfrm>
            <a:off x="508000" y="2857500"/>
            <a:ext cx="5080000" cy="3492500"/>
          </a:xfrm>
          <a:prstGeom prst="rect">
            <a:avLst/>
          </a:prstGeom>
          <a:solidFill>
            <a:srgbClr val="DAE3F3">
              <a:alpha val="100000"/>
            </a:srgbClr>
          </a:solidFill>
          <a:ln w="19050">
            <a:solidFill>
              <a:schemeClr val="accent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127000" tIns="127000" rIns="190500" bIns="45720" rtlCol="0" anchor="ctr">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317500" marR="0" indent="-190500" algn="l">
              <a:lnSpc>
                <a:spcPct val="100000"/>
              </a:lnSpc>
              <a:spcBef>
                <a:spcPct val="0"/>
              </a:spcBef>
              <a:spcAft>
                <a:spcPct val="0"/>
              </a:spcAft>
              <a:buClrTx/>
              <a:buSzTx/>
              <a:buFont typeface="Arial"/>
              <a:buChar char="•"/>
              <a:defRPr/>
            </a:pPr>
            <a:r>
              <a:rPr sz="2600" b="0" i="0" u="none" dirty="0">
                <a:solidFill>
                  <a:schemeClr val="dk1"/>
                </a:solidFill>
                <a:latin typeface="+mn-lt"/>
              </a:rPr>
              <a:t>Deductions for contributions to funds like </a:t>
            </a:r>
            <a:r>
              <a:rPr sz="2600" b="1" i="0" u="none" dirty="0">
                <a:solidFill>
                  <a:schemeClr val="dk1"/>
                </a:solidFill>
                <a:latin typeface="+mn-lt"/>
              </a:rPr>
              <a:t>Provident Fund (PF)</a:t>
            </a:r>
            <a:r>
              <a:rPr sz="2600" b="0" i="0" u="none" dirty="0">
                <a:solidFill>
                  <a:schemeClr val="dk1"/>
                </a:solidFill>
                <a:latin typeface="+mn-lt"/>
              </a:rPr>
              <a:t> and </a:t>
            </a:r>
            <a:r>
              <a:rPr sz="2600" b="1" i="0" u="none" dirty="0">
                <a:solidFill>
                  <a:schemeClr val="dk1"/>
                </a:solidFill>
                <a:latin typeface="+mn-lt"/>
              </a:rPr>
              <a:t>Employees’ State Insurance (ESI)</a:t>
            </a:r>
            <a:r>
              <a:rPr sz="2600" b="0" i="0" u="none" dirty="0">
                <a:solidFill>
                  <a:schemeClr val="dk1"/>
                </a:solidFill>
                <a:latin typeface="+mn-lt"/>
              </a:rPr>
              <a:t> are allowed only if deposited </a:t>
            </a:r>
            <a:r>
              <a:rPr sz="2600" b="1" i="0" u="none" dirty="0">
                <a:solidFill>
                  <a:schemeClr val="dk1"/>
                </a:solidFill>
                <a:latin typeface="+mn-lt"/>
              </a:rPr>
              <a:t>within the statutory due date</a:t>
            </a:r>
            <a:r>
              <a:rPr sz="2600" b="0" i="0" u="none" dirty="0">
                <a:solidFill>
                  <a:schemeClr val="dk1"/>
                </a:solidFill>
                <a:latin typeface="+mn-lt"/>
              </a:rPr>
              <a:t> of the respective laws.</a:t>
            </a:r>
            <a:endParaRPr dirty="0"/>
          </a:p>
        </p:txBody>
      </p:sp>
      <p:sp>
        <p:nvSpPr>
          <p:cNvPr id="475539331" name="New shape"/>
          <p:cNvSpPr/>
          <p:nvPr/>
        </p:nvSpPr>
        <p:spPr bwMode="auto">
          <a:xfrm>
            <a:off x="508000" y="2286000"/>
            <a:ext cx="5080000" cy="571500"/>
          </a:xfrm>
          <a:prstGeom prst="rect">
            <a:avLst/>
          </a:prstGeom>
          <a:solidFill>
            <a:schemeClr val="accent1">
              <a:alpha val="100000"/>
            </a:schemeClr>
          </a:solidFill>
          <a:ln w="19050">
            <a:solidFill>
              <a:schemeClr val="accent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ctr">
              <a:lnSpc>
                <a:spcPct val="100000"/>
              </a:lnSpc>
              <a:spcBef>
                <a:spcPct val="0"/>
              </a:spcBef>
              <a:spcAft>
                <a:spcPct val="0"/>
              </a:spcAft>
              <a:buNone/>
              <a:defRPr/>
            </a:pPr>
            <a:r>
              <a:rPr sz="2800" b="0" i="0" u="none" dirty="0">
                <a:solidFill>
                  <a:schemeClr val="lt1"/>
                </a:solidFill>
                <a:latin typeface="+mj-lt"/>
              </a:rPr>
              <a:t>Current Provision</a:t>
            </a:r>
            <a:endParaRPr dirty="0"/>
          </a:p>
        </p:txBody>
      </p:sp>
      <p:sp>
        <p:nvSpPr>
          <p:cNvPr id="765817737" name="New shape"/>
          <p:cNvSpPr/>
          <p:nvPr/>
        </p:nvSpPr>
        <p:spPr bwMode="auto">
          <a:xfrm>
            <a:off x="6604000" y="2857500"/>
            <a:ext cx="5080000" cy="3492500"/>
          </a:xfrm>
          <a:prstGeom prst="rect">
            <a:avLst/>
          </a:prstGeom>
          <a:solidFill>
            <a:srgbClr val="DAE3F3">
              <a:alpha val="100000"/>
            </a:srgbClr>
          </a:solidFill>
          <a:ln w="19050">
            <a:solidFill>
              <a:schemeClr val="accent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127000" tIns="127000" rIns="190500" bIns="45720" rtlCol="0" anchor="ctr">
            <a:noAutofit/>
          </a:bodyP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317500" marR="0" indent="-190500" algn="l">
              <a:lnSpc>
                <a:spcPct val="100000"/>
              </a:lnSpc>
              <a:spcBef>
                <a:spcPct val="0"/>
              </a:spcBef>
              <a:spcAft>
                <a:spcPct val="0"/>
              </a:spcAft>
              <a:buClrTx/>
              <a:buSzTx/>
              <a:buFont typeface="Arial"/>
              <a:buChar char="•"/>
              <a:defRPr/>
            </a:pPr>
            <a:r>
              <a:rPr sz="2600" b="0" i="0" u="none" dirty="0">
                <a:solidFill>
                  <a:schemeClr val="dk1"/>
                </a:solidFill>
                <a:latin typeface="+mn-lt"/>
              </a:rPr>
              <a:t>Deduction will now be allowed if the contribution is deposited on or before the </a:t>
            </a:r>
            <a:r>
              <a:rPr sz="2600" b="1" i="0" u="none" dirty="0">
                <a:solidFill>
                  <a:schemeClr val="dk1"/>
                </a:solidFill>
                <a:latin typeface="+mn-lt"/>
              </a:rPr>
              <a:t>due date for filing the return of income (ITR)</a:t>
            </a:r>
            <a:r>
              <a:rPr sz="2600" b="0" i="0" u="none" dirty="0">
                <a:solidFill>
                  <a:schemeClr val="dk1"/>
                </a:solidFill>
                <a:latin typeface="+mn-lt"/>
              </a:rPr>
              <a:t>.</a:t>
            </a:r>
            <a:endParaRPr dirty="0"/>
          </a:p>
          <a:p>
            <a:pPr marL="317500" marR="0" indent="-190500" algn="l">
              <a:lnSpc>
                <a:spcPct val="100000"/>
              </a:lnSpc>
              <a:spcBef>
                <a:spcPct val="0"/>
              </a:spcBef>
              <a:spcAft>
                <a:spcPct val="0"/>
              </a:spcAft>
              <a:buClrTx/>
              <a:buSzTx/>
              <a:buFont typeface="Arial"/>
              <a:buChar char="•"/>
              <a:defRPr/>
            </a:pPr>
            <a:r>
              <a:rPr sz="2600" b="0" i="0" u="none" dirty="0">
                <a:solidFill>
                  <a:schemeClr val="dk1"/>
                </a:solidFill>
                <a:latin typeface="+mn-lt"/>
              </a:rPr>
              <a:t>This applies even if the payment is made after the statutory due date prescribed under PF/ESI laws.</a:t>
            </a:r>
            <a:endParaRPr dirty="0"/>
          </a:p>
        </p:txBody>
      </p:sp>
      <p:sp>
        <p:nvSpPr>
          <p:cNvPr id="975098297" name="New shape"/>
          <p:cNvSpPr/>
          <p:nvPr/>
        </p:nvSpPr>
        <p:spPr bwMode="auto">
          <a:xfrm>
            <a:off x="6604000" y="2286000"/>
            <a:ext cx="5080000" cy="571500"/>
          </a:xfrm>
          <a:prstGeom prst="rect">
            <a:avLst/>
          </a:prstGeom>
          <a:solidFill>
            <a:schemeClr val="accent1">
              <a:alpha val="100000"/>
            </a:schemeClr>
          </a:solidFill>
          <a:ln w="19050">
            <a:solidFill>
              <a:schemeClr val="accent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marL="0" marR="0" indent="0" algn="ctr">
              <a:lnSpc>
                <a:spcPct val="100000"/>
              </a:lnSpc>
              <a:spcBef>
                <a:spcPct val="0"/>
              </a:spcBef>
              <a:spcAft>
                <a:spcPct val="0"/>
              </a:spcAft>
              <a:buNone/>
              <a:defRPr/>
            </a:pPr>
            <a:r>
              <a:rPr sz="2800" b="0" i="0" u="none" dirty="0">
                <a:solidFill>
                  <a:schemeClr val="lt1"/>
                </a:solidFill>
                <a:latin typeface="+mj-lt"/>
              </a:rPr>
              <a:t>Proposed Amendment</a:t>
            </a:r>
            <a:endParaRPr dirty="0"/>
          </a:p>
        </p:txBody>
      </p:sp>
      <p:sp>
        <p:nvSpPr>
          <p:cNvPr id="1450669581" name="New shape"/>
          <p:cNvSpPr/>
          <p:nvPr/>
        </p:nvSpPr>
        <p:spPr bwMode="auto">
          <a:xfrm>
            <a:off x="5842000" y="4064000"/>
            <a:ext cx="508000" cy="571500"/>
          </a:xfrm>
          <a:prstGeom prst="chevron">
            <a:avLst>
              <a:gd name="adj" fmla="val 20486"/>
            </a:avLst>
          </a:prstGeom>
          <a:solidFill>
            <a:schemeClr val="accent1">
              <a:alpha val="10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a:defRPr sz="1800">
                <a:solidFill>
                  <a:srgbClr val="FFFFFF"/>
                </a:solidFill>
                <a:latin typeface="Calibri"/>
                <a:ea typeface="+mn-ea"/>
                <a:cs typeface="+mn-cs"/>
              </a:defRPr>
            </a:lvl1pPr>
            <a:lvl2pPr marL="457200" algn="l" defTabSz="914400" rtl="0">
              <a:defRPr sz="1800">
                <a:solidFill>
                  <a:srgbClr val="FFFFFF"/>
                </a:solidFill>
                <a:latin typeface="Calibri"/>
                <a:ea typeface="+mn-ea"/>
                <a:cs typeface="+mn-cs"/>
              </a:defRPr>
            </a:lvl2pPr>
            <a:lvl3pPr marL="914400" algn="l" defTabSz="914400" rtl="0">
              <a:defRPr sz="1800">
                <a:solidFill>
                  <a:srgbClr val="FFFFFF"/>
                </a:solidFill>
                <a:latin typeface="Calibri"/>
                <a:ea typeface="+mn-ea"/>
                <a:cs typeface="+mn-cs"/>
              </a:defRPr>
            </a:lvl3pPr>
            <a:lvl4pPr marL="1371600" algn="l" defTabSz="914400" rtl="0">
              <a:defRPr sz="1800">
                <a:solidFill>
                  <a:srgbClr val="FFFFFF"/>
                </a:solidFill>
                <a:latin typeface="Calibri"/>
                <a:ea typeface="+mn-ea"/>
                <a:cs typeface="+mn-cs"/>
              </a:defRPr>
            </a:lvl4pPr>
            <a:lvl5pPr marL="1828800" algn="l" defTabSz="914400" rtl="0">
              <a:defRPr sz="1800">
                <a:solidFill>
                  <a:srgbClr val="FFFFFF"/>
                </a:solidFill>
                <a:latin typeface="Calibri"/>
                <a:ea typeface="+mn-ea"/>
                <a:cs typeface="+mn-cs"/>
              </a:defRPr>
            </a:lvl5pPr>
            <a:lvl6pPr marL="2286000" algn="l" defTabSz="914400" rtl="0">
              <a:defRPr sz="1800">
                <a:solidFill>
                  <a:srgbClr val="FFFFFF"/>
                </a:solidFill>
                <a:latin typeface="Calibri"/>
                <a:ea typeface="+mn-ea"/>
                <a:cs typeface="+mn-cs"/>
              </a:defRPr>
            </a:lvl6pPr>
            <a:lvl7pPr marL="2743200" algn="l" defTabSz="914400" rtl="0">
              <a:defRPr sz="1800">
                <a:solidFill>
                  <a:srgbClr val="FFFFFF"/>
                </a:solidFill>
                <a:latin typeface="Calibri"/>
                <a:ea typeface="+mn-ea"/>
                <a:cs typeface="+mn-cs"/>
              </a:defRPr>
            </a:lvl7pPr>
            <a:lvl8pPr marL="3200400" algn="l" defTabSz="914400" rtl="0">
              <a:defRPr sz="1800">
                <a:solidFill>
                  <a:srgbClr val="FFFFFF"/>
                </a:solidFill>
                <a:latin typeface="Calibri"/>
                <a:ea typeface="+mn-ea"/>
                <a:cs typeface="+mn-cs"/>
              </a:defRPr>
            </a:lvl8pPr>
            <a:lvl9pPr marL="3657600" algn="l" defTabSz="914400" rtl="0">
              <a:defRPr sz="1800">
                <a:solidFill>
                  <a:srgbClr val="FFFFFF"/>
                </a:solidFill>
                <a:latin typeface="Calibri"/>
                <a:ea typeface="+mn-ea"/>
                <a:cs typeface="+mn-cs"/>
              </a:defRPr>
            </a:lvl9pPr>
          </a:lstStyle>
          <a:p>
            <a:pPr algn="ctr">
              <a:defRPr/>
            </a:pPr>
            <a:endParaRPr dirty="0"/>
          </a:p>
        </p:txBody>
      </p:sp>
      <p:sp>
        <p:nvSpPr>
          <p:cNvPr id="1748417544" name="Rectangle 1748417543"/>
          <p:cNvSpPr/>
          <p:nvPr/>
        </p:nvSpPr>
        <p:spPr bwMode="auto">
          <a:xfrm>
            <a:off x="-1999999" y="-19999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a:p>
            <a:pPr>
              <a:defRPr/>
            </a:pPr>
            <a:r>
              <a:rPr sz="100" dirty="0">
                <a:solidFill>
                  <a:srgbClr val="FFFFFF"/>
                </a:solidFill>
              </a:rPr>
              <a:t>SLIDELY_ONLY_OFFICE_SLIDE_ID_21203</a:t>
            </a:r>
            <a:endParaRPr dirty="0"/>
          </a:p>
        </p:txBody>
      </p:sp>
      <p:sp>
        <p:nvSpPr>
          <p:cNvPr id="2" name="Date Placeholder 1">
            <a:extLst>
              <a:ext uri="{FF2B5EF4-FFF2-40B4-BE49-F238E27FC236}">
                <a16:creationId xmlns:a16="http://schemas.microsoft.com/office/drawing/2014/main" id="{8BFA47E6-5611-88EB-23BA-7DC83D207D6A}"/>
              </a:ext>
            </a:extLst>
          </p:cNvPr>
          <p:cNvSpPr>
            <a:spLocks noGrp="1"/>
          </p:cNvSpPr>
          <p:nvPr>
            <p:ph type="dt" sz="half" idx="10"/>
          </p:nvPr>
        </p:nvSpPr>
        <p:spPr/>
        <p:txBody>
          <a:bodyPr/>
          <a:lstStyle/>
          <a:p>
            <a:pPr>
              <a:defRPr/>
            </a:pPr>
            <a:r>
              <a:rPr lang="en-US" dirty="0"/>
              <a:t>22nd Feb., 2026</a:t>
            </a:r>
          </a:p>
        </p:txBody>
      </p:sp>
      <p:sp>
        <p:nvSpPr>
          <p:cNvPr id="3" name="Footer Placeholder 2">
            <a:extLst>
              <a:ext uri="{FF2B5EF4-FFF2-40B4-BE49-F238E27FC236}">
                <a16:creationId xmlns:a16="http://schemas.microsoft.com/office/drawing/2014/main" id="{72240080-0191-E7D2-67FB-D9AB40C74660}"/>
              </a:ext>
            </a:extLst>
          </p:cNvPr>
          <p:cNvSpPr>
            <a:spLocks noGrp="1"/>
          </p:cNvSpPr>
          <p:nvPr>
            <p:ph type="ftr" sz="quarter" idx="11"/>
          </p:nvPr>
        </p:nvSpPr>
        <p:spPr/>
        <p:txBody>
          <a:bodyPr/>
          <a:lstStyle/>
          <a:p>
            <a:pPr>
              <a:defRPr/>
            </a:pPr>
            <a:r>
              <a:rPr lang="en-US" dirty="0"/>
              <a:t>P. P. Shah &amp; Asso.</a:t>
            </a:r>
          </a:p>
        </p:txBody>
      </p:sp>
      <p:sp>
        <p:nvSpPr>
          <p:cNvPr id="4" name="Slide Number Placeholder 3">
            <a:extLst>
              <a:ext uri="{FF2B5EF4-FFF2-40B4-BE49-F238E27FC236}">
                <a16:creationId xmlns:a16="http://schemas.microsoft.com/office/drawing/2014/main" id="{933B6A9A-3287-D99C-B206-1714A6BD2FD5}"/>
              </a:ext>
            </a:extLst>
          </p:cNvPr>
          <p:cNvSpPr>
            <a:spLocks noGrp="1"/>
          </p:cNvSpPr>
          <p:nvPr>
            <p:ph type="sldNum" sz="quarter" idx="12"/>
          </p:nvPr>
        </p:nvSpPr>
        <p:spPr/>
        <p:txBody>
          <a:bodyPr/>
          <a:lstStyle/>
          <a:p>
            <a:pPr>
              <a:defRPr/>
            </a:pPr>
            <a:fld id="{D52DD524-E4F0-4E7D-BECC-79A3277458AD}" type="slidenum">
              <a:rPr lang="en-US" smtClean="0"/>
              <a:t>9</a:t>
            </a:fld>
            <a:endParaRPr lang="en-US"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NET" val="9.0.7"/>
  <p:tag name="AS_OS" val="Unix 6.1.156.177"/>
  <p:tag name="AS_RELEASE_DATE" val="2025.07.14"/>
  <p:tag name="AS_TITLE" val="Aspose.Slides for .NET6"/>
  <p:tag name="AS_VERSION" val="25.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Calibri Light"/>
        <a:cs typeface="Arial"/>
      </a:majorFont>
      <a:minorFont>
        <a:latin typeface="Calibri"/>
        <a:ea typeface="Calibri"/>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
      <a:majorFont>
        <a:latin typeface="Calibri Light"/>
        <a:ea typeface="Calibri Light"/>
        <a:cs typeface="Arial"/>
      </a:majorFont>
      <a:minorFont>
        <a:latin typeface="Calibri"/>
        <a:ea typeface="Calibri"/>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TotalTime>
  <Words>8788</Words>
  <Application>Microsoft Office PowerPoint</Application>
  <PresentationFormat>Widescreen</PresentationFormat>
  <Paragraphs>823</Paragraphs>
  <Slides>49</Slides>
  <Notes>48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AnekMalayalam-Medium</vt:lpstr>
      <vt:lpstr>Arial</vt:lpstr>
      <vt:lpstr>Calibri</vt:lpstr>
      <vt:lpstr>Calibri Light</vt:lpstr>
      <vt:lpstr>Courier New</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NIRAV P</dc:creator>
  <cp:lastModifiedBy>ABC</cp:lastModifiedBy>
  <cp:revision>26</cp:revision>
  <dcterms:created xsi:type="dcterms:W3CDTF">2026-02-19T07:33:31Z</dcterms:created>
  <dcterms:modified xsi:type="dcterms:W3CDTF">2026-02-20T12:48:22Z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_id">
    <vt:lpwstr>2deb149e-105b-461d-acc6-d26ff669aabb</vt:lpwstr>
  </property>
  <property fmtid="{D5CDD505-2E9C-101B-9397-08002B2CF9AE}" pid="3" name="user_id">
    <vt:lpwstr>59b526f9-e2da-409f-adc7-01457c7c5984</vt:lpwstr>
  </property>
</Properties>
</file>